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3" r:id="rId13"/>
    <p:sldId id="274" r:id="rId14"/>
    <p:sldId id="275" r:id="rId15"/>
    <p:sldId id="276" r:id="rId16"/>
    <p:sldId id="289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4E838-B327-4FD6-B5A6-191AF86F4F90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8E1AC-1FAE-4540-B8FA-5E97B40555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8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8E1AC-1FAE-4540-B8FA-5E97B405552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5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7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1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1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3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0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7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6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7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6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A798-C390-47B5-BD27-6177B90A1317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9805-F5C4-4CBD-9DD2-91C1EA27E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48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Тема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454182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Закрепление темы в формате ЕГЭ </a:t>
            </a:r>
          </a:p>
        </p:txBody>
      </p:sp>
    </p:spTree>
    <p:extLst>
      <p:ext uri="{BB962C8B-B14F-4D97-AF65-F5344CB8AC3E}">
        <p14:creationId xmlns:p14="http://schemas.microsoft.com/office/powerpoint/2010/main" val="363257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№1  Выберите верные суждения об образовании и запишите цифры, под которыми они указаны.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1) Образование представляет собой целенаправленный процесс и результат усвоения систематизированных знаний и способов познавательной деятельности.</a:t>
            </a:r>
          </a:p>
          <a:p>
            <a:pPr marL="0" indent="0">
              <a:buNone/>
            </a:pPr>
            <a:r>
              <a:rPr lang="ru-RU" dirty="0"/>
              <a:t>2) Образование является триединым процессом, характеризующимся такими сторонами, как обучение, воспитание и развитие.</a:t>
            </a:r>
          </a:p>
          <a:p>
            <a:pPr marL="0" indent="0">
              <a:buNone/>
            </a:pPr>
            <a:r>
              <a:rPr lang="ru-RU" dirty="0"/>
              <a:t>3) Под образованием понимается преобразовательная деятельность человека, в результате которой создаются нематериальные ценности.</a:t>
            </a:r>
          </a:p>
          <a:p>
            <a:pPr marL="0" indent="0">
              <a:buNone/>
            </a:pPr>
            <a:r>
              <a:rPr lang="ru-RU" dirty="0"/>
              <a:t>4) Образование представляет собой функцию общества, обеспечивающую его воспроизводство и развитие как целостной социальной системы.</a:t>
            </a:r>
          </a:p>
          <a:p>
            <a:pPr marL="0" indent="0">
              <a:buNone/>
            </a:pPr>
            <a:r>
              <a:rPr lang="ru-RU" dirty="0"/>
              <a:t>5) Образование является формой общественного сознания, состоящей из системы ценностей и требований, регулирующих поведение людей.</a:t>
            </a:r>
          </a:p>
        </p:txBody>
      </p:sp>
    </p:spTree>
    <p:extLst>
      <p:ext uri="{BB962C8B-B14F-4D97-AF65-F5344CB8AC3E}">
        <p14:creationId xmlns:p14="http://schemas.microsoft.com/office/powerpoint/2010/main" val="2243076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№1  Выберите верные суждения об образовании и запишите цифры, под которыми они указаны.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1) Образование представляет собой целенаправленный процесс и результат усвоения систематизированных знаний и способов познавательной деятельности.</a:t>
            </a:r>
          </a:p>
          <a:p>
            <a:pPr marL="0" indent="0">
              <a:buNone/>
            </a:pPr>
            <a:r>
              <a:rPr lang="ru-RU" b="1" dirty="0"/>
              <a:t>2) Образование является триединым процессом, характеризующимся такими сторонами, как обучение, воспитание и развитие.</a:t>
            </a:r>
          </a:p>
          <a:p>
            <a:pPr marL="0" indent="0">
              <a:buNone/>
            </a:pPr>
            <a:r>
              <a:rPr lang="ru-RU" dirty="0"/>
              <a:t>3) Под образованием понимается преобразовательная деятельность человека, в результате которой создаются нематериальные ценности.</a:t>
            </a:r>
          </a:p>
          <a:p>
            <a:pPr marL="0" indent="0">
              <a:buNone/>
            </a:pPr>
            <a:r>
              <a:rPr lang="ru-RU" b="1" dirty="0"/>
              <a:t>4) Образование представляет собой функцию общества, обеспечивающую его воспроизводство и развитие как целостной социальной системы.</a:t>
            </a:r>
          </a:p>
          <a:p>
            <a:pPr marL="0" indent="0">
              <a:buNone/>
            </a:pPr>
            <a:r>
              <a:rPr lang="ru-RU" dirty="0"/>
              <a:t>5) Образование является формой общественного сознания, состоящей из системы ценностей и требований, регулирующих поведение людей.</a:t>
            </a:r>
          </a:p>
        </p:txBody>
      </p:sp>
    </p:spTree>
    <p:extLst>
      <p:ext uri="{BB962C8B-B14F-4D97-AF65-F5344CB8AC3E}">
        <p14:creationId xmlns:p14="http://schemas.microsoft.com/office/powerpoint/2010/main" val="44112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№2  Выберите верные суждения о современном образовании и запишите цифры, под которыми они указаны.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Современное образование предусматривает обязательность обучения в государственных образовательных организациях.</a:t>
            </a:r>
          </a:p>
          <a:p>
            <a:pPr marL="0" indent="0">
              <a:buNone/>
            </a:pPr>
            <a:r>
              <a:rPr lang="ru-RU" dirty="0"/>
              <a:t>2) Для современного образования характерно многообразие путей его получения.</a:t>
            </a:r>
          </a:p>
          <a:p>
            <a:pPr marL="0" indent="0">
              <a:buNone/>
            </a:pPr>
            <a:r>
              <a:rPr lang="ru-RU" dirty="0"/>
              <a:t>3) Современное образование отличается своим исключительно светским характером.</a:t>
            </a:r>
          </a:p>
          <a:p>
            <a:pPr marL="0" indent="0">
              <a:buNone/>
            </a:pPr>
            <a:r>
              <a:rPr lang="ru-RU" dirty="0"/>
              <a:t>4) Принцип интернационализации свойственен современному образованию.</a:t>
            </a:r>
          </a:p>
          <a:p>
            <a:pPr marL="0" indent="0">
              <a:buNone/>
            </a:pPr>
            <a:r>
              <a:rPr lang="ru-RU" dirty="0"/>
              <a:t>5) Современное образование предполагает существование различных типов и видов</a:t>
            </a:r>
          </a:p>
          <a:p>
            <a:pPr marL="0" indent="0">
              <a:buNone/>
            </a:pPr>
            <a:r>
              <a:rPr lang="ru-RU" dirty="0"/>
              <a:t>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46072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№2 Выберите верные суждения о современном образовании и запишите цифры, под которыми они указаны.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Современное образование предусматривает обязательность обучения в государственных образовательных организациях.</a:t>
            </a:r>
          </a:p>
          <a:p>
            <a:pPr marL="0" indent="0">
              <a:buNone/>
            </a:pPr>
            <a:r>
              <a:rPr lang="ru-RU" b="1" dirty="0"/>
              <a:t>2) Для современного образования характерно многообразие путей его получения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3) Современное образование отличается своим исключительно светским характером.</a:t>
            </a:r>
          </a:p>
          <a:p>
            <a:pPr marL="0" indent="0">
              <a:buNone/>
            </a:pPr>
            <a:r>
              <a:rPr lang="ru-RU" b="1" dirty="0"/>
              <a:t>4) Принцип интернационализации свойственен современному образованию.</a:t>
            </a:r>
          </a:p>
          <a:p>
            <a:pPr marL="0" indent="0">
              <a:buNone/>
            </a:pPr>
            <a:r>
              <a:rPr lang="ru-RU" b="1" dirty="0"/>
              <a:t>5) Современное образование предполагает существование различных типов и видов</a:t>
            </a:r>
          </a:p>
          <a:p>
            <a:pPr marL="0" indent="0">
              <a:buNone/>
            </a:pPr>
            <a:r>
              <a:rPr lang="ru-RU" b="1" dirty="0"/>
              <a:t>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807694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3. Установите соответствие между характеристиками и качествами человека, которые они иллюстрируют: к каждой позиции, данной в первом столбце, подберите соответствующую позицию из второго столбца.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ОБРАЗОВАТЕЛЬНЫЕ</a:t>
            </a:r>
          </a:p>
          <a:p>
            <a:pPr marL="0" indent="0" algn="ctr">
              <a:buNone/>
            </a:pPr>
            <a:r>
              <a:rPr lang="ru-RU" sz="2400" b="1" dirty="0"/>
              <a:t>ОРГАНИЗАЦИИ</a:t>
            </a:r>
          </a:p>
          <a:p>
            <a:pPr marL="0" indent="0">
              <a:buNone/>
            </a:pPr>
            <a:r>
              <a:rPr lang="ru-RU" sz="2400" dirty="0"/>
              <a:t>А) университет</a:t>
            </a:r>
          </a:p>
          <a:p>
            <a:pPr marL="0" indent="0">
              <a:buNone/>
            </a:pPr>
            <a:r>
              <a:rPr lang="ru-RU" sz="2400" dirty="0"/>
              <a:t>Б) гимназия</a:t>
            </a:r>
          </a:p>
          <a:p>
            <a:pPr marL="0" indent="0">
              <a:buNone/>
            </a:pPr>
            <a:r>
              <a:rPr lang="ru-RU" sz="2400" dirty="0"/>
              <a:t>В) детский сад</a:t>
            </a:r>
          </a:p>
          <a:p>
            <a:pPr marL="0" indent="0">
              <a:buNone/>
            </a:pPr>
            <a:r>
              <a:rPr lang="ru-RU" sz="2400" dirty="0"/>
              <a:t>Г) институт повышения квалификации</a:t>
            </a:r>
          </a:p>
          <a:p>
            <a:pPr marL="0" indent="0">
              <a:buNone/>
            </a:pPr>
            <a:r>
              <a:rPr lang="ru-RU" sz="2400" dirty="0"/>
              <a:t>Д) техническое училище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ВИДЫ</a:t>
            </a:r>
          </a:p>
          <a:p>
            <a:pPr marL="0" indent="0" algn="ctr">
              <a:buNone/>
            </a:pPr>
            <a:r>
              <a:rPr lang="ru-RU" sz="2400" b="1" dirty="0"/>
              <a:t>ОБРАЗОВАНИЯ</a:t>
            </a:r>
          </a:p>
          <a:p>
            <a:pPr marL="0" indent="0">
              <a:buNone/>
            </a:pPr>
            <a:r>
              <a:rPr lang="ru-RU" sz="2400" dirty="0"/>
              <a:t>1) дошкольное</a:t>
            </a:r>
          </a:p>
          <a:p>
            <a:pPr marL="0" indent="0">
              <a:buNone/>
            </a:pPr>
            <a:r>
              <a:rPr lang="ru-RU" sz="2400" dirty="0"/>
              <a:t>2) общее</a:t>
            </a:r>
          </a:p>
          <a:p>
            <a:pPr marL="0" indent="0">
              <a:buNone/>
            </a:pPr>
            <a:r>
              <a:rPr lang="ru-RU" sz="2400" dirty="0"/>
              <a:t>3) профессиональное</a:t>
            </a:r>
          </a:p>
          <a:p>
            <a:pPr marL="0" indent="0">
              <a:buNone/>
            </a:pPr>
            <a:r>
              <a:rPr lang="ru-RU" sz="2400" dirty="0"/>
              <a:t>4) дополнительное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91393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3. Установите соответствие между характеристиками и качествами человека, которые они иллюстрируют: к каждой позиции, данной в первом столбце, подберите соответствующую позицию из второго столбц</a:t>
            </a:r>
            <a:r>
              <a:rPr lang="ru-RU" sz="2000" dirty="0"/>
              <a:t>а.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ОБРАЗОВАТЕЛЬНЫЕ</a:t>
            </a:r>
          </a:p>
          <a:p>
            <a:pPr marL="0" indent="0" algn="ctr">
              <a:buNone/>
            </a:pPr>
            <a:r>
              <a:rPr lang="ru-RU" sz="2400" b="1" dirty="0"/>
              <a:t>ОРГАНИЗАЦИИ</a:t>
            </a:r>
          </a:p>
          <a:p>
            <a:pPr marL="0" indent="0">
              <a:buNone/>
            </a:pPr>
            <a:r>
              <a:rPr lang="ru-RU" sz="2400" dirty="0"/>
              <a:t>А) университет</a:t>
            </a:r>
          </a:p>
          <a:p>
            <a:pPr marL="0" indent="0">
              <a:buNone/>
            </a:pPr>
            <a:r>
              <a:rPr lang="ru-RU" sz="2400" dirty="0"/>
              <a:t>Б) гимназия</a:t>
            </a:r>
          </a:p>
          <a:p>
            <a:pPr marL="0" indent="0">
              <a:buNone/>
            </a:pPr>
            <a:r>
              <a:rPr lang="ru-RU" sz="2400" dirty="0"/>
              <a:t>В) детский сад</a:t>
            </a:r>
          </a:p>
          <a:p>
            <a:pPr marL="0" indent="0">
              <a:buNone/>
            </a:pPr>
            <a:r>
              <a:rPr lang="ru-RU" sz="2400" dirty="0"/>
              <a:t>Г) институт повышения квалификации</a:t>
            </a:r>
          </a:p>
          <a:p>
            <a:pPr marL="0" indent="0">
              <a:buNone/>
            </a:pPr>
            <a:r>
              <a:rPr lang="ru-RU" sz="2400" dirty="0"/>
              <a:t>Д) техническое училище</a:t>
            </a:r>
          </a:p>
          <a:p>
            <a:pPr marL="0" indent="0">
              <a:buNone/>
            </a:pPr>
            <a:r>
              <a:rPr lang="ru-RU" sz="3200" b="1" dirty="0"/>
              <a:t>32143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ВИДЫ</a:t>
            </a:r>
          </a:p>
          <a:p>
            <a:pPr marL="0" indent="0" algn="ctr">
              <a:buNone/>
            </a:pPr>
            <a:r>
              <a:rPr lang="ru-RU" sz="2400" b="1" dirty="0"/>
              <a:t>ОБРАЗОВАНИЯ</a:t>
            </a:r>
          </a:p>
          <a:p>
            <a:pPr marL="0" indent="0">
              <a:buNone/>
            </a:pPr>
            <a:r>
              <a:rPr lang="ru-RU" sz="2400" dirty="0"/>
              <a:t>1) дошкольное</a:t>
            </a:r>
          </a:p>
          <a:p>
            <a:pPr marL="0" indent="0">
              <a:buNone/>
            </a:pPr>
            <a:r>
              <a:rPr lang="ru-RU" sz="2400" dirty="0"/>
              <a:t>2) общее</a:t>
            </a:r>
          </a:p>
          <a:p>
            <a:pPr marL="0" indent="0">
              <a:buNone/>
            </a:pPr>
            <a:r>
              <a:rPr lang="ru-RU" sz="2400" dirty="0"/>
              <a:t>3) профессиональное</a:t>
            </a:r>
          </a:p>
          <a:p>
            <a:pPr marL="0" indent="0">
              <a:buNone/>
            </a:pPr>
            <a:r>
              <a:rPr lang="ru-RU" sz="2400" dirty="0"/>
              <a:t>4) дополнительное</a:t>
            </a:r>
          </a:p>
        </p:txBody>
      </p:sp>
    </p:spTree>
    <p:extLst>
      <p:ext uri="{BB962C8B-B14F-4D97-AF65-F5344CB8AC3E}">
        <p14:creationId xmlns:p14="http://schemas.microsoft.com/office/powerpoint/2010/main" val="328667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4. В стране В. система образования ориентирована на сотрудничество учителей и учащихся. Педагоги следуют принципу: «приспособить школу для детей, а не детей для школы». Это находит своё выражение в учёте возрастных и индивидуальных особенностей ребёнка при выборе форм и системы обучения, характерных для разных стран. Такой подход открывает дорогу более активному обмену учащимися. Этому также способствует широкое использование в образовательном процессе информационно-коммуникационных технологи</a:t>
            </a:r>
            <a:r>
              <a:rPr lang="ru-RU" dirty="0"/>
              <a:t>й. </a:t>
            </a:r>
          </a:p>
          <a:p>
            <a:pPr marL="0" indent="0">
              <a:buNone/>
            </a:pPr>
            <a:r>
              <a:rPr lang="ru-RU" dirty="0"/>
              <a:t>1) непрерывность образования</a:t>
            </a:r>
          </a:p>
          <a:p>
            <a:pPr marL="0" indent="0">
              <a:buNone/>
            </a:pPr>
            <a:r>
              <a:rPr lang="ru-RU" dirty="0"/>
              <a:t>2) интернационализация процесса образования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гуманитаризация</a:t>
            </a:r>
            <a:r>
              <a:rPr lang="ru-RU" dirty="0"/>
              <a:t> образования</a:t>
            </a:r>
          </a:p>
          <a:p>
            <a:pPr marL="0" indent="0">
              <a:buNone/>
            </a:pPr>
            <a:r>
              <a:rPr lang="ru-RU" dirty="0"/>
              <a:t>4) демократизация образования</a:t>
            </a:r>
          </a:p>
          <a:p>
            <a:pPr marL="0" indent="0">
              <a:buNone/>
            </a:pPr>
            <a:r>
              <a:rPr lang="ru-RU" dirty="0"/>
              <a:t>5) компьютеризация процесса образования</a:t>
            </a:r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dirty="0" err="1"/>
              <a:t>гуманизация</a:t>
            </a:r>
            <a:r>
              <a:rPr lang="ru-RU" dirty="0"/>
              <a:t>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81822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b="1" dirty="0"/>
              <a:t>. В стране В. система образования ориентирована на сотрудничество учителей и учащихся. Педагоги следуют принципу: «приспособить школу для детей, а не детей для школы». Это находит своё выражение в учёте возрастных и индивидуальных особенностей ребёнка при выборе форм и системы обучения, характерных для разных стран. Такой подход открывает дорогу более активному обмену учащимися. Этому также способствует широкое использование в образовательном процессе информационно-коммуникационных технологий. </a:t>
            </a:r>
          </a:p>
          <a:p>
            <a:pPr marL="0" indent="0">
              <a:buNone/>
            </a:pPr>
            <a:r>
              <a:rPr lang="ru-RU" dirty="0"/>
              <a:t>1) непрерывность образования</a:t>
            </a:r>
          </a:p>
          <a:p>
            <a:pPr marL="0" indent="0">
              <a:buNone/>
            </a:pPr>
            <a:r>
              <a:rPr lang="ru-RU" b="1" dirty="0"/>
              <a:t>2) интернационализация процесса образования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гуманитаризация</a:t>
            </a:r>
            <a:r>
              <a:rPr lang="ru-RU" dirty="0"/>
              <a:t> образования</a:t>
            </a:r>
          </a:p>
          <a:p>
            <a:pPr marL="0" indent="0">
              <a:buNone/>
            </a:pPr>
            <a:r>
              <a:rPr lang="ru-RU" dirty="0"/>
              <a:t>4) демократизация образования</a:t>
            </a:r>
          </a:p>
          <a:p>
            <a:pPr marL="0" indent="0">
              <a:buNone/>
            </a:pPr>
            <a:r>
              <a:rPr lang="ru-RU" b="1" dirty="0"/>
              <a:t>5) компьютеризация процесса образования</a:t>
            </a:r>
          </a:p>
          <a:p>
            <a:pPr marL="0" indent="0">
              <a:buNone/>
            </a:pPr>
            <a:r>
              <a:rPr lang="ru-RU" b="1" dirty="0"/>
              <a:t>6) </a:t>
            </a:r>
            <a:r>
              <a:rPr lang="ru-RU" b="1" dirty="0" err="1"/>
              <a:t>гуманизация</a:t>
            </a:r>
            <a:r>
              <a:rPr lang="ru-RU" b="1" dirty="0"/>
              <a:t>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578867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5. В стране К. проводится модернизация образования, связанная с активизацией внимания общества к личности учащегося, её психологии, интересам. Какие иные признаки свидетельствуют о том, что одним из направлений модернизации образования в этой стране является его </a:t>
            </a:r>
            <a:r>
              <a:rPr lang="ru-RU" b="1" dirty="0" err="1"/>
              <a:t>гуманизация</a:t>
            </a:r>
            <a:r>
              <a:rPr lang="ru-RU" b="1" dirty="0"/>
              <a:t>?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1)признание учащегося в качестве объекта педагогического воздействия</a:t>
            </a:r>
          </a:p>
          <a:p>
            <a:pPr marL="0" indent="0">
              <a:buNone/>
            </a:pPr>
            <a:r>
              <a:rPr lang="ru-RU" dirty="0"/>
              <a:t>2) реализация установки на сотрудничество учителя и ученика</a:t>
            </a:r>
          </a:p>
          <a:p>
            <a:pPr marL="0" indent="0">
              <a:buNone/>
            </a:pPr>
            <a:r>
              <a:rPr lang="ru-RU" dirty="0"/>
              <a:t>3) учёт возрастных и индивидуальных особенностей школьника при выборе методов</a:t>
            </a:r>
          </a:p>
          <a:p>
            <a:pPr marL="0" indent="0">
              <a:buNone/>
            </a:pPr>
            <a:r>
              <a:rPr lang="ru-RU" dirty="0"/>
              <a:t>обучения</a:t>
            </a:r>
          </a:p>
          <a:p>
            <a:pPr marL="0" indent="0">
              <a:buNone/>
            </a:pPr>
            <a:r>
              <a:rPr lang="ru-RU" dirty="0"/>
              <a:t>4) стремление ограничить образовательный процесс рамками школы</a:t>
            </a:r>
          </a:p>
          <a:p>
            <a:pPr marL="0" indent="0">
              <a:buNone/>
            </a:pPr>
            <a:r>
              <a:rPr lang="ru-RU" dirty="0"/>
              <a:t>5) увеличение часов на изучение социально-гуманитарных дисциплин</a:t>
            </a:r>
          </a:p>
          <a:p>
            <a:pPr marL="0" indent="0">
              <a:buNone/>
            </a:pPr>
            <a:r>
              <a:rPr lang="ru-RU" dirty="0"/>
              <a:t>6) предоставление учащимся возможности выбора форм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4424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получение людьми знаний, умений и навыков, развитие умственно-познавательных и творческих способностей через систему социальных институтов (семья, школа, средства массовой информации и пр.).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35591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5. В стране К. проводится модернизация образования, связанная с активизацией внимания общества к личности учащегося, её психологии, интересам. Какие иные признаки свидетельствуют о том, что одним из направлений модернизации образования в этой стране является его </a:t>
            </a:r>
            <a:r>
              <a:rPr lang="ru-RU" b="1" dirty="0" err="1"/>
              <a:t>гуманизация</a:t>
            </a:r>
            <a:r>
              <a:rPr lang="ru-RU" b="1" dirty="0"/>
              <a:t>?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1)признание учащегося в качестве объекта педагогического воздействия</a:t>
            </a:r>
          </a:p>
          <a:p>
            <a:pPr marL="0" indent="0">
              <a:buNone/>
            </a:pPr>
            <a:r>
              <a:rPr lang="ru-RU" b="1" dirty="0"/>
              <a:t>2) реализация установки на сотрудничество учителя и ученика</a:t>
            </a:r>
          </a:p>
          <a:p>
            <a:pPr marL="0" indent="0">
              <a:buNone/>
            </a:pPr>
            <a:r>
              <a:rPr lang="ru-RU" b="1" dirty="0"/>
              <a:t>3) учёт возрастных и индивидуальных особенностей школьника при выборе методов</a:t>
            </a:r>
          </a:p>
          <a:p>
            <a:pPr marL="0" indent="0">
              <a:buNone/>
            </a:pPr>
            <a:r>
              <a:rPr lang="ru-RU" dirty="0"/>
              <a:t>обучения</a:t>
            </a:r>
          </a:p>
          <a:p>
            <a:pPr marL="0" indent="0">
              <a:buNone/>
            </a:pPr>
            <a:r>
              <a:rPr lang="ru-RU" dirty="0"/>
              <a:t>4) стремление ограничить образовательный процесс рамками школы</a:t>
            </a:r>
          </a:p>
          <a:p>
            <a:pPr marL="0" indent="0">
              <a:buNone/>
            </a:pPr>
            <a:r>
              <a:rPr lang="ru-RU" dirty="0"/>
              <a:t>5) увеличение часов на изучение социально-гуманитарных дисциплин</a:t>
            </a:r>
          </a:p>
          <a:p>
            <a:pPr marL="0" indent="0">
              <a:buNone/>
            </a:pPr>
            <a:r>
              <a:rPr lang="ru-RU" b="1" dirty="0"/>
              <a:t>6) предоставление учащимся возможности выбора форм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912236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</a:t>
            </a:r>
            <a:r>
              <a:rPr lang="ru-RU" sz="4000" dirty="0"/>
              <a:t>Проверка знаний по данной </a:t>
            </a:r>
          </a:p>
          <a:p>
            <a:pPr marL="0" indent="0">
              <a:buNone/>
            </a:pPr>
            <a:r>
              <a:rPr lang="ru-RU" sz="4000" dirty="0"/>
              <a:t>                 теме в формате ЕГЭ </a:t>
            </a:r>
          </a:p>
        </p:txBody>
      </p:sp>
    </p:spTree>
    <p:extLst>
      <p:ext uri="{BB962C8B-B14F-4D97-AF65-F5344CB8AC3E}">
        <p14:creationId xmlns:p14="http://schemas.microsoft.com/office/powerpoint/2010/main" val="3711902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№1  Выберите верные суждения об образовании и запишите цифры, под которыми они указаны.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1) Образование представляет собой целенаправленный процесс и результат усвоения систематизированных знаний и способов познавательной деятельности.</a:t>
            </a:r>
          </a:p>
          <a:p>
            <a:pPr marL="0" indent="0">
              <a:buNone/>
            </a:pPr>
            <a:r>
              <a:rPr lang="ru-RU" dirty="0"/>
              <a:t>2) Образование является триединым процессом, характеризующимся такими сторонами, как обучение, воспитание и развитие.</a:t>
            </a:r>
          </a:p>
          <a:p>
            <a:pPr marL="0" indent="0">
              <a:buNone/>
            </a:pPr>
            <a:r>
              <a:rPr lang="ru-RU" dirty="0"/>
              <a:t>3) Под образованием понимается преобразовательная деятельность человека, в результате которой создаются нематериальные ценности.</a:t>
            </a:r>
          </a:p>
          <a:p>
            <a:pPr marL="0" indent="0">
              <a:buNone/>
            </a:pPr>
            <a:r>
              <a:rPr lang="ru-RU" dirty="0"/>
              <a:t>4) Образование представляет собой функцию общества, обеспечивающую его воспроизводство и развитие как целостной социальной системы.</a:t>
            </a:r>
          </a:p>
          <a:p>
            <a:pPr marL="0" indent="0">
              <a:buNone/>
            </a:pPr>
            <a:r>
              <a:rPr lang="ru-RU" dirty="0"/>
              <a:t>5) Образование является формой общественного сознания, состоящей из системы ценностей и требований, регулирующих поведение людей.</a:t>
            </a:r>
          </a:p>
        </p:txBody>
      </p:sp>
    </p:spTree>
    <p:extLst>
      <p:ext uri="{BB962C8B-B14F-4D97-AF65-F5344CB8AC3E}">
        <p14:creationId xmlns:p14="http://schemas.microsoft.com/office/powerpoint/2010/main" val="2956609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№2 Выберите верные суждения о современном образовании и запишите </a:t>
            </a:r>
            <a:r>
              <a:rPr lang="ru-RU" b="1" dirty="0"/>
              <a:t>цифры</a:t>
            </a:r>
            <a:r>
              <a:rPr lang="ru-RU" dirty="0"/>
              <a:t>, под которыми они указаны.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Современное образование предусматривает обязательность обучения в государственных образовательных организациях.</a:t>
            </a:r>
          </a:p>
          <a:p>
            <a:pPr marL="0" indent="0">
              <a:buNone/>
            </a:pPr>
            <a:r>
              <a:rPr lang="ru-RU" dirty="0"/>
              <a:t>2) Для современного образования характерно многообразие путей его получения.</a:t>
            </a:r>
          </a:p>
          <a:p>
            <a:pPr marL="0" indent="0">
              <a:buNone/>
            </a:pPr>
            <a:r>
              <a:rPr lang="ru-RU" dirty="0"/>
              <a:t>3) Современное образование отличается своим исключительно светским характером.</a:t>
            </a:r>
          </a:p>
          <a:p>
            <a:pPr marL="0" indent="0">
              <a:buNone/>
            </a:pPr>
            <a:r>
              <a:rPr lang="ru-RU" dirty="0"/>
              <a:t>4) Принцип интернационализации свойственен современному образованию.</a:t>
            </a:r>
          </a:p>
          <a:p>
            <a:pPr marL="0" indent="0">
              <a:buNone/>
            </a:pPr>
            <a:r>
              <a:rPr lang="ru-RU" dirty="0"/>
              <a:t>5) Современное образование предполагает существование различных типов и видов</a:t>
            </a:r>
          </a:p>
          <a:p>
            <a:pPr marL="0" indent="0">
              <a:buNone/>
            </a:pPr>
            <a:r>
              <a:rPr lang="ru-RU" dirty="0"/>
              <a:t>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690560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3. Установите соответствие между характеристиками и качествами человека, которые они иллюстрируют: к каждой позиции, данной в первом столбце, подберите соответствующую позицию из второго столбца</a:t>
            </a:r>
            <a:r>
              <a:rPr lang="ru-RU" sz="20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ОБРАЗОВАТЕЛЬНЫЕ</a:t>
            </a:r>
          </a:p>
          <a:p>
            <a:pPr marL="0" indent="0" algn="ctr">
              <a:buNone/>
            </a:pPr>
            <a:r>
              <a:rPr lang="ru-RU" sz="2400" dirty="0"/>
              <a:t>ОРГАНИЗАЦИИ</a:t>
            </a:r>
          </a:p>
          <a:p>
            <a:pPr marL="0" indent="0">
              <a:buNone/>
            </a:pPr>
            <a:r>
              <a:rPr lang="ru-RU" sz="2400" dirty="0"/>
              <a:t>А) университет</a:t>
            </a:r>
          </a:p>
          <a:p>
            <a:pPr marL="0" indent="0">
              <a:buNone/>
            </a:pPr>
            <a:r>
              <a:rPr lang="ru-RU" sz="2400" dirty="0"/>
              <a:t>Б) гимназия</a:t>
            </a:r>
          </a:p>
          <a:p>
            <a:pPr marL="0" indent="0">
              <a:buNone/>
            </a:pPr>
            <a:r>
              <a:rPr lang="ru-RU" sz="2400" dirty="0"/>
              <a:t>В) детский сад</a:t>
            </a:r>
          </a:p>
          <a:p>
            <a:pPr marL="0" indent="0">
              <a:buNone/>
            </a:pPr>
            <a:r>
              <a:rPr lang="ru-RU" sz="2400" dirty="0"/>
              <a:t>Г) институт повышения квалификации</a:t>
            </a:r>
          </a:p>
          <a:p>
            <a:pPr marL="0" indent="0">
              <a:buNone/>
            </a:pPr>
            <a:r>
              <a:rPr lang="ru-RU" sz="2400" dirty="0"/>
              <a:t>Д) техническое училище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ВИДЫ</a:t>
            </a:r>
          </a:p>
          <a:p>
            <a:pPr marL="0" indent="0" algn="ctr">
              <a:buNone/>
            </a:pPr>
            <a:r>
              <a:rPr lang="ru-RU" sz="2400" dirty="0"/>
              <a:t>ОБРАЗОВАНИЯ</a:t>
            </a:r>
          </a:p>
          <a:p>
            <a:pPr marL="0" indent="0">
              <a:buNone/>
            </a:pPr>
            <a:r>
              <a:rPr lang="ru-RU" sz="2400" dirty="0"/>
              <a:t>1) дошкольное</a:t>
            </a:r>
          </a:p>
          <a:p>
            <a:pPr marL="0" indent="0">
              <a:buNone/>
            </a:pPr>
            <a:r>
              <a:rPr lang="ru-RU" sz="2400" dirty="0"/>
              <a:t>2) общее</a:t>
            </a:r>
          </a:p>
          <a:p>
            <a:pPr marL="0" indent="0">
              <a:buNone/>
            </a:pPr>
            <a:r>
              <a:rPr lang="ru-RU" sz="2400" dirty="0"/>
              <a:t>3) профессиональное</a:t>
            </a:r>
          </a:p>
          <a:p>
            <a:pPr marL="0" indent="0">
              <a:buNone/>
            </a:pPr>
            <a:r>
              <a:rPr lang="ru-RU" sz="2400" dirty="0"/>
              <a:t>4) дополнительное</a:t>
            </a:r>
          </a:p>
        </p:txBody>
      </p:sp>
    </p:spTree>
    <p:extLst>
      <p:ext uri="{BB962C8B-B14F-4D97-AF65-F5344CB8AC3E}">
        <p14:creationId xmlns:p14="http://schemas.microsoft.com/office/powerpoint/2010/main" val="1336147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4. В стране В. система образования ориентирована на сотрудничество учителей и учащихся. Педагоги следуют принципу: «приспособить школу для детей, а не детей для школы». Это находит своё выражение в учёте возрастных и индивидуальных особенностей ребёнка при выборе форм и системы обучения, характерных для разных стран. Такой подход открывает дорогу более активному обмену учащимися. Этому также способствует широкое использование в образовательном процессе информационно-коммуникационных технологий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1) непрерывность образования</a:t>
            </a:r>
          </a:p>
          <a:p>
            <a:pPr marL="0" indent="0">
              <a:buNone/>
            </a:pPr>
            <a:r>
              <a:rPr lang="ru-RU" dirty="0"/>
              <a:t>2) интернационализация процесса образования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гуманитаризация</a:t>
            </a:r>
            <a:r>
              <a:rPr lang="ru-RU" dirty="0"/>
              <a:t> образования</a:t>
            </a:r>
          </a:p>
          <a:p>
            <a:pPr marL="0" indent="0">
              <a:buNone/>
            </a:pPr>
            <a:r>
              <a:rPr lang="ru-RU" dirty="0"/>
              <a:t>4) демократизация образования</a:t>
            </a:r>
          </a:p>
          <a:p>
            <a:pPr marL="0" indent="0">
              <a:buNone/>
            </a:pPr>
            <a:r>
              <a:rPr lang="ru-RU" dirty="0"/>
              <a:t>5) компьютеризация процесса образования</a:t>
            </a:r>
          </a:p>
          <a:p>
            <a:pPr marL="0" indent="0">
              <a:buNone/>
            </a:pPr>
            <a:r>
              <a:rPr lang="ru-RU" dirty="0"/>
              <a:t>6) </a:t>
            </a:r>
            <a:r>
              <a:rPr lang="ru-RU" dirty="0" err="1"/>
              <a:t>гуманизация</a:t>
            </a:r>
            <a:r>
              <a:rPr lang="ru-RU" dirty="0"/>
              <a:t>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60376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5. В стране К. проводится модернизация образования, связанная с активизацией внимания общества к личности учащегося, её психологии, интересам. Какие иные признаки свидетельствуют о том, что одним из направлений модернизации образования в этой стране является его </a:t>
            </a:r>
            <a:r>
              <a:rPr lang="ru-RU" b="1" dirty="0" err="1"/>
              <a:t>гуманизация</a:t>
            </a:r>
            <a:r>
              <a:rPr lang="ru-RU" b="1" dirty="0"/>
              <a:t>?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1)признание учащегося в качестве объекта педагогического воздействия</a:t>
            </a:r>
          </a:p>
          <a:p>
            <a:pPr marL="0" indent="0">
              <a:buNone/>
            </a:pPr>
            <a:r>
              <a:rPr lang="ru-RU" dirty="0"/>
              <a:t>2) реализация установки на сотрудничество учителя и ученика</a:t>
            </a:r>
          </a:p>
          <a:p>
            <a:pPr marL="0" indent="0">
              <a:buNone/>
            </a:pPr>
            <a:r>
              <a:rPr lang="ru-RU" dirty="0"/>
              <a:t>3) учёт возрастных и индивидуальных особенностей школьника при выборе методов</a:t>
            </a:r>
          </a:p>
          <a:p>
            <a:pPr marL="0" indent="0">
              <a:buNone/>
            </a:pPr>
            <a:r>
              <a:rPr lang="ru-RU" dirty="0"/>
              <a:t>обучения</a:t>
            </a:r>
          </a:p>
          <a:p>
            <a:pPr marL="0" indent="0">
              <a:buNone/>
            </a:pPr>
            <a:r>
              <a:rPr lang="ru-RU" dirty="0"/>
              <a:t>4) стремление ограничить образовательный процесс рамками школы</a:t>
            </a:r>
          </a:p>
          <a:p>
            <a:pPr marL="0" indent="0">
              <a:buNone/>
            </a:pPr>
            <a:r>
              <a:rPr lang="ru-RU" dirty="0"/>
              <a:t>5) увеличение часов на изучение социально-гуманитарных дисциплин</a:t>
            </a:r>
          </a:p>
          <a:p>
            <a:pPr marL="0" indent="0">
              <a:buNone/>
            </a:pPr>
            <a:r>
              <a:rPr lang="ru-RU" dirty="0"/>
              <a:t>6) предоставление учащимся возможности выбора форм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66139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Цель образования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приобщение к достижениям человеческой цивилизации, сохранение её культурного достояния.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7797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457200">
              <a:buNone/>
            </a:pPr>
            <a:r>
              <a:rPr lang="ru-RU" sz="4000" b="1" i="1" dirty="0"/>
              <a:t>Основной путь получения образования</a:t>
            </a:r>
            <a:r>
              <a:rPr lang="ru-RU" sz="4000" b="1" dirty="0"/>
              <a:t> </a:t>
            </a:r>
            <a:r>
              <a:rPr lang="ru-RU" dirty="0"/>
              <a:t>– </a:t>
            </a:r>
            <a:r>
              <a:rPr lang="ru-RU" b="1" dirty="0"/>
              <a:t>обучение</a:t>
            </a:r>
            <a:r>
              <a:rPr lang="ru-RU" dirty="0"/>
              <a:t> и </a:t>
            </a:r>
            <a:r>
              <a:rPr lang="ru-RU" b="1" dirty="0"/>
              <a:t>самообразование</a:t>
            </a:r>
            <a:r>
              <a:rPr lang="ru-RU" dirty="0"/>
              <a:t> (</a:t>
            </a:r>
            <a:r>
              <a:rPr lang="ru-RU" sz="4000" dirty="0"/>
              <a:t>формы самообразования – изучение литературы, прослушивание лекций, докладов, концертов, посещение музеев и выставок.</a:t>
            </a:r>
          </a:p>
        </p:txBody>
      </p:sp>
    </p:spTree>
    <p:extLst>
      <p:ext uri="{BB962C8B-B14F-4D97-AF65-F5344CB8AC3E}">
        <p14:creationId xmlns:p14="http://schemas.microsoft.com/office/powerpoint/2010/main" val="167797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Функции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918861"/>
              </p:ext>
            </p:extLst>
          </p:nvPr>
        </p:nvGraphicFramePr>
        <p:xfrm>
          <a:off x="107504" y="836712"/>
          <a:ext cx="8928992" cy="5593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5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функции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Экономическая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социально-профессиональной структуры общества, где люди способны осваивать научные, технические новшества и эффективно использовать их в профессиональной деятельности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Социализация личности, воспроизводство социальной структуры общества. Образование – важнейший канал социальной мобильности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Культурная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ранее накопленной культуры в целях воспитания индивида, развития его творческих способностей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95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Общие тенденции в развитии образования на современном этапе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375167"/>
              </p:ext>
            </p:extLst>
          </p:nvPr>
        </p:nvGraphicFramePr>
        <p:xfrm>
          <a:off x="179512" y="1052736"/>
          <a:ext cx="8784976" cy="5655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Тенденция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Демократизация системы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 образования для широких слоёв населения (при сохранении различий в качестве и типах учебных заведений, уровнях образования)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Непрерывность и рост продолжительности образования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Удлинение сроков обучения, требование к работникам постоянно повышать уровень своей квалификации в связи с постоянным развитием производственных технологий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Гуманизация образования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Внимание школы, педагогов к личности учащегося, его интересам, запросам, индивидуальным особенностям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Гуманитаризация образования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роли общественных (гуманитарных) дисциплин в образовательном процессе (экономика, социология, политология, правоведение и пр.)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6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Интернационализация процесса образования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единой системы образования для разных стран, интеграция образовательных систем (например, Болонский процесс, переход на единую систему подготовки специалистов – бакалавр – магистр)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Информатизация (компьютеризация) процесса образования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новых современных технологий обучения, телекоммуникационных сетей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32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Принципы образовательной политики в РФ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4525963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Гуманистический характер образования;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Приоритет общечеловеческих ценностей;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 личности на свободное развитие;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Единство федерального образования при сохранении права национальных и региональных культур на своеобразие образования;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Общедоступность образования;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Адаптивность системы образования к потребностям обучаемых;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Светский характер образования в государственных учреждениях;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Свобода и плюрализм в образовании;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Демократический, государственно-общественный характер управления и самостоятельность образовательных учреждений.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500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Структура (уровни) российского образования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80332"/>
              </p:ext>
            </p:extLst>
          </p:nvPr>
        </p:nvGraphicFramePr>
        <p:xfrm>
          <a:off x="107504" y="1052736"/>
          <a:ext cx="8928992" cy="5616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3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0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заведения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образование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заведения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заведения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дошкольное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Ясли, детсад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среднее профессиональное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Техникумы, колледжи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дополнительное образование детей и взрослых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Музыкальные, спортивные, художественные школы, курсы иностранных языков и пр.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начальное общее образование</a:t>
                      </a:r>
                      <a:b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основное общее образование</a:t>
                      </a:r>
                      <a:b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среднее общее образование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школы, лицеи, гимназии и пр.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высшее образование –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высшее образование –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специалитет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магистратура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Институты, академии, университеты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дополнительное профессиональное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Институты переподготовки и повышения квалификации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6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высшее образование – подготовка кадров высшей квалификации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Аспирантура, докторантура и пр.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42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План «Образование как социальный институт»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1) Понятие об образовании.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2) Функции образования: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а) экономическая;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б) социальная;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в) культурная.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3) Система *ступени) образование: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а) дошкольное образование;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б) основное образование;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в) профессиональное образование;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г) дополнительное образование.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4) Тенденции в развитии образования на современном этапе: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а) демократизация;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б) непрерывность;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в)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г)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д) интернационализация;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   е) компьютеризация и др.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5) Основные пути получения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597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1932</Words>
  <Application>Microsoft Office PowerPoint</Application>
  <PresentationFormat>Экран (4:3)</PresentationFormat>
  <Paragraphs>209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Тема «Образование»</vt:lpstr>
      <vt:lpstr>Презентация PowerPoint</vt:lpstr>
      <vt:lpstr>Презентация PowerPoint</vt:lpstr>
      <vt:lpstr>Презентация PowerPoint</vt:lpstr>
      <vt:lpstr>Функции образования</vt:lpstr>
      <vt:lpstr>Общие тенденции в развитии образования на современном этапе </vt:lpstr>
      <vt:lpstr>Принципы образовательной политики в РФ </vt:lpstr>
      <vt:lpstr>Структура (уровни) российского образования </vt:lpstr>
      <vt:lpstr>План «Образование как социальный институт»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Установите соответствие между характеристиками и качествами человека, которые они иллюстрируют: к каждой позиции, данной в первом столбце, подберите соответствующую позицию из второго столбца.</vt:lpstr>
      <vt:lpstr>3. Установите соответствие между характеристиками и качествами человека, которые они иллюстрируют: к каждой позиции, данной в первом столбце, подберите соответствующую позицию из второго столбца.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Установите соответствие между характеристиками и качествами человека, которые они иллюстрируют: к каждой позиции, данной в первом столбце, подберите соответствующую позицию из второго столбца.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«Образование»</dc:title>
  <dc:creator>Mikhail</dc:creator>
  <cp:lastModifiedBy>Александр Лобанев</cp:lastModifiedBy>
  <cp:revision>11</cp:revision>
  <dcterms:created xsi:type="dcterms:W3CDTF">2018-12-18T17:27:35Z</dcterms:created>
  <dcterms:modified xsi:type="dcterms:W3CDTF">2020-12-03T09:56:48Z</dcterms:modified>
</cp:coreProperties>
</file>