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C0CE-EDB6-4278-85FA-AB87833D2CA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30928-D848-4029-B6C5-68B7A94F6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7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30928-D848-4029-B6C5-68B7A94F6A4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D94AB-BABB-4CE2-94E2-5B5B93F7E098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EE858C-90B3-47F9-9816-D509151C37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Теория и практика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19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0817" y="5733256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/>
              <a:t>Чепурных</a:t>
            </a:r>
            <a:r>
              <a:rPr lang="ru-RU" sz="2000" dirty="0"/>
              <a:t> Л.Г., учитель </a:t>
            </a:r>
            <a:r>
              <a:rPr lang="ru-RU" sz="2000" dirty="0" err="1"/>
              <a:t>Шарангской</a:t>
            </a:r>
            <a:r>
              <a:rPr lang="ru-RU" sz="2000" dirty="0"/>
              <a:t> СШ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ookman Old Style" pitchFamily="18" charset="0"/>
              </a:rPr>
              <a:t>13.Отец и мать Грея были невольниками (1) богатства и законов того общества (2) по отношению (3) к которому принято говорить «высшее» (4) и своего положения в нём.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14. С тех пор каждый раз (1) когда мы где-нибудь сталкиваемся с композитором (2) он без смеха не может вспомнить этот случай (3) невольными свидетелями которого (4) мы стали.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15.Из сеней дверь вела прямо на кухню (1) к левой стене (2) которой (3) прилепилась одним боком большая русская печь.</a:t>
            </a:r>
          </a:p>
        </p:txBody>
      </p:sp>
    </p:spTree>
    <p:extLst>
      <p:ext uri="{BB962C8B-B14F-4D97-AF65-F5344CB8AC3E}">
        <p14:creationId xmlns:p14="http://schemas.microsoft.com/office/powerpoint/2010/main" val="279414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ookman Old Style" pitchFamily="18" charset="0"/>
              </a:rPr>
              <a:t>16.Солнечным и ясным утром Володя и Лида шли по красивой аллее (1) в глубине (2) которой (3) виднелось двухэтажное белое здание (4) и мило беседовали.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17.Древнегреческая цивилизация (1) дала миру немало превосходных философов (2) в концепции (3) которых (4) вплетены бесценные мысли о воспитании.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18. А. С. Пушкин с молодой женой остановился у </a:t>
            </a:r>
            <a:r>
              <a:rPr lang="ru-RU" sz="2800" dirty="0" err="1">
                <a:latin typeface="Bookman Old Style" pitchFamily="18" charset="0"/>
              </a:rPr>
              <a:t>Демута</a:t>
            </a:r>
            <a:r>
              <a:rPr lang="ru-RU" sz="2800" dirty="0">
                <a:latin typeface="Bookman Old Style" pitchFamily="18" charset="0"/>
              </a:rPr>
              <a:t> (1) гостиница (2) которого (3) в то время считалась самой знаменитой в Петербурге.</a:t>
            </a:r>
          </a:p>
        </p:txBody>
      </p:sp>
    </p:spTree>
    <p:extLst>
      <p:ext uri="{BB962C8B-B14F-4D97-AF65-F5344CB8AC3E}">
        <p14:creationId xmlns:p14="http://schemas.microsoft.com/office/powerpoint/2010/main" val="135845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ookman Old Style" pitchFamily="18" charset="0"/>
              </a:rPr>
              <a:t>19.В печати не раз появлялись статьи (1) авторы (2) которых (3) пробуют объяснить загадки древней истории (4) с помощью гипотезы о космических пришельцах.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20.На колокольне Михайловского монастыря пробило четыре (1) когда я, перейдя пустырь, вступил в боковую аллею Александровского парка (2) в глубине (3) которого (4) между чёрных стволов обнажённых деревьев просматривалась Александровская колонна.</a:t>
            </a:r>
          </a:p>
        </p:txBody>
      </p:sp>
    </p:spTree>
    <p:extLst>
      <p:ext uri="{BB962C8B-B14F-4D97-AF65-F5344CB8AC3E}">
        <p14:creationId xmlns:p14="http://schemas.microsoft.com/office/powerpoint/2010/main" val="4063851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ookman Old Style" pitchFamily="18" charset="0"/>
              </a:rPr>
              <a:t>21. Около живописного старого дома (1) неподалёку (2) от которого (3) рос фруктовый сад (4) я остановился (5) чтобы сделать набросок на бумаге.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22. 1969-й был для рок-музыки годом решающим: продюсеры начали осознавать (1) что такая музыка (2) повсеместное увлечение (3) которой, как они раньше считали, закончится через пару недель (4) может прожить ещё очень долго.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963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Bookman Old Style" pitchFamily="18" charset="0"/>
              </a:rPr>
              <a:t>23.Зимой домашнее растение (1) листья (2) которого (3) плохо переносят сухой воздух помещений (4) необходимо ежедневно опрыскивать. </a:t>
            </a:r>
          </a:p>
          <a:p>
            <a:endParaRPr lang="ru-RU" sz="2800" dirty="0">
              <a:solidFill>
                <a:prstClr val="black"/>
              </a:solidFill>
              <a:latin typeface="Bookman Old Style" pitchFamily="18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Bookman Old Style" pitchFamily="18" charset="0"/>
              </a:rPr>
              <a:t>24. </a:t>
            </a:r>
            <a:r>
              <a:rPr lang="ru-RU" sz="2800" dirty="0">
                <a:latin typeface="Bookman Old Style" pitchFamily="18" charset="0"/>
              </a:rPr>
              <a:t>Света подошла к мальчику (1) старшая сестра (2) которого (3) училась с ней в одном классе (4) и поздоровалась.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25. Купец слез с лошади (1) бока (2) которой (3) высоко вздымались от усталости (4) и торжественно пообещал никогда не продавать и не дарить своего верного коня.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pPr lvl="0"/>
            <a:endParaRPr lang="ru-RU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6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/>
              <a:t>Алгоритм выполнения задания 19</a:t>
            </a:r>
            <a:endParaRPr lang="en-US" b="1" dirty="0"/>
          </a:p>
          <a:p>
            <a:pPr fontAlgn="base"/>
            <a:br>
              <a:rPr lang="ru-RU" dirty="0"/>
            </a:br>
            <a:r>
              <a:rPr lang="ru-RU" sz="2200" dirty="0"/>
              <a:t>1. Прочитайте внимательно задание и предложение, выделите </a:t>
            </a:r>
            <a:r>
              <a:rPr lang="ru-RU" sz="2200" u="sng" dirty="0"/>
              <a:t>грамматические основы.</a:t>
            </a:r>
          </a:p>
          <a:p>
            <a:pPr fontAlgn="base"/>
            <a:r>
              <a:rPr lang="ru-RU" sz="2200" dirty="0"/>
              <a:t>2. </a:t>
            </a:r>
            <a:r>
              <a:rPr lang="ru-RU" sz="2200" u="sng" dirty="0"/>
              <a:t>Найдите главное </a:t>
            </a:r>
            <a:r>
              <a:rPr lang="ru-RU" sz="2200" dirty="0"/>
              <a:t>предложение и определите, каким образом связано/</a:t>
            </a:r>
            <a:r>
              <a:rPr lang="ru-RU" sz="2200" dirty="0" err="1"/>
              <a:t>ы</a:t>
            </a:r>
            <a:r>
              <a:rPr lang="ru-RU" sz="2200" dirty="0"/>
              <a:t>  с ним придаточное/</a:t>
            </a:r>
            <a:r>
              <a:rPr lang="ru-RU" sz="2200" dirty="0" err="1"/>
              <a:t>ые</a:t>
            </a:r>
            <a:r>
              <a:rPr lang="ru-RU" sz="2200" dirty="0"/>
              <a:t>.</a:t>
            </a:r>
          </a:p>
          <a:p>
            <a:pPr fontAlgn="base"/>
            <a:r>
              <a:rPr lang="ru-RU" sz="2200" dirty="0"/>
              <a:t>3. Если СПП с одним придаточным предложением, необходимо поставить запятую </a:t>
            </a:r>
            <a:r>
              <a:rPr lang="ru-RU" sz="2200" u="sng" dirty="0"/>
              <a:t>на границе </a:t>
            </a:r>
            <a:r>
              <a:rPr lang="ru-RU" sz="2200" dirty="0"/>
              <a:t>предложений.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2200" dirty="0"/>
              <a:t>Если придаточная стоит до или после главной части, то необходима </a:t>
            </a:r>
            <a:r>
              <a:rPr lang="ru-RU" sz="2200" u="sng" dirty="0"/>
              <a:t>одна запятая</a:t>
            </a:r>
            <a:r>
              <a:rPr lang="ru-RU" sz="2200" dirty="0"/>
              <a:t>.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2200" dirty="0"/>
              <a:t>Если придаточная часть "разрывает" главное предложение, то необходимо поставить </a:t>
            </a:r>
            <a:r>
              <a:rPr lang="ru-RU" sz="2200" u="sng" dirty="0"/>
              <a:t>две запятые</a:t>
            </a:r>
            <a:r>
              <a:rPr lang="ru-RU" sz="2200" dirty="0"/>
              <a:t>.</a:t>
            </a:r>
          </a:p>
          <a:p>
            <a:pPr fontAlgn="base"/>
            <a:r>
              <a:rPr lang="ru-RU" sz="2200" dirty="0"/>
              <a:t>4. Если в СПП больше одного придаточного предложения, то лучше нарисовать схему, чтобы точно узнать тип подчинения (однородное, последовательное или параллельное). От этого зависит количество запятых.</a:t>
            </a:r>
          </a:p>
          <a:p>
            <a:pPr fontAlgn="base"/>
            <a:r>
              <a:rPr lang="ru-RU" sz="2200" dirty="0"/>
              <a:t>Не забывайте о том, что придаточные предложения тоже могут быть однородными, могут быть связаны союзом или нет.</a:t>
            </a:r>
          </a:p>
          <a:p>
            <a:pPr fontAlgn="base"/>
            <a:r>
              <a:rPr lang="ru-RU" sz="2200" dirty="0"/>
              <a:t>5. В соответствии с правилами расставьте запятые и проверьте еще раз схему предложения.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Формулировка задания 19 ЕГЭ:</a:t>
            </a: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Расставьте знаки препинания: укажите цифру(-</a:t>
            </a:r>
            <a:r>
              <a:rPr lang="ru-RU" sz="2400" dirty="0" err="1"/>
              <a:t>ы</a:t>
            </a:r>
            <a:r>
              <a:rPr lang="ru-RU" sz="2400" dirty="0"/>
              <a:t>), на месте которой(-</a:t>
            </a:r>
            <a:r>
              <a:rPr lang="ru-RU" sz="2400" dirty="0" err="1"/>
              <a:t>ых</a:t>
            </a:r>
            <a:r>
              <a:rPr lang="ru-RU" sz="2400" dirty="0"/>
              <a:t>) в предложении должна(-</a:t>
            </a:r>
            <a:r>
              <a:rPr lang="ru-RU" sz="2400" dirty="0" err="1"/>
              <a:t>ы</a:t>
            </a:r>
            <a:r>
              <a:rPr lang="ru-RU" sz="2400" dirty="0"/>
              <a:t>) стоять запятая(-</a:t>
            </a:r>
            <a:r>
              <a:rPr lang="ru-RU" sz="2400" dirty="0" err="1"/>
              <a:t>ые</a:t>
            </a:r>
            <a:r>
              <a:rPr lang="ru-RU" sz="2400" dirty="0"/>
              <a:t>). </a:t>
            </a:r>
          </a:p>
          <a:p>
            <a:br>
              <a:rPr lang="ru-RU" sz="2400" dirty="0"/>
            </a:br>
            <a:r>
              <a:rPr lang="ru-RU" sz="3200" i="1" dirty="0"/>
              <a:t>В сокровищнице русского искусства (1) одно из самых почётных мест принадлежит И.И.Шишкину (2) с именем (3) которого (4) связана история отечественного пейзажа второй половины XIX столетия.</a:t>
            </a:r>
            <a:endParaRPr lang="ru-RU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229200"/>
            <a:ext cx="3823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Правильный ответ: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/>
              <a:t>Количество запятых в СПП с одним придаточным зависит от местоположения придаточной части.</a:t>
            </a:r>
          </a:p>
          <a:p>
            <a:pPr fontAlgn="base"/>
            <a:r>
              <a:rPr lang="ru-RU" sz="2400" dirty="0"/>
              <a:t>1) Придаточное предложение может стоять </a:t>
            </a:r>
            <a:r>
              <a:rPr lang="ru-RU" sz="2400" b="1" dirty="0"/>
              <a:t>ПОСЛЕ</a:t>
            </a:r>
            <a:r>
              <a:rPr lang="ru-RU" sz="2400" dirty="0"/>
              <a:t> главного.</a:t>
            </a:r>
          </a:p>
          <a:p>
            <a:pPr fontAlgn="base"/>
            <a:r>
              <a:rPr lang="ru-RU" sz="2400" dirty="0"/>
              <a:t>[   ], (   )</a:t>
            </a:r>
          </a:p>
          <a:p>
            <a:pPr fontAlgn="base"/>
            <a:r>
              <a:rPr lang="ru-RU" sz="2400" i="1" dirty="0"/>
              <a:t>Природа находилась еще в том состоянии покоя, когда все дремлет и наслаждается предрассветным отдыхом (В. Арсеньев).</a:t>
            </a:r>
            <a:br>
              <a:rPr lang="ru-RU" sz="2400" i="1" dirty="0"/>
            </a:br>
            <a:endParaRPr lang="ru-RU" sz="2400" dirty="0"/>
          </a:p>
          <a:p>
            <a:pPr fontAlgn="base"/>
            <a:r>
              <a:rPr lang="ru-RU" sz="2400" dirty="0"/>
              <a:t>2) Придаточное предложение может стоять </a:t>
            </a:r>
            <a:r>
              <a:rPr lang="ru-RU" sz="2400" b="1" dirty="0"/>
              <a:t>ПЕРЕД</a:t>
            </a:r>
            <a:r>
              <a:rPr lang="ru-RU" sz="2400" dirty="0"/>
              <a:t> главным.</a:t>
            </a:r>
          </a:p>
          <a:p>
            <a:pPr fontAlgn="base"/>
            <a:r>
              <a:rPr lang="ru-RU" sz="2400" dirty="0"/>
              <a:t>(   ), [   ]</a:t>
            </a:r>
          </a:p>
          <a:p>
            <a:pPr fontAlgn="base"/>
            <a:r>
              <a:rPr lang="ru-RU" sz="2400" i="1" dirty="0"/>
              <a:t>Пока наездники о чем-то говорили, обе лошади шли некоторое время рядом (А. Куприн).</a:t>
            </a:r>
            <a:br>
              <a:rPr lang="ru-RU" sz="2400" i="1" dirty="0"/>
            </a:br>
            <a:endParaRPr lang="ru-RU" sz="2400" dirty="0"/>
          </a:p>
          <a:p>
            <a:pPr fontAlgn="base"/>
            <a:r>
              <a:rPr lang="ru-RU" sz="2400" dirty="0"/>
              <a:t>3) Придаточное предложение может </a:t>
            </a:r>
            <a:r>
              <a:rPr lang="ru-RU" sz="2400" b="1" dirty="0"/>
              <a:t>РАЗРЫВАТЬ</a:t>
            </a:r>
            <a:r>
              <a:rPr lang="ru-RU" sz="2400" dirty="0"/>
              <a:t> главное.</a:t>
            </a:r>
          </a:p>
          <a:p>
            <a:pPr fontAlgn="base"/>
            <a:r>
              <a:rPr lang="ru-RU" sz="2400" dirty="0"/>
              <a:t>[  ,(   ),  ]</a:t>
            </a:r>
          </a:p>
          <a:p>
            <a:pPr fontAlgn="base"/>
            <a:r>
              <a:rPr lang="ru-RU" sz="2400" i="1" dirty="0"/>
              <a:t>Лошади хорошо знали, что сейчас будут засыпать овес, и от нетерпения негромко покряхтывали у решеток (А. Куприн).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96448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/>
              <a:t>В СПП главное и придаточное предложения могут быть связаны как СОЮЗОМ, так и СОЮЗНЫМ словом.</a:t>
            </a:r>
          </a:p>
          <a:p>
            <a:pPr fontAlgn="base"/>
            <a:r>
              <a:rPr lang="ru-RU" sz="2800" dirty="0"/>
              <a:t>Запятая НЕ ВСЕГДА ставится перед союзом;  союзу или союзному слову могут предшествовать другие слова. Чаще всего это касается СПП с </a:t>
            </a:r>
            <a:r>
              <a:rPr lang="ru-RU" sz="2800" u="sng" dirty="0"/>
              <a:t>придаточным определительным.</a:t>
            </a:r>
            <a:br>
              <a:rPr lang="ru-RU" sz="2800" dirty="0"/>
            </a:br>
            <a:r>
              <a:rPr lang="ru-RU" sz="2800" b="1" dirty="0"/>
              <a:t>Примеры:</a:t>
            </a:r>
            <a:br>
              <a:rPr lang="ru-RU" sz="2800" dirty="0"/>
            </a:br>
            <a:r>
              <a:rPr lang="ru-RU" sz="3200" i="1" dirty="0"/>
              <a:t>Две обозначенные в траве колеи вели к полосатому шлагбауму, около </a:t>
            </a:r>
            <a:r>
              <a:rPr lang="ru-RU" sz="3200" i="1" dirty="0">
                <a:solidFill>
                  <a:srgbClr val="FF0000"/>
                </a:solidFill>
              </a:rPr>
              <a:t>которого</a:t>
            </a:r>
            <a:r>
              <a:rPr lang="ru-RU" sz="3200" i="1" dirty="0"/>
              <a:t> прохаживался часовой в голубой форме. </a:t>
            </a:r>
            <a:r>
              <a:rPr lang="ru-RU" sz="2000" i="1" dirty="0"/>
              <a:t>(С. Ястребов)</a:t>
            </a:r>
            <a:br>
              <a:rPr lang="ru-RU" sz="2800" i="1" dirty="0"/>
            </a:br>
            <a:r>
              <a:rPr lang="ru-RU" sz="3200" i="1" dirty="0"/>
              <a:t>Самым заметным сооружением в местечке была древняя церковь, купола </a:t>
            </a:r>
            <a:r>
              <a:rPr lang="ru-RU" sz="3200" i="1" dirty="0">
                <a:solidFill>
                  <a:srgbClr val="FF0000"/>
                </a:solidFill>
              </a:rPr>
              <a:t>которой</a:t>
            </a:r>
            <a:r>
              <a:rPr lang="ru-RU" sz="3200" i="1" dirty="0"/>
              <a:t> были видны издалёка. </a:t>
            </a:r>
            <a:r>
              <a:rPr lang="ru-RU" sz="2800" i="1" dirty="0"/>
              <a:t>(В. Быков)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Bookman Old Style" pitchFamily="18" charset="0"/>
              </a:rPr>
              <a:t>Расставьте все знаки препинания: укажите цифру(-ы), на месте которой(-ых) в предложении должна(-ы) стоять запятая(-</a:t>
            </a:r>
            <a:r>
              <a:rPr lang="ru-RU" sz="2000" dirty="0" err="1">
                <a:solidFill>
                  <a:srgbClr val="000000"/>
                </a:solidFill>
                <a:latin typeface="Bookman Old Style" pitchFamily="18" charset="0"/>
              </a:rPr>
              <a:t>ые</a:t>
            </a:r>
            <a:r>
              <a:rPr lang="ru-RU" sz="2000" dirty="0">
                <a:solidFill>
                  <a:srgbClr val="000000"/>
                </a:solidFill>
                <a:latin typeface="Bookman Old Style" pitchFamily="18" charset="0"/>
              </a:rPr>
              <a:t>).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Bookman Old Style" pitchFamily="18" charset="0"/>
              </a:rPr>
              <a:t> 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Bookman Old Style" pitchFamily="18" charset="0"/>
              </a:rPr>
              <a:t>1.Одинокий путник (1) приближение (2) которого (3) я слышал ранее среди чуткого безмолвия морозной ночи (4) соблазнился моим веселым огнем.</a:t>
            </a:r>
            <a:r>
              <a:rPr lang="ru-RU" sz="2800" dirty="0">
                <a:latin typeface="Bookman Old Style" pitchFamily="18" charset="0"/>
              </a:rPr>
              <a:t> </a:t>
            </a:r>
          </a:p>
          <a:p>
            <a:pPr algn="just"/>
            <a:endParaRPr lang="ru-RU" sz="2800" dirty="0">
              <a:latin typeface="Bookman Old Style" pitchFamily="18" charset="0"/>
            </a:endParaRPr>
          </a:p>
          <a:p>
            <a:pPr algn="just"/>
            <a:r>
              <a:rPr lang="ru-RU" sz="2800" dirty="0">
                <a:latin typeface="Bookman Old Style" pitchFamily="18" charset="0"/>
              </a:rPr>
              <a:t>2.По облакам (1) контуры (2) которых казались недостаточно чёткими (3) можно было догадаться о предстоящей перемене погоды. </a:t>
            </a:r>
          </a:p>
          <a:p>
            <a:pPr algn="just"/>
            <a:endParaRPr lang="ru-RU" sz="2800" dirty="0">
              <a:latin typeface="Bookman Old Style" pitchFamily="18" charset="0"/>
            </a:endParaRPr>
          </a:p>
          <a:p>
            <a:pPr algn="just"/>
            <a:r>
              <a:rPr lang="ru-RU" sz="2800" dirty="0">
                <a:latin typeface="Bookman Old Style" pitchFamily="18" charset="0"/>
              </a:rPr>
              <a:t>3.Валовой внутренний продукт является тем показателем (1) на основании (2) которого (3) производится подразделение стран на развитые и развивающиеся.</a:t>
            </a:r>
            <a:endParaRPr lang="ru-RU" sz="2800" i="0" dirty="0">
              <a:solidFill>
                <a:srgbClr val="00000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ookman Old Style" pitchFamily="18" charset="0"/>
              </a:rPr>
              <a:t>4.Около деревьев (1) можно посадить луковичные растения (2) яркие пятна (3) которых (4) ранней весной создают ощущение праздника.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5.Во времена Моцарта (1) Зальцбург представлял собой столицу маленького княжества (2) во главе (3) которого (4) стоял </a:t>
            </a:r>
            <a:r>
              <a:rPr lang="ru-RU" sz="2800" dirty="0" err="1">
                <a:latin typeface="Bookman Old Style" pitchFamily="18" charset="0"/>
              </a:rPr>
              <a:t>зальцбургский</a:t>
            </a:r>
            <a:r>
              <a:rPr lang="ru-RU" sz="2800" dirty="0">
                <a:latin typeface="Bookman Old Style" pitchFamily="18" charset="0"/>
              </a:rPr>
              <a:t> архиепископ.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6.Организму человека (1) необходимы микроэлементы (2) использование (3) которых (4) в комплексных удобрениях (5) увеличивает питательную ценность плодов и овощей.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Bookman Old Style" pitchFamily="18" charset="0"/>
              </a:rPr>
              <a:t>7.Извилистые дорожки (1) плавные линии (2) которых (3) манят в глубину участка (4) делают сад загадочным. </a:t>
            </a:r>
          </a:p>
          <a:p>
            <a:pPr lvl="0"/>
            <a:endParaRPr lang="ru-RU" sz="2800" dirty="0">
              <a:solidFill>
                <a:prstClr val="black"/>
              </a:solidFill>
              <a:latin typeface="Bookman Old Style" pitchFamily="18" charset="0"/>
            </a:endParaRPr>
          </a:p>
          <a:p>
            <a:pPr lvl="0"/>
            <a:r>
              <a:rPr lang="ru-RU" sz="2800" dirty="0">
                <a:solidFill>
                  <a:prstClr val="black"/>
                </a:solidFill>
                <a:latin typeface="Bookman Old Style" pitchFamily="18" charset="0"/>
              </a:rPr>
              <a:t>8. Примечательно (1) что за домом разбит розарий (2) регулярный стиль (3) которого (4) подчёркивают ажурные решётки с </a:t>
            </a:r>
            <a:r>
              <a:rPr lang="ru-RU" sz="2800" dirty="0" err="1">
                <a:solidFill>
                  <a:prstClr val="black"/>
                </a:solidFill>
                <a:latin typeface="Bookman Old Style" pitchFamily="18" charset="0"/>
              </a:rPr>
              <a:t>плетистыми</a:t>
            </a:r>
            <a:r>
              <a:rPr lang="ru-RU" sz="2800" dirty="0">
                <a:solidFill>
                  <a:prstClr val="black"/>
                </a:solidFill>
                <a:latin typeface="Bookman Old Style" pitchFamily="18" charset="0"/>
              </a:rPr>
              <a:t> розами.  </a:t>
            </a:r>
          </a:p>
          <a:p>
            <a:pPr lvl="0"/>
            <a:endParaRPr lang="ru-RU" sz="2800" dirty="0">
              <a:solidFill>
                <a:prstClr val="black"/>
              </a:solidFill>
              <a:latin typeface="Bookman Old Style" pitchFamily="18" charset="0"/>
            </a:endParaRPr>
          </a:p>
          <a:p>
            <a:pPr lvl="0"/>
            <a:r>
              <a:rPr lang="ru-RU" sz="2800" dirty="0">
                <a:solidFill>
                  <a:prstClr val="black"/>
                </a:solidFill>
                <a:latin typeface="Bookman Old Style" pitchFamily="18" charset="0"/>
              </a:rPr>
              <a:t>9.Семья Шишкиных жила в доме (1) из окна (2) которого (3) было видно (4) петляющую по заливным лугам реку.</a:t>
            </a:r>
          </a:p>
        </p:txBody>
      </p:sp>
    </p:spTree>
    <p:extLst>
      <p:ext uri="{BB962C8B-B14F-4D97-AF65-F5344CB8AC3E}">
        <p14:creationId xmlns:p14="http://schemas.microsoft.com/office/powerpoint/2010/main" val="4033723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ookman Old Style" pitchFamily="18" charset="0"/>
              </a:rPr>
              <a:t>10.Организму человека (1) необходимы микроэлементы (2) использование (3) которых (4) в комплексных удобрениях (5) увеличивает питательную ценность плодов и овощей.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11. Давно я искал случая познакомиться с Вами (1) потому что (2) сердечно уважаю тех людей (3) знаменитые имена (4) которых (5) гремят по всему миру. </a:t>
            </a:r>
          </a:p>
          <a:p>
            <a:endParaRPr lang="ru-RU" sz="2800" dirty="0">
              <a:latin typeface="Bookman Old Style" pitchFamily="18" charset="0"/>
            </a:endParaRPr>
          </a:p>
          <a:p>
            <a:r>
              <a:rPr lang="ru-RU" sz="2800" dirty="0">
                <a:latin typeface="Bookman Old Style" pitchFamily="18" charset="0"/>
              </a:rPr>
              <a:t>12.Автором этого стихотворения оказался Маяковский (1) к личности (2) и творчеству (3) которого (4) Замятин давно испытывал интерес.</a:t>
            </a:r>
          </a:p>
        </p:txBody>
      </p:sp>
    </p:spTree>
    <p:extLst>
      <p:ext uri="{BB962C8B-B14F-4D97-AF65-F5344CB8AC3E}">
        <p14:creationId xmlns:p14="http://schemas.microsoft.com/office/powerpoint/2010/main" val="2534730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1296</Words>
  <Application>Microsoft Office PowerPoint</Application>
  <PresentationFormat>Экран (4:3)</PresentationFormat>
  <Paragraphs>72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Bookman Old Style</vt:lpstr>
      <vt:lpstr>Calibri</vt:lpstr>
      <vt:lpstr>Cambria</vt:lpstr>
      <vt:lpstr>Franklin Gothic Book</vt:lpstr>
      <vt:lpstr>Perpetua</vt:lpstr>
      <vt:lpstr>Wingdings 2</vt:lpstr>
      <vt:lpstr>Справедливость</vt:lpstr>
      <vt:lpstr>Задание 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19</dc:title>
  <dc:creator>1</dc:creator>
  <cp:lastModifiedBy>Александр Лобанев</cp:lastModifiedBy>
  <cp:revision>7</cp:revision>
  <dcterms:created xsi:type="dcterms:W3CDTF">2020-11-18T11:16:36Z</dcterms:created>
  <dcterms:modified xsi:type="dcterms:W3CDTF">2020-12-06T06:01:41Z</dcterms:modified>
</cp:coreProperties>
</file>