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18ACA-9720-4DFA-BEB4-4E6ABF4A2A37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9AD6-0D6B-49A2-B2DA-60DCBD529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0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4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6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96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9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5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5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6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2BD4-00E8-4B0B-AE1E-39E0E5642E6A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DCF0-9B6C-4D68-A814-CE6D13CDB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5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Действия с функциями </a:t>
            </a:r>
            <a:br>
              <a:rPr lang="ru-RU" dirty="0" smtClean="0"/>
            </a:br>
            <a:r>
              <a:rPr lang="ru-RU" dirty="0" smtClean="0"/>
              <a:t>(9 задание ЕГЭ)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2707" y="5228957"/>
            <a:ext cx="4089070" cy="993713"/>
          </a:xfrm>
        </p:spPr>
        <p:txBody>
          <a:bodyPr/>
          <a:lstStyle/>
          <a:p>
            <a:pPr algn="l"/>
            <a:r>
              <a:rPr lang="ru-RU" dirty="0" smtClean="0"/>
              <a:t>Учитель МБУ «Школа 90» </a:t>
            </a:r>
          </a:p>
          <a:p>
            <a:pPr algn="l"/>
            <a:r>
              <a:rPr lang="ru-RU" dirty="0" smtClean="0"/>
              <a:t>Лесных М.В.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0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303" y="374397"/>
            <a:ext cx="4065939" cy="860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Найти сумму координат точки пересечения.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86369" y="1605989"/>
            <a:ext cx="2474643" cy="3282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b) k=1; b=-3</a:t>
            </a:r>
          </a:p>
          <a:p>
            <a:pPr marL="0" indent="0">
              <a:buNone/>
            </a:pPr>
            <a:r>
              <a:rPr lang="en-US" sz="3200" dirty="0" smtClean="0"/>
              <a:t>y=x-3</a:t>
            </a:r>
          </a:p>
          <a:p>
            <a:pPr marL="0" indent="0">
              <a:buNone/>
            </a:pPr>
            <a:r>
              <a:rPr lang="en-US" sz="3200" dirty="0" smtClean="0"/>
              <a:t>0,5x+5,5=x-3</a:t>
            </a:r>
          </a:p>
          <a:p>
            <a:pPr marL="0" indent="0">
              <a:buNone/>
            </a:pPr>
            <a:r>
              <a:rPr lang="en-US" sz="3200" dirty="0" smtClean="0"/>
              <a:t>-0,5x=-8,5</a:t>
            </a:r>
          </a:p>
          <a:p>
            <a:pPr marL="0" indent="0">
              <a:buNone/>
            </a:pPr>
            <a:r>
              <a:rPr lang="en-US" sz="3200" dirty="0" smtClean="0"/>
              <a:t>x=17</a:t>
            </a:r>
            <a:endParaRPr lang="en-US" sz="4000" dirty="0" smtClean="0"/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223" y="223061"/>
            <a:ext cx="5598283" cy="6307236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0647588" y="468175"/>
            <a:ext cx="360837" cy="624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a</a:t>
            </a:r>
            <a:endParaRPr lang="ru-RU" sz="4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1358129" y="2580541"/>
            <a:ext cx="360837" cy="624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699259" y="608701"/>
            <a:ext cx="992209" cy="48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A(1</a:t>
            </a:r>
            <a:r>
              <a:rPr lang="ru-RU" sz="2400" dirty="0" smtClean="0"/>
              <a:t>;</a:t>
            </a:r>
            <a:r>
              <a:rPr lang="en-US" sz="2400" dirty="0" smtClean="0"/>
              <a:t>6)</a:t>
            </a:r>
            <a:endParaRPr lang="ru-RU" sz="24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948859" y="1957214"/>
            <a:ext cx="2041196" cy="1266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y=17-3</a:t>
            </a:r>
          </a:p>
          <a:p>
            <a:pPr marL="0" indent="0">
              <a:buNone/>
            </a:pPr>
            <a:r>
              <a:rPr lang="en-US" sz="3200" dirty="0" smtClean="0"/>
              <a:t>y=1</a:t>
            </a:r>
            <a:r>
              <a:rPr lang="ru-RU" sz="3200" dirty="0" smtClean="0"/>
              <a:t>4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86369" y="4888440"/>
            <a:ext cx="2373705" cy="609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17</a:t>
            </a:r>
            <a:r>
              <a:rPr lang="ru-RU" sz="3200" dirty="0"/>
              <a:t>+</a:t>
            </a:r>
            <a:r>
              <a:rPr lang="en-US" sz="3200" dirty="0" smtClean="0"/>
              <a:t>1</a:t>
            </a:r>
            <a:r>
              <a:rPr lang="ru-RU" sz="3200" dirty="0" smtClean="0"/>
              <a:t>4</a:t>
            </a:r>
            <a:r>
              <a:rPr lang="en-US" sz="3200" dirty="0" smtClean="0"/>
              <a:t>=</a:t>
            </a:r>
            <a:r>
              <a:rPr lang="ru-RU" sz="3200" dirty="0" smtClean="0"/>
              <a:t>31</a:t>
            </a:r>
            <a:endParaRPr lang="ru-RU" sz="40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167499" y="5711803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320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3978234" y="5723222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3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1579" y="5487808"/>
            <a:ext cx="2448476" cy="902070"/>
          </a:xfrm>
          <a:prstGeom prst="rect">
            <a:avLst/>
          </a:prstGeom>
        </p:spPr>
      </p:pic>
      <p:sp>
        <p:nvSpPr>
          <p:cNvPr id="15" name="Объект 2"/>
          <p:cNvSpPr txBox="1">
            <a:spLocks/>
          </p:cNvSpPr>
          <p:nvPr/>
        </p:nvSpPr>
        <p:spPr>
          <a:xfrm>
            <a:off x="4344943" y="5701336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</a:t>
            </a:r>
            <a:endParaRPr lang="ru-RU" sz="32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807394" y="5688302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594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439" y="436212"/>
            <a:ext cx="4826330" cy="12025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Квадратичная функция</a:t>
            </a:r>
          </a:p>
          <a:p>
            <a:pPr marL="0" indent="0">
              <a:buNone/>
            </a:pPr>
            <a:r>
              <a:rPr lang="ru-RU" dirty="0" smtClean="0"/>
              <a:t>График - парабола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34438" y="1638795"/>
            <a:ext cx="11630891" cy="943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f(x)=ax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+ </a:t>
            </a:r>
            <a:r>
              <a:rPr lang="en-US" sz="4800" dirty="0" err="1" smtClean="0"/>
              <a:t>bx</a:t>
            </a:r>
            <a:r>
              <a:rPr lang="en-US" sz="4800" dirty="0" smtClean="0"/>
              <a:t> + c = a(x-x</a:t>
            </a:r>
            <a:r>
              <a:rPr lang="en-US" sz="4800" baseline="-25000" dirty="0" smtClean="0"/>
              <a:t>1</a:t>
            </a:r>
            <a:r>
              <a:rPr lang="en-US" sz="4800" dirty="0" smtClean="0"/>
              <a:t>)(x-x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) = a(x-m)</a:t>
            </a:r>
            <a:r>
              <a:rPr lang="en-US" sz="4800" baseline="30000" dirty="0" smtClean="0"/>
              <a:t> 2</a:t>
            </a:r>
            <a:r>
              <a:rPr lang="en-US" sz="4800" dirty="0" smtClean="0"/>
              <a:t> + n</a:t>
            </a:r>
            <a:endParaRPr lang="ru-RU" sz="4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39" y="2582100"/>
            <a:ext cx="3235036" cy="3845780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051957" y="5061337"/>
            <a:ext cx="697674" cy="377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-4</a:t>
            </a:r>
            <a:endParaRPr lang="ru-RU" sz="1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117270" y="2327564"/>
            <a:ext cx="2074720" cy="27968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149" y="2598830"/>
            <a:ext cx="3238500" cy="3829050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5260769" y="4658199"/>
            <a:ext cx="697674" cy="377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-3</a:t>
            </a:r>
            <a:endParaRPr lang="ru-RU" sz="18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637562" y="4674929"/>
            <a:ext cx="697674" cy="377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-1</a:t>
            </a:r>
            <a:endParaRPr lang="ru-RU" sz="1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532169" y="2327564"/>
            <a:ext cx="392751" cy="2177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924920" y="2327564"/>
            <a:ext cx="1307153" cy="2064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879" y="2598830"/>
            <a:ext cx="3238500" cy="3829050"/>
          </a:xfrm>
          <a:prstGeom prst="rect">
            <a:avLst/>
          </a:prstGeom>
        </p:spPr>
      </p:pic>
      <p:sp>
        <p:nvSpPr>
          <p:cNvPr id="23" name="Объект 2"/>
          <p:cNvSpPr txBox="1">
            <a:spLocks/>
          </p:cNvSpPr>
          <p:nvPr/>
        </p:nvSpPr>
        <p:spPr>
          <a:xfrm>
            <a:off x="9868022" y="4516318"/>
            <a:ext cx="697674" cy="377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-1</a:t>
            </a:r>
            <a:endParaRPr lang="ru-RU" sz="1800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9320150" y="4127428"/>
            <a:ext cx="697674" cy="377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-2</a:t>
            </a:r>
            <a:endParaRPr lang="ru-RU" sz="18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9517578" y="2327564"/>
            <a:ext cx="30183" cy="21857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9868021" y="2327564"/>
            <a:ext cx="1152280" cy="23306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0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5" y="281831"/>
            <a:ext cx="11464637" cy="1118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Определение коэффициента </a:t>
            </a:r>
            <a:r>
              <a:rPr lang="ru-RU" b="1" i="1" dirty="0" smtClean="0"/>
              <a:t>а</a:t>
            </a:r>
            <a:r>
              <a:rPr lang="ru-RU" dirty="0" smtClean="0"/>
              <a:t> в квадратичной функции по графику</a:t>
            </a:r>
          </a:p>
          <a:p>
            <a:pPr marL="0" indent="0">
              <a:buNone/>
            </a:pPr>
            <a:r>
              <a:rPr lang="en-US" dirty="0" smtClean="0"/>
              <a:t>f(x)=ax</a:t>
            </a:r>
            <a:r>
              <a:rPr lang="en-US" baseline="30000" dirty="0" smtClean="0"/>
              <a:t>2</a:t>
            </a:r>
            <a:endParaRPr lang="ru-RU" baseline="30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8705"/>
            <a:ext cx="3515096" cy="3438680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2048494" y="4441372"/>
            <a:ext cx="344384" cy="11875"/>
          </a:xfrm>
          <a:prstGeom prst="lin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86940" y="4108862"/>
            <a:ext cx="0" cy="344385"/>
          </a:xfrm>
          <a:prstGeom prst="lin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Объект 2"/>
              <p:cNvSpPr txBox="1">
                <a:spLocks/>
              </p:cNvSpPr>
              <p:nvPr/>
            </p:nvSpPr>
            <p:spPr>
              <a:xfrm>
                <a:off x="1195943" y="5317569"/>
                <a:ext cx="1693225" cy="916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600" dirty="0" smtClean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dirty="0" smtClean="0"/>
                  <a:t> =1</a:t>
                </a:r>
                <a:endParaRPr lang="ru-RU" sz="3600" dirty="0"/>
              </a:p>
            </p:txBody>
          </p:sp>
        </mc:Choice>
        <mc:Fallback xmlns="">
          <p:sp>
            <p:nvSpPr>
              <p:cNvPr id="1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943" y="5317569"/>
                <a:ext cx="1693225" cy="916978"/>
              </a:xfrm>
              <a:prstGeom prst="rect">
                <a:avLst/>
              </a:prstGeom>
              <a:blipFill rotWithShape="0">
                <a:blip r:embed="rId3"/>
                <a:stretch>
                  <a:fillRect l="-10791" t="-3311" b="-1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025" y="1498705"/>
            <a:ext cx="3719963" cy="3942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Объект 2"/>
              <p:cNvSpPr txBox="1">
                <a:spLocks/>
              </p:cNvSpPr>
              <p:nvPr/>
            </p:nvSpPr>
            <p:spPr>
              <a:xfrm>
                <a:off x="4994067" y="5373031"/>
                <a:ext cx="1693225" cy="916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600" dirty="0" smtClean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dirty="0" smtClean="0"/>
                  <a:t> =2</a:t>
                </a:r>
                <a:endParaRPr lang="ru-RU" sz="3600" dirty="0"/>
              </a:p>
            </p:txBody>
          </p:sp>
        </mc:Choice>
        <mc:Fallback xmlns="">
          <p:sp>
            <p:nvSpPr>
              <p:cNvPr id="1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067" y="5373031"/>
                <a:ext cx="1693225" cy="916978"/>
              </a:xfrm>
              <a:prstGeom prst="rect">
                <a:avLst/>
              </a:prstGeom>
              <a:blipFill rotWithShape="0">
                <a:blip r:embed="rId5"/>
                <a:stretch>
                  <a:fillRect l="-10791" t="-3311" b="-1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>
            <a:off x="6567055" y="5035136"/>
            <a:ext cx="332508" cy="0"/>
          </a:xfrm>
          <a:prstGeom prst="lin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887688" y="4453247"/>
            <a:ext cx="11875" cy="570015"/>
          </a:xfrm>
          <a:prstGeom prst="lin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9857" y="1498705"/>
            <a:ext cx="2974215" cy="38268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Объект 2"/>
              <p:cNvSpPr txBox="1">
                <a:spLocks/>
              </p:cNvSpPr>
              <p:nvPr/>
            </p:nvSpPr>
            <p:spPr>
              <a:xfrm>
                <a:off x="9155875" y="5440755"/>
                <a:ext cx="2007701" cy="916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600" dirty="0" smtClean="0"/>
                  <a:t>a=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dirty="0" smtClean="0"/>
                  <a:t> = -2</a:t>
                </a:r>
                <a:endParaRPr lang="ru-RU" sz="3600" dirty="0"/>
              </a:p>
            </p:txBody>
          </p:sp>
        </mc:Choice>
        <mc:Fallback xmlns="">
          <p:sp>
            <p:nvSpPr>
              <p:cNvPr id="2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875" y="5440755"/>
                <a:ext cx="2007701" cy="916978"/>
              </a:xfrm>
              <a:prstGeom prst="rect">
                <a:avLst/>
              </a:prstGeom>
              <a:blipFill rotWithShape="0">
                <a:blip r:embed="rId7"/>
                <a:stretch>
                  <a:fillRect l="-9422" t="-4000" r="-7599"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>
            <a:off x="10414660" y="1993752"/>
            <a:ext cx="356259" cy="11876"/>
          </a:xfrm>
          <a:prstGeom prst="lin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0770919" y="1998578"/>
            <a:ext cx="11875" cy="676893"/>
          </a:xfrm>
          <a:prstGeom prst="line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689" y="590591"/>
            <a:ext cx="6560127" cy="1677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 график функции </a:t>
            </a:r>
            <a:r>
              <a:rPr lang="en-US" dirty="0" smtClean="0"/>
              <a:t>f(x)=2x</a:t>
            </a:r>
            <a:r>
              <a:rPr lang="en-US" baseline="30000" dirty="0" smtClean="0"/>
              <a:t>2</a:t>
            </a:r>
            <a:r>
              <a:rPr lang="en-US" dirty="0" smtClean="0"/>
              <a:t>+bx+c. </a:t>
            </a:r>
            <a:r>
              <a:rPr lang="ru-RU" dirty="0" smtClean="0"/>
              <a:t>Найти </a:t>
            </a:r>
            <a:r>
              <a:rPr lang="en-US" dirty="0" smtClean="0"/>
              <a:t>f(-5).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730" y="590591"/>
            <a:ext cx="475297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689" y="590591"/>
            <a:ext cx="6560127" cy="106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 график функции </a:t>
            </a:r>
            <a:r>
              <a:rPr lang="en-US" dirty="0" smtClean="0"/>
              <a:t>f(x)=2x</a:t>
            </a:r>
            <a:r>
              <a:rPr lang="en-US" baseline="30000" dirty="0" smtClean="0"/>
              <a:t>2</a:t>
            </a:r>
            <a:r>
              <a:rPr lang="en-US" dirty="0" smtClean="0"/>
              <a:t>+bx+c. </a:t>
            </a:r>
            <a:r>
              <a:rPr lang="ru-RU" dirty="0" smtClean="0"/>
              <a:t>Найти </a:t>
            </a:r>
            <a:r>
              <a:rPr lang="en-US" dirty="0" smtClean="0"/>
              <a:t>f(-5).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732" y="604833"/>
            <a:ext cx="4752975" cy="5648325"/>
          </a:xfrm>
          <a:prstGeom prst="rect">
            <a:avLst/>
          </a:prstGeom>
        </p:spPr>
      </p:pic>
      <p:sp>
        <p:nvSpPr>
          <p:cNvPr id="14" name="Объект 2"/>
          <p:cNvSpPr txBox="1">
            <a:spLocks/>
          </p:cNvSpPr>
          <p:nvPr/>
        </p:nvSpPr>
        <p:spPr>
          <a:xfrm>
            <a:off x="9988103" y="3013358"/>
            <a:ext cx="1124693" cy="41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A(1;1)</a:t>
            </a:r>
            <a:endParaRPr lang="ru-RU" sz="2400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9675882" y="4259185"/>
            <a:ext cx="624441" cy="41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-4</a:t>
            </a:r>
            <a:endParaRPr lang="ru-RU" sz="24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10688" y="1934383"/>
            <a:ext cx="6560127" cy="3599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f(x)=2x</a:t>
            </a:r>
            <a:r>
              <a:rPr lang="en-US" baseline="30000" dirty="0" smtClean="0"/>
              <a:t>2</a:t>
            </a:r>
            <a:r>
              <a:rPr lang="en-US" dirty="0" smtClean="0"/>
              <a:t>+bx-4</a:t>
            </a:r>
          </a:p>
          <a:p>
            <a:pPr marL="0" indent="0">
              <a:buNone/>
            </a:pPr>
            <a:r>
              <a:rPr lang="en-US" dirty="0" smtClean="0"/>
              <a:t>A(1;1)</a:t>
            </a:r>
          </a:p>
          <a:p>
            <a:pPr marL="0" indent="0">
              <a:buNone/>
            </a:pPr>
            <a:r>
              <a:rPr lang="en-US" dirty="0" smtClean="0"/>
              <a:t>2+b-4=1</a:t>
            </a:r>
          </a:p>
          <a:p>
            <a:pPr marL="0" indent="0">
              <a:buNone/>
            </a:pPr>
            <a:r>
              <a:rPr lang="en-US" dirty="0" smtClean="0"/>
              <a:t>b=3</a:t>
            </a:r>
          </a:p>
          <a:p>
            <a:pPr marL="0" indent="0">
              <a:buNone/>
            </a:pPr>
            <a:r>
              <a:rPr lang="en-US" dirty="0" smtClean="0"/>
              <a:t>f(x)=2x</a:t>
            </a:r>
            <a:r>
              <a:rPr lang="en-US" baseline="30000" dirty="0" smtClean="0"/>
              <a:t>2</a:t>
            </a:r>
            <a:r>
              <a:rPr lang="en-US" dirty="0" smtClean="0"/>
              <a:t>+3x-4</a:t>
            </a:r>
          </a:p>
          <a:p>
            <a:pPr marL="0" indent="0">
              <a:buNone/>
            </a:pPr>
            <a:r>
              <a:rPr lang="en-US" dirty="0" smtClean="0"/>
              <a:t>f(-5)=2*(-5)</a:t>
            </a:r>
            <a:r>
              <a:rPr lang="en-US" baseline="30000" dirty="0" smtClean="0"/>
              <a:t> 2</a:t>
            </a:r>
            <a:r>
              <a:rPr lang="en-US" dirty="0" smtClean="0"/>
              <a:t>+3*(-5)-4=31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663" y="5498275"/>
            <a:ext cx="2448476" cy="902070"/>
          </a:xfrm>
          <a:prstGeom prst="rect">
            <a:avLst/>
          </a:prstGeom>
        </p:spPr>
      </p:pic>
      <p:sp>
        <p:nvSpPr>
          <p:cNvPr id="18" name="Объект 2"/>
          <p:cNvSpPr txBox="1">
            <a:spLocks/>
          </p:cNvSpPr>
          <p:nvPr/>
        </p:nvSpPr>
        <p:spPr>
          <a:xfrm>
            <a:off x="4573733" y="5711803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3</a:t>
            </a:r>
            <a:endParaRPr lang="ru-RU" sz="3200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5167499" y="5711803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62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6" y="412462"/>
            <a:ext cx="7795161" cy="25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 график функции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f(x)=</a:t>
            </a:r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r>
              <a:rPr lang="ru-RU" dirty="0" smtClean="0"/>
              <a:t>, где </a:t>
            </a:r>
            <a:r>
              <a:rPr lang="en-US" dirty="0" err="1" smtClean="0"/>
              <a:t>a,b,c</a:t>
            </a:r>
            <a:r>
              <a:rPr lang="en-US" dirty="0" smtClean="0"/>
              <a:t> – </a:t>
            </a:r>
            <a:r>
              <a:rPr lang="ru-RU" dirty="0" smtClean="0"/>
              <a:t>целые числа.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Найти значение </a:t>
            </a:r>
            <a:r>
              <a:rPr lang="en-US" dirty="0" smtClean="0"/>
              <a:t>f(11).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450" y="681470"/>
            <a:ext cx="4513674" cy="526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6" y="412462"/>
            <a:ext cx="7795161" cy="172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 график функции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f(x)=ax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r>
              <a:rPr lang="ru-RU" dirty="0" smtClean="0"/>
              <a:t>, где </a:t>
            </a:r>
            <a:r>
              <a:rPr lang="en-US" dirty="0" err="1" smtClean="0"/>
              <a:t>a,b,c</a:t>
            </a:r>
            <a:r>
              <a:rPr lang="en-US" dirty="0" smtClean="0"/>
              <a:t> – </a:t>
            </a:r>
            <a:r>
              <a:rPr lang="ru-RU" dirty="0" smtClean="0"/>
              <a:t>целые числа.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Найти значение </a:t>
            </a:r>
            <a:r>
              <a:rPr lang="en-US" dirty="0" smtClean="0"/>
              <a:t>f(11).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450" y="681470"/>
            <a:ext cx="4513674" cy="5268159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39436" y="2548041"/>
            <a:ext cx="6156367" cy="340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u="sng" dirty="0" smtClean="0"/>
              <a:t>1 </a:t>
            </a:r>
            <a:r>
              <a:rPr lang="ru-RU" b="1" i="1" u="sng" dirty="0" smtClean="0"/>
              <a:t>способ</a:t>
            </a:r>
          </a:p>
          <a:p>
            <a:pPr marL="0" indent="0">
              <a:buNone/>
            </a:pPr>
            <a:r>
              <a:rPr lang="en-US" dirty="0" smtClean="0"/>
              <a:t>f(x)= a(x-x</a:t>
            </a:r>
            <a:r>
              <a:rPr lang="en-US" baseline="-25000" dirty="0" smtClean="0"/>
              <a:t>1</a:t>
            </a:r>
            <a:r>
              <a:rPr lang="en-US" dirty="0" smtClean="0"/>
              <a:t>)(x-x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a=1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=-3; x</a:t>
            </a:r>
            <a:r>
              <a:rPr lang="en-US" baseline="-25000" dirty="0" smtClean="0"/>
              <a:t>2</a:t>
            </a:r>
            <a:r>
              <a:rPr lang="en-US" dirty="0" smtClean="0"/>
              <a:t>=-1</a:t>
            </a:r>
          </a:p>
          <a:p>
            <a:pPr marL="0" indent="0">
              <a:buNone/>
            </a:pPr>
            <a:r>
              <a:rPr lang="en-US" dirty="0" smtClean="0"/>
              <a:t>f(x)= (x+3)(x+1)</a:t>
            </a:r>
          </a:p>
          <a:p>
            <a:pPr marL="0" indent="0">
              <a:buNone/>
            </a:pPr>
            <a:r>
              <a:rPr lang="en-US" dirty="0" smtClean="0"/>
              <a:t>f(11)=(11+3)(11+1) = 168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74012" y="2921131"/>
            <a:ext cx="624441" cy="41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-3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084056" y="2899912"/>
            <a:ext cx="624441" cy="41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-1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36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6" y="412462"/>
            <a:ext cx="7795161" cy="172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 график функции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f(x)=ax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r>
              <a:rPr lang="ru-RU" dirty="0" smtClean="0"/>
              <a:t>, где </a:t>
            </a:r>
            <a:r>
              <a:rPr lang="en-US" dirty="0" err="1" smtClean="0"/>
              <a:t>a,b,c</a:t>
            </a:r>
            <a:r>
              <a:rPr lang="en-US" dirty="0" smtClean="0"/>
              <a:t> – </a:t>
            </a:r>
            <a:r>
              <a:rPr lang="ru-RU" dirty="0" smtClean="0"/>
              <a:t>целые числа.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Найти значение </a:t>
            </a:r>
            <a:r>
              <a:rPr lang="en-US" dirty="0" smtClean="0"/>
              <a:t>f(11).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450" y="681470"/>
            <a:ext cx="4513674" cy="5268159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39436" y="2548041"/>
            <a:ext cx="6156367" cy="340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u="sng" dirty="0" smtClean="0"/>
              <a:t>2 </a:t>
            </a:r>
            <a:r>
              <a:rPr lang="ru-RU" b="1" i="1" u="sng" dirty="0" smtClean="0"/>
              <a:t>способ</a:t>
            </a:r>
          </a:p>
          <a:p>
            <a:pPr marL="0" indent="0">
              <a:buNone/>
            </a:pPr>
            <a:r>
              <a:rPr lang="en-US" dirty="0" smtClean="0"/>
              <a:t>f(x)= a(x-m)</a:t>
            </a:r>
            <a:r>
              <a:rPr lang="en-US" baseline="30000" dirty="0" smtClean="0"/>
              <a:t> 2</a:t>
            </a:r>
            <a:r>
              <a:rPr lang="en-US" dirty="0" smtClean="0"/>
              <a:t> + n</a:t>
            </a:r>
          </a:p>
          <a:p>
            <a:pPr marL="0" indent="0">
              <a:buNone/>
            </a:pPr>
            <a:r>
              <a:rPr lang="en-US" dirty="0" smtClean="0"/>
              <a:t>a=1</a:t>
            </a:r>
          </a:p>
          <a:p>
            <a:pPr marL="0" indent="0">
              <a:buNone/>
            </a:pPr>
            <a:r>
              <a:rPr lang="en-US" dirty="0" smtClean="0"/>
              <a:t>m= -2; n= -1</a:t>
            </a:r>
          </a:p>
          <a:p>
            <a:pPr marL="0" indent="0">
              <a:buNone/>
            </a:pPr>
            <a:r>
              <a:rPr lang="en-US" dirty="0" smtClean="0"/>
              <a:t>f(x)= (x+2)</a:t>
            </a:r>
            <a:r>
              <a:rPr lang="en-US" baseline="30000" dirty="0" smtClean="0"/>
              <a:t> 2 </a:t>
            </a:r>
            <a:r>
              <a:rPr lang="en-US" dirty="0" smtClean="0"/>
              <a:t>-1</a:t>
            </a:r>
          </a:p>
          <a:p>
            <a:pPr marL="0" indent="0">
              <a:buNone/>
            </a:pPr>
            <a:r>
              <a:rPr lang="en-US" dirty="0" smtClean="0"/>
              <a:t>f(11)=(11+2)</a:t>
            </a:r>
            <a:r>
              <a:rPr lang="en-US" baseline="30000" dirty="0" smtClean="0"/>
              <a:t> 2 </a:t>
            </a:r>
            <a:r>
              <a:rPr lang="en-US" dirty="0" smtClean="0"/>
              <a:t>-1=168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838243" y="2958892"/>
            <a:ext cx="624441" cy="41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-2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548287" y="3372196"/>
            <a:ext cx="487456" cy="415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-1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29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6" y="412462"/>
            <a:ext cx="7795161" cy="172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 график функции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f(x)=ax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  <a:r>
              <a:rPr lang="ru-RU" dirty="0" smtClean="0"/>
              <a:t>, где </a:t>
            </a:r>
            <a:r>
              <a:rPr lang="en-US" dirty="0" err="1" smtClean="0"/>
              <a:t>a,b,c</a:t>
            </a:r>
            <a:r>
              <a:rPr lang="en-US" dirty="0" smtClean="0"/>
              <a:t> – </a:t>
            </a:r>
            <a:r>
              <a:rPr lang="ru-RU" dirty="0" smtClean="0"/>
              <a:t>целые числа.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Найти значение </a:t>
            </a:r>
            <a:r>
              <a:rPr lang="en-US" dirty="0" smtClean="0"/>
              <a:t>f(11).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1938" y="2113807"/>
            <a:ext cx="3140034" cy="4488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u="sng" dirty="0"/>
              <a:t>3</a:t>
            </a:r>
            <a:r>
              <a:rPr lang="en-US" b="1" i="1" u="sng" dirty="0" smtClean="0"/>
              <a:t> </a:t>
            </a:r>
            <a:r>
              <a:rPr lang="ru-RU" b="1" i="1" u="sng" dirty="0" smtClean="0"/>
              <a:t>способ</a:t>
            </a:r>
          </a:p>
          <a:p>
            <a:pPr marL="0" indent="0">
              <a:buNone/>
            </a:pPr>
            <a:r>
              <a:rPr lang="en-US" dirty="0" smtClean="0"/>
              <a:t>f(x)=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</a:t>
            </a:r>
          </a:p>
          <a:p>
            <a:pPr marL="0" indent="0">
              <a:buNone/>
            </a:pPr>
            <a:r>
              <a:rPr lang="en-US" dirty="0" smtClean="0"/>
              <a:t>f(x)=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+ 3</a:t>
            </a:r>
          </a:p>
          <a:p>
            <a:pPr marL="0" indent="0">
              <a:buNone/>
            </a:pPr>
            <a:r>
              <a:rPr lang="en-US" dirty="0" smtClean="0"/>
              <a:t>A(-2;-1); B(-1;0)</a:t>
            </a:r>
          </a:p>
          <a:p>
            <a:pPr marL="0" indent="0">
              <a:buNone/>
            </a:pPr>
            <a:r>
              <a:rPr lang="en-US" dirty="0" smtClean="0"/>
              <a:t>4a-2b+3=-1</a:t>
            </a:r>
          </a:p>
          <a:p>
            <a:pPr marL="0" indent="0">
              <a:buNone/>
            </a:pPr>
            <a:r>
              <a:rPr lang="en-US" dirty="0" smtClean="0"/>
              <a:t>a-b+3=0 </a:t>
            </a:r>
          </a:p>
          <a:p>
            <a:pPr marL="0" indent="0">
              <a:buNone/>
            </a:pPr>
            <a:r>
              <a:rPr lang="en-US" dirty="0" smtClean="0"/>
              <a:t>4a-2b=-4</a:t>
            </a:r>
          </a:p>
          <a:p>
            <a:pPr marL="0" indent="0">
              <a:buNone/>
            </a:pPr>
            <a:r>
              <a:rPr lang="en-US" dirty="0" smtClean="0"/>
              <a:t>a-b=-3</a:t>
            </a:r>
          </a:p>
          <a:p>
            <a:pPr marL="0" indent="0">
              <a:buNone/>
            </a:pPr>
            <a:r>
              <a:rPr lang="en-US" dirty="0" smtClean="0"/>
              <a:t>4a-2b=-4</a:t>
            </a:r>
          </a:p>
          <a:p>
            <a:pPr marL="0" indent="0">
              <a:buNone/>
            </a:pPr>
            <a:r>
              <a:rPr lang="en-US" dirty="0" smtClean="0"/>
              <a:t>-2a+2b=6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256" y="596451"/>
            <a:ext cx="4759066" cy="5554570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0" y="3823854"/>
            <a:ext cx="487456" cy="111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-23183" y="4667002"/>
            <a:ext cx="487456" cy="111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0" y="5592881"/>
            <a:ext cx="487456" cy="111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665838" y="2921215"/>
            <a:ext cx="3645724" cy="265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a=1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1-b=-3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b=4</a:t>
            </a:r>
          </a:p>
          <a:p>
            <a:pPr marL="0" indent="0">
              <a:buNone/>
            </a:pPr>
            <a:r>
              <a:rPr lang="en-US" dirty="0" smtClean="0"/>
              <a:t>f(x)= x</a:t>
            </a:r>
            <a:r>
              <a:rPr lang="en-US" baseline="30000" dirty="0" smtClean="0"/>
              <a:t>2</a:t>
            </a:r>
            <a:r>
              <a:rPr lang="en-US" dirty="0" smtClean="0"/>
              <a:t> + 4x +3</a:t>
            </a:r>
          </a:p>
          <a:p>
            <a:pPr marL="0" indent="0">
              <a:buNone/>
            </a:pPr>
            <a:r>
              <a:rPr lang="en-US" dirty="0" smtClean="0"/>
              <a:t>f(11)=11</a:t>
            </a:r>
            <a:r>
              <a:rPr lang="en-US" baseline="30000" dirty="0" smtClean="0"/>
              <a:t>2</a:t>
            </a:r>
            <a:r>
              <a:rPr lang="en-US" dirty="0" smtClean="0"/>
              <a:t> +44+3=168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908" y="5379351"/>
            <a:ext cx="2448476" cy="902070"/>
          </a:xfrm>
          <a:prstGeom prst="rect">
            <a:avLst/>
          </a:prstGeom>
        </p:spPr>
      </p:pic>
      <p:sp>
        <p:nvSpPr>
          <p:cNvPr id="14" name="Объект 2"/>
          <p:cNvSpPr txBox="1">
            <a:spLocks/>
          </p:cNvSpPr>
          <p:nvPr/>
        </p:nvSpPr>
        <p:spPr>
          <a:xfrm>
            <a:off x="4125464" y="5592881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</a:t>
            </a:r>
            <a:endParaRPr lang="ru-RU" sz="3200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652703" y="5592880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203693" y="5568904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8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709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437" y="412462"/>
            <a:ext cx="7248896" cy="1725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 рисунке изображены графики функций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f(x) = 5x+9 </a:t>
            </a:r>
            <a:r>
              <a:rPr lang="ru-RU" dirty="0" smtClean="0"/>
              <a:t>и </a:t>
            </a:r>
            <a:r>
              <a:rPr lang="en-US" dirty="0" smtClean="0"/>
              <a:t>g(x)=ax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  <a:r>
              <a:rPr lang="ru-RU" dirty="0" smtClean="0"/>
              <a:t>, которые пересекаются в точках А и В. </a:t>
            </a:r>
          </a:p>
          <a:p>
            <a:pPr marL="0" indent="0">
              <a:buNone/>
            </a:pPr>
            <a:r>
              <a:rPr lang="ru-RU" dirty="0" smtClean="0"/>
              <a:t>Найдите ординату точки В.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957" y="726095"/>
            <a:ext cx="4370444" cy="5223534"/>
          </a:xfrm>
          <a:prstGeom prst="rect">
            <a:avLst/>
          </a:prstGeom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8783815" y="3464008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183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066" y="459963"/>
            <a:ext cx="5170713" cy="18200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f(x)=</a:t>
            </a:r>
            <a:r>
              <a:rPr lang="en-US" dirty="0" err="1" smtClean="0"/>
              <a:t>kx+b</a:t>
            </a:r>
            <a:r>
              <a:rPr lang="en-US" dirty="0" smtClean="0"/>
              <a:t> </a:t>
            </a:r>
            <a:r>
              <a:rPr lang="ru-RU" dirty="0" smtClean="0"/>
              <a:t> - линейная функция</a:t>
            </a:r>
          </a:p>
          <a:p>
            <a:pPr marL="0" indent="0">
              <a:buNone/>
            </a:pPr>
            <a:r>
              <a:rPr lang="ru-RU" dirty="0" smtClean="0"/>
              <a:t>График - прямая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32" y="374397"/>
            <a:ext cx="5518563" cy="5951783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6092662" y="4746134"/>
            <a:ext cx="1845622" cy="60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f(x)=</a:t>
            </a:r>
            <a:r>
              <a:rPr lang="en-US" dirty="0" err="1" smtClean="0"/>
              <a:t>kx+b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7659584" y="5047013"/>
            <a:ext cx="486889" cy="102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704613" y="1246909"/>
            <a:ext cx="0" cy="866899"/>
          </a:xfrm>
          <a:prstGeom prst="lin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982691" y="2137558"/>
            <a:ext cx="1733797" cy="0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Объект 2"/>
          <p:cNvSpPr txBox="1">
            <a:spLocks/>
          </p:cNvSpPr>
          <p:nvPr/>
        </p:nvSpPr>
        <p:spPr>
          <a:xfrm>
            <a:off x="8716488" y="1425039"/>
            <a:ext cx="415637" cy="6887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2</a:t>
            </a:r>
            <a:endParaRPr lang="ru-RU" sz="4800" dirty="0"/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7487391" y="2335555"/>
            <a:ext cx="415637" cy="6412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4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Объект 2"/>
              <p:cNvSpPr txBox="1">
                <a:spLocks/>
              </p:cNvSpPr>
              <p:nvPr/>
            </p:nvSpPr>
            <p:spPr>
              <a:xfrm>
                <a:off x="6311985" y="1064614"/>
                <a:ext cx="1902276" cy="6107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k=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985" y="1064614"/>
                <a:ext cx="1902276" cy="610796"/>
              </a:xfrm>
              <a:prstGeom prst="rect">
                <a:avLst/>
              </a:prstGeom>
              <a:blipFill rotWithShape="0">
                <a:blip r:embed="rId3"/>
                <a:stretch>
                  <a:fillRect l="-6410" t="-10000" b="-1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>
            <a:off x="7449293" y="1911927"/>
            <a:ext cx="45719" cy="368135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Скругленная соединительная линия 35"/>
          <p:cNvCxnSpPr/>
          <p:nvPr/>
        </p:nvCxnSpPr>
        <p:spPr>
          <a:xfrm rot="16200000" flipV="1">
            <a:off x="6902121" y="1465693"/>
            <a:ext cx="556123" cy="538227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2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837" y="2692523"/>
            <a:ext cx="2666999" cy="3874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g(x)=</a:t>
            </a:r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+bx-3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(-1;-3), N(2;3)</a:t>
            </a:r>
          </a:p>
          <a:p>
            <a:pPr marL="0" indent="0">
              <a:buNone/>
            </a:pPr>
            <a:r>
              <a:rPr lang="en-US" dirty="0" smtClean="0"/>
              <a:t>a-b-3=-3</a:t>
            </a:r>
          </a:p>
          <a:p>
            <a:pPr marL="0" indent="0">
              <a:buNone/>
            </a:pPr>
            <a:r>
              <a:rPr lang="en-US" dirty="0" smtClean="0"/>
              <a:t>4a+2b-3=3</a:t>
            </a:r>
          </a:p>
          <a:p>
            <a:pPr marL="0" indent="0">
              <a:buNone/>
            </a:pPr>
            <a:r>
              <a:rPr lang="en-US" dirty="0" smtClean="0"/>
              <a:t>a-b=0</a:t>
            </a:r>
          </a:p>
          <a:p>
            <a:pPr marL="0" indent="0">
              <a:buNone/>
            </a:pPr>
            <a:r>
              <a:rPr lang="en-US" dirty="0" smtClean="0"/>
              <a:t>4a-2b=6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1837" y="564862"/>
            <a:ext cx="7248896" cy="1725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На рисунке изображены графики функций 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5x+9 </a:t>
            </a:r>
            <a:r>
              <a:rPr lang="ru-RU" dirty="0" smtClean="0"/>
              <a:t>и </a:t>
            </a:r>
            <a:r>
              <a:rPr lang="en-US" dirty="0" smtClean="0"/>
              <a:t>g(x)=ax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  <a:r>
              <a:rPr lang="ru-RU" dirty="0" smtClean="0"/>
              <a:t>, которые пересекаются в точках А и В.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Найдите ординату точки В.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519" y="785380"/>
            <a:ext cx="4231342" cy="5057280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9888581" y="3776838"/>
            <a:ext cx="532294" cy="432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-3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72552" y="2701223"/>
            <a:ext cx="2666999" cy="2215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a=1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b=1</a:t>
            </a:r>
          </a:p>
          <a:p>
            <a:pPr marL="0" indent="0">
              <a:buNone/>
            </a:pPr>
            <a:r>
              <a:rPr lang="en-US" dirty="0" smtClean="0"/>
              <a:t>g(x)=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+x-3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39125" y="3776838"/>
            <a:ext cx="487456" cy="9806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39125" y="4757450"/>
            <a:ext cx="487456" cy="9806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924575" y="3494593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682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837" y="2692523"/>
            <a:ext cx="2666999" cy="3874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g(x)= x</a:t>
            </a:r>
            <a:r>
              <a:rPr lang="en-US" baseline="30000" dirty="0"/>
              <a:t>2</a:t>
            </a:r>
            <a:r>
              <a:rPr lang="en-US" dirty="0"/>
              <a:t>+x-3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f(x) </a:t>
            </a:r>
            <a:r>
              <a:rPr lang="en-US" dirty="0" smtClean="0"/>
              <a:t>= 5x+9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+x-3=5x+9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-4x-12=0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=6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=-2 </a:t>
            </a:r>
          </a:p>
          <a:p>
            <a:pPr marL="0" indent="0">
              <a:buNone/>
            </a:pPr>
            <a:r>
              <a:rPr lang="en-US" dirty="0" smtClean="0"/>
              <a:t>f(6)=5*6+9=39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1837" y="564862"/>
            <a:ext cx="7248896" cy="1725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На рисунке изображены графики функций 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5x+9 </a:t>
            </a:r>
            <a:r>
              <a:rPr lang="ru-RU" dirty="0" smtClean="0"/>
              <a:t>и </a:t>
            </a:r>
            <a:r>
              <a:rPr lang="en-US" dirty="0" smtClean="0"/>
              <a:t>g(x)=ax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  <a:r>
              <a:rPr lang="ru-RU" dirty="0" smtClean="0"/>
              <a:t>, которые пересекаются в точках А и В.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Найдите ординату точки В.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519" y="785380"/>
            <a:ext cx="4231342" cy="5057280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9888581" y="3776838"/>
            <a:ext cx="532294" cy="432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-3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39125" y="2815421"/>
            <a:ext cx="487456" cy="9806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799" y="4856837"/>
            <a:ext cx="2448476" cy="902070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5213026" y="5070364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778315" y="5070365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9</a:t>
            </a:r>
            <a:endParaRPr lang="ru-RU" sz="32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914444" y="3333380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504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0" y="2975553"/>
            <a:ext cx="12192000" cy="1725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728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946" y="578716"/>
            <a:ext cx="5800106" cy="6563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 smtClean="0"/>
              <a:t>нижней </a:t>
            </a:r>
            <a:r>
              <a:rPr lang="ru-RU" dirty="0" smtClean="0"/>
              <a:t>прямой </a:t>
            </a:r>
            <a:r>
              <a:rPr lang="ru-RU" dirty="0" smtClean="0"/>
              <a:t>найти </a:t>
            </a:r>
            <a:r>
              <a:rPr lang="en-US" dirty="0" smtClean="0"/>
              <a:t>f(10)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32" y="374397"/>
            <a:ext cx="5518563" cy="595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61" y="1896877"/>
            <a:ext cx="4315690" cy="1974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f(x)= x-3</a:t>
            </a:r>
          </a:p>
          <a:p>
            <a:pPr marL="0" indent="0">
              <a:buNone/>
            </a:pPr>
            <a:r>
              <a:rPr lang="en-US" sz="4400" dirty="0" smtClean="0"/>
              <a:t>f(10)=10-3=7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32" y="374397"/>
            <a:ext cx="5518563" cy="5951783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9571512" y="3871356"/>
            <a:ext cx="0" cy="130628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8253351" y="5165766"/>
            <a:ext cx="1318161" cy="11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7695275" y="4908762"/>
            <a:ext cx="791933" cy="676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-3</a:t>
            </a:r>
            <a:endParaRPr lang="en-US" sz="32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792815" y="5247209"/>
            <a:ext cx="671819" cy="5047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9584072" y="4524499"/>
            <a:ext cx="671819" cy="5047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5541" y="333158"/>
            <a:ext cx="261204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4400" dirty="0"/>
              <a:t>f(x)=</a:t>
            </a:r>
            <a:r>
              <a:rPr lang="en-US" sz="4400" dirty="0" err="1"/>
              <a:t>kx+b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445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308" y="507464"/>
            <a:ext cx="6453249" cy="2675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 рисунке изображен график функции </a:t>
            </a:r>
            <a:r>
              <a:rPr lang="en-US" sz="3600" dirty="0" smtClean="0"/>
              <a:t>f(x)=</a:t>
            </a:r>
            <a:r>
              <a:rPr lang="en-US" sz="3600" dirty="0" err="1" smtClean="0"/>
              <a:t>kx+b</a:t>
            </a:r>
            <a:r>
              <a:rPr lang="en-US" sz="3600" dirty="0" smtClean="0"/>
              <a:t>. </a:t>
            </a:r>
            <a:r>
              <a:rPr lang="ru-RU" sz="3600" dirty="0" smtClean="0"/>
              <a:t>Найти </a:t>
            </a:r>
            <a:r>
              <a:rPr lang="en-US" sz="3600" dirty="0" smtClean="0"/>
              <a:t>f(-16).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817" y="507464"/>
            <a:ext cx="5149377" cy="606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308" y="507465"/>
            <a:ext cx="6453249" cy="1214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 рисунке изображен график функции </a:t>
            </a:r>
            <a:r>
              <a:rPr lang="en-US" sz="3600" dirty="0" smtClean="0"/>
              <a:t>f(x)=</a:t>
            </a:r>
            <a:r>
              <a:rPr lang="en-US" sz="3600" dirty="0" err="1" smtClean="0"/>
              <a:t>kx+b</a:t>
            </a:r>
            <a:r>
              <a:rPr lang="en-US" sz="3600" dirty="0" smtClean="0"/>
              <a:t>. </a:t>
            </a:r>
            <a:r>
              <a:rPr lang="ru-RU" sz="3600" dirty="0" smtClean="0"/>
              <a:t>Найти </a:t>
            </a:r>
            <a:r>
              <a:rPr lang="en-US" sz="3600" dirty="0" smtClean="0"/>
              <a:t>f(-16).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817" y="507464"/>
            <a:ext cx="5149377" cy="606077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597735" y="2529444"/>
            <a:ext cx="0" cy="77189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97735" y="3301340"/>
            <a:ext cx="9856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8162581" y="2683823"/>
            <a:ext cx="479962" cy="463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smtClean="0"/>
              <a:t>3</a:t>
            </a:r>
            <a:endParaRPr lang="ru-RU" sz="36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642543" y="3406240"/>
            <a:ext cx="479962" cy="463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4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9682844" y="2107871"/>
                <a:ext cx="1313707" cy="8847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3200" dirty="0" smtClean="0"/>
                  <a:t>k=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2844" y="2107871"/>
                <a:ext cx="1313707" cy="884711"/>
              </a:xfrm>
              <a:prstGeom prst="rect">
                <a:avLst/>
              </a:prstGeom>
              <a:blipFill rotWithShape="0">
                <a:blip r:embed="rId3"/>
                <a:stretch>
                  <a:fillRect l="-11574" t="-2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Дуга 10"/>
          <p:cNvSpPr/>
          <p:nvPr/>
        </p:nvSpPr>
        <p:spPr>
          <a:xfrm>
            <a:off x="9452758" y="3394357"/>
            <a:ext cx="803010" cy="286986"/>
          </a:xfrm>
          <a:prstGeom prst="arc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0129652" y="2683823"/>
            <a:ext cx="126116" cy="7105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Объект 2"/>
              <p:cNvSpPr txBox="1">
                <a:spLocks/>
              </p:cNvSpPr>
              <p:nvPr/>
            </p:nvSpPr>
            <p:spPr>
              <a:xfrm>
                <a:off x="222223" y="2086882"/>
                <a:ext cx="5339943" cy="36845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600" dirty="0" smtClean="0"/>
                  <a:t>f(x)=-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/>
                  <a:t>x + b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A(2</a:t>
                </a:r>
                <a:r>
                  <a:rPr lang="ru-RU" sz="3600" dirty="0" smtClean="0"/>
                  <a:t>;</a:t>
                </a:r>
                <a:r>
                  <a:rPr lang="en-US" sz="3600" dirty="0" smtClean="0"/>
                  <a:t>1)</a:t>
                </a:r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/>
                  <a:t>*2+b=1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b=2,5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f(x)=-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/>
                  <a:t>x+2,5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f(-16) 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/>
                  <a:t>*(-16)+2,5=14,5</a:t>
                </a:r>
                <a:endParaRPr lang="ru-RU" sz="3600" dirty="0"/>
              </a:p>
            </p:txBody>
          </p:sp>
        </mc:Choice>
        <mc:Fallback xmlns="">
          <p:sp>
            <p:nvSpPr>
              <p:cNvPr id="1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23" y="2086882"/>
                <a:ext cx="5339943" cy="3684526"/>
              </a:xfrm>
              <a:prstGeom prst="rect">
                <a:avLst/>
              </a:prstGeom>
              <a:blipFill rotWithShape="0">
                <a:blip r:embed="rId4"/>
                <a:stretch>
                  <a:fillRect l="-3082" t="-3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бъект 2"/>
          <p:cNvSpPr txBox="1">
            <a:spLocks/>
          </p:cNvSpPr>
          <p:nvPr/>
        </p:nvSpPr>
        <p:spPr>
          <a:xfrm>
            <a:off x="9197964" y="3879275"/>
            <a:ext cx="969759" cy="476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A(2</a:t>
            </a:r>
            <a:r>
              <a:rPr lang="ru-RU" sz="2400" dirty="0" smtClean="0"/>
              <a:t>;</a:t>
            </a:r>
            <a:r>
              <a:rPr lang="en-US" sz="2400" dirty="0" smtClean="0"/>
              <a:t>1)</a:t>
            </a:r>
            <a:endParaRPr lang="ru-RU" sz="2400" dirty="0"/>
          </a:p>
        </p:txBody>
      </p:sp>
      <p:cxnSp>
        <p:nvCxnSpPr>
          <p:cNvPr id="19" name="Прямая со стрелкой 18"/>
          <p:cNvCxnSpPr>
            <a:endCxn id="17" idx="0"/>
          </p:cNvCxnSpPr>
          <p:nvPr/>
        </p:nvCxnSpPr>
        <p:spPr>
          <a:xfrm>
            <a:off x="9682844" y="3394356"/>
            <a:ext cx="0" cy="4849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1499" y="5666166"/>
            <a:ext cx="2448476" cy="902070"/>
          </a:xfrm>
          <a:prstGeom prst="rect">
            <a:avLst/>
          </a:prstGeom>
        </p:spPr>
      </p:pic>
      <p:sp>
        <p:nvSpPr>
          <p:cNvPr id="22" name="Объект 2"/>
          <p:cNvSpPr txBox="1">
            <a:spLocks/>
          </p:cNvSpPr>
          <p:nvPr/>
        </p:nvSpPr>
        <p:spPr>
          <a:xfrm>
            <a:off x="4156364" y="5890161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</a:t>
            </a:r>
            <a:endParaRPr lang="ru-RU" sz="3200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716236" y="5898860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5296703" y="5879694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,</a:t>
            </a:r>
            <a:endParaRPr lang="ru-RU" sz="3200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5769984" y="5876517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85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308" y="186830"/>
            <a:ext cx="6453249" cy="858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На рисунке изображен график функции </a:t>
            </a:r>
            <a:r>
              <a:rPr lang="en-US" sz="3600" dirty="0" smtClean="0"/>
              <a:t>f(x)=</a:t>
            </a:r>
            <a:r>
              <a:rPr lang="en-US" sz="3600" dirty="0" err="1" smtClean="0"/>
              <a:t>kx+b</a:t>
            </a:r>
            <a:r>
              <a:rPr lang="en-US" sz="3600" dirty="0" smtClean="0"/>
              <a:t>. </a:t>
            </a:r>
            <a:r>
              <a:rPr lang="ru-RU" sz="3600" dirty="0" smtClean="0"/>
              <a:t>Найти </a:t>
            </a:r>
            <a:r>
              <a:rPr lang="en-US" sz="3600" dirty="0" smtClean="0"/>
              <a:t>f(-16).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817" y="507464"/>
            <a:ext cx="5149377" cy="6060772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56308" y="1246909"/>
            <a:ext cx="5657604" cy="52370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A(2;1), B(-2;4)</a:t>
            </a:r>
          </a:p>
          <a:p>
            <a:pPr marL="0" indent="0">
              <a:buNone/>
            </a:pPr>
            <a:r>
              <a:rPr lang="ru-RU" sz="2400" dirty="0" smtClean="0"/>
              <a:t>Подставить координаты точек в функцию </a:t>
            </a:r>
            <a:r>
              <a:rPr lang="en-US" sz="2400" dirty="0"/>
              <a:t>f(x)=</a:t>
            </a:r>
            <a:r>
              <a:rPr lang="en-US" sz="2400" dirty="0" err="1"/>
              <a:t>kx+b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en-US" sz="2400" dirty="0" err="1" smtClean="0"/>
              <a:t>k+b</a:t>
            </a:r>
            <a:r>
              <a:rPr lang="en-US" sz="2400" dirty="0" smtClean="0"/>
              <a:t>=1</a:t>
            </a:r>
          </a:p>
          <a:p>
            <a:pPr marL="0" indent="0">
              <a:buNone/>
            </a:pPr>
            <a:r>
              <a:rPr lang="en-US" sz="2400" dirty="0" smtClean="0"/>
              <a:t>-2k+b=4</a:t>
            </a:r>
          </a:p>
          <a:p>
            <a:pPr marL="0" indent="0">
              <a:buNone/>
            </a:pPr>
            <a:r>
              <a:rPr lang="en-US" sz="2400" dirty="0" smtClean="0"/>
              <a:t>b=2,5</a:t>
            </a:r>
          </a:p>
          <a:p>
            <a:pPr marL="0" indent="0">
              <a:buNone/>
            </a:pPr>
            <a:r>
              <a:rPr lang="ru-RU" sz="2400" dirty="0" smtClean="0"/>
              <a:t>Подставим значение </a:t>
            </a:r>
            <a:r>
              <a:rPr lang="en-US" sz="2400" dirty="0" smtClean="0"/>
              <a:t>b</a:t>
            </a:r>
            <a:r>
              <a:rPr lang="ru-RU" sz="2400" dirty="0" smtClean="0"/>
              <a:t> в любое уравнение:</a:t>
            </a:r>
          </a:p>
          <a:p>
            <a:pPr marL="0" indent="0">
              <a:buNone/>
            </a:pPr>
            <a:r>
              <a:rPr lang="en-US" sz="2400" dirty="0" smtClean="0"/>
              <a:t>2k+2,5=1</a:t>
            </a:r>
          </a:p>
          <a:p>
            <a:pPr marL="0" indent="0">
              <a:buNone/>
            </a:pPr>
            <a:r>
              <a:rPr lang="en-US" sz="2400" dirty="0" smtClean="0"/>
              <a:t>k=-0,75</a:t>
            </a:r>
          </a:p>
          <a:p>
            <a:pPr marL="0" indent="0">
              <a:buNone/>
            </a:pPr>
            <a:r>
              <a:rPr lang="ru-RU" sz="2400" dirty="0" smtClean="0"/>
              <a:t>Зададим функцию, зная </a:t>
            </a:r>
            <a:r>
              <a:rPr lang="en-US" sz="2400" dirty="0" smtClean="0"/>
              <a:t>k</a:t>
            </a:r>
            <a:r>
              <a:rPr lang="ru-RU" sz="2400" dirty="0" smtClean="0"/>
              <a:t> и </a:t>
            </a:r>
            <a:r>
              <a:rPr lang="en-US" sz="2400" dirty="0" smtClean="0"/>
              <a:t>b:</a:t>
            </a:r>
          </a:p>
          <a:p>
            <a:pPr marL="0" indent="0">
              <a:buNone/>
            </a:pPr>
            <a:r>
              <a:rPr lang="en-US" sz="2400" dirty="0" smtClean="0"/>
              <a:t>f(x)=-0,75x+2,5</a:t>
            </a:r>
          </a:p>
          <a:p>
            <a:pPr marL="0" indent="0">
              <a:buNone/>
            </a:pPr>
            <a:r>
              <a:rPr lang="en-US" sz="2400" dirty="0" smtClean="0"/>
              <a:t>f(-16)=-0,75*(-16)+2,5=14,5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2580" y="2244436"/>
            <a:ext cx="487456" cy="111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600" dirty="0"/>
              <a:t>{</a:t>
            </a:r>
            <a:endParaRPr lang="ru-RU" sz="6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674" y="5581857"/>
            <a:ext cx="2448476" cy="902070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954515" y="5786687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</a:t>
            </a:r>
            <a:endParaRPr lang="ru-RU" sz="32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514387" y="5795386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094854" y="5776220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,</a:t>
            </a:r>
            <a:endParaRPr lang="ru-RU" sz="32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568135" y="5773043"/>
            <a:ext cx="570015" cy="475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74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351" y="374397"/>
            <a:ext cx="5688281" cy="1202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Найти сумму координат точки пересечения.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32" y="374397"/>
            <a:ext cx="5518563" cy="595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303" y="374397"/>
            <a:ext cx="5688281" cy="1202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Найти сумму координат точки пересечения.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415635" y="2580540"/>
                <a:ext cx="5705047" cy="40933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42950" indent="-742950">
                  <a:buFont typeface="Arial" panose="020B0604020202020204" pitchFamily="34" charset="0"/>
                  <a:buAutoNum type="alphaLcParenR"/>
                </a:pPr>
                <a:r>
                  <a:rPr lang="en-US" sz="4000" dirty="0" smtClean="0"/>
                  <a:t>k=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A(1</a:t>
                </a:r>
                <a:r>
                  <a:rPr lang="ru-RU" sz="4000" dirty="0"/>
                  <a:t>;</a:t>
                </a:r>
                <a:r>
                  <a:rPr lang="en-US" sz="4000" dirty="0" smtClean="0"/>
                  <a:t>6)</a:t>
                </a:r>
                <a:endParaRPr lang="ru-RU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4000" dirty="0" smtClean="0"/>
                  <a:t> + </a:t>
                </a:r>
                <a:r>
                  <a:rPr lang="en-US" sz="4000" dirty="0" smtClean="0"/>
                  <a:t>b=6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b=5,5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y=0,5x+5,5</a:t>
                </a:r>
                <a:endParaRPr lang="ru-RU" sz="4000" dirty="0" smtClean="0"/>
              </a:p>
              <a:p>
                <a:pPr marL="0" indent="0">
                  <a:buNone/>
                </a:pPr>
                <a:endParaRPr lang="en-US" sz="4000" dirty="0" smtClean="0"/>
              </a:p>
              <a:p>
                <a:pPr marL="0" indent="0">
                  <a:buNone/>
                </a:pPr>
                <a:endParaRPr lang="ru-RU" sz="4000" dirty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5" y="2580540"/>
                <a:ext cx="5705047" cy="4093391"/>
              </a:xfrm>
              <a:prstGeom prst="rect">
                <a:avLst/>
              </a:prstGeom>
              <a:blipFill rotWithShape="0">
                <a:blip r:embed="rId2"/>
                <a:stretch>
                  <a:fillRect l="-3846" t="-1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6223" y="223061"/>
            <a:ext cx="5598283" cy="6307236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0647588" y="468175"/>
            <a:ext cx="360837" cy="624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a</a:t>
            </a:r>
            <a:endParaRPr lang="ru-RU" sz="4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1358129" y="2580541"/>
            <a:ext cx="360837" cy="624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699259" y="608701"/>
            <a:ext cx="992209" cy="48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A(1</a:t>
            </a:r>
            <a:r>
              <a:rPr lang="ru-RU" sz="2400" dirty="0" smtClean="0"/>
              <a:t>;</a:t>
            </a:r>
            <a:r>
              <a:rPr lang="en-US" sz="2400" dirty="0" smtClean="0"/>
              <a:t>6)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635" y="1709428"/>
            <a:ext cx="19223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f(x)=</a:t>
            </a:r>
            <a:r>
              <a:rPr lang="en-US" sz="4000" dirty="0" err="1"/>
              <a:t>kx+b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6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694</Words>
  <Application>Microsoft Office PowerPoint</Application>
  <PresentationFormat>Широкоэкранный</PresentationFormat>
  <Paragraphs>184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Тема Office</vt:lpstr>
      <vt:lpstr>Действия с функциями  (9 задание ЕГЭ)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Апельсин</dc:creator>
  <cp:lastModifiedBy>Апельсин</cp:lastModifiedBy>
  <cp:revision>32</cp:revision>
  <cp:lastPrinted>2021-12-13T15:56:06Z</cp:lastPrinted>
  <dcterms:created xsi:type="dcterms:W3CDTF">2021-12-05T10:53:18Z</dcterms:created>
  <dcterms:modified xsi:type="dcterms:W3CDTF">2021-12-13T15:58:20Z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249054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