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33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106" d="100"/>
          <a:sy n="106" d="100"/>
        </p:scale>
        <p:origin x="17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EB4A60-4FF8-4049-8968-2D9FF57C37FF}" type="doc">
      <dgm:prSet loTypeId="urn:microsoft.com/office/officeart/2005/8/layout/hierarchy1" loCatId="hierarchy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0F0D5A0E-A73F-44B3-9F37-5FA56F2B739F}">
      <dgm:prSet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 rtl="0"/>
          <a:r>
            <a:rPr lang="ru-RU" sz="1900" dirty="0">
              <a:latin typeface="Georgia" panose="02040502050405020303" pitchFamily="18" charset="0"/>
            </a:rPr>
            <a:t>Неопределенная, или индивидуальная</a:t>
          </a:r>
        </a:p>
      </dgm:t>
    </dgm:pt>
    <dgm:pt modelId="{29DB9AFD-0810-4DF3-8B59-31437EEDFF60}" type="parTrans" cxnId="{C7EC49DD-3E1D-4959-BF11-34A0F5F6ADC3}">
      <dgm:prSet/>
      <dgm:spPr/>
      <dgm:t>
        <a:bodyPr/>
        <a:lstStyle/>
        <a:p>
          <a:endParaRPr lang="ru-RU"/>
        </a:p>
      </dgm:t>
    </dgm:pt>
    <dgm:pt modelId="{C2D4771B-8543-4F93-8D08-D4D346996DD7}" type="sibTrans" cxnId="{C7EC49DD-3E1D-4959-BF11-34A0F5F6ADC3}">
      <dgm:prSet/>
      <dgm:spPr/>
      <dgm:t>
        <a:bodyPr/>
        <a:lstStyle/>
        <a:p>
          <a:endParaRPr lang="ru-RU"/>
        </a:p>
      </dgm:t>
    </dgm:pt>
    <dgm:pt modelId="{8A0EED51-3B9E-4978-8E0F-272331EF7F71}">
      <dgm:prSet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ctr" rtl="0"/>
          <a:r>
            <a:rPr lang="ru-RU" sz="1900" dirty="0">
              <a:latin typeface="Georgia" panose="02040502050405020303" pitchFamily="18" charset="0"/>
            </a:rPr>
            <a:t>Определенная, или групповая</a:t>
          </a:r>
        </a:p>
      </dgm:t>
    </dgm:pt>
    <dgm:pt modelId="{DE3806A4-1DD0-47AB-834E-04E3E5A1828E}" type="parTrans" cxnId="{299DCA7B-3143-4DA6-81BA-08206FA5A794}">
      <dgm:prSet/>
      <dgm:spPr/>
      <dgm:t>
        <a:bodyPr/>
        <a:lstStyle/>
        <a:p>
          <a:endParaRPr lang="ru-RU"/>
        </a:p>
      </dgm:t>
    </dgm:pt>
    <dgm:pt modelId="{4A7D18D7-5DCB-4FAA-8430-E59E03268A8C}" type="sibTrans" cxnId="{299DCA7B-3143-4DA6-81BA-08206FA5A794}">
      <dgm:prSet/>
      <dgm:spPr/>
      <dgm:t>
        <a:bodyPr/>
        <a:lstStyle/>
        <a:p>
          <a:endParaRPr lang="ru-RU"/>
        </a:p>
      </dgm:t>
    </dgm:pt>
    <dgm:pt modelId="{A9F72B04-4C8A-4C88-B852-BF0C6B0031F8}" type="pres">
      <dgm:prSet presAssocID="{1DEB4A60-4FF8-4049-8968-2D9FF57C37F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291D630-B66A-445C-9930-D3BE14857557}" type="pres">
      <dgm:prSet presAssocID="{8A0EED51-3B9E-4978-8E0F-272331EF7F71}" presName="hierRoot1" presStyleCnt="0"/>
      <dgm:spPr/>
    </dgm:pt>
    <dgm:pt modelId="{E18B3614-AD0B-46B8-8AF2-ECF302BE598C}" type="pres">
      <dgm:prSet presAssocID="{8A0EED51-3B9E-4978-8E0F-272331EF7F71}" presName="composite" presStyleCnt="0"/>
      <dgm:spPr/>
    </dgm:pt>
    <dgm:pt modelId="{B699DE76-569E-45E3-AB40-AF6AFA327CC9}" type="pres">
      <dgm:prSet presAssocID="{8A0EED51-3B9E-4978-8E0F-272331EF7F71}" presName="background" presStyleLbl="node0" presStyleIdx="0" presStyleCnt="2"/>
      <dgm:spPr>
        <a:solidFill>
          <a:schemeClr val="accent3">
            <a:lumMod val="75000"/>
            <a:alpha val="80000"/>
          </a:schemeClr>
        </a:solidFill>
      </dgm:spPr>
    </dgm:pt>
    <dgm:pt modelId="{9652E5AD-0862-4719-A648-85FCEA4320B0}" type="pres">
      <dgm:prSet presAssocID="{8A0EED51-3B9E-4978-8E0F-272331EF7F71}" presName="text" presStyleLbl="fgAcc0" presStyleIdx="0" presStyleCnt="2" custScaleY="66755" custLinFactNeighborX="-28" custLinFactNeighborY="-16739">
        <dgm:presLayoutVars>
          <dgm:chPref val="3"/>
        </dgm:presLayoutVars>
      </dgm:prSet>
      <dgm:spPr/>
    </dgm:pt>
    <dgm:pt modelId="{706A119A-DC17-41A6-8D91-4B0935061EEA}" type="pres">
      <dgm:prSet presAssocID="{8A0EED51-3B9E-4978-8E0F-272331EF7F71}" presName="hierChild2" presStyleCnt="0"/>
      <dgm:spPr/>
    </dgm:pt>
    <dgm:pt modelId="{2730B2C3-0A38-450A-BD29-69FA857EAFE3}" type="pres">
      <dgm:prSet presAssocID="{0F0D5A0E-A73F-44B3-9F37-5FA56F2B739F}" presName="hierRoot1" presStyleCnt="0"/>
      <dgm:spPr/>
    </dgm:pt>
    <dgm:pt modelId="{ACD26D5F-5A82-45E3-8FAC-9C40CE92FD78}" type="pres">
      <dgm:prSet presAssocID="{0F0D5A0E-A73F-44B3-9F37-5FA56F2B739F}" presName="composite" presStyleCnt="0"/>
      <dgm:spPr/>
    </dgm:pt>
    <dgm:pt modelId="{6CB7EBDF-5807-40C1-A154-4DEC046F52B8}" type="pres">
      <dgm:prSet presAssocID="{0F0D5A0E-A73F-44B3-9F37-5FA56F2B739F}" presName="background" presStyleLbl="node0" presStyleIdx="1" presStyleCnt="2"/>
      <dgm:spPr>
        <a:solidFill>
          <a:schemeClr val="accent3">
            <a:lumMod val="75000"/>
            <a:alpha val="80000"/>
          </a:schemeClr>
        </a:solidFill>
        <a:ln>
          <a:solidFill>
            <a:schemeClr val="bg1"/>
          </a:solidFill>
        </a:ln>
      </dgm:spPr>
    </dgm:pt>
    <dgm:pt modelId="{78AA0119-405B-40C2-A018-0CD59EE80162}" type="pres">
      <dgm:prSet presAssocID="{0F0D5A0E-A73F-44B3-9F37-5FA56F2B739F}" presName="text" presStyleLbl="fgAcc0" presStyleIdx="1" presStyleCnt="2" custScaleY="66613" custLinFactNeighborX="715" custLinFactNeighborY="-16739">
        <dgm:presLayoutVars>
          <dgm:chPref val="3"/>
        </dgm:presLayoutVars>
      </dgm:prSet>
      <dgm:spPr/>
    </dgm:pt>
    <dgm:pt modelId="{B0260E19-8EF4-4317-952D-6D9A571C809B}" type="pres">
      <dgm:prSet presAssocID="{0F0D5A0E-A73F-44B3-9F37-5FA56F2B739F}" presName="hierChild2" presStyleCnt="0"/>
      <dgm:spPr/>
    </dgm:pt>
  </dgm:ptLst>
  <dgm:cxnLst>
    <dgm:cxn modelId="{7B0ABC0F-2067-4BD0-99CB-74720946E593}" type="presOf" srcId="{8A0EED51-3B9E-4978-8E0F-272331EF7F71}" destId="{9652E5AD-0862-4719-A648-85FCEA4320B0}" srcOrd="0" destOrd="0" presId="urn:microsoft.com/office/officeart/2005/8/layout/hierarchy1"/>
    <dgm:cxn modelId="{61843A10-9A5C-4475-AEF1-69CA56639DC2}" type="presOf" srcId="{0F0D5A0E-A73F-44B3-9F37-5FA56F2B739F}" destId="{78AA0119-405B-40C2-A018-0CD59EE80162}" srcOrd="0" destOrd="0" presId="urn:microsoft.com/office/officeart/2005/8/layout/hierarchy1"/>
    <dgm:cxn modelId="{43941A6A-0E3C-47AD-8DAC-0EE35BE2281A}" type="presOf" srcId="{1DEB4A60-4FF8-4049-8968-2D9FF57C37FF}" destId="{A9F72B04-4C8A-4C88-B852-BF0C6B0031F8}" srcOrd="0" destOrd="0" presId="urn:microsoft.com/office/officeart/2005/8/layout/hierarchy1"/>
    <dgm:cxn modelId="{299DCA7B-3143-4DA6-81BA-08206FA5A794}" srcId="{1DEB4A60-4FF8-4049-8968-2D9FF57C37FF}" destId="{8A0EED51-3B9E-4978-8E0F-272331EF7F71}" srcOrd="0" destOrd="0" parTransId="{DE3806A4-1DD0-47AB-834E-04E3E5A1828E}" sibTransId="{4A7D18D7-5DCB-4FAA-8430-E59E03268A8C}"/>
    <dgm:cxn modelId="{C7EC49DD-3E1D-4959-BF11-34A0F5F6ADC3}" srcId="{1DEB4A60-4FF8-4049-8968-2D9FF57C37FF}" destId="{0F0D5A0E-A73F-44B3-9F37-5FA56F2B739F}" srcOrd="1" destOrd="0" parTransId="{29DB9AFD-0810-4DF3-8B59-31437EEDFF60}" sibTransId="{C2D4771B-8543-4F93-8D08-D4D346996DD7}"/>
    <dgm:cxn modelId="{5B218362-8FF1-469F-B0F7-E3369EA42B53}" type="presParOf" srcId="{A9F72B04-4C8A-4C88-B852-BF0C6B0031F8}" destId="{B291D630-B66A-445C-9930-D3BE14857557}" srcOrd="0" destOrd="0" presId="urn:microsoft.com/office/officeart/2005/8/layout/hierarchy1"/>
    <dgm:cxn modelId="{8EDEE4A1-A9F3-4F79-A6C2-E88C2EBE8E54}" type="presParOf" srcId="{B291D630-B66A-445C-9930-D3BE14857557}" destId="{E18B3614-AD0B-46B8-8AF2-ECF302BE598C}" srcOrd="0" destOrd="0" presId="urn:microsoft.com/office/officeart/2005/8/layout/hierarchy1"/>
    <dgm:cxn modelId="{8D601FBC-3ECB-49A0-81B5-484560755312}" type="presParOf" srcId="{E18B3614-AD0B-46B8-8AF2-ECF302BE598C}" destId="{B699DE76-569E-45E3-AB40-AF6AFA327CC9}" srcOrd="0" destOrd="0" presId="urn:microsoft.com/office/officeart/2005/8/layout/hierarchy1"/>
    <dgm:cxn modelId="{DBC1BBC9-C058-436E-911D-71B749B2F834}" type="presParOf" srcId="{E18B3614-AD0B-46B8-8AF2-ECF302BE598C}" destId="{9652E5AD-0862-4719-A648-85FCEA4320B0}" srcOrd="1" destOrd="0" presId="urn:microsoft.com/office/officeart/2005/8/layout/hierarchy1"/>
    <dgm:cxn modelId="{CA3532A2-B073-47F4-A319-992ACA87CA20}" type="presParOf" srcId="{B291D630-B66A-445C-9930-D3BE14857557}" destId="{706A119A-DC17-41A6-8D91-4B0935061EEA}" srcOrd="1" destOrd="0" presId="urn:microsoft.com/office/officeart/2005/8/layout/hierarchy1"/>
    <dgm:cxn modelId="{CC95978B-2175-47B8-86DE-92F4CA64FBE1}" type="presParOf" srcId="{A9F72B04-4C8A-4C88-B852-BF0C6B0031F8}" destId="{2730B2C3-0A38-450A-BD29-69FA857EAFE3}" srcOrd="1" destOrd="0" presId="urn:microsoft.com/office/officeart/2005/8/layout/hierarchy1"/>
    <dgm:cxn modelId="{F909EB4F-8ECF-4A8D-96C7-E0BF46273197}" type="presParOf" srcId="{2730B2C3-0A38-450A-BD29-69FA857EAFE3}" destId="{ACD26D5F-5A82-45E3-8FAC-9C40CE92FD78}" srcOrd="0" destOrd="0" presId="urn:microsoft.com/office/officeart/2005/8/layout/hierarchy1"/>
    <dgm:cxn modelId="{26EE7D38-B943-473A-A801-FE6820AC5964}" type="presParOf" srcId="{ACD26D5F-5A82-45E3-8FAC-9C40CE92FD78}" destId="{6CB7EBDF-5807-40C1-A154-4DEC046F52B8}" srcOrd="0" destOrd="0" presId="urn:microsoft.com/office/officeart/2005/8/layout/hierarchy1"/>
    <dgm:cxn modelId="{D0943EA6-7596-4A46-9B12-18C07682C875}" type="presParOf" srcId="{ACD26D5F-5A82-45E3-8FAC-9C40CE92FD78}" destId="{78AA0119-405B-40C2-A018-0CD59EE80162}" srcOrd="1" destOrd="0" presId="urn:microsoft.com/office/officeart/2005/8/layout/hierarchy1"/>
    <dgm:cxn modelId="{C2D1E734-D594-442D-8BCA-5A7FAC526BC5}" type="presParOf" srcId="{2730B2C3-0A38-450A-BD29-69FA857EAFE3}" destId="{B0260E19-8EF4-4317-952D-6D9A571C809B}" srcOrd="1" destOrd="0" presId="urn:microsoft.com/office/officeart/2005/8/layout/hierarchy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C58D31-828A-40D5-A77C-80A025B91FF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5C839E-9262-4190-8166-B04EDDC09523}">
      <dgm:prSet custT="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rtl="0"/>
          <a:r>
            <a:rPr lang="ru-RU" sz="1800" dirty="0"/>
            <a:t>Межвидовая</a:t>
          </a:r>
        </a:p>
      </dgm:t>
    </dgm:pt>
    <dgm:pt modelId="{8A651A5C-9220-4B78-9517-E992E46A27A1}" type="parTrans" cxnId="{BC8A8267-1749-4C18-BB0F-A42995078D60}">
      <dgm:prSet/>
      <dgm:spPr/>
      <dgm:t>
        <a:bodyPr/>
        <a:lstStyle/>
        <a:p>
          <a:endParaRPr lang="ru-RU"/>
        </a:p>
      </dgm:t>
    </dgm:pt>
    <dgm:pt modelId="{CE3DC6F9-87EE-4537-BA10-757A87A12503}" type="sibTrans" cxnId="{BC8A8267-1749-4C18-BB0F-A42995078D60}">
      <dgm:prSet/>
      <dgm:spPr/>
      <dgm:t>
        <a:bodyPr/>
        <a:lstStyle/>
        <a:p>
          <a:endParaRPr lang="ru-RU"/>
        </a:p>
      </dgm:t>
    </dgm:pt>
    <dgm:pt modelId="{EC850746-4059-41EB-893E-0A39A45642BD}">
      <dgm:prSet custT="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rtl="0"/>
          <a:r>
            <a:rPr lang="ru-RU" sz="1200" dirty="0"/>
            <a:t>с неблагоприятными условиями среды</a:t>
          </a:r>
        </a:p>
      </dgm:t>
    </dgm:pt>
    <dgm:pt modelId="{ACAB2805-0D4E-49C1-BA9E-C0BE7194F02F}" type="parTrans" cxnId="{D4BF4876-8D64-45FF-8BC7-DC0C78DAE3F5}">
      <dgm:prSet/>
      <dgm:spPr/>
      <dgm:t>
        <a:bodyPr/>
        <a:lstStyle/>
        <a:p>
          <a:endParaRPr lang="ru-RU"/>
        </a:p>
      </dgm:t>
    </dgm:pt>
    <dgm:pt modelId="{2FC21133-22F1-4F93-9849-00118634B398}" type="sibTrans" cxnId="{D4BF4876-8D64-45FF-8BC7-DC0C78DAE3F5}">
      <dgm:prSet/>
      <dgm:spPr/>
      <dgm:t>
        <a:bodyPr/>
        <a:lstStyle/>
        <a:p>
          <a:endParaRPr lang="ru-RU"/>
        </a:p>
      </dgm:t>
    </dgm:pt>
    <dgm:pt modelId="{662AA749-2815-40FD-B46F-4A4D3C6329B4}">
      <dgm:prSet custT="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rtl="0"/>
          <a:r>
            <a:rPr lang="ru-RU" sz="1800" dirty="0"/>
            <a:t>Внутривидовая</a:t>
          </a:r>
        </a:p>
      </dgm:t>
    </dgm:pt>
    <dgm:pt modelId="{676D55E3-A76E-43A1-9AB1-62A2EBF5FCBB}" type="parTrans" cxnId="{9692663C-6EAF-4AE7-874A-608E1E89E029}">
      <dgm:prSet/>
      <dgm:spPr/>
      <dgm:t>
        <a:bodyPr/>
        <a:lstStyle/>
        <a:p>
          <a:endParaRPr lang="ru-RU"/>
        </a:p>
      </dgm:t>
    </dgm:pt>
    <dgm:pt modelId="{41D7CFD8-F87E-4C4E-AD10-CFDB9BF9D33F}" type="sibTrans" cxnId="{9692663C-6EAF-4AE7-874A-608E1E89E029}">
      <dgm:prSet/>
      <dgm:spPr/>
      <dgm:t>
        <a:bodyPr/>
        <a:lstStyle/>
        <a:p>
          <a:endParaRPr lang="ru-RU"/>
        </a:p>
      </dgm:t>
    </dgm:pt>
    <dgm:pt modelId="{26C54C09-826D-4B0F-B53B-F51A3DFBB2B8}">
      <dgm:prSet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sz="1800" dirty="0"/>
            <a:t>Взаимоотношения между особями разных видов.</a:t>
          </a:r>
        </a:p>
      </dgm:t>
    </dgm:pt>
    <dgm:pt modelId="{3424F7E4-7AF6-49F0-B050-0EB09743AB2E}" type="parTrans" cxnId="{1A1399E1-F1F0-4CA2-BB0B-F53DC49A29BC}">
      <dgm:prSet/>
      <dgm:spPr/>
      <dgm:t>
        <a:bodyPr/>
        <a:lstStyle/>
        <a:p>
          <a:endParaRPr lang="ru-RU"/>
        </a:p>
      </dgm:t>
    </dgm:pt>
    <dgm:pt modelId="{4AD2EC73-623A-4443-B6F9-9568111F09B7}" type="sibTrans" cxnId="{1A1399E1-F1F0-4CA2-BB0B-F53DC49A29BC}">
      <dgm:prSet/>
      <dgm:spPr/>
      <dgm:t>
        <a:bodyPr/>
        <a:lstStyle/>
        <a:p>
          <a:endParaRPr lang="ru-RU"/>
        </a:p>
      </dgm:t>
    </dgm:pt>
    <dgm:pt modelId="{DC4D17E4-5C17-4C9F-BD52-E53FFDFBC034}">
      <dgm:prSet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sz="1800" dirty="0"/>
            <a:t>Может быть острая(одни истребляют других) или благоприятными(одни приносят пользу другим, увеличивая их шанс на выживание.</a:t>
          </a:r>
        </a:p>
      </dgm:t>
    </dgm:pt>
    <dgm:pt modelId="{495D95FA-B7DE-4ADA-A80A-D72B072C8F6F}" type="parTrans" cxnId="{689851BB-B1CE-4FEB-A59E-9D784A586EE1}">
      <dgm:prSet/>
      <dgm:spPr/>
      <dgm:t>
        <a:bodyPr/>
        <a:lstStyle/>
        <a:p>
          <a:endParaRPr lang="ru-RU"/>
        </a:p>
      </dgm:t>
    </dgm:pt>
    <dgm:pt modelId="{4DA0F74A-E7F8-4CE4-BC3C-DABDC9C572ED}" type="sibTrans" cxnId="{689851BB-B1CE-4FEB-A59E-9D784A586EE1}">
      <dgm:prSet/>
      <dgm:spPr/>
      <dgm:t>
        <a:bodyPr/>
        <a:lstStyle/>
        <a:p>
          <a:endParaRPr lang="ru-RU"/>
        </a:p>
      </dgm:t>
    </dgm:pt>
    <dgm:pt modelId="{E05EB43D-B687-4866-8048-49556E77BB0E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dirty="0"/>
            <a:t>Взаимоотношения между особями одного вида.</a:t>
          </a:r>
        </a:p>
      </dgm:t>
    </dgm:pt>
    <dgm:pt modelId="{F9D2D6C3-F28C-4EC1-A6AA-B841289EC288}" type="parTrans" cxnId="{05994F33-675D-4A78-ADB2-B44AC221398E}">
      <dgm:prSet/>
      <dgm:spPr/>
      <dgm:t>
        <a:bodyPr/>
        <a:lstStyle/>
        <a:p>
          <a:endParaRPr lang="ru-RU"/>
        </a:p>
      </dgm:t>
    </dgm:pt>
    <dgm:pt modelId="{E4E0011B-CAF8-4437-A360-D7A25E04D215}" type="sibTrans" cxnId="{05994F33-675D-4A78-ADB2-B44AC221398E}">
      <dgm:prSet/>
      <dgm:spPr/>
      <dgm:t>
        <a:bodyPr/>
        <a:lstStyle/>
        <a:p>
          <a:endParaRPr lang="ru-RU"/>
        </a:p>
      </dgm:t>
    </dgm:pt>
    <dgm:pt modelId="{E175C33C-1E0E-4DC3-9C53-D444DD9222D1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dirty="0"/>
            <a:t>Носит острый характер, проявляется в конкуренции за пищу, территорию и другие ресурсы. </a:t>
          </a:r>
        </a:p>
      </dgm:t>
    </dgm:pt>
    <dgm:pt modelId="{CAB6E23A-F9CB-4638-BEE7-2F6D11E6C4A1}" type="parTrans" cxnId="{44785F9C-F2EE-4632-ABF2-46AB52B794E9}">
      <dgm:prSet/>
      <dgm:spPr/>
      <dgm:t>
        <a:bodyPr/>
        <a:lstStyle/>
        <a:p>
          <a:endParaRPr lang="ru-RU"/>
        </a:p>
      </dgm:t>
    </dgm:pt>
    <dgm:pt modelId="{8C0CDC05-142E-4597-8849-D3182D151FF4}" type="sibTrans" cxnId="{44785F9C-F2EE-4632-ABF2-46AB52B794E9}">
      <dgm:prSet/>
      <dgm:spPr/>
      <dgm:t>
        <a:bodyPr/>
        <a:lstStyle/>
        <a:p>
          <a:endParaRPr lang="ru-RU"/>
        </a:p>
      </dgm:t>
    </dgm:pt>
    <dgm:pt modelId="{A13A51DD-65B9-488A-B786-A63E30FCA8D3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dirty="0"/>
            <a:t>Конкуренция за право создать семью.</a:t>
          </a:r>
        </a:p>
      </dgm:t>
    </dgm:pt>
    <dgm:pt modelId="{26A8966B-8113-427C-B76E-AE89CE8A20A2}" type="parTrans" cxnId="{61B6C434-A56B-4409-8DB8-B2F03A1F3E51}">
      <dgm:prSet/>
      <dgm:spPr/>
      <dgm:t>
        <a:bodyPr/>
        <a:lstStyle/>
        <a:p>
          <a:endParaRPr lang="ru-RU"/>
        </a:p>
      </dgm:t>
    </dgm:pt>
    <dgm:pt modelId="{A5D4B49D-2941-4627-86D2-C4B4FAD9721E}" type="sibTrans" cxnId="{61B6C434-A56B-4409-8DB8-B2F03A1F3E51}">
      <dgm:prSet/>
      <dgm:spPr/>
      <dgm:t>
        <a:bodyPr/>
        <a:lstStyle/>
        <a:p>
          <a:endParaRPr lang="ru-RU"/>
        </a:p>
      </dgm:t>
    </dgm:pt>
    <dgm:pt modelId="{1486B137-E9A8-4E01-BA40-10F869F96985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dirty="0"/>
            <a:t>Имеет большое значении в выживании организмов.</a:t>
          </a:r>
        </a:p>
      </dgm:t>
    </dgm:pt>
    <dgm:pt modelId="{41ECEA26-243D-4AF0-981C-C989A69F17CA}" type="parTrans" cxnId="{008F82C3-C028-4C45-85DA-5E0614C7D025}">
      <dgm:prSet/>
      <dgm:spPr/>
      <dgm:t>
        <a:bodyPr/>
        <a:lstStyle/>
        <a:p>
          <a:endParaRPr lang="ru-RU"/>
        </a:p>
      </dgm:t>
    </dgm:pt>
    <dgm:pt modelId="{28199B69-AAE6-45D0-8211-22A7D67D1665}" type="sibTrans" cxnId="{008F82C3-C028-4C45-85DA-5E0614C7D025}">
      <dgm:prSet/>
      <dgm:spPr/>
      <dgm:t>
        <a:bodyPr/>
        <a:lstStyle/>
        <a:p>
          <a:endParaRPr lang="ru-RU"/>
        </a:p>
      </dgm:t>
    </dgm:pt>
    <dgm:pt modelId="{058C2C20-A476-4BD9-96D6-55B06FE5D447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dirty="0"/>
            <a:t>В неблагоприятных условиях среды одна часть особей приспособляется, другие не могут пережить изменения и гибнут.</a:t>
          </a:r>
        </a:p>
      </dgm:t>
    </dgm:pt>
    <dgm:pt modelId="{920E57CB-DE29-4554-B46A-763479954DAD}" type="parTrans" cxnId="{95F2EEFD-5F97-4B59-9C0C-8275905CCCF4}">
      <dgm:prSet/>
      <dgm:spPr/>
      <dgm:t>
        <a:bodyPr/>
        <a:lstStyle/>
        <a:p>
          <a:endParaRPr lang="ru-RU"/>
        </a:p>
      </dgm:t>
    </dgm:pt>
    <dgm:pt modelId="{0B2884C6-5398-41CD-A9C4-B8E1A0E56601}" type="sibTrans" cxnId="{95F2EEFD-5F97-4B59-9C0C-8275905CCCF4}">
      <dgm:prSet/>
      <dgm:spPr/>
      <dgm:t>
        <a:bodyPr/>
        <a:lstStyle/>
        <a:p>
          <a:endParaRPr lang="ru-RU"/>
        </a:p>
      </dgm:t>
    </dgm:pt>
    <dgm:pt modelId="{45305A03-729F-4E91-B082-DFD2F11EDD27}" type="pres">
      <dgm:prSet presAssocID="{B0C58D31-828A-40D5-A77C-80A025B91FF5}" presName="linearFlow" presStyleCnt="0">
        <dgm:presLayoutVars>
          <dgm:dir/>
          <dgm:animLvl val="lvl"/>
          <dgm:resizeHandles val="exact"/>
        </dgm:presLayoutVars>
      </dgm:prSet>
      <dgm:spPr/>
    </dgm:pt>
    <dgm:pt modelId="{EE1FFFC6-6276-49D9-9D05-7B49A964A191}" type="pres">
      <dgm:prSet presAssocID="{A05C839E-9262-4190-8166-B04EDDC09523}" presName="composite" presStyleCnt="0"/>
      <dgm:spPr/>
    </dgm:pt>
    <dgm:pt modelId="{4CC8455A-FBD3-4A41-9311-F42057E3659C}" type="pres">
      <dgm:prSet presAssocID="{A05C839E-9262-4190-8166-B04EDDC09523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37C04C6B-571A-4912-B46E-94D082E746DD}" type="pres">
      <dgm:prSet presAssocID="{A05C839E-9262-4190-8166-B04EDDC09523}" presName="descendantText" presStyleLbl="alignAcc1" presStyleIdx="0" presStyleCnt="3">
        <dgm:presLayoutVars>
          <dgm:bulletEnabled val="1"/>
        </dgm:presLayoutVars>
      </dgm:prSet>
      <dgm:spPr/>
    </dgm:pt>
    <dgm:pt modelId="{E514FC3B-7E74-4DCF-BB6E-F8AB659AD3B2}" type="pres">
      <dgm:prSet presAssocID="{CE3DC6F9-87EE-4537-BA10-757A87A12503}" presName="sp" presStyleCnt="0"/>
      <dgm:spPr/>
    </dgm:pt>
    <dgm:pt modelId="{6242F8F2-0E82-4DA0-B38D-1831E13CE7D4}" type="pres">
      <dgm:prSet presAssocID="{662AA749-2815-40FD-B46F-4A4D3C6329B4}" presName="composite" presStyleCnt="0"/>
      <dgm:spPr/>
    </dgm:pt>
    <dgm:pt modelId="{D5327D53-9283-4415-93FB-050210C9D57B}" type="pres">
      <dgm:prSet presAssocID="{662AA749-2815-40FD-B46F-4A4D3C6329B4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C097EB6-9A45-40BD-8ED0-E661E2D42BE2}" type="pres">
      <dgm:prSet presAssocID="{662AA749-2815-40FD-B46F-4A4D3C6329B4}" presName="descendantText" presStyleLbl="alignAcc1" presStyleIdx="1" presStyleCnt="3" custLinFactNeighborX="14" custLinFactNeighborY="-4998">
        <dgm:presLayoutVars>
          <dgm:bulletEnabled val="1"/>
        </dgm:presLayoutVars>
      </dgm:prSet>
      <dgm:spPr/>
    </dgm:pt>
    <dgm:pt modelId="{95B933E8-B34B-42B6-B5C7-A5A37EA62681}" type="pres">
      <dgm:prSet presAssocID="{41D7CFD8-F87E-4C4E-AD10-CFDB9BF9D33F}" presName="sp" presStyleCnt="0"/>
      <dgm:spPr/>
    </dgm:pt>
    <dgm:pt modelId="{16D28D6A-E3B1-4DA3-8F4F-E6D775F74C15}" type="pres">
      <dgm:prSet presAssocID="{EC850746-4059-41EB-893E-0A39A45642BD}" presName="composite" presStyleCnt="0"/>
      <dgm:spPr/>
    </dgm:pt>
    <dgm:pt modelId="{29C9C5DC-B586-48A8-970A-C9B897847864}" type="pres">
      <dgm:prSet presAssocID="{EC850746-4059-41EB-893E-0A39A45642B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32827631-2782-4AAA-901C-87D0EB426E68}" type="pres">
      <dgm:prSet presAssocID="{EC850746-4059-41EB-893E-0A39A45642B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FD223210-6716-4152-8515-0ED0BF4D81B3}" type="presOf" srcId="{DC4D17E4-5C17-4C9F-BD52-E53FFDFBC034}" destId="{37C04C6B-571A-4912-B46E-94D082E746DD}" srcOrd="0" destOrd="1" presId="urn:microsoft.com/office/officeart/2005/8/layout/chevron2"/>
    <dgm:cxn modelId="{C0D54920-1EB8-458A-9C49-CB1B08BD2D74}" type="presOf" srcId="{058C2C20-A476-4BD9-96D6-55B06FE5D447}" destId="{32827631-2782-4AAA-901C-87D0EB426E68}" srcOrd="0" destOrd="1" presId="urn:microsoft.com/office/officeart/2005/8/layout/chevron2"/>
    <dgm:cxn modelId="{CE614628-BB26-40AD-9691-D60BEF880A2E}" type="presOf" srcId="{EC850746-4059-41EB-893E-0A39A45642BD}" destId="{29C9C5DC-B586-48A8-970A-C9B897847864}" srcOrd="0" destOrd="0" presId="urn:microsoft.com/office/officeart/2005/8/layout/chevron2"/>
    <dgm:cxn modelId="{05994F33-675D-4A78-ADB2-B44AC221398E}" srcId="{662AA749-2815-40FD-B46F-4A4D3C6329B4}" destId="{E05EB43D-B687-4866-8048-49556E77BB0E}" srcOrd="0" destOrd="0" parTransId="{F9D2D6C3-F28C-4EC1-A6AA-B841289EC288}" sibTransId="{E4E0011B-CAF8-4437-A360-D7A25E04D215}"/>
    <dgm:cxn modelId="{61B6C434-A56B-4409-8DB8-B2F03A1F3E51}" srcId="{662AA749-2815-40FD-B46F-4A4D3C6329B4}" destId="{A13A51DD-65B9-488A-B786-A63E30FCA8D3}" srcOrd="2" destOrd="0" parTransId="{26A8966B-8113-427C-B76E-AE89CE8A20A2}" sibTransId="{A5D4B49D-2941-4627-86D2-C4B4FAD9721E}"/>
    <dgm:cxn modelId="{9692663C-6EAF-4AE7-874A-608E1E89E029}" srcId="{B0C58D31-828A-40D5-A77C-80A025B91FF5}" destId="{662AA749-2815-40FD-B46F-4A4D3C6329B4}" srcOrd="1" destOrd="0" parTransId="{676D55E3-A76E-43A1-9AB1-62A2EBF5FCBB}" sibTransId="{41D7CFD8-F87E-4C4E-AD10-CFDB9BF9D33F}"/>
    <dgm:cxn modelId="{BC8A8267-1749-4C18-BB0F-A42995078D60}" srcId="{B0C58D31-828A-40D5-A77C-80A025B91FF5}" destId="{A05C839E-9262-4190-8166-B04EDDC09523}" srcOrd="0" destOrd="0" parTransId="{8A651A5C-9220-4B78-9517-E992E46A27A1}" sibTransId="{CE3DC6F9-87EE-4537-BA10-757A87A12503}"/>
    <dgm:cxn modelId="{6074CF47-6BB3-427A-9DA8-D8A8841EE088}" type="presOf" srcId="{E05EB43D-B687-4866-8048-49556E77BB0E}" destId="{7C097EB6-9A45-40BD-8ED0-E661E2D42BE2}" srcOrd="0" destOrd="0" presId="urn:microsoft.com/office/officeart/2005/8/layout/chevron2"/>
    <dgm:cxn modelId="{D4BF4876-8D64-45FF-8BC7-DC0C78DAE3F5}" srcId="{B0C58D31-828A-40D5-A77C-80A025B91FF5}" destId="{EC850746-4059-41EB-893E-0A39A45642BD}" srcOrd="2" destOrd="0" parTransId="{ACAB2805-0D4E-49C1-BA9E-C0BE7194F02F}" sibTransId="{2FC21133-22F1-4F93-9849-00118634B398}"/>
    <dgm:cxn modelId="{CB007F86-1B1B-4C58-855B-298A5769646A}" type="presOf" srcId="{26C54C09-826D-4B0F-B53B-F51A3DFBB2B8}" destId="{37C04C6B-571A-4912-B46E-94D082E746DD}" srcOrd="0" destOrd="0" presId="urn:microsoft.com/office/officeart/2005/8/layout/chevron2"/>
    <dgm:cxn modelId="{7D3B3E8F-B447-4233-BD86-BE612C82BB74}" type="presOf" srcId="{1486B137-E9A8-4E01-BA40-10F869F96985}" destId="{32827631-2782-4AAA-901C-87D0EB426E68}" srcOrd="0" destOrd="0" presId="urn:microsoft.com/office/officeart/2005/8/layout/chevron2"/>
    <dgm:cxn modelId="{B3DD7A92-1479-4144-A43D-A4365DBEBF71}" type="presOf" srcId="{662AA749-2815-40FD-B46F-4A4D3C6329B4}" destId="{D5327D53-9283-4415-93FB-050210C9D57B}" srcOrd="0" destOrd="0" presId="urn:microsoft.com/office/officeart/2005/8/layout/chevron2"/>
    <dgm:cxn modelId="{44785F9C-F2EE-4632-ABF2-46AB52B794E9}" srcId="{662AA749-2815-40FD-B46F-4A4D3C6329B4}" destId="{E175C33C-1E0E-4DC3-9C53-D444DD9222D1}" srcOrd="1" destOrd="0" parTransId="{CAB6E23A-F9CB-4638-BEE7-2F6D11E6C4A1}" sibTransId="{8C0CDC05-142E-4597-8849-D3182D151FF4}"/>
    <dgm:cxn modelId="{EE61E6A8-70B5-425E-85B2-34ADB3A3EBD6}" type="presOf" srcId="{A13A51DD-65B9-488A-B786-A63E30FCA8D3}" destId="{7C097EB6-9A45-40BD-8ED0-E661E2D42BE2}" srcOrd="0" destOrd="2" presId="urn:microsoft.com/office/officeart/2005/8/layout/chevron2"/>
    <dgm:cxn modelId="{1E1F0FAD-17FC-4002-A5E6-2648D92B4794}" type="presOf" srcId="{B0C58D31-828A-40D5-A77C-80A025B91FF5}" destId="{45305A03-729F-4E91-B082-DFD2F11EDD27}" srcOrd="0" destOrd="0" presId="urn:microsoft.com/office/officeart/2005/8/layout/chevron2"/>
    <dgm:cxn modelId="{689851BB-B1CE-4FEB-A59E-9D784A586EE1}" srcId="{A05C839E-9262-4190-8166-B04EDDC09523}" destId="{DC4D17E4-5C17-4C9F-BD52-E53FFDFBC034}" srcOrd="1" destOrd="0" parTransId="{495D95FA-B7DE-4ADA-A80A-D72B072C8F6F}" sibTransId="{4DA0F74A-E7F8-4CE4-BC3C-DABDC9C572ED}"/>
    <dgm:cxn modelId="{008F82C3-C028-4C45-85DA-5E0614C7D025}" srcId="{EC850746-4059-41EB-893E-0A39A45642BD}" destId="{1486B137-E9A8-4E01-BA40-10F869F96985}" srcOrd="0" destOrd="0" parTransId="{41ECEA26-243D-4AF0-981C-C989A69F17CA}" sibTransId="{28199B69-AAE6-45D0-8211-22A7D67D1665}"/>
    <dgm:cxn modelId="{6D84AFD2-AB08-47A7-B3CF-2ED8C3AD65E0}" type="presOf" srcId="{A05C839E-9262-4190-8166-B04EDDC09523}" destId="{4CC8455A-FBD3-4A41-9311-F42057E3659C}" srcOrd="0" destOrd="0" presId="urn:microsoft.com/office/officeart/2005/8/layout/chevron2"/>
    <dgm:cxn modelId="{E26D57D5-D19F-470B-B7BA-12142F45EB42}" type="presOf" srcId="{E175C33C-1E0E-4DC3-9C53-D444DD9222D1}" destId="{7C097EB6-9A45-40BD-8ED0-E661E2D42BE2}" srcOrd="0" destOrd="1" presId="urn:microsoft.com/office/officeart/2005/8/layout/chevron2"/>
    <dgm:cxn modelId="{1A1399E1-F1F0-4CA2-BB0B-F53DC49A29BC}" srcId="{A05C839E-9262-4190-8166-B04EDDC09523}" destId="{26C54C09-826D-4B0F-B53B-F51A3DFBB2B8}" srcOrd="0" destOrd="0" parTransId="{3424F7E4-7AF6-49F0-B050-0EB09743AB2E}" sibTransId="{4AD2EC73-623A-4443-B6F9-9568111F09B7}"/>
    <dgm:cxn modelId="{95F2EEFD-5F97-4B59-9C0C-8275905CCCF4}" srcId="{EC850746-4059-41EB-893E-0A39A45642BD}" destId="{058C2C20-A476-4BD9-96D6-55B06FE5D447}" srcOrd="1" destOrd="0" parTransId="{920E57CB-DE29-4554-B46A-763479954DAD}" sibTransId="{0B2884C6-5398-41CD-A9C4-B8E1A0E56601}"/>
    <dgm:cxn modelId="{263645BD-6BAC-4AC8-9AD2-DC201450A20B}" type="presParOf" srcId="{45305A03-729F-4E91-B082-DFD2F11EDD27}" destId="{EE1FFFC6-6276-49D9-9D05-7B49A964A191}" srcOrd="0" destOrd="0" presId="urn:microsoft.com/office/officeart/2005/8/layout/chevron2"/>
    <dgm:cxn modelId="{1D5E6676-C72F-4787-A027-01E73C8FB4F0}" type="presParOf" srcId="{EE1FFFC6-6276-49D9-9D05-7B49A964A191}" destId="{4CC8455A-FBD3-4A41-9311-F42057E3659C}" srcOrd="0" destOrd="0" presId="urn:microsoft.com/office/officeart/2005/8/layout/chevron2"/>
    <dgm:cxn modelId="{FDDC4422-520B-4DB8-A29D-1FFEC3C94DEF}" type="presParOf" srcId="{EE1FFFC6-6276-49D9-9D05-7B49A964A191}" destId="{37C04C6B-571A-4912-B46E-94D082E746DD}" srcOrd="1" destOrd="0" presId="urn:microsoft.com/office/officeart/2005/8/layout/chevron2"/>
    <dgm:cxn modelId="{C9164EEB-E7B0-4516-9432-E3E070310C25}" type="presParOf" srcId="{45305A03-729F-4E91-B082-DFD2F11EDD27}" destId="{E514FC3B-7E74-4DCF-BB6E-F8AB659AD3B2}" srcOrd="1" destOrd="0" presId="urn:microsoft.com/office/officeart/2005/8/layout/chevron2"/>
    <dgm:cxn modelId="{74A37D10-1093-4E3B-BAE0-DB9DC63DA233}" type="presParOf" srcId="{45305A03-729F-4E91-B082-DFD2F11EDD27}" destId="{6242F8F2-0E82-4DA0-B38D-1831E13CE7D4}" srcOrd="2" destOrd="0" presId="urn:microsoft.com/office/officeart/2005/8/layout/chevron2"/>
    <dgm:cxn modelId="{2C13AA5C-4D2E-43D2-98D4-4E231676CFA9}" type="presParOf" srcId="{6242F8F2-0E82-4DA0-B38D-1831E13CE7D4}" destId="{D5327D53-9283-4415-93FB-050210C9D57B}" srcOrd="0" destOrd="0" presId="urn:microsoft.com/office/officeart/2005/8/layout/chevron2"/>
    <dgm:cxn modelId="{6A3EB7E3-57E3-419C-9EC7-49A254F1E5B7}" type="presParOf" srcId="{6242F8F2-0E82-4DA0-B38D-1831E13CE7D4}" destId="{7C097EB6-9A45-40BD-8ED0-E661E2D42BE2}" srcOrd="1" destOrd="0" presId="urn:microsoft.com/office/officeart/2005/8/layout/chevron2"/>
    <dgm:cxn modelId="{B1ADAB32-EB1B-4752-BCD0-E5A596C13C1C}" type="presParOf" srcId="{45305A03-729F-4E91-B082-DFD2F11EDD27}" destId="{95B933E8-B34B-42B6-B5C7-A5A37EA62681}" srcOrd="3" destOrd="0" presId="urn:microsoft.com/office/officeart/2005/8/layout/chevron2"/>
    <dgm:cxn modelId="{FF387E2D-8B6C-4CC6-BDA0-AFFC65C87A13}" type="presParOf" srcId="{45305A03-729F-4E91-B082-DFD2F11EDD27}" destId="{16D28D6A-E3B1-4DA3-8F4F-E6D775F74C15}" srcOrd="4" destOrd="0" presId="urn:microsoft.com/office/officeart/2005/8/layout/chevron2"/>
    <dgm:cxn modelId="{E7FB9B68-EC2F-4018-BEC1-2121ADAF451E}" type="presParOf" srcId="{16D28D6A-E3B1-4DA3-8F4F-E6D775F74C15}" destId="{29C9C5DC-B586-48A8-970A-C9B897847864}" srcOrd="0" destOrd="0" presId="urn:microsoft.com/office/officeart/2005/8/layout/chevron2"/>
    <dgm:cxn modelId="{BBCDC003-EE8F-4B59-A822-31639A774A49}" type="presParOf" srcId="{16D28D6A-E3B1-4DA3-8F4F-E6D775F74C15}" destId="{32827631-2782-4AAA-901C-87D0EB426E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9DE76-569E-45E3-AB40-AF6AFA327CC9}">
      <dsp:nvSpPr>
        <dsp:cNvPr id="0" name=""/>
        <dsp:cNvSpPr/>
      </dsp:nvSpPr>
      <dsp:spPr>
        <a:xfrm>
          <a:off x="16" y="649895"/>
          <a:ext cx="3396446" cy="1439734"/>
        </a:xfrm>
        <a:prstGeom prst="roundRect">
          <a:avLst>
            <a:gd name="adj" fmla="val 10000"/>
          </a:avLst>
        </a:prstGeom>
        <a:solidFill>
          <a:schemeClr val="accent3">
            <a:lumMod val="75000"/>
            <a:alpha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2E5AD-0862-4719-A648-85FCEA4320B0}">
      <dsp:nvSpPr>
        <dsp:cNvPr id="0" name=""/>
        <dsp:cNvSpPr/>
      </dsp:nvSpPr>
      <dsp:spPr>
        <a:xfrm>
          <a:off x="377399" y="1008409"/>
          <a:ext cx="3396446" cy="14397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latin typeface="Georgia" panose="02040502050405020303" pitchFamily="18" charset="0"/>
            </a:rPr>
            <a:t>Определенная, или групповая</a:t>
          </a:r>
        </a:p>
      </dsp:txBody>
      <dsp:txXfrm>
        <a:off x="377399" y="1008409"/>
        <a:ext cx="3396446" cy="1439734"/>
      </dsp:txXfrm>
    </dsp:sp>
    <dsp:sp modelId="{6CB7EBDF-5807-40C1-A154-4DEC046F52B8}">
      <dsp:nvSpPr>
        <dsp:cNvPr id="0" name=""/>
        <dsp:cNvSpPr/>
      </dsp:nvSpPr>
      <dsp:spPr>
        <a:xfrm>
          <a:off x="4153148" y="649895"/>
          <a:ext cx="3396446" cy="1436671"/>
        </a:xfrm>
        <a:prstGeom prst="roundRect">
          <a:avLst>
            <a:gd name="adj" fmla="val 10000"/>
          </a:avLst>
        </a:prstGeom>
        <a:solidFill>
          <a:schemeClr val="accent3">
            <a:lumMod val="75000"/>
            <a:alpha val="8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A0119-405B-40C2-A018-0CD59EE80162}">
      <dsp:nvSpPr>
        <dsp:cNvPr id="0" name=""/>
        <dsp:cNvSpPr/>
      </dsp:nvSpPr>
      <dsp:spPr>
        <a:xfrm>
          <a:off x="4530531" y="1008409"/>
          <a:ext cx="3396446" cy="1436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latin typeface="Georgia" panose="02040502050405020303" pitchFamily="18" charset="0"/>
            </a:rPr>
            <a:t>Неопределенная, или индивидуальная</a:t>
          </a:r>
        </a:p>
      </dsp:txBody>
      <dsp:txXfrm>
        <a:off x="4530531" y="1008409"/>
        <a:ext cx="3396446" cy="14366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8455A-FBD3-4A41-9311-F42057E3659C}">
      <dsp:nvSpPr>
        <dsp:cNvPr id="0" name=""/>
        <dsp:cNvSpPr/>
      </dsp:nvSpPr>
      <dsp:spPr>
        <a:xfrm rot="5400000">
          <a:off x="-278070" y="281195"/>
          <a:ext cx="1853800" cy="1297660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Межвидовая</a:t>
          </a:r>
        </a:p>
      </dsp:txBody>
      <dsp:txXfrm rot="-5400000">
        <a:off x="0" y="651955"/>
        <a:ext cx="1297660" cy="556140"/>
      </dsp:txXfrm>
    </dsp:sp>
    <dsp:sp modelId="{37C04C6B-571A-4912-B46E-94D082E746DD}">
      <dsp:nvSpPr>
        <dsp:cNvPr id="0" name=""/>
        <dsp:cNvSpPr/>
      </dsp:nvSpPr>
      <dsp:spPr>
        <a:xfrm rot="5400000">
          <a:off x="4014179" y="-2713393"/>
          <a:ext cx="1204970" cy="66380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Взаимоотношения между особями разных видов.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Может быть острая(одни истребляют других) или благоприятными(одни приносят пользу другим, увеличивая их шанс на выживание.</a:t>
          </a:r>
        </a:p>
      </dsp:txBody>
      <dsp:txXfrm rot="-5400000">
        <a:off x="1297661" y="61947"/>
        <a:ext cx="6579185" cy="1087326"/>
      </dsp:txXfrm>
    </dsp:sp>
    <dsp:sp modelId="{D5327D53-9283-4415-93FB-050210C9D57B}">
      <dsp:nvSpPr>
        <dsp:cNvPr id="0" name=""/>
        <dsp:cNvSpPr/>
      </dsp:nvSpPr>
      <dsp:spPr>
        <a:xfrm rot="5400000">
          <a:off x="-278070" y="1943457"/>
          <a:ext cx="1853800" cy="1297660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Внутривидовая</a:t>
          </a:r>
        </a:p>
      </dsp:txBody>
      <dsp:txXfrm rot="-5400000">
        <a:off x="0" y="2314217"/>
        <a:ext cx="1297660" cy="556140"/>
      </dsp:txXfrm>
    </dsp:sp>
    <dsp:sp modelId="{7C097EB6-9A45-40BD-8ED0-E661E2D42BE2}">
      <dsp:nvSpPr>
        <dsp:cNvPr id="0" name=""/>
        <dsp:cNvSpPr/>
      </dsp:nvSpPr>
      <dsp:spPr>
        <a:xfrm rot="5400000">
          <a:off x="4014179" y="-1111355"/>
          <a:ext cx="1204970" cy="66380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Взаимоотношения между особями одного вида.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Носит острый характер, проявляется в конкуренции за пищу, территорию и другие ресурсы.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Конкуренция за право создать семью.</a:t>
          </a:r>
        </a:p>
      </dsp:txBody>
      <dsp:txXfrm rot="-5400000">
        <a:off x="1297661" y="1663985"/>
        <a:ext cx="6579185" cy="1087326"/>
      </dsp:txXfrm>
    </dsp:sp>
    <dsp:sp modelId="{29C9C5DC-B586-48A8-970A-C9B897847864}">
      <dsp:nvSpPr>
        <dsp:cNvPr id="0" name=""/>
        <dsp:cNvSpPr/>
      </dsp:nvSpPr>
      <dsp:spPr>
        <a:xfrm rot="5400000">
          <a:off x="-278070" y="3605720"/>
          <a:ext cx="1853800" cy="1297660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с неблагоприятными условиями среды</a:t>
          </a:r>
        </a:p>
      </dsp:txBody>
      <dsp:txXfrm rot="-5400000">
        <a:off x="0" y="3976480"/>
        <a:ext cx="1297660" cy="556140"/>
      </dsp:txXfrm>
    </dsp:sp>
    <dsp:sp modelId="{32827631-2782-4AAA-901C-87D0EB426E68}">
      <dsp:nvSpPr>
        <dsp:cNvPr id="0" name=""/>
        <dsp:cNvSpPr/>
      </dsp:nvSpPr>
      <dsp:spPr>
        <a:xfrm rot="5400000">
          <a:off x="4014179" y="611131"/>
          <a:ext cx="1204970" cy="66380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Имеет большое значении в выживании организмов.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В неблагоприятных условиях среды одна часть особей приспособляется, другие не могут пережить изменения и гибнут.</a:t>
          </a:r>
        </a:p>
      </dsp:txBody>
      <dsp:txXfrm rot="-5400000">
        <a:off x="1297661" y="3386471"/>
        <a:ext cx="6579185" cy="1087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4A018-3CDD-4B6B-87A2-34FD5F4ED41F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46D30-E69E-4E5D-9F02-1283B416C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10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236B0-2F96-42C7-8FBC-FE5F2914817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825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2306687"/>
          </a:xfrm>
        </p:spPr>
        <p:txBody>
          <a:bodyPr>
            <a:noAutofit/>
          </a:bodyPr>
          <a:lstStyle/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7200" dirty="0">
                <a:latin typeface="Georgia" panose="02040502050405020303" pitchFamily="18" charset="0"/>
              </a:rPr>
              <a:t>Эволюционная теория Дарвина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7200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4487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dirty="0">
              <a:solidFill>
                <a:srgbClr val="293315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780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1443240"/>
              </p:ext>
            </p:extLst>
          </p:nvPr>
        </p:nvGraphicFramePr>
        <p:xfrm>
          <a:off x="604166" y="1484784"/>
          <a:ext cx="793566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39379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Georgia" panose="02040502050405020303" pitchFamily="18" charset="0"/>
              </a:rPr>
              <a:t>Формы борьбы за существование</a:t>
            </a:r>
          </a:p>
        </p:txBody>
      </p:sp>
    </p:spTree>
    <p:extLst>
      <p:ext uri="{BB962C8B-B14F-4D97-AF65-F5344CB8AC3E}">
        <p14:creationId xmlns:p14="http://schemas.microsoft.com/office/powerpoint/2010/main" val="1058820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6772" y="1484784"/>
            <a:ext cx="79356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Georgia" panose="02040502050405020303" pitchFamily="18" charset="0"/>
              </a:rPr>
              <a:t>Процесс выживания и размножения наиболее приспособленных особей.</a:t>
            </a:r>
          </a:p>
          <a:p>
            <a:pPr algn="just"/>
            <a:endParaRPr lang="ru-RU" sz="2400" i="1" dirty="0">
              <a:latin typeface="Georgia" panose="02040502050405020303" pitchFamily="18" charset="0"/>
            </a:endParaRPr>
          </a:p>
          <a:p>
            <a:pPr algn="just"/>
            <a:r>
              <a:rPr lang="ru-RU" sz="2400" dirty="0">
                <a:latin typeface="Georgia" panose="02040502050405020303" pitchFamily="18" charset="0"/>
              </a:rPr>
              <a:t>Является результатом борьбы за существование и главной движущей силой, направляющей эволюционный процесс.</a:t>
            </a:r>
          </a:p>
          <a:p>
            <a:pPr algn="just"/>
            <a:endParaRPr lang="ru-RU" sz="2400" dirty="0">
              <a:latin typeface="Georgia" panose="02040502050405020303" pitchFamily="18" charset="0"/>
            </a:endParaRPr>
          </a:p>
          <a:p>
            <a:pPr algn="just"/>
            <a:r>
              <a:rPr lang="ru-RU" sz="2400" i="1" dirty="0">
                <a:latin typeface="Georgia" panose="02040502050405020303" pitchFamily="18" charset="0"/>
              </a:rPr>
              <a:t>Материалом для этого отбора является наследственная изменчивость. В процессе происходит постепенное накапливание полезных для группы организмов изменений, что приводит к формированию нового вида.</a:t>
            </a:r>
            <a:endParaRPr lang="ru-RU" i="1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9379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Georgia" panose="02040502050405020303" pitchFamily="18" charset="0"/>
              </a:rPr>
              <a:t>Естественный отбор-</a:t>
            </a:r>
          </a:p>
        </p:txBody>
      </p:sp>
    </p:spTree>
    <p:extLst>
      <p:ext uri="{BB962C8B-B14F-4D97-AF65-F5344CB8AC3E}">
        <p14:creationId xmlns:p14="http://schemas.microsoft.com/office/powerpoint/2010/main" val="1185255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6772" y="1484784"/>
            <a:ext cx="79356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Georgia" panose="02040502050405020303" pitchFamily="18" charset="0"/>
              </a:rPr>
              <a:t>Не создал, но впервые научно объяснил механизмы эволюции вообще и видообразования в частности.</a:t>
            </a:r>
          </a:p>
          <a:p>
            <a:pPr algn="just"/>
            <a:endParaRPr lang="ru-RU" sz="2400" dirty="0">
              <a:latin typeface="Georgia" panose="02040502050405020303" pitchFamily="18" charset="0"/>
            </a:endParaRPr>
          </a:p>
          <a:p>
            <a:pPr algn="just"/>
            <a:r>
              <a:rPr lang="ru-RU" sz="2400" dirty="0">
                <a:latin typeface="Georgia" panose="02040502050405020303" pitchFamily="18" charset="0"/>
              </a:rPr>
              <a:t>Основными факторами считал наследственную изменчивость, борьбу за существование и естественный отбор.</a:t>
            </a:r>
          </a:p>
          <a:p>
            <a:pPr algn="just"/>
            <a:endParaRPr lang="ru-RU" sz="2400" dirty="0">
              <a:latin typeface="Georgia" panose="02040502050405020303" pitchFamily="18" charset="0"/>
            </a:endParaRPr>
          </a:p>
          <a:p>
            <a:pPr algn="just"/>
            <a:r>
              <a:rPr lang="ru-RU" sz="2400" i="1" dirty="0">
                <a:latin typeface="Georgia" panose="02040502050405020303" pitchFamily="18" charset="0"/>
              </a:rPr>
              <a:t>Является одним из крупнейших достижений естествознания </a:t>
            </a:r>
            <a:r>
              <a:rPr lang="en-US" sz="2400" i="1" dirty="0">
                <a:latin typeface="Georgia" panose="02040502050405020303" pitchFamily="18" charset="0"/>
              </a:rPr>
              <a:t>XIX</a:t>
            </a:r>
            <a:r>
              <a:rPr lang="ru-RU" sz="2400" i="1" dirty="0">
                <a:latin typeface="Georgia" panose="02040502050405020303" pitchFamily="18" charset="0"/>
              </a:rPr>
              <a:t> в. и получила название </a:t>
            </a:r>
            <a:r>
              <a:rPr lang="ru-RU" sz="2400" b="1" i="1" dirty="0">
                <a:latin typeface="Georgia" panose="02040502050405020303" pitchFamily="18" charset="0"/>
              </a:rPr>
              <a:t>синтетической теории эволюции</a:t>
            </a:r>
            <a:r>
              <a:rPr lang="ru-RU" sz="2400" i="1" dirty="0">
                <a:latin typeface="Georgia" panose="02040502050405020303" pitchFamily="18" charset="0"/>
              </a:rPr>
              <a:t>.</a:t>
            </a:r>
            <a:endParaRPr lang="ru-RU" i="1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9379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Georgia" panose="02040502050405020303" pitchFamily="18" charset="0"/>
              </a:rPr>
              <a:t>Значение теории Дарвина</a:t>
            </a:r>
          </a:p>
        </p:txBody>
      </p:sp>
    </p:spTree>
    <p:extLst>
      <p:ext uri="{BB962C8B-B14F-4D97-AF65-F5344CB8AC3E}">
        <p14:creationId xmlns:p14="http://schemas.microsoft.com/office/powerpoint/2010/main" val="12298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9379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Georgia" panose="02040502050405020303" pitchFamily="18" charset="0"/>
              </a:rPr>
              <a:t>Содержание</a:t>
            </a: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96772" y="1461522"/>
            <a:ext cx="793566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ru-RU" sz="2400" dirty="0">
                <a:latin typeface="Georgia" panose="02040502050405020303" pitchFamily="18" charset="0"/>
              </a:rPr>
              <a:t>Введение…………………………………………………………..</a:t>
            </a:r>
          </a:p>
          <a:p>
            <a:pPr marL="457200" indent="-457200">
              <a:buAutoNum type="arabicParenR"/>
            </a:pPr>
            <a:r>
              <a:rPr lang="ru-RU" sz="2400" dirty="0">
                <a:latin typeface="Georgia" panose="02040502050405020303" pitchFamily="18" charset="0"/>
              </a:rPr>
              <a:t>Кругосветное плавание…..……………………………….…</a:t>
            </a:r>
          </a:p>
          <a:p>
            <a:pPr marL="457200" indent="-457200">
              <a:buAutoNum type="arabicParenR"/>
            </a:pPr>
            <a:r>
              <a:rPr lang="ru-RU" sz="2400" dirty="0">
                <a:latin typeface="Georgia" panose="02040502050405020303" pitchFamily="18" charset="0"/>
              </a:rPr>
              <a:t>Учение Дарвина об искусственном отборе…………</a:t>
            </a:r>
          </a:p>
          <a:p>
            <a:pPr marL="457200" indent="-457200">
              <a:buAutoNum type="arabicParenR"/>
            </a:pPr>
            <a:r>
              <a:rPr lang="ru-RU" sz="2400" dirty="0">
                <a:latin typeface="Georgia" panose="02040502050405020303" pitchFamily="18" charset="0"/>
              </a:rPr>
              <a:t>Изменчивость……………….…………………………………..</a:t>
            </a:r>
          </a:p>
          <a:p>
            <a:pPr marL="457200" indent="-457200">
              <a:buAutoNum type="arabicParenR"/>
            </a:pPr>
            <a:r>
              <a:rPr lang="ru-RU" sz="2400" dirty="0">
                <a:latin typeface="Georgia" panose="02040502050405020303" pitchFamily="18" charset="0"/>
              </a:rPr>
              <a:t>Искусственный отбор……………….……………………....</a:t>
            </a:r>
          </a:p>
          <a:p>
            <a:pPr marL="457200" indent="-457200">
              <a:buAutoNum type="arabicParenR"/>
            </a:pPr>
            <a:r>
              <a:rPr lang="ru-RU" sz="2400" dirty="0">
                <a:latin typeface="Georgia" panose="02040502050405020303" pitchFamily="18" charset="0"/>
              </a:rPr>
              <a:t>Учение Дарвина об естественном отборе..………….</a:t>
            </a:r>
          </a:p>
          <a:p>
            <a:pPr marL="457200" lvl="0" indent="-457200">
              <a:buFontTx/>
              <a:buAutoNum type="arabicParenR"/>
            </a:pPr>
            <a:r>
              <a:rPr lang="ru-RU" sz="2400" dirty="0">
                <a:latin typeface="Georgia" panose="02040502050405020303" pitchFamily="18" charset="0"/>
              </a:rPr>
              <a:t>Формы борьбы за существование……………………...</a:t>
            </a:r>
          </a:p>
          <a:p>
            <a:pPr marL="457200" indent="-457200">
              <a:buFontTx/>
              <a:buAutoNum type="arabicParenR"/>
            </a:pPr>
            <a:r>
              <a:rPr lang="ru-RU" sz="2400" dirty="0">
                <a:latin typeface="Georgia" panose="02040502050405020303" pitchFamily="18" charset="0"/>
              </a:rPr>
              <a:t>Естественный отбор…………………………………………..</a:t>
            </a:r>
          </a:p>
          <a:p>
            <a:pPr marL="457200" lvl="0" indent="-457200">
              <a:buFontTx/>
              <a:buAutoNum type="arabicParenR"/>
            </a:pPr>
            <a:r>
              <a:rPr lang="ru-RU" sz="2400" dirty="0">
                <a:latin typeface="Georgia" panose="02040502050405020303" pitchFamily="18" charset="0"/>
              </a:rPr>
              <a:t>Значение теории Дарвина………………………………...</a:t>
            </a:r>
          </a:p>
          <a:p>
            <a:pPr marL="457200" indent="-457200">
              <a:buAutoNum type="arabicParenR"/>
            </a:pPr>
            <a:endParaRPr lang="ru-RU" sz="2400" dirty="0"/>
          </a:p>
          <a:p>
            <a:pPr marL="457200" indent="-457200">
              <a:buAutoNum type="arabicParenR"/>
            </a:pPr>
            <a:endParaRPr lang="ru-RU" sz="2400" dirty="0"/>
          </a:p>
          <a:p>
            <a:pPr marL="457200" indent="-457200">
              <a:buAutoNum type="arabicParenR"/>
            </a:pPr>
            <a:endParaRPr lang="ru-RU" sz="2400" dirty="0"/>
          </a:p>
          <a:p>
            <a:pPr marL="457200" indent="-457200">
              <a:buAutoNum type="arabicParenR"/>
            </a:pPr>
            <a:endParaRPr lang="ru-RU" sz="2400" dirty="0"/>
          </a:p>
          <a:p>
            <a:r>
              <a:rPr lang="ru-RU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84368" y="1461522"/>
            <a:ext cx="6480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Georgia" panose="02040502050405020303" pitchFamily="18" charset="0"/>
              </a:rPr>
              <a:t>3</a:t>
            </a:r>
          </a:p>
          <a:p>
            <a:r>
              <a:rPr lang="ru-RU" sz="2400" dirty="0">
                <a:latin typeface="Georgia" panose="02040502050405020303" pitchFamily="18" charset="0"/>
              </a:rPr>
              <a:t>4</a:t>
            </a:r>
          </a:p>
          <a:p>
            <a:r>
              <a:rPr lang="ru-RU" sz="2400" dirty="0">
                <a:latin typeface="Georgia" panose="02040502050405020303" pitchFamily="18" charset="0"/>
              </a:rPr>
              <a:t>6</a:t>
            </a:r>
          </a:p>
          <a:p>
            <a:r>
              <a:rPr lang="ru-RU" sz="2400" dirty="0">
                <a:latin typeface="Georgia" panose="02040502050405020303" pitchFamily="18" charset="0"/>
              </a:rPr>
              <a:t>7</a:t>
            </a:r>
          </a:p>
          <a:p>
            <a:r>
              <a:rPr lang="ru-RU" sz="2400" dirty="0">
                <a:latin typeface="Georgia" panose="02040502050405020303" pitchFamily="18" charset="0"/>
              </a:rPr>
              <a:t>8</a:t>
            </a:r>
          </a:p>
          <a:p>
            <a:r>
              <a:rPr lang="ru-RU" sz="2400" dirty="0">
                <a:latin typeface="Georgia" panose="02040502050405020303" pitchFamily="18" charset="0"/>
              </a:rPr>
              <a:t>9</a:t>
            </a:r>
          </a:p>
          <a:p>
            <a:r>
              <a:rPr lang="ru-RU" sz="2400" dirty="0">
                <a:latin typeface="Georgia" panose="02040502050405020303" pitchFamily="18" charset="0"/>
              </a:rPr>
              <a:t>10</a:t>
            </a:r>
          </a:p>
          <a:p>
            <a:r>
              <a:rPr lang="ru-RU" sz="2400" dirty="0">
                <a:latin typeface="Georgia" panose="02040502050405020303" pitchFamily="18" charset="0"/>
              </a:rPr>
              <a:t>11</a:t>
            </a:r>
          </a:p>
          <a:p>
            <a:r>
              <a:rPr lang="ru-RU" sz="2400" dirty="0">
                <a:latin typeface="Georgia" panose="02040502050405020303" pitchFamily="18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309692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846" y="1484784"/>
            <a:ext cx="3194894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9379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Georgia" panose="02040502050405020303" pitchFamily="18" charset="0"/>
              </a:rPr>
              <a:t>Введение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6772" y="1484784"/>
            <a:ext cx="447928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Georgia" panose="02040502050405020303" pitchFamily="18" charset="0"/>
              </a:rPr>
              <a:t>Основной труд </a:t>
            </a:r>
            <a:r>
              <a:rPr lang="ru-RU" sz="2400" i="1" dirty="0">
                <a:latin typeface="Georgia" panose="02040502050405020303" pitchFamily="18" charset="0"/>
              </a:rPr>
              <a:t>Чарльза Дарвина</a:t>
            </a:r>
            <a:r>
              <a:rPr lang="ru-RU" sz="2400" dirty="0">
                <a:latin typeface="Georgia" panose="02040502050405020303" pitchFamily="18" charset="0"/>
              </a:rPr>
              <a:t>, в котором была изложена теория эволюции, называется </a:t>
            </a:r>
            <a:r>
              <a:rPr lang="ru-RU" sz="2400" i="1" dirty="0">
                <a:latin typeface="Georgia" panose="02040502050405020303" pitchFamily="18" charset="0"/>
              </a:rPr>
              <a:t>«Происхождение видов путем естественного отбора, или Сохранение благоприятствуемых пород в борьбе за жизнь»; </a:t>
            </a:r>
            <a:r>
              <a:rPr lang="ru-RU" sz="2400" dirty="0">
                <a:latin typeface="Georgia" panose="02040502050405020303" pitchFamily="18" charset="0"/>
              </a:rPr>
              <a:t>опубликован в </a:t>
            </a:r>
            <a:r>
              <a:rPr lang="ru-RU" sz="2400" b="1" dirty="0">
                <a:latin typeface="Georgia" panose="02040502050405020303" pitchFamily="18" charset="0"/>
              </a:rPr>
              <a:t>1859 г.</a:t>
            </a:r>
          </a:p>
          <a:p>
            <a:pPr algn="just"/>
            <a:endParaRPr lang="ru-RU" sz="2400" dirty="0">
              <a:latin typeface="Georgia" panose="02040502050405020303" pitchFamily="18" charset="0"/>
            </a:endParaRPr>
          </a:p>
          <a:p>
            <a:pPr algn="just"/>
            <a:r>
              <a:rPr lang="ru-RU" sz="2400" i="1" dirty="0">
                <a:latin typeface="Georgia" panose="02040502050405020303" pitchFamily="18" charset="0"/>
              </a:rPr>
              <a:t>Появлению этой работы предшествовали почти 30 лет научных поисков и размышлений.</a:t>
            </a:r>
          </a:p>
          <a:p>
            <a:r>
              <a:rPr lang="ru-RU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59846" y="6172531"/>
            <a:ext cx="3684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eorgia" panose="02040502050405020303" pitchFamily="18" charset="0"/>
              </a:rPr>
              <a:t>Рис. 1. Чарльз Дарвин</a:t>
            </a:r>
          </a:p>
        </p:txBody>
      </p:sp>
    </p:spTree>
    <p:extLst>
      <p:ext uri="{BB962C8B-B14F-4D97-AF65-F5344CB8AC3E}">
        <p14:creationId xmlns:p14="http://schemas.microsoft.com/office/powerpoint/2010/main" val="3143966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6772" y="1484784"/>
            <a:ext cx="79356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Georgia" panose="02040502050405020303" pitchFamily="18" charset="0"/>
              </a:rPr>
              <a:t>В 1831 г. Дарвину предложили совершить пятилетнее кругосветное плавание на военном корабле «</a:t>
            </a:r>
            <a:r>
              <a:rPr lang="ru-RU" sz="2400" dirty="0" err="1">
                <a:latin typeface="Georgia" panose="02040502050405020303" pitchFamily="18" charset="0"/>
              </a:rPr>
              <a:t>Бигль</a:t>
            </a:r>
            <a:r>
              <a:rPr lang="ru-RU" sz="2400" dirty="0">
                <a:latin typeface="Georgia" panose="02040502050405020303" pitchFamily="18" charset="0"/>
              </a:rPr>
              <a:t>» в качестве натуралиста.</a:t>
            </a:r>
          </a:p>
          <a:p>
            <a:pPr algn="just"/>
            <a:endParaRPr lang="ru-RU" sz="2400" dirty="0">
              <a:latin typeface="Georgia" panose="02040502050405020303" pitchFamily="18" charset="0"/>
            </a:endParaRPr>
          </a:p>
          <a:p>
            <a:pPr algn="just"/>
            <a:r>
              <a:rPr lang="ru-RU" sz="2400" dirty="0">
                <a:latin typeface="Georgia" panose="02040502050405020303" pitchFamily="18" charset="0"/>
              </a:rPr>
              <a:t>В течение путешествия он смог изучить и  сравнить флору и фауну разных континентов и островов, а также открыл новые виды, названные впоследствии в его честь.</a:t>
            </a:r>
          </a:p>
          <a:p>
            <a:pPr algn="just"/>
            <a:endParaRPr lang="ru-RU" sz="2400" dirty="0">
              <a:latin typeface="Georgia" panose="02040502050405020303" pitchFamily="18" charset="0"/>
            </a:endParaRPr>
          </a:p>
          <a:p>
            <a:pPr algn="just"/>
            <a:r>
              <a:rPr lang="ru-RU" sz="2400" dirty="0">
                <a:latin typeface="Georgia" panose="02040502050405020303" pitchFamily="18" charset="0"/>
              </a:rPr>
              <a:t>Оно сыграло определяющую роль  в формировании научных взглядов Дарвина. По окончании поездки он был убежден, что виды способны изменяться и давать начало другим видам.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9379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Georgia" panose="02040502050405020303" pitchFamily="18" charset="0"/>
              </a:rPr>
              <a:t>Кругосветное плавание</a:t>
            </a:r>
          </a:p>
        </p:txBody>
      </p:sp>
    </p:spTree>
    <p:extLst>
      <p:ext uri="{BB962C8B-B14F-4D97-AF65-F5344CB8AC3E}">
        <p14:creationId xmlns:p14="http://schemas.microsoft.com/office/powerpoint/2010/main" val="3602877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772816"/>
            <a:ext cx="7583211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5" y="5445224"/>
            <a:ext cx="7583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Рис.2. Маршрут экспедиции Чарльза Дарвина</a:t>
            </a:r>
          </a:p>
        </p:txBody>
      </p:sp>
    </p:spTree>
    <p:extLst>
      <p:ext uri="{BB962C8B-B14F-4D97-AF65-F5344CB8AC3E}">
        <p14:creationId xmlns:p14="http://schemas.microsoft.com/office/powerpoint/2010/main" val="1252604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6772" y="1484784"/>
            <a:ext cx="79356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Georgia" panose="02040502050405020303" pitchFamily="18" charset="0"/>
              </a:rPr>
              <a:t>Дарвин выявил существование двух противоположных явлений: наследственности и изменчивости.</a:t>
            </a:r>
          </a:p>
          <a:p>
            <a:pPr algn="just"/>
            <a:endParaRPr lang="ru-RU" sz="2400" dirty="0">
              <a:latin typeface="Georgia" panose="02040502050405020303" pitchFamily="18" charset="0"/>
            </a:endParaRPr>
          </a:p>
          <a:p>
            <a:pPr algn="just"/>
            <a:r>
              <a:rPr lang="ru-RU" sz="2400" i="1" dirty="0">
                <a:latin typeface="Georgia" panose="02040502050405020303" pitchFamily="18" charset="0"/>
              </a:rPr>
              <a:t>Установил, что именно наследственность и изменчивость лежат в основе эволюционных преобразований.</a:t>
            </a:r>
            <a:endParaRPr lang="ru-RU" i="1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9379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Georgia" panose="02040502050405020303" pitchFamily="18" charset="0"/>
              </a:rPr>
              <a:t>Учение Дарвина об искусственном отборе</a:t>
            </a:r>
          </a:p>
        </p:txBody>
      </p:sp>
    </p:spTree>
    <p:extLst>
      <p:ext uri="{BB962C8B-B14F-4D97-AF65-F5344CB8AC3E}">
        <p14:creationId xmlns:p14="http://schemas.microsoft.com/office/powerpoint/2010/main" val="2928134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право 12"/>
          <p:cNvSpPr/>
          <p:nvPr/>
        </p:nvSpPr>
        <p:spPr>
          <a:xfrm rot="5400000">
            <a:off x="6433604" y="3460713"/>
            <a:ext cx="639491" cy="57606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42728469"/>
              </p:ext>
            </p:extLst>
          </p:nvPr>
        </p:nvGraphicFramePr>
        <p:xfrm>
          <a:off x="608511" y="923556"/>
          <a:ext cx="7926978" cy="3820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393792"/>
            <a:ext cx="9144000" cy="584775"/>
          </a:xfrm>
          <a:prstGeom prst="rect">
            <a:avLst/>
          </a:prstGeom>
        </p:spPr>
        <p:txBody>
          <a:bodyPr/>
          <a:lstStyle/>
          <a:p>
            <a:pPr lvl="0" algn="ctr" rtl="0"/>
            <a:r>
              <a:rPr lang="ru-RU" sz="3200" b="1" dirty="0">
                <a:latin typeface="Georgia" panose="02040502050405020303" pitchFamily="18" charset="0"/>
              </a:rPr>
              <a:t>Изменчивость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5134" y="4086568"/>
            <a:ext cx="39768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Georgia" panose="02040502050405020303" pitchFamily="18" charset="0"/>
              </a:rPr>
              <a:t>Возникает под влиянием факторов внешней среды и у всех особей проявляется одинаково.</a:t>
            </a:r>
          </a:p>
          <a:p>
            <a:pPr algn="just"/>
            <a:r>
              <a:rPr lang="ru-RU" dirty="0">
                <a:latin typeface="Georgia" panose="02040502050405020303" pitchFamily="18" charset="0"/>
              </a:rPr>
              <a:t>Такая форма изменчивости называется ненаследственной, т.к. не передается следующему поколению.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59248" y="4068492"/>
            <a:ext cx="41052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Georgia" panose="02040502050405020303" pitchFamily="18" charset="0"/>
              </a:rPr>
              <a:t>Появление у отдельной особи нового проявления признака, которого не было у предковых форм. Дарвин считал, что такая изменчивость обеспечивает возникновение новых видов, т.к. передается по наследству.</a:t>
            </a:r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2147597" y="3460715"/>
            <a:ext cx="639491" cy="57606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20027887">
            <a:off x="5520533" y="972117"/>
            <a:ext cx="175639" cy="570050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31840" y="978567"/>
            <a:ext cx="36004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2306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6772" y="1484784"/>
            <a:ext cx="79356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Georgia" panose="02040502050405020303" pitchFamily="18" charset="0"/>
              </a:rPr>
              <a:t>Процесс создания новых пород животных и сортов растений путем систематического сохранения и размножения особей с определенными, ценными для человека признаками и свойствами в ряду поколений.</a:t>
            </a:r>
          </a:p>
          <a:p>
            <a:pPr algn="just"/>
            <a:endParaRPr lang="ru-RU" sz="2400" i="1" dirty="0">
              <a:latin typeface="Georgia" panose="02040502050405020303" pitchFamily="18" charset="0"/>
            </a:endParaRPr>
          </a:p>
          <a:p>
            <a:pPr algn="just"/>
            <a:r>
              <a:rPr lang="ru-RU" sz="2400" i="1" dirty="0">
                <a:latin typeface="Georgia" panose="02040502050405020303" pitchFamily="18" charset="0"/>
              </a:rPr>
              <a:t>В древности такой отбор называли бессознательным, но если селекционер ставит перед собой конкретную задачу и ведет отбор по одному или двум признакам, то – методическим.</a:t>
            </a:r>
            <a:endParaRPr lang="ru-RU" i="1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9379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Georgia" panose="02040502050405020303" pitchFamily="18" charset="0"/>
              </a:rPr>
              <a:t>Искусственный отбор-</a:t>
            </a:r>
          </a:p>
        </p:txBody>
      </p:sp>
    </p:spTree>
    <p:extLst>
      <p:ext uri="{BB962C8B-B14F-4D97-AF65-F5344CB8AC3E}">
        <p14:creationId xmlns:p14="http://schemas.microsoft.com/office/powerpoint/2010/main" val="2719606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6772" y="1484784"/>
            <a:ext cx="79356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Georgia" panose="02040502050405020303" pitchFamily="18" charset="0"/>
              </a:rPr>
              <a:t>Под впечатлением от прочитанной работы Т. Мальтуса о стремлении организмов к безграничному размножению Дарвин проанализировал закономерности размножения различных организмов. </a:t>
            </a:r>
          </a:p>
          <a:p>
            <a:pPr algn="just"/>
            <a:endParaRPr lang="ru-RU" sz="2400" i="1" dirty="0">
              <a:latin typeface="Georgia" panose="02040502050405020303" pitchFamily="18" charset="0"/>
            </a:endParaRPr>
          </a:p>
          <a:p>
            <a:pPr algn="just"/>
            <a:r>
              <a:rPr lang="ru-RU" sz="2400" dirty="0">
                <a:latin typeface="Georgia" panose="02040502050405020303" pitchFamily="18" charset="0"/>
              </a:rPr>
              <a:t>Он выяснил, что не смотря на то, что особи стремятся к размножению в геометрической прогрессии, количество взрослых особей каждого вида остается приблизительно постоянным.</a:t>
            </a:r>
          </a:p>
          <a:p>
            <a:pPr algn="just"/>
            <a:endParaRPr lang="ru-RU" sz="2400" dirty="0">
              <a:latin typeface="Georgia" panose="02040502050405020303" pitchFamily="18" charset="0"/>
            </a:endParaRPr>
          </a:p>
          <a:p>
            <a:pPr algn="just"/>
            <a:r>
              <a:rPr lang="ru-RU" sz="2400" i="1" dirty="0">
                <a:latin typeface="Georgia" panose="02040502050405020303" pitchFamily="18" charset="0"/>
              </a:rPr>
              <a:t>Он сделал вывод, что большая часть потомков гибнет в </a:t>
            </a:r>
            <a:r>
              <a:rPr lang="ru-RU" sz="2400" b="1" i="1" dirty="0">
                <a:latin typeface="Georgia" panose="02040502050405020303" pitchFamily="18" charset="0"/>
              </a:rPr>
              <a:t>борьбе за существование, </a:t>
            </a:r>
            <a:r>
              <a:rPr lang="ru-RU" sz="2400" i="1" dirty="0">
                <a:latin typeface="Georgia" panose="02040502050405020303" pitchFamily="18" charset="0"/>
              </a:rPr>
              <a:t>не достигнув половой зрелости.</a:t>
            </a:r>
            <a:endParaRPr lang="ru-RU" b="1" i="1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9379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Georgia" panose="02040502050405020303" pitchFamily="18" charset="0"/>
              </a:rPr>
              <a:t>Учение Дарвина об естественном</a:t>
            </a:r>
          </a:p>
          <a:p>
            <a:pPr algn="ctr"/>
            <a:r>
              <a:rPr lang="ru-RU" sz="3200" b="1" dirty="0">
                <a:latin typeface="Georgia" panose="02040502050405020303" pitchFamily="18" charset="0"/>
              </a:rPr>
              <a:t> отборе</a:t>
            </a:r>
          </a:p>
        </p:txBody>
      </p:sp>
    </p:spTree>
    <p:extLst>
      <p:ext uri="{BB962C8B-B14F-4D97-AF65-F5344CB8AC3E}">
        <p14:creationId xmlns:p14="http://schemas.microsoft.com/office/powerpoint/2010/main" val="31646405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607</Words>
  <Application>Microsoft Office PowerPoint</Application>
  <PresentationFormat>Экран (4:3)</PresentationFormat>
  <Paragraphs>83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Times New Roman</vt:lpstr>
      <vt:lpstr>Тема Office</vt:lpstr>
      <vt:lpstr>“Эволюционная теория Дарвина”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“Эволюционная теория Дарвина”</dc:title>
  <dc:creator>Аня</dc:creator>
  <cp:lastModifiedBy>Александр Лобанев</cp:lastModifiedBy>
  <cp:revision>14</cp:revision>
  <dcterms:created xsi:type="dcterms:W3CDTF">2021-11-26T11:53:24Z</dcterms:created>
  <dcterms:modified xsi:type="dcterms:W3CDTF">2021-11-28T18:10:33Z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229620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S9.1.2</vt:lpwstr>
  </property>
</Properties>
</file>