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9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9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750" autoAdjust="0"/>
  </p:normalViewPr>
  <p:slideViewPr>
    <p:cSldViewPr>
      <p:cViewPr varScale="1">
        <p:scale>
          <a:sx n="101" d="100"/>
          <a:sy n="101" d="100"/>
        </p:scale>
        <p:origin x="294" y="1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9AF142-B5DC-4359-A1C0-F71E2A1A9F58}" type="datetimeFigureOut">
              <a:rPr lang="ru-RU" smtClean="0"/>
              <a:t>27.11.2020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D6378E-C5F0-4C80-B677-EA3D0E5D37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42989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D6378E-C5F0-4C80-B677-EA3D0E5D3738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521200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D6378E-C5F0-4C80-B677-EA3D0E5D3738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404761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D6378E-C5F0-4C80-B677-EA3D0E5D3738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596200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D6378E-C5F0-4C80-B677-EA3D0E5D3738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776379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D6378E-C5F0-4C80-B677-EA3D0E5D3738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595474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D6378E-C5F0-4C80-B677-EA3D0E5D3738}" type="slidenum">
              <a:rPr lang="ru-RU" smtClean="0"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044941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D6378E-C5F0-4C80-B677-EA3D0E5D3738}" type="slidenum">
              <a:rPr lang="ru-RU" smtClean="0"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844561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D6378E-C5F0-4C80-B677-EA3D0E5D3738}" type="slidenum">
              <a:rPr lang="ru-RU" smtClean="0"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119972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D6378E-C5F0-4C80-B677-EA3D0E5D3738}" type="slidenum">
              <a:rPr lang="ru-RU" smtClean="0"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28668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D6378E-C5F0-4C80-B677-EA3D0E5D3738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14162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D6378E-C5F0-4C80-B677-EA3D0E5D3738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69309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D6378E-C5F0-4C80-B677-EA3D0E5D3738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37418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D6378E-C5F0-4C80-B677-EA3D0E5D3738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213727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D6378E-C5F0-4C80-B677-EA3D0E5D3738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449266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D6378E-C5F0-4C80-B677-EA3D0E5D3738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646957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D6378E-C5F0-4C80-B677-EA3D0E5D3738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980796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D6378E-C5F0-4C80-B677-EA3D0E5D3738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73608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04D67564-EB0A-4B25-9242-31D770E82DB7}" type="datetimeFigureOut">
              <a:rPr lang="ru-RU" smtClean="0"/>
              <a:t>27.11.2020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332E560F-E084-43C8-880D-65D722BA7F57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67564-EB0A-4B25-9242-31D770E82DB7}" type="datetimeFigureOut">
              <a:rPr lang="ru-RU" smtClean="0"/>
              <a:t>27.11.2020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E560F-E084-43C8-880D-65D722BA7F5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/>
          <a:p>
            <a:fld id="{04D67564-EB0A-4B25-9242-31D770E82DB7}" type="datetimeFigureOut">
              <a:rPr lang="ru-RU" smtClean="0"/>
              <a:t>27.11.2020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332E560F-E084-43C8-880D-65D722BA7F5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67564-EB0A-4B25-9242-31D770E82DB7}" type="datetimeFigureOut">
              <a:rPr lang="ru-RU" smtClean="0"/>
              <a:t>27.11.2020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E560F-E084-43C8-880D-65D722BA7F5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4D67564-EB0A-4B25-9242-31D770E82DB7}" type="datetimeFigureOut">
              <a:rPr lang="ru-RU" smtClean="0"/>
              <a:t>27.11.2020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/>
          <a:p>
            <a:fld id="{332E560F-E084-43C8-880D-65D722BA7F57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67564-EB0A-4B25-9242-31D770E82DB7}" type="datetimeFigureOut">
              <a:rPr lang="ru-RU" smtClean="0"/>
              <a:t>27.11.2020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E560F-E084-43C8-880D-65D722BA7F5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67564-EB0A-4B25-9242-31D770E82DB7}" type="datetimeFigureOut">
              <a:rPr lang="ru-RU" smtClean="0"/>
              <a:t>27.11.2020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E560F-E084-43C8-880D-65D722BA7F5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67564-EB0A-4B25-9242-31D770E82DB7}" type="datetimeFigureOut">
              <a:rPr lang="ru-RU" smtClean="0"/>
              <a:t>27.11.2020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E560F-E084-43C8-880D-65D722BA7F5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4D67564-EB0A-4B25-9242-31D770E82DB7}" type="datetimeFigureOut">
              <a:rPr lang="ru-RU" smtClean="0"/>
              <a:t>27.11.2020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E560F-E084-43C8-880D-65D722BA7F5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67564-EB0A-4B25-9242-31D770E82DB7}" type="datetimeFigureOut">
              <a:rPr lang="ru-RU" smtClean="0"/>
              <a:t>27.11.2020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E560F-E084-43C8-880D-65D722BA7F5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67564-EB0A-4B25-9242-31D770E82DB7}" type="datetimeFigureOut">
              <a:rPr lang="ru-RU" smtClean="0"/>
              <a:t>27.11.2020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E560F-E084-43C8-880D-65D722BA7F57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04D67564-EB0A-4B25-9242-31D770E82DB7}" type="datetimeFigureOut">
              <a:rPr lang="ru-RU" smtClean="0"/>
              <a:t>27.11.2020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332E560F-E084-43C8-880D-65D722BA7F57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1.png"/><Relationship Id="rId7" Type="http://schemas.openxmlformats.org/officeDocument/2006/relationships/image" Target="../media/image1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0.png"/><Relationship Id="rId4" Type="http://schemas.openxmlformats.org/officeDocument/2006/relationships/image" Target="../media/image8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3.jpe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067944" y="2780928"/>
            <a:ext cx="4464496" cy="1598692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«Теория и практика </a:t>
            </a:r>
          </a:p>
          <a:p>
            <a:pPr algn="ctr"/>
            <a:r>
              <a:rPr lang="ru-RU" sz="2800" b="1" dirty="0"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 заданию 11</a:t>
            </a:r>
          </a:p>
          <a:p>
            <a:pPr algn="ctr"/>
            <a:r>
              <a:rPr lang="ru-RU" sz="2800" b="1" dirty="0"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материалов ОГЭ»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41273" y="188640"/>
            <a:ext cx="849694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ГБОУ Школа №543 Московского района </a:t>
            </a:r>
          </a:p>
          <a:p>
            <a:pPr algn="ctr"/>
            <a:r>
              <a:rPr lang="ru-RU" sz="2800" b="1" dirty="0"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Санкт-Петербурга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107652" y="4509120"/>
            <a:ext cx="371282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Учитель математики высшей категории Чагина Юлия Анатольевна</a:t>
            </a:r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907704" y="1146931"/>
            <a:ext cx="6492556" cy="1296144"/>
          </a:xfrm>
        </p:spPr>
        <p:txBody>
          <a:bodyPr/>
          <a:lstStyle/>
          <a:p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Подготовка к ОГЭ по математике</a:t>
            </a:r>
          </a:p>
        </p:txBody>
      </p:sp>
    </p:spTree>
    <p:extLst>
      <p:ext uri="{BB962C8B-B14F-4D97-AF65-F5344CB8AC3E}">
        <p14:creationId xmlns:p14="http://schemas.microsoft.com/office/powerpoint/2010/main" val="97274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-171400"/>
            <a:ext cx="7239000" cy="1143000"/>
          </a:xfrm>
        </p:spPr>
        <p:txBody>
          <a:bodyPr/>
          <a:lstStyle/>
          <a:p>
            <a:pPr algn="ctr"/>
            <a:r>
              <a:rPr lang="ru-RU" dirty="0" err="1"/>
              <a:t>Коээфициент</a:t>
            </a:r>
            <a:r>
              <a:rPr lang="ru-RU" dirty="0"/>
              <a:t> В: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980728"/>
            <a:ext cx="7239000" cy="864096"/>
          </a:xfrm>
        </p:spPr>
        <p:txBody>
          <a:bodyPr>
            <a:normAutofit lnSpcReduction="10000"/>
          </a:bodyPr>
          <a:lstStyle/>
          <a:p>
            <a:pPr algn="ctr"/>
            <a:r>
              <a:rPr lang="ru-RU" dirty="0"/>
              <a:t>Определяет смещение параболы вправо или влево вдоль оси абсцисс (Ох)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620180" y="1963693"/>
            <a:ext cx="9361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b</a:t>
            </a:r>
            <a:r>
              <a:rPr lang="ru-RU" sz="2400" dirty="0">
                <a:solidFill>
                  <a:srgbClr val="FF0000"/>
                </a:solidFill>
              </a:rPr>
              <a:t>&gt;0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42" y="3338979"/>
            <a:ext cx="3103580" cy="31143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0" y="2412316"/>
            <a:ext cx="41764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/>
              <a:t>Парабола смещена влево вдоль оси абсцисс</a:t>
            </a:r>
          </a:p>
        </p:txBody>
      </p:sp>
      <p:pic>
        <p:nvPicPr>
          <p:cNvPr id="7" name="Picture 2" descr="https://ds02.infourok.ru/uploads/ex/0edb/0006ecaa-917bc0d4/4/hello_html_6e1df9ef.pn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4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0471" y="3523991"/>
            <a:ext cx="4477406" cy="13951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0" name="Прямая соединительная линия 9"/>
          <p:cNvCxnSpPr/>
          <p:nvPr/>
        </p:nvCxnSpPr>
        <p:spPr>
          <a:xfrm>
            <a:off x="2088232" y="3581822"/>
            <a:ext cx="0" cy="2674636"/>
          </a:xfrm>
          <a:prstGeom prst="line">
            <a:avLst/>
          </a:prstGeom>
          <a:ln w="28575">
            <a:solidFill>
              <a:srgbClr val="92D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рямоугольник 10"/>
          <p:cNvSpPr/>
          <p:nvPr/>
        </p:nvSpPr>
        <p:spPr>
          <a:xfrm rot="16200000">
            <a:off x="1286104" y="4749143"/>
            <a:ext cx="71087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5400" dirty="0">
                <a:solidFill>
                  <a:srgbClr val="FF0000"/>
                </a:solidFill>
              </a:rPr>
              <a:t>{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1363260" y="5381581"/>
            <a:ext cx="5565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b</a:t>
            </a:r>
            <a:r>
              <a:rPr lang="ru-RU" dirty="0">
                <a:solidFill>
                  <a:srgbClr val="FF0000"/>
                </a:solidFill>
              </a:rPr>
              <a:t>&gt;0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436096" y="1950651"/>
            <a:ext cx="9361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b</a:t>
            </a:r>
            <a:r>
              <a:rPr lang="ru-RU" sz="2400" dirty="0">
                <a:solidFill>
                  <a:srgbClr val="FF0000"/>
                </a:solidFill>
              </a:rPr>
              <a:t>&lt;0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995936" y="2412315"/>
            <a:ext cx="41764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/>
              <a:t>Парабола смещена вправо вдоль оси абсцисс</a:t>
            </a:r>
          </a:p>
        </p:txBody>
      </p:sp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2378" y="3338979"/>
            <a:ext cx="3103580" cy="31143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2" descr="https://ds02.infourok.ru/uploads/ex/0edb/0006ecaa-917bc0d4/4/hello_html_6e1df9ef.pn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4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5465" y="3552476"/>
            <a:ext cx="4477406" cy="13951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7" name="Прямая соединительная линия 16"/>
          <p:cNvCxnSpPr/>
          <p:nvPr/>
        </p:nvCxnSpPr>
        <p:spPr>
          <a:xfrm>
            <a:off x="6088569" y="3610307"/>
            <a:ext cx="0" cy="2674636"/>
          </a:xfrm>
          <a:prstGeom prst="line">
            <a:avLst/>
          </a:prstGeom>
          <a:ln w="28575">
            <a:solidFill>
              <a:srgbClr val="92D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Прямоугольник 17"/>
          <p:cNvSpPr/>
          <p:nvPr/>
        </p:nvSpPr>
        <p:spPr>
          <a:xfrm rot="16200000">
            <a:off x="6084179" y="4789931"/>
            <a:ext cx="71087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5400" dirty="0">
                <a:solidFill>
                  <a:srgbClr val="FF0000"/>
                </a:solidFill>
              </a:rPr>
              <a:t>{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6161335" y="5422369"/>
            <a:ext cx="5565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b</a:t>
            </a:r>
            <a:r>
              <a:rPr lang="ru-RU" dirty="0">
                <a:solidFill>
                  <a:srgbClr val="FF0000"/>
                </a:solidFill>
              </a:rPr>
              <a:t>&lt;0</a:t>
            </a:r>
          </a:p>
        </p:txBody>
      </p:sp>
    </p:spTree>
    <p:extLst>
      <p:ext uri="{BB962C8B-B14F-4D97-AF65-F5344CB8AC3E}">
        <p14:creationId xmlns:p14="http://schemas.microsoft.com/office/powerpoint/2010/main" val="1423157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7.40741E-7 L -0.07865 7.40741E-7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941" y="0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17 -0.00417 L 0.0868 -0.00417 " pathEditMode="relative" rAng="0" ptsTypes="AA">
                                      <p:cBhvr>
                                        <p:cTn id="32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32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124744"/>
            <a:ext cx="7239000" cy="936104"/>
          </a:xfrm>
        </p:spPr>
        <p:txBody>
          <a:bodyPr/>
          <a:lstStyle/>
          <a:p>
            <a:pPr algn="ctr"/>
            <a:r>
              <a:rPr lang="ru-RU" dirty="0"/>
              <a:t>Определят положение точки пересечения параболы с осью ординат (</a:t>
            </a:r>
            <a:r>
              <a:rPr lang="ru-RU" dirty="0" err="1"/>
              <a:t>Оу</a:t>
            </a:r>
            <a:r>
              <a:rPr lang="ru-RU" dirty="0"/>
              <a:t>)</a:t>
            </a: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395536" y="-243408"/>
            <a:ext cx="7239000" cy="1143000"/>
          </a:xfrm>
        </p:spPr>
        <p:txBody>
          <a:bodyPr/>
          <a:lstStyle/>
          <a:p>
            <a:pPr algn="ctr"/>
            <a:r>
              <a:rPr lang="ru-RU" dirty="0" err="1"/>
              <a:t>Коээфициент</a:t>
            </a:r>
            <a:r>
              <a:rPr lang="ru-RU" dirty="0"/>
              <a:t> с: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588069" y="1853675"/>
            <a:ext cx="9361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solidFill>
                  <a:srgbClr val="FF0000"/>
                </a:solidFill>
              </a:rPr>
              <a:t>с&gt;0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-32111" y="2186934"/>
            <a:ext cx="41764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/>
              <a:t>Парабола пересекает ось </a:t>
            </a:r>
            <a:r>
              <a:rPr lang="ru-RU" sz="2400" dirty="0" err="1"/>
              <a:t>Оу</a:t>
            </a:r>
            <a:r>
              <a:rPr lang="ru-RU" sz="2400" dirty="0"/>
              <a:t> в положительном направлении</a:t>
            </a: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42" y="3338979"/>
            <a:ext cx="3103580" cy="31143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 descr="https://ds02.infourok.ru/uploads/ex/0edb/0006ecaa-917bc0d4/4/hello_html_6e1df9ef.pn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4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50634" y="3501008"/>
            <a:ext cx="4477406" cy="13951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0" name="Прямая соединительная линия 9"/>
          <p:cNvCxnSpPr/>
          <p:nvPr/>
        </p:nvCxnSpPr>
        <p:spPr>
          <a:xfrm flipV="1">
            <a:off x="2088232" y="3501008"/>
            <a:ext cx="0" cy="1395149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Овал 1"/>
          <p:cNvSpPr/>
          <p:nvPr/>
        </p:nvSpPr>
        <p:spPr>
          <a:xfrm flipH="1">
            <a:off x="2089030" y="4032848"/>
            <a:ext cx="45719" cy="8326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2267744" y="4032848"/>
            <a:ext cx="9361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solidFill>
                  <a:srgbClr val="FF0000"/>
                </a:solidFill>
              </a:rPr>
              <a:t>с&gt;0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652120" y="1893154"/>
            <a:ext cx="9361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solidFill>
                  <a:srgbClr val="FF0000"/>
                </a:solidFill>
              </a:rPr>
              <a:t>с&lt;0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031940" y="2186934"/>
            <a:ext cx="41764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/>
              <a:t>Парабола пересекает ось </a:t>
            </a:r>
            <a:r>
              <a:rPr lang="ru-RU" sz="2400" dirty="0" err="1"/>
              <a:t>Оу</a:t>
            </a:r>
            <a:r>
              <a:rPr lang="ru-RU" sz="2400" dirty="0"/>
              <a:t> в отрицательном направлении</a:t>
            </a:r>
          </a:p>
        </p:txBody>
      </p:sp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8382" y="3338979"/>
            <a:ext cx="3103580" cy="31143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2" descr="https://ds02.infourok.ru/uploads/ex/0edb/0006ecaa-917bc0d4/4/hello_html_6e1df9ef.pn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4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3417" y="4896157"/>
            <a:ext cx="4477406" cy="13951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7" name="Прямая соединительная линия 16"/>
          <p:cNvCxnSpPr/>
          <p:nvPr/>
        </p:nvCxnSpPr>
        <p:spPr>
          <a:xfrm flipV="1">
            <a:off x="6120172" y="4896156"/>
            <a:ext cx="0" cy="1395149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Овал 17"/>
          <p:cNvSpPr/>
          <p:nvPr/>
        </p:nvSpPr>
        <p:spPr>
          <a:xfrm flipH="1">
            <a:off x="6081999" y="5593730"/>
            <a:ext cx="76200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TextBox 18"/>
          <p:cNvSpPr txBox="1"/>
          <p:nvPr/>
        </p:nvSpPr>
        <p:spPr>
          <a:xfrm>
            <a:off x="6300192" y="5408616"/>
            <a:ext cx="9361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solidFill>
                  <a:srgbClr val="FF0000"/>
                </a:solidFill>
              </a:rPr>
              <a:t>с&lt;0</a:t>
            </a:r>
          </a:p>
        </p:txBody>
      </p:sp>
    </p:spTree>
    <p:extLst>
      <p:ext uri="{BB962C8B-B14F-4D97-AF65-F5344CB8AC3E}">
        <p14:creationId xmlns:p14="http://schemas.microsoft.com/office/powerpoint/2010/main" val="6267080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200" dirty="0"/>
              <a:t>Определите знаки коэффициентов а, </a:t>
            </a:r>
            <a:r>
              <a:rPr lang="en-US" sz="3200" dirty="0"/>
              <a:t>b</a:t>
            </a:r>
            <a:r>
              <a:rPr lang="ru-RU" sz="3200" dirty="0"/>
              <a:t> и с данной параболы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700808"/>
            <a:ext cx="4592565" cy="4608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 descr="https://ds02.infourok.ru/uploads/ex/0edb/0006ecaa-917bc0d4/4/hello_html_6e1df9ef.pn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4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88640" y="2708920"/>
            <a:ext cx="8868171" cy="27633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4910175" y="1594028"/>
            <a:ext cx="325630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/>
              <a:t>Ветви параболы направлены вверх, значит коэффициент </a:t>
            </a:r>
            <a:r>
              <a:rPr lang="ru-RU" sz="2400" dirty="0">
                <a:solidFill>
                  <a:srgbClr val="FF0000"/>
                </a:solidFill>
              </a:rPr>
              <a:t>а&gt;0</a:t>
            </a: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2619810" y="1988840"/>
            <a:ext cx="0" cy="4104456"/>
          </a:xfrm>
          <a:prstGeom prst="line">
            <a:avLst/>
          </a:prstGeom>
          <a:ln w="28575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4916094" y="3068960"/>
            <a:ext cx="325630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/>
              <a:t>Парабола смещена вправо вдоль оси абсцисс, значит коэффициент </a:t>
            </a:r>
            <a:r>
              <a:rPr lang="en-US" sz="2400" dirty="0">
                <a:solidFill>
                  <a:srgbClr val="FF0000"/>
                </a:solidFill>
              </a:rPr>
              <a:t>b&lt;</a:t>
            </a:r>
            <a:r>
              <a:rPr lang="ru-RU" sz="2400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10" name="Овал 9"/>
          <p:cNvSpPr/>
          <p:nvPr/>
        </p:nvSpPr>
        <p:spPr>
          <a:xfrm flipH="1">
            <a:off x="2539346" y="4745930"/>
            <a:ext cx="126013" cy="9636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>
            <a:off x="2619810" y="4005064"/>
            <a:ext cx="0" cy="208823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4916094" y="4626119"/>
            <a:ext cx="325630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/>
              <a:t>Парабола пересекает ось ординат в отрицательном направлении, значит коэффициент </a:t>
            </a:r>
            <a:r>
              <a:rPr lang="ru-RU" sz="2400" dirty="0">
                <a:solidFill>
                  <a:srgbClr val="FF0000"/>
                </a:solidFill>
              </a:rPr>
              <a:t>с&lt;0</a:t>
            </a:r>
          </a:p>
        </p:txBody>
      </p:sp>
    </p:spTree>
    <p:extLst>
      <p:ext uri="{BB962C8B-B14F-4D97-AF65-F5344CB8AC3E}">
        <p14:creationId xmlns:p14="http://schemas.microsoft.com/office/powerpoint/2010/main" val="1279515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Заголовок 1"/>
              <p:cNvSpPr>
                <a:spLocks noGrp="1"/>
              </p:cNvSpPr>
              <p:nvPr>
                <p:ph type="title"/>
              </p:nvPr>
            </p:nvSpPr>
            <p:spPr/>
            <p:txBody>
              <a:bodyPr>
                <a:noAutofit/>
              </a:bodyPr>
              <a:lstStyle/>
              <a:p>
                <a:pPr algn="ctr"/>
                <a:r>
                  <a:rPr lang="ru-RU" sz="2800" b="0" dirty="0"/>
                  <a:t>На одном из рисунков изображен график функции у=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28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ru-RU" sz="2800" b="0" i="1" smtClean="0">
                            <a:latin typeface="Cambria Math"/>
                          </a:rPr>
                          <m:t>х</m:t>
                        </m:r>
                      </m:e>
                      <m:sup>
                        <m:r>
                          <a:rPr lang="ru-RU" sz="2800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ru-RU" sz="2800" b="0" i="1" smtClean="0">
                        <a:latin typeface="Cambria Math"/>
                      </a:rPr>
                      <m:t>−2х+3</m:t>
                    </m:r>
                  </m:oMath>
                </a14:m>
                <a:r>
                  <a:rPr lang="ru-RU" sz="2800" b="0" dirty="0"/>
                  <a:t>. Укажите номер этого рисунка.</a:t>
                </a:r>
                <a:endParaRPr lang="ru-RU" sz="2800" dirty="0"/>
              </a:p>
            </p:txBody>
          </p:sp>
        </mc:Choice>
        <mc:Fallback xmlns="">
          <p:sp>
            <p:nvSpPr>
              <p:cNvPr id="2" name="Заголовок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1">
                <a:blip r:embed="rId3"/>
                <a:stretch>
                  <a:fillRect t="-20856" b="-1925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26" name="Picture 2" descr="p1x2m2xp3.eps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700808"/>
            <a:ext cx="2305422" cy="23054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p1x2p2xp3.eps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1700806"/>
            <a:ext cx="2305422" cy="23054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m1x2p2xm3.eps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570" y="4365104"/>
            <a:ext cx="2305422" cy="23054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m1x2m2xm3.eps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2343" y="4363647"/>
            <a:ext cx="2305422" cy="23054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79512" y="1702977"/>
            <a:ext cx="3600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/>
              <a:t>1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277905" y="1734019"/>
            <a:ext cx="3600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/>
              <a:t>2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79512" y="4363647"/>
            <a:ext cx="3600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/>
              <a:t>3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277905" y="4365104"/>
            <a:ext cx="3600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/>
              <a:t>4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6156176" y="1734019"/>
                <a:ext cx="201622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400" dirty="0"/>
                  <a:t>у=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ru-RU" sz="2400" i="1">
                            <a:latin typeface="Cambria Math"/>
                          </a:rPr>
                          <m:t>х</m:t>
                        </m:r>
                      </m:e>
                      <m:sup>
                        <m:r>
                          <a:rPr lang="ru-RU" sz="2400" i="1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ru-RU" sz="2400" i="1">
                        <a:latin typeface="Cambria Math"/>
                      </a:rPr>
                      <m:t>−2х+3</m:t>
                    </m:r>
                  </m:oMath>
                </a14:m>
                <a:endParaRPr lang="ru-RU" sz="24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56176" y="1734019"/>
                <a:ext cx="2016224" cy="461665"/>
              </a:xfrm>
              <a:prstGeom prst="rect">
                <a:avLst/>
              </a:prstGeom>
              <a:blipFill rotWithShape="1">
                <a:blip r:embed="rId8"/>
                <a:stretch>
                  <a:fillRect l="-4834" t="-10526" b="-2894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6013326" y="2195684"/>
            <a:ext cx="237626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>
                <a:solidFill>
                  <a:srgbClr val="FF0000"/>
                </a:solidFill>
              </a:rPr>
              <a:t>а&gt;0 </a:t>
            </a:r>
            <a:r>
              <a:rPr lang="ru-RU" sz="2400" dirty="0"/>
              <a:t>-</a:t>
            </a:r>
            <a:r>
              <a:rPr lang="ru-RU" sz="2400" dirty="0">
                <a:solidFill>
                  <a:srgbClr val="FF0000"/>
                </a:solidFill>
              </a:rPr>
              <a:t> </a:t>
            </a:r>
            <a:r>
              <a:rPr lang="ru-RU" sz="2400" dirty="0"/>
              <a:t>ветви параболы направленны вверх</a:t>
            </a:r>
            <a:r>
              <a:rPr lang="ru-RU" sz="2400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078639" y="4006231"/>
            <a:ext cx="217129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rgbClr val="FF0000"/>
                </a:solidFill>
              </a:rPr>
              <a:t>b</a:t>
            </a:r>
            <a:r>
              <a:rPr lang="ru-RU" sz="2400" dirty="0">
                <a:solidFill>
                  <a:srgbClr val="FF0000"/>
                </a:solidFill>
              </a:rPr>
              <a:t>&lt;0 </a:t>
            </a:r>
            <a:r>
              <a:rPr lang="ru-RU" sz="2400" dirty="0"/>
              <a:t>– парабола смещена вправо вдоль оси абсцисс</a:t>
            </a:r>
            <a:endParaRPr lang="ru-RU" sz="2400" dirty="0">
              <a:solidFill>
                <a:srgbClr val="FF0000"/>
              </a:solidFill>
            </a:endParaRPr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>
            <a:off x="4860615" y="1827802"/>
            <a:ext cx="0" cy="1152712"/>
          </a:xfrm>
          <a:prstGeom prst="line">
            <a:avLst/>
          </a:prstGeom>
          <a:ln w="28575">
            <a:solidFill>
              <a:srgbClr val="92D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1764271" y="1827802"/>
            <a:ext cx="0" cy="1152712"/>
          </a:xfrm>
          <a:prstGeom prst="line">
            <a:avLst/>
          </a:prstGeom>
          <a:ln w="28575">
            <a:solidFill>
              <a:srgbClr val="92D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271972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0"/>
            <a:ext cx="8064896" cy="132352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Функция </a:t>
            </a:r>
            <a:r>
              <a:rPr lang="ru-RU" dirty="0" err="1"/>
              <a:t>ОбратноЙ</a:t>
            </a:r>
            <a:r>
              <a:rPr lang="ru-RU" dirty="0"/>
              <a:t> </a:t>
            </a:r>
            <a:r>
              <a:rPr lang="ru-RU" dirty="0" err="1"/>
              <a:t>пропорциональнОЙ</a:t>
            </a:r>
            <a:r>
              <a:rPr lang="ru-RU" dirty="0"/>
              <a:t> ЗАВИСИМОСТИ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9416"/>
                <a:ext cx="7239000" cy="2035608"/>
              </a:xfrm>
            </p:spPr>
            <p:txBody>
              <a:bodyPr/>
              <a:lstStyle/>
              <a:p>
                <a:pPr algn="just"/>
                <a:r>
                  <a:rPr lang="ru-RU" dirty="0"/>
                  <a:t>Задается уравнением вида </a:t>
                </a:r>
                <a:r>
                  <a:rPr lang="ru-RU" sz="2800" dirty="0">
                    <a:solidFill>
                      <a:srgbClr val="FF0000"/>
                    </a:solidFill>
                  </a:rPr>
                  <a:t>у=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8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28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к</m:t>
                        </m:r>
                      </m:num>
                      <m:den>
                        <m:r>
                          <a:rPr lang="ru-RU" sz="28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х</m:t>
                        </m:r>
                      </m:den>
                    </m:f>
                  </m:oMath>
                </a14:m>
                <a:endParaRPr lang="ru-RU" sz="2800" dirty="0">
                  <a:solidFill>
                    <a:srgbClr val="FF0000"/>
                  </a:solidFill>
                </a:endParaRPr>
              </a:p>
              <a:p>
                <a:pPr marL="0" indent="0" algn="just">
                  <a:buNone/>
                </a:pPr>
                <a:r>
                  <a:rPr lang="ru-RU" dirty="0"/>
                  <a:t>Графиком функции является гипербола. Коэффициент,</a:t>
                </a:r>
                <a:r>
                  <a:rPr lang="ru-RU" dirty="0">
                    <a:solidFill>
                      <a:srgbClr val="FF0000"/>
                    </a:solidFill>
                  </a:rPr>
                  <a:t> к </a:t>
                </a:r>
                <a:r>
                  <a:rPr lang="ru-RU" dirty="0"/>
                  <a:t>определяет расположение прямой на координатной плоскости.</a:t>
                </a:r>
                <a:endParaRPr lang="ru-RU" dirty="0">
                  <a:solidFill>
                    <a:srgbClr val="FF0000"/>
                  </a:solidFill>
                </a:endParaRPr>
              </a:p>
              <a:p>
                <a:endParaRPr lang="ru-RU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9416"/>
                <a:ext cx="7239000" cy="2035608"/>
              </a:xfrm>
              <a:blipFill rotWithShape="1">
                <a:blip r:embed="rId3"/>
                <a:stretch>
                  <a:fillRect l="-1431" t="-898" r="-1431" b="-149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3933056"/>
            <a:ext cx="2376264" cy="24096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669191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-315416"/>
            <a:ext cx="7239000" cy="1143000"/>
          </a:xfrm>
        </p:spPr>
        <p:txBody>
          <a:bodyPr/>
          <a:lstStyle/>
          <a:p>
            <a:pPr algn="ctr"/>
            <a:r>
              <a:rPr lang="ru-RU" dirty="0" err="1"/>
              <a:t>Коээфициент</a:t>
            </a:r>
            <a:r>
              <a:rPr lang="ru-RU" dirty="0"/>
              <a:t> к: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741298" y="1720268"/>
            <a:ext cx="9361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solidFill>
                  <a:srgbClr val="FF0000"/>
                </a:solidFill>
              </a:rPr>
              <a:t>к&gt;0</a:t>
            </a:r>
          </a:p>
        </p:txBody>
      </p:sp>
      <p:sp>
        <p:nvSpPr>
          <p:cNvPr id="5" name="Объект 2"/>
          <p:cNvSpPr>
            <a:spLocks noGrp="1"/>
          </p:cNvSpPr>
          <p:nvPr>
            <p:ph idx="1"/>
          </p:nvPr>
        </p:nvSpPr>
        <p:spPr>
          <a:xfrm>
            <a:off x="467544" y="980728"/>
            <a:ext cx="7239000" cy="864096"/>
          </a:xfrm>
        </p:spPr>
        <p:txBody>
          <a:bodyPr>
            <a:normAutofit lnSpcReduction="10000"/>
          </a:bodyPr>
          <a:lstStyle/>
          <a:p>
            <a:pPr algn="ctr"/>
            <a:r>
              <a:rPr lang="ru-RU" dirty="0"/>
              <a:t>Определяет расположение ветвей гиперболы в координатных четвертях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2181933"/>
            <a:ext cx="41764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/>
              <a:t>Ветви гиперболы находятся в первой и третьей координатной четверти</a:t>
            </a: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0060" y="3382262"/>
            <a:ext cx="3096344" cy="3107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85550" y="3739701"/>
            <a:ext cx="4048894" cy="25633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3005867" y="3645023"/>
            <a:ext cx="5478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I</a:t>
            </a:r>
            <a:endParaRPr lang="ru-RU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683568" y="5791619"/>
            <a:ext cx="5478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III</a:t>
            </a:r>
            <a:endParaRPr lang="ru-RU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5796136" y="1697167"/>
            <a:ext cx="9361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solidFill>
                  <a:srgbClr val="FF0000"/>
                </a:solidFill>
              </a:rPr>
              <a:t>к&lt;0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067944" y="2195472"/>
            <a:ext cx="41764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/>
              <a:t>Ветви гиперболы находятся во второй и четвертой координатной четверти</a:t>
            </a:r>
          </a:p>
        </p:txBody>
      </p:sp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3417893"/>
            <a:ext cx="3096344" cy="3107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3194" y="3739700"/>
            <a:ext cx="4048894" cy="25633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TextBox 15"/>
          <p:cNvSpPr txBox="1"/>
          <p:nvPr/>
        </p:nvSpPr>
        <p:spPr>
          <a:xfrm>
            <a:off x="4860032" y="3586187"/>
            <a:ext cx="5478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II</a:t>
            </a:r>
            <a:endParaRPr lang="ru-RU" sz="2400" dirty="0"/>
          </a:p>
        </p:txBody>
      </p:sp>
      <p:sp>
        <p:nvSpPr>
          <p:cNvPr id="17" name="TextBox 16"/>
          <p:cNvSpPr txBox="1"/>
          <p:nvPr/>
        </p:nvSpPr>
        <p:spPr>
          <a:xfrm>
            <a:off x="7092280" y="5841434"/>
            <a:ext cx="5478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IV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147184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7239000" cy="1143000"/>
          </a:xfrm>
        </p:spPr>
        <p:txBody>
          <a:bodyPr>
            <a:noAutofit/>
          </a:bodyPr>
          <a:lstStyle/>
          <a:p>
            <a:pPr algn="ctr"/>
            <a:r>
              <a:rPr lang="ru-RU" sz="3200" b="0" dirty="0"/>
              <a:t>Установите соответствие между графиками функций и формулами, которые их задают.</a:t>
            </a:r>
            <a:endParaRPr lang="ru-RU" sz="3200" dirty="0"/>
          </a:p>
        </p:txBody>
      </p:sp>
      <p:sp>
        <p:nvSpPr>
          <p:cNvPr id="4" name="AutoShape 2" descr="https://oge.sdamgia.ru/get_file?id=12943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" name="AutoShape 4" descr="https://oge.sdamgia.ru/get_file?id=12944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" name="AutoShape 6" descr="https://oge.sdamgia.ru/get_file?id=12944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" name="AutoShape 8" descr="https://oge.sdamgia.ru/get_file?id=12944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8" name="AutoShape 11" descr="https://oge.sdamgia.ru/get_file?id=12943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6156" name="Picture 1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76" y="1633572"/>
            <a:ext cx="7496000" cy="31013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7" name="Picture 1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75" y="4941168"/>
            <a:ext cx="7706036" cy="864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Овал 8"/>
          <p:cNvSpPr/>
          <p:nvPr/>
        </p:nvSpPr>
        <p:spPr>
          <a:xfrm>
            <a:off x="6426549" y="1633572"/>
            <a:ext cx="432048" cy="41285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0000"/>
              </a:solidFill>
            </a:endParaRPr>
          </a:p>
        </p:txBody>
      </p:sp>
      <p:sp>
        <p:nvSpPr>
          <p:cNvPr id="15" name="Овал 14"/>
          <p:cNvSpPr/>
          <p:nvPr/>
        </p:nvSpPr>
        <p:spPr>
          <a:xfrm>
            <a:off x="3937360" y="1589352"/>
            <a:ext cx="432048" cy="41285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0000"/>
              </a:solidFill>
            </a:endParaRPr>
          </a:p>
        </p:txBody>
      </p:sp>
      <p:sp>
        <p:nvSpPr>
          <p:cNvPr id="18" name="Овал 17"/>
          <p:cNvSpPr/>
          <p:nvPr/>
        </p:nvSpPr>
        <p:spPr>
          <a:xfrm>
            <a:off x="1403648" y="1589352"/>
            <a:ext cx="432048" cy="41285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12775" y="5805264"/>
            <a:ext cx="27437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/>
              <a:t>Ответ: </a:t>
            </a:r>
            <a:r>
              <a:rPr lang="ru-RU" sz="2400" dirty="0">
                <a:solidFill>
                  <a:srgbClr val="FF0000"/>
                </a:solidFill>
              </a:rPr>
              <a:t>314</a:t>
            </a:r>
          </a:p>
        </p:txBody>
      </p:sp>
    </p:spTree>
    <p:extLst>
      <p:ext uri="{BB962C8B-B14F-4D97-AF65-F5344CB8AC3E}">
        <p14:creationId xmlns:p14="http://schemas.microsoft.com/office/powerpoint/2010/main" val="209088068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92696"/>
            <a:ext cx="7624266" cy="53570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2699792" y="1700808"/>
            <a:ext cx="2808312" cy="10081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97776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29573" y="-171400"/>
            <a:ext cx="7239000" cy="1143000"/>
          </a:xfrm>
        </p:spPr>
        <p:txBody>
          <a:bodyPr/>
          <a:lstStyle/>
          <a:p>
            <a:r>
              <a:rPr lang="ru-RU" dirty="0"/>
              <a:t>Теория</a:t>
            </a: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90729" y="1052736"/>
            <a:ext cx="7745505" cy="892621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/>
              <a:t>В задачах 11 материалов ОГЭ проверяются навыки работы с тремя видами функций: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23528" y="2049196"/>
            <a:ext cx="17281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/>
              <a:t>Линейная</a:t>
            </a:r>
          </a:p>
          <a:p>
            <a:pPr algn="ctr"/>
            <a:r>
              <a:rPr lang="ru-RU" sz="2400" dirty="0">
                <a:solidFill>
                  <a:srgbClr val="FF0000"/>
                </a:solidFill>
              </a:rPr>
              <a:t>у=</a:t>
            </a:r>
            <a:r>
              <a:rPr lang="ru-RU" sz="2400" dirty="0" err="1">
                <a:solidFill>
                  <a:srgbClr val="FF0000"/>
                </a:solidFill>
              </a:rPr>
              <a:t>кх</a:t>
            </a:r>
            <a:r>
              <a:rPr lang="ru-RU" sz="2400" dirty="0">
                <a:solidFill>
                  <a:srgbClr val="FF0000"/>
                </a:solidFill>
              </a:rPr>
              <a:t>+</a:t>
            </a:r>
            <a:r>
              <a:rPr lang="en-US" sz="2400" dirty="0">
                <a:solidFill>
                  <a:srgbClr val="FF0000"/>
                </a:solidFill>
              </a:rPr>
              <a:t>b</a:t>
            </a:r>
            <a:endParaRPr lang="ru-RU" sz="2400" dirty="0">
              <a:solidFill>
                <a:srgbClr val="FF00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144" y="3004521"/>
            <a:ext cx="2404134" cy="2420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46973" y="5425409"/>
            <a:ext cx="26665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/>
              <a:t>График - </a:t>
            </a:r>
            <a:r>
              <a:rPr lang="ru-RU" sz="2400" dirty="0">
                <a:solidFill>
                  <a:srgbClr val="FF0000"/>
                </a:solidFill>
              </a:rPr>
              <a:t>прямая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5702318" y="2012011"/>
                <a:ext cx="2160240" cy="86260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sz="2400" dirty="0"/>
                  <a:t>Квадратичная</a:t>
                </a:r>
              </a:p>
              <a:p>
                <a:pPr algn="ctr"/>
                <a:r>
                  <a:rPr lang="ru-RU" sz="2400" dirty="0">
                    <a:solidFill>
                      <a:srgbClr val="FF0000"/>
                    </a:solidFill>
                  </a:rPr>
                  <a:t>у=а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24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ru-RU" sz="24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х</m:t>
                        </m:r>
                      </m:e>
                      <m:sup>
                        <m:r>
                          <a:rPr lang="ru-RU" sz="24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ru-RU" sz="2400" dirty="0">
                    <a:solidFill>
                      <a:srgbClr val="FF0000"/>
                    </a:solidFill>
                  </a:rPr>
                  <a:t>+</a:t>
                </a:r>
                <a:r>
                  <a:rPr lang="en-US" sz="2400" dirty="0">
                    <a:solidFill>
                      <a:srgbClr val="FF0000"/>
                    </a:solidFill>
                  </a:rPr>
                  <a:t>b</a:t>
                </a:r>
                <a:r>
                  <a:rPr lang="ru-RU" sz="2400" dirty="0" err="1">
                    <a:solidFill>
                      <a:srgbClr val="FF0000"/>
                    </a:solidFill>
                  </a:rPr>
                  <a:t>х+с</a:t>
                </a:r>
                <a:endParaRPr lang="ru-RU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02318" y="2012011"/>
                <a:ext cx="2160240" cy="862608"/>
              </a:xfrm>
              <a:prstGeom prst="rect">
                <a:avLst/>
              </a:prstGeom>
              <a:blipFill rotWithShape="1">
                <a:blip r:embed="rId4"/>
                <a:stretch>
                  <a:fillRect l="-4225" t="-5634" r="-4225" b="-1126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1756" y="3047462"/>
            <a:ext cx="2398074" cy="24064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5364088" y="5425409"/>
            <a:ext cx="31329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/>
              <a:t>График - </a:t>
            </a:r>
            <a:r>
              <a:rPr lang="ru-RU" sz="2400" dirty="0">
                <a:solidFill>
                  <a:srgbClr val="FF0000"/>
                </a:solidFill>
              </a:rPr>
              <a:t>парабола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2658368" y="1916832"/>
                <a:ext cx="2843388" cy="168751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sz="2400" dirty="0"/>
                  <a:t>Обратная пропорциональная зависимость</a:t>
                </a:r>
              </a:p>
              <a:p>
                <a:pPr algn="ctr"/>
                <a:r>
                  <a:rPr lang="ru-RU" sz="2400" dirty="0">
                    <a:solidFill>
                      <a:srgbClr val="FF0000"/>
                    </a:solidFill>
                  </a:rPr>
                  <a:t>у=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4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24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к</m:t>
                        </m:r>
                      </m:num>
                      <m:den>
                        <m:r>
                          <a:rPr lang="ru-RU" sz="24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х</m:t>
                        </m:r>
                      </m:den>
                    </m:f>
                  </m:oMath>
                </a14:m>
                <a:endParaRPr lang="ru-RU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58368" y="1916832"/>
                <a:ext cx="2843388" cy="1687513"/>
              </a:xfrm>
              <a:prstGeom prst="rect">
                <a:avLst/>
              </a:prstGeom>
              <a:blipFill rotWithShape="1">
                <a:blip r:embed="rId6"/>
                <a:stretch>
                  <a:fillRect l="-3212" t="-2888" r="-5996" b="-216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3763047"/>
            <a:ext cx="1861369" cy="18874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2461958" y="5754465"/>
            <a:ext cx="32403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/>
              <a:t>График - </a:t>
            </a:r>
            <a:r>
              <a:rPr lang="ru-RU" sz="2400" dirty="0">
                <a:solidFill>
                  <a:srgbClr val="FF0000"/>
                </a:solidFill>
              </a:rPr>
              <a:t>гипербола</a:t>
            </a:r>
          </a:p>
        </p:txBody>
      </p:sp>
    </p:spTree>
    <p:extLst>
      <p:ext uri="{BB962C8B-B14F-4D97-AF65-F5344CB8AC3E}">
        <p14:creationId xmlns:p14="http://schemas.microsoft.com/office/powerpoint/2010/main" val="3261071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Линейная функция</a:t>
            </a: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79512" y="1844824"/>
            <a:ext cx="7745505" cy="1396677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dirty="0"/>
              <a:t>Задается уравнением вида </a:t>
            </a:r>
            <a:r>
              <a:rPr lang="ru-RU" dirty="0">
                <a:solidFill>
                  <a:srgbClr val="FF0000"/>
                </a:solidFill>
              </a:rPr>
              <a:t>у=</a:t>
            </a:r>
            <a:r>
              <a:rPr lang="ru-RU" dirty="0" err="1">
                <a:solidFill>
                  <a:srgbClr val="FF0000"/>
                </a:solidFill>
              </a:rPr>
              <a:t>кх</a:t>
            </a:r>
            <a:r>
              <a:rPr lang="ru-RU" dirty="0">
                <a:solidFill>
                  <a:srgbClr val="FF0000"/>
                </a:solidFill>
              </a:rPr>
              <a:t>+</a:t>
            </a:r>
            <a:r>
              <a:rPr lang="en-US" dirty="0">
                <a:solidFill>
                  <a:srgbClr val="FF0000"/>
                </a:solidFill>
              </a:rPr>
              <a:t>b</a:t>
            </a:r>
            <a:r>
              <a:rPr lang="ru-RU" dirty="0">
                <a:solidFill>
                  <a:srgbClr val="FF0000"/>
                </a:solidFill>
              </a:rPr>
              <a:t>. </a:t>
            </a:r>
            <a:r>
              <a:rPr lang="ru-RU" dirty="0">
                <a:solidFill>
                  <a:schemeClr val="tx1"/>
                </a:solidFill>
              </a:rPr>
              <a:t>Графиком функции является прямая. Коэффициенты </a:t>
            </a:r>
            <a:r>
              <a:rPr lang="ru-RU" dirty="0">
                <a:solidFill>
                  <a:srgbClr val="FF0000"/>
                </a:solidFill>
              </a:rPr>
              <a:t>к </a:t>
            </a:r>
            <a:r>
              <a:rPr lang="ru-RU" dirty="0">
                <a:solidFill>
                  <a:schemeClr val="tx1"/>
                </a:solidFill>
              </a:rPr>
              <a:t>и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b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>
                <a:solidFill>
                  <a:schemeClr val="tx1"/>
                </a:solidFill>
              </a:rPr>
              <a:t>определяют расположение прямой на координатной плоскости.</a:t>
            </a:r>
            <a:endParaRPr lang="ru-RU" dirty="0">
              <a:solidFill>
                <a:srgbClr val="FF0000"/>
              </a:solidFill>
            </a:endParaRPr>
          </a:p>
          <a:p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3429000"/>
            <a:ext cx="2736304" cy="27553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348380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76436" y="0"/>
            <a:ext cx="7239000" cy="1143000"/>
          </a:xfrm>
        </p:spPr>
        <p:txBody>
          <a:bodyPr/>
          <a:lstStyle/>
          <a:p>
            <a:pPr algn="ctr"/>
            <a:r>
              <a:rPr lang="ru-RU" dirty="0" err="1"/>
              <a:t>Коээфициент</a:t>
            </a:r>
            <a:r>
              <a:rPr lang="ru-RU" dirty="0"/>
              <a:t> к:</a:t>
            </a: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86149" y="1484784"/>
            <a:ext cx="7745505" cy="892621"/>
          </a:xfrm>
        </p:spPr>
        <p:txBody>
          <a:bodyPr/>
          <a:lstStyle/>
          <a:p>
            <a:r>
              <a:rPr lang="ru-RU" dirty="0"/>
              <a:t>Определяет в какой координатной плоскости располагается прямая:</a:t>
            </a:r>
          </a:p>
          <a:p>
            <a:pPr marL="0" indent="0">
              <a:buNone/>
            </a:pP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62336" y="2415678"/>
            <a:ext cx="9361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solidFill>
                  <a:srgbClr val="FF0000"/>
                </a:solidFill>
              </a:rPr>
              <a:t>к&gt;0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2866853"/>
            <a:ext cx="41764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/>
              <a:t>Прямая находится в первой и третьей координатной четверти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2108" y="4106252"/>
            <a:ext cx="2232248" cy="2239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2726940" y="4211796"/>
            <a:ext cx="4774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988599" y="5948048"/>
            <a:ext cx="4774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Ш</a:t>
            </a: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H="1">
            <a:off x="1488659" y="4413051"/>
            <a:ext cx="1169404" cy="1788445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flipH="1">
            <a:off x="1839335" y="4228386"/>
            <a:ext cx="468052" cy="2157777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flipH="1">
            <a:off x="1488659" y="4765794"/>
            <a:ext cx="1354832" cy="1603779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5724128" y="2415677"/>
            <a:ext cx="9361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solidFill>
                  <a:srgbClr val="FF0000"/>
                </a:solidFill>
              </a:rPr>
              <a:t>к&lt;0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995936" y="2868048"/>
            <a:ext cx="437596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/>
              <a:t>Прямая находится во второй и четвертой координатной четверти</a:t>
            </a:r>
          </a:p>
        </p:txBody>
      </p:sp>
      <p:pic>
        <p:nvPicPr>
          <p:cNvPr id="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7428" y="3989036"/>
            <a:ext cx="2232248" cy="2239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TextBox 18"/>
          <p:cNvSpPr txBox="1"/>
          <p:nvPr/>
        </p:nvSpPr>
        <p:spPr>
          <a:xfrm>
            <a:off x="5246712" y="4106252"/>
            <a:ext cx="4774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II</a:t>
            </a:r>
            <a:endParaRPr lang="ru-RU" dirty="0"/>
          </a:p>
        </p:txBody>
      </p:sp>
      <p:sp>
        <p:nvSpPr>
          <p:cNvPr id="20" name="TextBox 19"/>
          <p:cNvSpPr txBox="1"/>
          <p:nvPr/>
        </p:nvSpPr>
        <p:spPr>
          <a:xfrm>
            <a:off x="6829373" y="5748745"/>
            <a:ext cx="4774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IV</a:t>
            </a:r>
            <a:endParaRPr lang="ru-RU" dirty="0"/>
          </a:p>
        </p:txBody>
      </p:sp>
      <p:cxnSp>
        <p:nvCxnSpPr>
          <p:cNvPr id="21" name="Прямая соединительная линия 20"/>
          <p:cNvCxnSpPr/>
          <p:nvPr/>
        </p:nvCxnSpPr>
        <p:spPr>
          <a:xfrm>
            <a:off x="5634844" y="4361564"/>
            <a:ext cx="1277416" cy="149494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6021524" y="4120159"/>
            <a:ext cx="504056" cy="204894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5304910" y="4516417"/>
            <a:ext cx="1516124" cy="1581713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468529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223" y="27856"/>
            <a:ext cx="7239000" cy="1143000"/>
          </a:xfrm>
        </p:spPr>
        <p:txBody>
          <a:bodyPr/>
          <a:lstStyle/>
          <a:p>
            <a:pPr algn="ctr"/>
            <a:r>
              <a:rPr lang="ru-RU" dirty="0"/>
              <a:t>Коэффициент </a:t>
            </a:r>
            <a:r>
              <a:rPr lang="en-US" sz="3600" dirty="0"/>
              <a:t>B</a:t>
            </a:r>
            <a:r>
              <a:rPr lang="ru-RU" dirty="0"/>
              <a:t>:</a:t>
            </a: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-11083" y="1268760"/>
            <a:ext cx="7745505" cy="820613"/>
          </a:xfrm>
        </p:spPr>
        <p:txBody>
          <a:bodyPr>
            <a:normAutofit lnSpcReduction="10000"/>
          </a:bodyPr>
          <a:lstStyle/>
          <a:p>
            <a:r>
              <a:rPr lang="ru-RU" dirty="0"/>
              <a:t>Определяет смещение прямой вверх или вниз вдоль оси ординат (</a:t>
            </a:r>
            <a:r>
              <a:rPr lang="ru-RU" dirty="0" err="1"/>
              <a:t>Оу</a:t>
            </a:r>
            <a:r>
              <a:rPr lang="ru-RU" dirty="0"/>
              <a:t>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472805" y="2132855"/>
            <a:ext cx="9361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b</a:t>
            </a:r>
            <a:r>
              <a:rPr lang="ru-RU" sz="2400" dirty="0">
                <a:solidFill>
                  <a:srgbClr val="FF0000"/>
                </a:solidFill>
              </a:rPr>
              <a:t>&gt;0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-71146" y="2594521"/>
            <a:ext cx="41764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/>
              <a:t>Прямая смещается вверх вдоль оси </a:t>
            </a:r>
            <a:r>
              <a:rPr lang="ru-RU" sz="2400" dirty="0" err="1"/>
              <a:t>Оу</a:t>
            </a:r>
            <a:r>
              <a:rPr lang="ru-RU" sz="2400" dirty="0"/>
              <a:t> на </a:t>
            </a:r>
            <a:r>
              <a:rPr lang="en-US" sz="2400" dirty="0"/>
              <a:t>b</a:t>
            </a:r>
            <a:r>
              <a:rPr lang="ru-RU" sz="2400" dirty="0"/>
              <a:t> единиц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130" y="3477590"/>
            <a:ext cx="2652437" cy="2661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Прямая соединительная линия 7"/>
          <p:cNvCxnSpPr/>
          <p:nvPr/>
        </p:nvCxnSpPr>
        <p:spPr>
          <a:xfrm flipV="1">
            <a:off x="786382" y="3692289"/>
            <a:ext cx="2304256" cy="2232248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Овал 8"/>
          <p:cNvSpPr/>
          <p:nvPr/>
        </p:nvSpPr>
        <p:spPr>
          <a:xfrm flipH="1">
            <a:off x="1859934" y="3966159"/>
            <a:ext cx="157152" cy="91883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1148769" y="4113272"/>
            <a:ext cx="3240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b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 flipH="1">
            <a:off x="1333518" y="3751914"/>
            <a:ext cx="683568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6600" dirty="0">
                <a:solidFill>
                  <a:srgbClr val="FF0000"/>
                </a:solidFill>
              </a:rPr>
              <a:t>{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381842" y="2132856"/>
            <a:ext cx="9361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b</a:t>
            </a:r>
            <a:r>
              <a:rPr lang="ru-RU" sz="2400" dirty="0">
                <a:solidFill>
                  <a:srgbClr val="FF0000"/>
                </a:solidFill>
              </a:rPr>
              <a:t>&lt;0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3893853" y="2594521"/>
            <a:ext cx="446449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/>
              <a:t>Прямая смещается вниз вдоль оси </a:t>
            </a:r>
            <a:r>
              <a:rPr lang="ru-RU" sz="2400" dirty="0" err="1"/>
              <a:t>Оу</a:t>
            </a:r>
            <a:r>
              <a:rPr lang="ru-RU" sz="2400" dirty="0"/>
              <a:t> на </a:t>
            </a:r>
            <a:r>
              <a:rPr lang="en-US" sz="2400" dirty="0"/>
              <a:t>b</a:t>
            </a:r>
            <a:r>
              <a:rPr lang="ru-RU" sz="2400" dirty="0"/>
              <a:t> единиц</a:t>
            </a:r>
          </a:p>
        </p:txBody>
      </p:sp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9883" y="3523532"/>
            <a:ext cx="2652437" cy="2661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6" name="Прямая соединительная линия 15"/>
          <p:cNvCxnSpPr/>
          <p:nvPr/>
        </p:nvCxnSpPr>
        <p:spPr>
          <a:xfrm flipH="1">
            <a:off x="5242386" y="3715582"/>
            <a:ext cx="1944216" cy="2088232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Овал 19"/>
          <p:cNvSpPr/>
          <p:nvPr/>
        </p:nvSpPr>
        <p:spPr>
          <a:xfrm flipH="1">
            <a:off x="6047525" y="5599810"/>
            <a:ext cx="157152" cy="91883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TextBox 20"/>
          <p:cNvSpPr txBox="1"/>
          <p:nvPr/>
        </p:nvSpPr>
        <p:spPr>
          <a:xfrm>
            <a:off x="6632686" y="4923870"/>
            <a:ext cx="3240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b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6152582" y="4554539"/>
            <a:ext cx="48939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7200" dirty="0">
                <a:solidFill>
                  <a:srgbClr val="FF0000"/>
                </a:solidFill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28185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200" dirty="0"/>
              <a:t>Определите знак коэффициентов </a:t>
            </a:r>
            <a:r>
              <a:rPr lang="en-US" sz="3200" dirty="0"/>
              <a:t>b </a:t>
            </a:r>
            <a:r>
              <a:rPr lang="ru-RU" sz="3200" dirty="0"/>
              <a:t>и к у данной прямой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4222" y="2131542"/>
            <a:ext cx="4465810" cy="44658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Прямая соединительная линия 4"/>
          <p:cNvCxnSpPr/>
          <p:nvPr/>
        </p:nvCxnSpPr>
        <p:spPr>
          <a:xfrm flipH="1">
            <a:off x="1475656" y="2636912"/>
            <a:ext cx="3168352" cy="396044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H="1">
            <a:off x="1475656" y="2636912"/>
            <a:ext cx="3168352" cy="3960440"/>
          </a:xfrm>
          <a:prstGeom prst="line">
            <a:avLst/>
          </a:prstGeom>
          <a:ln w="28575">
            <a:solidFill>
              <a:srgbClr val="92D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4860032" y="2348880"/>
            <a:ext cx="316835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/>
              <a:t>Прямая проходит через </a:t>
            </a:r>
            <a:r>
              <a:rPr lang="en-US" sz="2400" dirty="0"/>
              <a:t>I </a:t>
            </a:r>
            <a:r>
              <a:rPr lang="ru-RU" sz="2400" dirty="0"/>
              <a:t>и </a:t>
            </a:r>
            <a:r>
              <a:rPr lang="en-US" sz="2400" dirty="0"/>
              <a:t>III </a:t>
            </a:r>
            <a:r>
              <a:rPr lang="ru-RU" sz="2400" dirty="0"/>
              <a:t>координатные четверти, значит коэффициент к&gt;0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635896" y="2356342"/>
            <a:ext cx="10081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/>
              <a:t>I</a:t>
            </a:r>
            <a:endParaRPr lang="ru-RU" sz="4400" dirty="0"/>
          </a:p>
        </p:txBody>
      </p:sp>
      <p:sp>
        <p:nvSpPr>
          <p:cNvPr id="13" name="TextBox 12"/>
          <p:cNvSpPr txBox="1"/>
          <p:nvPr/>
        </p:nvSpPr>
        <p:spPr>
          <a:xfrm>
            <a:off x="467544" y="5733256"/>
            <a:ext cx="10081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/>
              <a:t>III</a:t>
            </a:r>
            <a:endParaRPr lang="ru-RU" sz="4400" dirty="0"/>
          </a:p>
        </p:txBody>
      </p:sp>
      <p:sp>
        <p:nvSpPr>
          <p:cNvPr id="14" name="TextBox 13"/>
          <p:cNvSpPr txBox="1"/>
          <p:nvPr/>
        </p:nvSpPr>
        <p:spPr>
          <a:xfrm>
            <a:off x="4860032" y="4532927"/>
            <a:ext cx="316835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/>
              <a:t>Прямая смещена вниз на четыре единицы вдоль оси ординат, значит </a:t>
            </a:r>
            <a:r>
              <a:rPr lang="en-US" sz="2400" dirty="0"/>
              <a:t>b</a:t>
            </a:r>
            <a:r>
              <a:rPr lang="ru-RU" sz="2400" dirty="0"/>
              <a:t>&lt;0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1911802" y="4293096"/>
            <a:ext cx="72008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6600" dirty="0">
                <a:solidFill>
                  <a:srgbClr val="FF0000"/>
                </a:solidFill>
              </a:rPr>
              <a:t>{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679607" y="4691295"/>
            <a:ext cx="7200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b</a:t>
            </a:r>
            <a:endParaRPr lang="ru-RU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51050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900" dirty="0"/>
              <a:t>Определите знак коэффициентов </a:t>
            </a:r>
            <a:r>
              <a:rPr lang="en-US" sz="2900" dirty="0"/>
              <a:t>b </a:t>
            </a:r>
            <a:r>
              <a:rPr lang="ru-RU" sz="2900" dirty="0"/>
              <a:t>и к у данной прямой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844824"/>
            <a:ext cx="4608512" cy="4608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Прямая соединительная линия 5"/>
          <p:cNvCxnSpPr/>
          <p:nvPr/>
        </p:nvCxnSpPr>
        <p:spPr>
          <a:xfrm>
            <a:off x="1547664" y="2132856"/>
            <a:ext cx="2808312" cy="4032448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1576175" y="2132856"/>
            <a:ext cx="2808312" cy="4032448"/>
          </a:xfrm>
          <a:prstGeom prst="line">
            <a:avLst/>
          </a:prstGeom>
          <a:ln w="28575">
            <a:solidFill>
              <a:srgbClr val="92D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Прямоугольник 8"/>
          <p:cNvSpPr/>
          <p:nvPr/>
        </p:nvSpPr>
        <p:spPr>
          <a:xfrm>
            <a:off x="4572000" y="2044004"/>
            <a:ext cx="345638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/>
              <a:t>Прямая проходит через </a:t>
            </a:r>
            <a:r>
              <a:rPr lang="en-US" sz="2400" dirty="0"/>
              <a:t>II </a:t>
            </a:r>
            <a:r>
              <a:rPr lang="ru-RU" sz="2400" dirty="0"/>
              <a:t>и </a:t>
            </a:r>
            <a:r>
              <a:rPr lang="en-US" sz="2400" dirty="0"/>
              <a:t>IV </a:t>
            </a:r>
            <a:r>
              <a:rPr lang="ru-RU" sz="2400" dirty="0"/>
              <a:t>координатные четверти, значит коэффициент к&lt;0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95536" y="2132856"/>
            <a:ext cx="10081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/>
              <a:t>II</a:t>
            </a:r>
            <a:endParaRPr lang="ru-RU" sz="4400" dirty="0"/>
          </a:p>
        </p:txBody>
      </p:sp>
      <p:sp>
        <p:nvSpPr>
          <p:cNvPr id="11" name="TextBox 10"/>
          <p:cNvSpPr txBox="1"/>
          <p:nvPr/>
        </p:nvSpPr>
        <p:spPr>
          <a:xfrm>
            <a:off x="3376375" y="5517232"/>
            <a:ext cx="10081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/>
              <a:t>IV</a:t>
            </a:r>
            <a:endParaRPr lang="ru-RU" sz="4400" dirty="0"/>
          </a:p>
        </p:txBody>
      </p:sp>
      <p:sp>
        <p:nvSpPr>
          <p:cNvPr id="12" name="TextBox 11"/>
          <p:cNvSpPr txBox="1"/>
          <p:nvPr/>
        </p:nvSpPr>
        <p:spPr>
          <a:xfrm>
            <a:off x="4716016" y="4314257"/>
            <a:ext cx="316835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/>
              <a:t>Прямая смещена вверх на четыре единицы вдоль оси ординат, значит </a:t>
            </a:r>
            <a:r>
              <a:rPr lang="en-US" sz="2400" dirty="0"/>
              <a:t>b</a:t>
            </a:r>
            <a:r>
              <a:rPr lang="ru-RU" sz="2400" dirty="0"/>
              <a:t>&gt;0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555058" y="3424961"/>
            <a:ext cx="7200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b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835696" y="3070139"/>
            <a:ext cx="72008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6600" dirty="0">
                <a:solidFill>
                  <a:srgbClr val="FF0000"/>
                </a:solidFill>
              </a:rPr>
              <a:t>{</a:t>
            </a:r>
          </a:p>
        </p:txBody>
      </p:sp>
    </p:spTree>
    <p:extLst>
      <p:ext uri="{BB962C8B-B14F-4D97-AF65-F5344CB8AC3E}">
        <p14:creationId xmlns:p14="http://schemas.microsoft.com/office/powerpoint/2010/main" val="734804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r>
              <a:rPr lang="ru-RU" dirty="0" err="1"/>
              <a:t>кВАДРАТИЧНАЯ</a:t>
            </a:r>
            <a:r>
              <a:rPr lang="ru-RU" dirty="0"/>
              <a:t> функция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Объект 1"/>
              <p:cNvSpPr>
                <a:spLocks noGrp="1"/>
              </p:cNvSpPr>
              <p:nvPr>
                <p:ph idx="1"/>
              </p:nvPr>
            </p:nvSpPr>
            <p:spPr>
              <a:xfrm>
                <a:off x="251520" y="1988840"/>
                <a:ext cx="7745505" cy="1396677"/>
              </a:xfrm>
            </p:spPr>
            <p:txBody>
              <a:bodyPr>
                <a:normAutofit fontScale="92500" lnSpcReduction="20000"/>
              </a:bodyPr>
              <a:lstStyle/>
              <a:p>
                <a:pPr algn="just"/>
                <a:r>
                  <a:rPr lang="ru-RU" dirty="0"/>
                  <a:t>Задается уравнением вида </a:t>
                </a:r>
                <a:r>
                  <a:rPr lang="ru-RU" sz="2800" dirty="0">
                    <a:solidFill>
                      <a:srgbClr val="FF0000"/>
                    </a:solidFill>
                  </a:rPr>
                  <a:t>у=а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2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ru-RU" sz="2800" i="1">
                            <a:solidFill>
                              <a:srgbClr val="FF0000"/>
                            </a:solidFill>
                            <a:latin typeface="Cambria Math"/>
                          </a:rPr>
                          <m:t>х</m:t>
                        </m:r>
                      </m:e>
                      <m:sup>
                        <m:r>
                          <a:rPr lang="ru-RU" sz="2800" i="1">
                            <a:solidFill>
                              <a:srgbClr val="FF0000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ru-RU" sz="2800" dirty="0">
                    <a:solidFill>
                      <a:srgbClr val="FF0000"/>
                    </a:solidFill>
                  </a:rPr>
                  <a:t>+</a:t>
                </a:r>
                <a:r>
                  <a:rPr lang="en-US" sz="2800" dirty="0">
                    <a:solidFill>
                      <a:srgbClr val="FF0000"/>
                    </a:solidFill>
                  </a:rPr>
                  <a:t>b</a:t>
                </a:r>
                <a:r>
                  <a:rPr lang="ru-RU" sz="2800" dirty="0" err="1">
                    <a:solidFill>
                      <a:srgbClr val="FF0000"/>
                    </a:solidFill>
                  </a:rPr>
                  <a:t>х+с</a:t>
                </a:r>
                <a:endParaRPr lang="ru-RU" sz="2800" dirty="0">
                  <a:solidFill>
                    <a:srgbClr val="FF0000"/>
                  </a:solidFill>
                </a:endParaRPr>
              </a:p>
              <a:p>
                <a:pPr marL="0" indent="0" algn="just">
                  <a:buNone/>
                </a:pPr>
                <a:r>
                  <a:rPr lang="ru-RU" dirty="0">
                    <a:solidFill>
                      <a:schemeClr val="tx1"/>
                    </a:solidFill>
                  </a:rPr>
                  <a:t>Графиком функции является парабола. Коэффициенты </a:t>
                </a:r>
                <a:r>
                  <a:rPr lang="ru-RU" dirty="0">
                    <a:solidFill>
                      <a:srgbClr val="FF0000"/>
                    </a:solidFill>
                  </a:rPr>
                  <a:t>а</a:t>
                </a:r>
                <a:r>
                  <a:rPr lang="ru-RU" dirty="0"/>
                  <a:t>,</a:t>
                </a:r>
                <a:r>
                  <a:rPr lang="ru-RU" dirty="0">
                    <a:solidFill>
                      <a:srgbClr val="FF0000"/>
                    </a:solidFill>
                  </a:rPr>
                  <a:t> </a:t>
                </a:r>
                <a:r>
                  <a:rPr lang="en-US" dirty="0">
                    <a:solidFill>
                      <a:srgbClr val="FF0000"/>
                    </a:solidFill>
                  </a:rPr>
                  <a:t>b</a:t>
                </a:r>
                <a:r>
                  <a:rPr lang="ru-RU" dirty="0">
                    <a:solidFill>
                      <a:srgbClr val="FF0000"/>
                    </a:solidFill>
                  </a:rPr>
                  <a:t> </a:t>
                </a:r>
                <a:r>
                  <a:rPr lang="ru-RU" dirty="0"/>
                  <a:t>и </a:t>
                </a:r>
                <a:r>
                  <a:rPr lang="ru-RU" dirty="0">
                    <a:solidFill>
                      <a:srgbClr val="FF0000"/>
                    </a:solidFill>
                  </a:rPr>
                  <a:t>с </a:t>
                </a:r>
                <a:r>
                  <a:rPr lang="ru-RU" dirty="0">
                    <a:solidFill>
                      <a:schemeClr val="tx1"/>
                    </a:solidFill>
                  </a:rPr>
                  <a:t>определяют расположение прямой на координатной плоскости.</a:t>
                </a:r>
                <a:endParaRPr lang="ru-RU" dirty="0">
                  <a:solidFill>
                    <a:srgbClr val="FF0000"/>
                  </a:solidFill>
                </a:endParaRPr>
              </a:p>
              <a:p>
                <a:endParaRPr lang="ru-RU" dirty="0"/>
              </a:p>
            </p:txBody>
          </p:sp>
        </mc:Choice>
        <mc:Fallback xmlns="">
          <p:sp>
            <p:nvSpPr>
              <p:cNvPr id="5" name="Объект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51520" y="1988840"/>
                <a:ext cx="7745505" cy="1396677"/>
              </a:xfrm>
              <a:blipFill rotWithShape="1">
                <a:blip r:embed="rId3"/>
                <a:stretch>
                  <a:fillRect l="-1180" t="-9607" r="-1180" b="-742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3509147"/>
            <a:ext cx="2685102" cy="26944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249584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3338979"/>
            <a:ext cx="3103580" cy="31143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 descr="https://ds02.infourok.ru/uploads/ex/0edb/0006ecaa-917bc0d4/4/hello_html_6e1df9ef.pn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044" y="3797756"/>
            <a:ext cx="4477406" cy="21705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-243408"/>
            <a:ext cx="7239000" cy="1143000"/>
          </a:xfrm>
        </p:spPr>
        <p:txBody>
          <a:bodyPr/>
          <a:lstStyle/>
          <a:p>
            <a:pPr algn="ctr"/>
            <a:r>
              <a:rPr lang="ru-RU" dirty="0" err="1"/>
              <a:t>Коээфициент</a:t>
            </a:r>
            <a:r>
              <a:rPr lang="ru-RU" dirty="0"/>
              <a:t> а: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340768"/>
            <a:ext cx="7239000" cy="648072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Определяет направление ветвей параболы: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620180" y="1963693"/>
            <a:ext cx="9361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solidFill>
                  <a:srgbClr val="FF0000"/>
                </a:solidFill>
              </a:rPr>
              <a:t>а&gt;0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2412316"/>
            <a:ext cx="41764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/>
              <a:t>Ветви параболы направлены вверх</a:t>
            </a:r>
          </a:p>
        </p:txBody>
      </p:sp>
      <p:pic>
        <p:nvPicPr>
          <p:cNvPr id="8" name="Picture 2" descr="https://ds02.infourok.ru/uploads/ex/0edb/0006ecaa-917bc0d4/4/hello_html_6e1df9ef.pn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rgbClr val="00B05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501008"/>
            <a:ext cx="4477406" cy="21705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https://ds02.infourok.ru/uploads/ex/0edb/0006ecaa-917bc0d4/4/hello_html_6e1df9ef.pn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4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17967" y="3501008"/>
            <a:ext cx="4477406" cy="13951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5364088" y="1963693"/>
            <a:ext cx="9361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solidFill>
                  <a:srgbClr val="FF0000"/>
                </a:solidFill>
              </a:rPr>
              <a:t>а&lt;0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787148" y="2373190"/>
            <a:ext cx="41764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/>
              <a:t>Ветви параболы направлены вниз</a:t>
            </a: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8362" y="3276525"/>
            <a:ext cx="3103580" cy="31143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2" descr="https://ds02.infourok.ru/uploads/ex/0edb/0006ecaa-917bc0d4/4/hello_html_6e1df9ef.pn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4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3347864" y="3797756"/>
            <a:ext cx="4477406" cy="13951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" descr="https://ds02.infourok.ru/uploads/ex/0edb/0006ecaa-917bc0d4/4/hello_html_6e1df9ef.pn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rgbClr val="00B05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4192425" y="4302470"/>
            <a:ext cx="4477406" cy="21705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2" descr="https://ds02.infourok.ru/uploads/ex/0edb/0006ecaa-917bc0d4/4/hello_html_6e1df9ef.pn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3793394" y="3501008"/>
            <a:ext cx="4477406" cy="21705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647679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498</TotalTime>
  <Words>587</Words>
  <Application>Microsoft Office PowerPoint</Application>
  <PresentationFormat>Экран (4:3)</PresentationFormat>
  <Paragraphs>125</Paragraphs>
  <Slides>17</Slides>
  <Notes>17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3" baseType="lpstr">
      <vt:lpstr>Calibri</vt:lpstr>
      <vt:lpstr>Cambria Math</vt:lpstr>
      <vt:lpstr>Trebuchet MS</vt:lpstr>
      <vt:lpstr>Wingdings</vt:lpstr>
      <vt:lpstr>Wingdings 2</vt:lpstr>
      <vt:lpstr>Изящная</vt:lpstr>
      <vt:lpstr>Подготовка к ОГЭ по математике</vt:lpstr>
      <vt:lpstr>Теория</vt:lpstr>
      <vt:lpstr>Линейная функция</vt:lpstr>
      <vt:lpstr>Коээфициент к:</vt:lpstr>
      <vt:lpstr>Коэффициент B:</vt:lpstr>
      <vt:lpstr>Определите знак коэффициентов b и к у данной прямой</vt:lpstr>
      <vt:lpstr>Определите знак коэффициентов b и к у данной прямой</vt:lpstr>
      <vt:lpstr>кВАДРАТИЧНАЯ функция</vt:lpstr>
      <vt:lpstr>Коээфициент а:</vt:lpstr>
      <vt:lpstr>Коээфициент В:</vt:lpstr>
      <vt:lpstr>Коээфициент с:</vt:lpstr>
      <vt:lpstr>Определите знаки коэффициентов а, b и с данной параболы</vt:lpstr>
      <vt:lpstr>На одном из рисунков изображен график функции у=х^2-2х+3. Укажите номер этого рисунка.</vt:lpstr>
      <vt:lpstr>Функция ОбратноЙ пропорциональнОЙ ЗАВИСИМОСТИ</vt:lpstr>
      <vt:lpstr>Коээфициент к:</vt:lpstr>
      <vt:lpstr>Установите соответствие между графиками функций и формулами, которые их задают.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Подготовка к ОГЭ-2020</dc:title>
  <dc:creator>Student</dc:creator>
  <cp:lastModifiedBy>Александр Лобанев</cp:lastModifiedBy>
  <cp:revision>35</cp:revision>
  <dcterms:created xsi:type="dcterms:W3CDTF">2020-05-04T20:19:25Z</dcterms:created>
  <dcterms:modified xsi:type="dcterms:W3CDTF">2020-11-27T09:15:37Z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492538</vt:lpwstr>
  </property>
  <property fmtid="{D5CDD505-2E9C-101B-9397-08002B2CF9AE}" pid="3" name="NXPowerLiteSettings">
    <vt:lpwstr>C7000400038000</vt:lpwstr>
  </property>
  <property fmtid="{D5CDD505-2E9C-101B-9397-08002B2CF9AE}" pid="4" name="NXPowerLiteVersion">
    <vt:lpwstr>S9.0.1</vt:lpwstr>
  </property>
</Properties>
</file>