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4" r:id="rId7"/>
    <p:sldId id="265" r:id="rId8"/>
    <p:sldId id="279" r:id="rId9"/>
    <p:sldId id="277" r:id="rId10"/>
    <p:sldId id="278" r:id="rId11"/>
    <p:sldId id="261" r:id="rId12"/>
    <p:sldId id="263" r:id="rId13"/>
    <p:sldId id="262" r:id="rId14"/>
    <p:sldId id="267" r:id="rId15"/>
    <p:sldId id="270" r:id="rId16"/>
    <p:sldId id="272" r:id="rId17"/>
    <p:sldId id="269" r:id="rId18"/>
    <p:sldId id="273" r:id="rId19"/>
    <p:sldId id="271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89" r:id="rId30"/>
    <p:sldId id="291" r:id="rId31"/>
    <p:sldId id="292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4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7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1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8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0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3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5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DD46-67BA-4B55-B841-B3547D494F9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5010-8FA3-4783-8AF9-007F94B66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&#1058;&#1077;&#1086;&#1088;&#1080;&#1103;%20&#1080;%20&#1087;&#1088;&#1072;&#1082;&#1090;&#1080;&#1082;&#1072;%205%20&#1086;&#1075;&#1101;.pptx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8496" y="674420"/>
            <a:ext cx="8686800" cy="3962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Теория и практика </a:t>
            </a:r>
            <a:br>
              <a:rPr lang="ru-RU" sz="6000" b="1" dirty="0" smtClean="0"/>
            </a:br>
            <a:r>
              <a:rPr lang="ru-RU" sz="6000" b="1" dirty="0" smtClean="0"/>
              <a:t>к заданию 5 ОГЭ </a:t>
            </a:r>
            <a:r>
              <a:rPr lang="ru-RU" sz="6000" b="1" dirty="0" smtClean="0"/>
              <a:t>2021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85656" y="5009882"/>
            <a:ext cx="439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</a:t>
            </a:r>
            <a:r>
              <a:rPr lang="ru-RU" dirty="0"/>
              <a:t>в</a:t>
            </a:r>
            <a:r>
              <a:rPr lang="ru-RU" dirty="0" smtClean="0"/>
              <a:t>ыполнила </a:t>
            </a:r>
          </a:p>
          <a:p>
            <a:r>
              <a:rPr lang="ru-RU" dirty="0" smtClean="0"/>
              <a:t>Ольга Ивановна,</a:t>
            </a:r>
          </a:p>
          <a:p>
            <a:r>
              <a:rPr lang="ru-RU" dirty="0" smtClean="0"/>
              <a:t> учитель русского языка и литературы МАОУ «СОШ № 96» </a:t>
            </a:r>
            <a:r>
              <a:rPr lang="ru-RU" dirty="0" err="1" smtClean="0"/>
              <a:t>гор.Перми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3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7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9. Загорелый - написание </a:t>
            </a:r>
            <a:r>
              <a:rPr lang="ru-RU" dirty="0"/>
              <a:t>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от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ударения</a:t>
            </a:r>
            <a:r>
              <a:rPr lang="ru-RU" dirty="0">
                <a:solidFill>
                  <a:srgbClr val="0070C0"/>
                </a:solidFill>
              </a:rPr>
              <a:t>. В безударной позиции пишется О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10. Разложить 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</a:t>
            </a:r>
            <a:r>
              <a:rPr lang="ru-RU" dirty="0">
                <a:solidFill>
                  <a:srgbClr val="002060"/>
                </a:solidFill>
              </a:rPr>
              <a:t>зависит от конечной согласной в корне. . Перед </a:t>
            </a:r>
            <a:r>
              <a:rPr lang="ru-RU" dirty="0" smtClean="0">
                <a:solidFill>
                  <a:srgbClr val="002060"/>
                </a:solidFill>
              </a:rPr>
              <a:t>Ж </a:t>
            </a:r>
            <a:r>
              <a:rPr lang="ru-RU" dirty="0">
                <a:solidFill>
                  <a:srgbClr val="002060"/>
                </a:solidFill>
              </a:rPr>
              <a:t>пишется </a:t>
            </a:r>
            <a:r>
              <a:rPr lang="ru-RU" dirty="0" smtClean="0">
                <a:solidFill>
                  <a:srgbClr val="002060"/>
                </a:solidFill>
              </a:rPr>
              <a:t>О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smtClean="0"/>
              <a:t>11.    Касаться-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</a:t>
            </a:r>
            <a:r>
              <a:rPr lang="ru-RU" dirty="0">
                <a:solidFill>
                  <a:srgbClr val="002060"/>
                </a:solidFill>
              </a:rPr>
              <a:t>от суффикса 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12. Скакать 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</a:t>
            </a:r>
            <a:r>
              <a:rPr lang="ru-RU" dirty="0">
                <a:solidFill>
                  <a:srgbClr val="002060"/>
                </a:solidFill>
              </a:rPr>
              <a:t>зависит от конечной согласной в корне. . Перед 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пишется 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13. Забирают-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</a:t>
            </a:r>
            <a:r>
              <a:rPr lang="ru-RU" dirty="0">
                <a:solidFill>
                  <a:srgbClr val="002060"/>
                </a:solidFill>
              </a:rPr>
              <a:t>от суффикса 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14. Разрастается - написание </a:t>
            </a:r>
            <a:r>
              <a:rPr lang="ru-RU" dirty="0"/>
              <a:t>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</a:t>
            </a:r>
            <a:r>
              <a:rPr lang="ru-RU" dirty="0">
                <a:solidFill>
                  <a:srgbClr val="002060"/>
                </a:solidFill>
              </a:rPr>
              <a:t>зависит от конечной согласной в корне. Перед СТ пишется 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15. Зарница 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от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ударения. В безударной позиции </a:t>
            </a:r>
            <a:r>
              <a:rPr lang="ru-RU" dirty="0" smtClean="0">
                <a:solidFill>
                  <a:srgbClr val="0070C0"/>
                </a:solidFill>
              </a:rPr>
              <a:t>пишется 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3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</a:t>
            </a:r>
            <a:r>
              <a:rPr lang="ru-RU" b="1" dirty="0" err="1" smtClean="0"/>
              <a:t>корнеи</a:t>
            </a:r>
            <a:r>
              <a:rPr lang="ru-RU" b="1" dirty="0" smtClean="0"/>
              <a:t>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7" y="1783813"/>
            <a:ext cx="10191846" cy="32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7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</a:t>
            </a:r>
            <a:r>
              <a:rPr lang="ru-RU" b="1" dirty="0" err="1" smtClean="0"/>
              <a:t>корнеи</a:t>
            </a:r>
            <a:r>
              <a:rPr lang="ru-RU" b="1" dirty="0" smtClean="0"/>
              <a:t>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/>
              <a:t>Определите правильное объяснение написания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Цифры- буква И обозначает мягкость предшествующего согласного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Цыпленок - буква Ы обозначает мягкость предшествующего согласного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Цыганский – в корне написание Ы </a:t>
            </a:r>
            <a:r>
              <a:rPr lang="ru-RU" dirty="0" err="1" smtClean="0"/>
              <a:t>послеЦ</a:t>
            </a:r>
            <a:r>
              <a:rPr lang="ru-RU" dirty="0" smtClean="0"/>
              <a:t> не определяется правилом ( является исключением)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Цитата – после Ц в корнях всегда пишется И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Ненавистный – непроизносимый согласный в корне слова проверяется краткой формой НЕНАВИСТЕН, в которой он слышится отчетливо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16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приставок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Правописание приставок можно разделить на  правила: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Неизменяемые 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Приставки , оканчивающиеся на –З, -С – </a:t>
            </a:r>
            <a:r>
              <a:rPr lang="ru-RU" dirty="0" smtClean="0"/>
              <a:t>на конце приставки перед </a:t>
            </a:r>
            <a:r>
              <a:rPr lang="ru-RU" dirty="0" smtClean="0">
                <a:solidFill>
                  <a:srgbClr val="FF0000"/>
                </a:solidFill>
              </a:rPr>
              <a:t>звонким </a:t>
            </a:r>
            <a:r>
              <a:rPr lang="ru-RU" dirty="0" smtClean="0"/>
              <a:t>согласным пишется </a:t>
            </a:r>
            <a:r>
              <a:rPr lang="ru-RU" dirty="0" smtClean="0">
                <a:solidFill>
                  <a:srgbClr val="FF0000"/>
                </a:solidFill>
              </a:rPr>
              <a:t>З,</a:t>
            </a:r>
            <a:r>
              <a:rPr lang="ru-RU" dirty="0" smtClean="0"/>
              <a:t> перед г</a:t>
            </a:r>
            <a:r>
              <a:rPr lang="ru-RU" dirty="0" smtClean="0">
                <a:solidFill>
                  <a:srgbClr val="FF0000"/>
                </a:solidFill>
              </a:rPr>
              <a:t>лухим </a:t>
            </a:r>
            <a:r>
              <a:rPr lang="ru-RU" dirty="0" smtClean="0"/>
              <a:t>согласным пишется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Приставки ПРЕ-, ПРИ- </a:t>
            </a:r>
            <a:r>
              <a:rPr lang="ru-RU" dirty="0" smtClean="0"/>
              <a:t>- написание приставки определяется ее </a:t>
            </a:r>
            <a:r>
              <a:rPr lang="ru-RU" dirty="0" smtClean="0">
                <a:solidFill>
                  <a:srgbClr val="FF0000"/>
                </a:solidFill>
              </a:rPr>
              <a:t>значением:   приближение, присоединение и т. д.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Приставки РОС-(РОЗ-), РАС-(РАЗ-)</a:t>
            </a:r>
            <a:r>
              <a:rPr lang="ru-RU" dirty="0" smtClean="0"/>
              <a:t> – написание приставки определяется </a:t>
            </a:r>
            <a:r>
              <a:rPr lang="ru-RU" dirty="0" smtClean="0">
                <a:solidFill>
                  <a:srgbClr val="FF0000"/>
                </a:solidFill>
              </a:rPr>
              <a:t>ударением</a:t>
            </a:r>
            <a:r>
              <a:rPr lang="ru-RU" dirty="0" smtClean="0"/>
              <a:t>. В </a:t>
            </a:r>
            <a:r>
              <a:rPr lang="ru-RU" dirty="0" smtClean="0">
                <a:solidFill>
                  <a:srgbClr val="FF0000"/>
                </a:solidFill>
              </a:rPr>
              <a:t>ударной </a:t>
            </a:r>
            <a:r>
              <a:rPr lang="ru-RU" dirty="0" smtClean="0"/>
              <a:t>позиции всегда пишется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Буквы И – Ы после приставок </a:t>
            </a:r>
            <a:r>
              <a:rPr lang="ru-RU" dirty="0" smtClean="0"/>
              <a:t>– написание приставки определяется ее </a:t>
            </a:r>
            <a:r>
              <a:rPr lang="ru-RU" dirty="0" smtClean="0">
                <a:solidFill>
                  <a:srgbClr val="FF0000"/>
                </a:solidFill>
              </a:rPr>
              <a:t>происхождением.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42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0"/>
            <a:ext cx="1062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приставок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Выделите приставку, укажите вид приставки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1.Неизменяемая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2. Зависит от глухости-звонкости последующего согласного   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3. Зависит от значения</a:t>
            </a:r>
          </a:p>
          <a:p>
            <a:pPr marL="0" indent="0">
              <a:buNone/>
            </a:pPr>
            <a:r>
              <a:rPr lang="ru-RU" dirty="0" smtClean="0"/>
              <a:t>Прибрежный, расценивать, премудрый, бесшумный, прилег, надломить, прибывать, приуныл, бесформенный, отход, списать, расценить, пререкаться, отдалить, рассмешил, здешний, преградить, презирать( труса), безграничный, приглушить, приехать, беззубый, исподлобья, отдалиться, сделать.</a:t>
            </a:r>
          </a:p>
          <a:p>
            <a:pPr marL="0" indent="0">
              <a:buNone/>
            </a:pPr>
            <a:r>
              <a:rPr lang="ru-RU" b="1" i="1" dirty="0" smtClean="0"/>
              <a:t>Какое слово не подписали?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6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приставок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Напишите правило по образцу</a:t>
            </a:r>
          </a:p>
          <a:p>
            <a:pPr marL="0" indent="0">
              <a:buNone/>
            </a:pPr>
            <a:r>
              <a:rPr lang="ru-RU" dirty="0" smtClean="0"/>
              <a:t>Прибрежный – написание приставки определяется ее значением – РАСПОЛОЖЕНИЕ ВБЛИЗИ</a:t>
            </a:r>
          </a:p>
          <a:p>
            <a:pPr marL="0" indent="0">
              <a:buNone/>
            </a:pPr>
            <a:r>
              <a:rPr lang="ru-RU" dirty="0" smtClean="0"/>
              <a:t>РАСЦЕНИВАТЬ – на конце приставки перед глухим согласным пишется буква С</a:t>
            </a:r>
          </a:p>
          <a:p>
            <a:pPr marL="0" indent="0">
              <a:buNone/>
            </a:pPr>
            <a:r>
              <a:rPr lang="ru-RU" dirty="0" smtClean="0"/>
              <a:t> Премудрый - написание приставки определяется ее значением, близким приставке ПЕРЕ-</a:t>
            </a:r>
          </a:p>
          <a:p>
            <a:pPr marL="0" indent="0">
              <a:buNone/>
            </a:pPr>
            <a:r>
              <a:rPr lang="ru-RU" dirty="0" smtClean="0"/>
              <a:t>Прилег - написание приставки определяется ее значением – НЕПОЛНОТА ДЕЙСТВИЯ</a:t>
            </a:r>
          </a:p>
          <a:p>
            <a:pPr marL="0" indent="0">
              <a:buNone/>
            </a:pPr>
            <a:r>
              <a:rPr lang="ru-RU" dirty="0" smtClean="0"/>
              <a:t>НАДЛОМИТЬ – на конце неизменяемой приставки пишется буква Д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Доделать работу с остальными словами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2573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Буквы И </a:t>
            </a:r>
            <a:r>
              <a:rPr lang="ru-RU" b="1" dirty="0"/>
              <a:t>-</a:t>
            </a:r>
            <a:r>
              <a:rPr lang="ru-RU" b="1" dirty="0" smtClean="0">
                <a:effectLst/>
              </a:rPr>
              <a:t> Ы после приставок</a:t>
            </a:r>
            <a:br>
              <a:rPr lang="ru-RU" b="1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 Буква И в корне меняется на Ы после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русскоязычных</a:t>
            </a:r>
            <a:r>
              <a:rPr lang="ru-RU" dirty="0" smtClean="0">
                <a:effectLst/>
              </a:rPr>
              <a:t> приставок, заканчивающихся на согласный (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кроме СВЕРХ- и МЕЖ-</a:t>
            </a:r>
            <a:r>
              <a:rPr lang="ru-RU" dirty="0" smtClean="0">
                <a:effectLst/>
              </a:rPr>
              <a:t>). </a:t>
            </a:r>
          </a:p>
          <a:p>
            <a:pPr marL="0" indent="0">
              <a:buNone/>
            </a:pPr>
            <a:r>
              <a:rPr lang="ru-RU" i="1" dirty="0" smtClean="0">
                <a:effectLst/>
              </a:rPr>
              <a:t>Исключение: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 взимать.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/>
              </a:rPr>
              <a:t>Примеры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иноязычных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приставок: ПОСТ-, ИН-, КОНТР-, АД-, ДЕЗ-, ДИЗ-, СУПЕР-, ТРАНС-, ИНТЕР-, СУБ-, ПАН- и др.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Обратите внимание: двух-, трех-, четырех- не являются приставками!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Примеры: Предыстория, сызмала, разыскать – </a:t>
            </a:r>
            <a:r>
              <a:rPr lang="ru-RU" i="1" dirty="0" smtClean="0">
                <a:effectLst/>
              </a:rPr>
              <a:t>И заменилась на Ы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Контригра, </a:t>
            </a:r>
            <a:r>
              <a:rPr lang="ru-RU" dirty="0" err="1" smtClean="0">
                <a:effectLst/>
              </a:rPr>
              <a:t>сверхидеальный</a:t>
            </a:r>
            <a:r>
              <a:rPr lang="ru-RU" dirty="0" smtClean="0">
                <a:effectLst/>
              </a:rPr>
              <a:t>, поискать – </a:t>
            </a:r>
            <a:r>
              <a:rPr lang="ru-RU" b="1" dirty="0" smtClean="0">
                <a:effectLst/>
              </a:rPr>
              <a:t>замена не происходит!</a:t>
            </a:r>
            <a:br>
              <a:rPr lang="ru-RU" b="1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803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b="1" dirty="0" smtClean="0">
                <a:effectLst/>
              </a:rPr>
              <a:t>Буквы И </a:t>
            </a:r>
            <a:r>
              <a:rPr lang="ru-RU" b="1" dirty="0" err="1" smtClean="0">
                <a:effectLst/>
              </a:rPr>
              <a:t>и</a:t>
            </a:r>
            <a:r>
              <a:rPr lang="ru-RU" b="1" dirty="0" smtClean="0">
                <a:effectLst/>
              </a:rPr>
              <a:t> Ы после приставок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Определите правильное объяснение написания</a:t>
            </a:r>
          </a:p>
          <a:p>
            <a:pPr marL="0" indent="0">
              <a:buNone/>
            </a:pPr>
            <a:r>
              <a:rPr lang="ru-RU" dirty="0" smtClean="0"/>
              <a:t>1)Подыскать – после русской приставки, оканчивающейся на согласный, пишется Ы</a:t>
            </a:r>
          </a:p>
          <a:p>
            <a:pPr marL="0" indent="0">
              <a:buNone/>
            </a:pPr>
            <a:r>
              <a:rPr lang="ru-RU" dirty="0" smtClean="0"/>
              <a:t>2)Подыграть - после русской приставки, оканчивающейся на согласный, пишется Ы</a:t>
            </a:r>
          </a:p>
          <a:p>
            <a:pPr marL="0" indent="0">
              <a:buNone/>
            </a:pPr>
            <a:r>
              <a:rPr lang="ru-RU" dirty="0" smtClean="0"/>
              <a:t>3)</a:t>
            </a:r>
            <a:r>
              <a:rPr lang="ru-RU" dirty="0" err="1" smtClean="0"/>
              <a:t>Суперигра</a:t>
            </a:r>
            <a:r>
              <a:rPr lang="ru-RU" dirty="0" smtClean="0"/>
              <a:t> - после русской приставки иноязычного происхождения, оканчивающейся на согласный, пишется И</a:t>
            </a:r>
          </a:p>
          <a:p>
            <a:pPr marL="0" indent="0">
              <a:buNone/>
            </a:pPr>
            <a:r>
              <a:rPr lang="ru-RU" dirty="0" smtClean="0"/>
              <a:t>4)Розыгрыш - после русской приставки, оканчивающейся на согласный, пишется Ы</a:t>
            </a:r>
          </a:p>
          <a:p>
            <a:pPr marL="0" indent="0">
              <a:buNone/>
            </a:pPr>
            <a:r>
              <a:rPr lang="ru-RU" dirty="0" smtClean="0"/>
              <a:t>5)Сверхинтересный - после русской приставки, оканчивающейся на согласный, пишется 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29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0"/>
            <a:ext cx="969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Правописание </a:t>
            </a:r>
            <a:r>
              <a:rPr lang="ru-RU" b="1" dirty="0" err="1"/>
              <a:t>корнеи</a:t>
            </a:r>
            <a:r>
              <a:rPr lang="ru-RU" b="1" dirty="0"/>
              <a:t>̆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Правописание гласных в корнях можно разделить на три правила: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проверяемые </a:t>
            </a:r>
            <a:r>
              <a:rPr lang="ru-RU" dirty="0">
                <a:solidFill>
                  <a:srgbClr val="FF0000"/>
                </a:solidFill>
              </a:rPr>
              <a:t>гласные в </a:t>
            </a:r>
            <a:r>
              <a:rPr lang="ru-RU" dirty="0" smtClean="0">
                <a:solidFill>
                  <a:srgbClr val="FF0000"/>
                </a:solidFill>
              </a:rPr>
              <a:t>корне </a:t>
            </a:r>
            <a:r>
              <a:rPr lang="ru-RU" dirty="0" smtClean="0"/>
              <a:t>– написание безударной гласной определяется </a:t>
            </a:r>
            <a:r>
              <a:rPr lang="ru-RU" dirty="0" smtClean="0">
                <a:solidFill>
                  <a:srgbClr val="0070C0"/>
                </a:solidFill>
              </a:rPr>
              <a:t>подбором формы слова  или подбором однокоренного слова</a:t>
            </a:r>
            <a:r>
              <a:rPr lang="ru-RU" dirty="0" smtClean="0"/>
              <a:t>, в котором эта гласная находится </a:t>
            </a:r>
            <a:r>
              <a:rPr lang="ru-RU" dirty="0" smtClean="0">
                <a:solidFill>
                  <a:srgbClr val="0070C0"/>
                </a:solidFill>
              </a:rPr>
              <a:t>под ударением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непроверяемые гласные в </a:t>
            </a:r>
            <a:r>
              <a:rPr lang="ru-RU" dirty="0" smtClean="0">
                <a:solidFill>
                  <a:srgbClr val="FF0000"/>
                </a:solidFill>
              </a:rPr>
              <a:t>корне </a:t>
            </a:r>
            <a:r>
              <a:rPr lang="ru-RU" dirty="0" smtClean="0"/>
              <a:t>– в корне слова пишутся безударная(-</a:t>
            </a:r>
            <a:r>
              <a:rPr lang="ru-RU" dirty="0" err="1" smtClean="0"/>
              <a:t>ые</a:t>
            </a:r>
            <a:r>
              <a:rPr lang="ru-RU" dirty="0" smtClean="0">
                <a:solidFill>
                  <a:srgbClr val="0070C0"/>
                </a:solidFill>
              </a:rPr>
              <a:t>) непроверяемая</a:t>
            </a:r>
            <a:r>
              <a:rPr lang="ru-RU" dirty="0" smtClean="0"/>
              <a:t>(-</a:t>
            </a:r>
            <a:r>
              <a:rPr lang="ru-RU" dirty="0" err="1" smtClean="0"/>
              <a:t>ые</a:t>
            </a:r>
            <a:r>
              <a:rPr lang="ru-RU" dirty="0" smtClean="0"/>
              <a:t>) буква(-ы)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чередующиеся </a:t>
            </a:r>
            <a:r>
              <a:rPr lang="ru-RU" dirty="0">
                <a:solidFill>
                  <a:srgbClr val="FF0000"/>
                </a:solidFill>
              </a:rPr>
              <a:t>гласные в </a:t>
            </a:r>
            <a:r>
              <a:rPr lang="ru-RU" dirty="0" smtClean="0">
                <a:solidFill>
                  <a:srgbClr val="FF0000"/>
                </a:solidFill>
              </a:rPr>
              <a:t>корне </a:t>
            </a:r>
            <a:r>
              <a:rPr lang="ru-RU" dirty="0" smtClean="0"/>
              <a:t>–написание безударной  </a:t>
            </a:r>
            <a:r>
              <a:rPr lang="ru-RU" dirty="0" smtClean="0">
                <a:solidFill>
                  <a:srgbClr val="0070C0"/>
                </a:solidFill>
              </a:rPr>
              <a:t>чередующейся</a:t>
            </a:r>
            <a:r>
              <a:rPr lang="ru-RU" dirty="0" smtClean="0"/>
              <a:t> гласной в корне слова зависит от </a:t>
            </a:r>
            <a:r>
              <a:rPr lang="ru-RU" dirty="0" smtClean="0">
                <a:solidFill>
                  <a:srgbClr val="0070C0"/>
                </a:solidFill>
              </a:rPr>
              <a:t>……(использовать правило)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4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разделительных Ъ и 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Определите правильное объяснение написания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Предъюбилейный – буква Ъ пишется после приставки, оканчивающейся на согласный, перед буквой Ю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Вьюга - буква Ь пишется после приставки, оканчивающейся на согласный, перед буквой Ю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Въедливый – буква Ъ обозначает твердость предшествующего согласного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Обезьяна - буква Ь пишется в корне перед буквой 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Двухъярусный - буква Ъ пишется после приставки, оканчивающейся на согласный, перед буквой 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6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Ь после шипящих</a:t>
            </a:r>
            <a:br>
              <a:rPr lang="ru-RU" dirty="0" smtClean="0"/>
            </a:br>
            <a:r>
              <a:rPr lang="ru-RU" dirty="0" smtClean="0"/>
              <a:t>укажите верное  объяснение написания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РЕЖЬ – в форме повелительного наклонения на конце глагола буква ь пишется для обозначения мягкости предшествующего согласного.</a:t>
            </a:r>
          </a:p>
          <a:p>
            <a:r>
              <a:rPr lang="ru-RU" dirty="0" smtClean="0"/>
              <a:t>НАСТЕЖЬ – в наречии, оканчивающемся на шипящий, пишется буква ь.</a:t>
            </a:r>
          </a:p>
          <a:p>
            <a:r>
              <a:rPr lang="ru-RU" dirty="0" smtClean="0"/>
              <a:t>(много) ЗАДАЧ – в форме множественного числа имени существительного 3 склонения после шипящего буква ь не пишется.</a:t>
            </a:r>
          </a:p>
          <a:p>
            <a:r>
              <a:rPr lang="ru-RU" dirty="0" smtClean="0"/>
              <a:t>   НОЧЬ – в имени существительном 3 склонения после шипящего пишется буква ь.</a:t>
            </a:r>
          </a:p>
          <a:p>
            <a:r>
              <a:rPr lang="ru-RU" dirty="0" smtClean="0"/>
              <a:t>    СТЕРЕЧЬ – на конце глагола в форме повелительного наклонения после шипящего пишется буква 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18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74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Дайте верное объяснение написания слова с буквой Ь или без буквы 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шипящих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 волчьему (следу), нарежь, невтерпеж, училищ, беречь, молодежь, кирпич, наотмашь, розыгрыш, тягуч, решаешься, лишь, ружьецо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 после шипящих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Восемьсот, стекольщик, барьер, </a:t>
            </a:r>
            <a:r>
              <a:rPr lang="ru-RU" dirty="0" err="1" smtClean="0"/>
              <a:t>нян_чить</a:t>
            </a:r>
            <a:r>
              <a:rPr lang="ru-RU" dirty="0" smtClean="0"/>
              <a:t>, тоньше, больной, просьба, фонарь, пятьдесят, пьедестал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021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-141668"/>
            <a:ext cx="10315978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44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Укажите верное </a:t>
            </a:r>
            <a:r>
              <a:rPr lang="ru-RU" dirty="0" err="1" smtClean="0"/>
              <a:t>объя</a:t>
            </a:r>
            <a:r>
              <a:rPr lang="en-US" dirty="0" smtClean="0"/>
              <a:t>c</a:t>
            </a:r>
            <a:r>
              <a:rPr lang="ru-RU" dirty="0" err="1" smtClean="0"/>
              <a:t>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НОЧНОЙ – в сочетании ЧН буква Ь не пишется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ИСПЕЧЬ – на конце неопределённой формы глагола после шипящих пишется буква Ь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ЧЬИ-ТО (следы) – буква Ь обозначает мягкость предыдущего согласного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НОЧЬЮ (уехать) – в наречии буква Ь указывает на мягкость предшествующего согласного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РАЗРЕЖЬТЕ (торт) – в форме повелительного наклонения глагола после шипящих пишется буква Ь.</a:t>
            </a:r>
          </a:p>
        </p:txBody>
      </p:sp>
    </p:spTree>
    <p:extLst>
      <p:ext uri="{BB962C8B-B14F-4D97-AF65-F5344CB8AC3E}">
        <p14:creationId xmlns:p14="http://schemas.microsoft.com/office/powerpoint/2010/main" val="2702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Укажите верное </a:t>
            </a:r>
            <a:r>
              <a:rPr lang="ru-RU" dirty="0" err="1" smtClean="0"/>
              <a:t>объя</a:t>
            </a:r>
            <a:r>
              <a:rPr lang="en-US" dirty="0" smtClean="0"/>
              <a:t>c</a:t>
            </a:r>
            <a:r>
              <a:rPr lang="ru-RU" dirty="0" err="1" smtClean="0"/>
              <a:t>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КАМЫШ – в имени существительном 3-го склонения после шипящих не пишется буква Ь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БРОШЬ – буква Ь обозначает мягкость предыдущего согласного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ОБОЗНАЧЬ (направление) – буква Ь обозначает мягкость предшествующего согласного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БРУСЬЯ – буква Ь обозначает мягкость предшествующего согласного звука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СЕМЬДЕСЯТ – в середине числительных от 50 до 80 пишется буква Ь.</a:t>
            </a:r>
          </a:p>
        </p:txBody>
      </p:sp>
    </p:spTree>
    <p:extLst>
      <p:ext uri="{BB962C8B-B14F-4D97-AF65-F5344CB8AC3E}">
        <p14:creationId xmlns:p14="http://schemas.microsoft.com/office/powerpoint/2010/main" val="13997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16099"/>
            <a:ext cx="9302839" cy="69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3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Укажите верное </a:t>
            </a:r>
            <a:r>
              <a:rPr lang="ru-RU" dirty="0" err="1"/>
              <a:t>объянение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(на) БОЧОК – в окончании имён существительных после шипящих под ударением пишется буква О</a:t>
            </a:r>
            <a:r>
              <a:rPr lang="ru-RU" dirty="0" smtClean="0"/>
              <a:t>.</a:t>
            </a:r>
          </a:p>
          <a:p>
            <a:r>
              <a:rPr lang="ru-RU" dirty="0"/>
              <a:t>С ПЛАЩОМ – в окончании имени существительного после шипящего  под ударением пишется буква О</a:t>
            </a:r>
            <a:r>
              <a:rPr lang="ru-RU" dirty="0" smtClean="0"/>
              <a:t>.</a:t>
            </a:r>
          </a:p>
          <a:p>
            <a:r>
              <a:rPr lang="ru-RU" dirty="0"/>
              <a:t>С ВРАЧОМ – в суффиксе имён существительных после шипящих под ударением пишется буква О</a:t>
            </a:r>
            <a:r>
              <a:rPr lang="ru-RU" dirty="0" smtClean="0"/>
              <a:t>.</a:t>
            </a:r>
          </a:p>
          <a:p>
            <a:r>
              <a:rPr lang="ru-RU" dirty="0"/>
              <a:t>С МЯЧОМ – в окончаниях имён существительных после шипящих под ударением пишется буква О</a:t>
            </a:r>
            <a:r>
              <a:rPr lang="ru-RU" dirty="0" smtClean="0"/>
              <a:t>.</a:t>
            </a:r>
          </a:p>
          <a:p>
            <a:r>
              <a:rPr lang="ru-RU" dirty="0"/>
              <a:t>БОЛЬШОЙ – в суффиксе имени прилагательного после шипящего под ударением пишется буква О.</a:t>
            </a:r>
          </a:p>
        </p:txBody>
      </p:sp>
    </p:spTree>
    <p:extLst>
      <p:ext uri="{BB962C8B-B14F-4D97-AF65-F5344CB8AC3E}">
        <p14:creationId xmlns:p14="http://schemas.microsoft.com/office/powerpoint/2010/main" val="22828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983" y="515155"/>
            <a:ext cx="8667482" cy="14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40122"/>
            <a:ext cx="11785241" cy="63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57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Укажите верное </a:t>
            </a:r>
            <a:r>
              <a:rPr lang="ru-RU" dirty="0" err="1" smtClean="0"/>
              <a:t>объя</a:t>
            </a:r>
            <a:r>
              <a:rPr lang="en-US" dirty="0" smtClean="0"/>
              <a:t>c</a:t>
            </a:r>
            <a:r>
              <a:rPr lang="ru-RU" dirty="0" err="1" smtClean="0"/>
              <a:t>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(говорил) ТЯГУЧЕ – в суффиксе наречия после шипящего под ударением пишется буква Е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Шёпот – в корне после шипящих пишется Ё, потому что можно подобрать однокоренное слово с Е- ШЕПТАТЬ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Кумачовый - </a:t>
            </a:r>
            <a:r>
              <a:rPr lang="ru-RU" dirty="0"/>
              <a:t>в окончании </a:t>
            </a:r>
            <a:r>
              <a:rPr lang="ru-RU" dirty="0" smtClean="0"/>
              <a:t>имён прилагательных </a:t>
            </a:r>
            <a:r>
              <a:rPr lang="ru-RU" dirty="0"/>
              <a:t>после шипящих под ударением пишется буква 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Жонглер - </a:t>
            </a:r>
            <a:r>
              <a:rPr lang="ru-RU" dirty="0"/>
              <a:t>в корне после шипящих пишется </a:t>
            </a:r>
            <a:r>
              <a:rPr lang="ru-RU" dirty="0" smtClean="0"/>
              <a:t>О, </a:t>
            </a:r>
            <a:r>
              <a:rPr lang="ru-RU" dirty="0"/>
              <a:t>потому что можно подобрать однокоренное слово </a:t>
            </a:r>
            <a:r>
              <a:rPr lang="ru-RU" dirty="0" smtClean="0"/>
              <a:t>с 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Общо</a:t>
            </a:r>
            <a:r>
              <a:rPr lang="ru-RU" dirty="0" smtClean="0"/>
              <a:t> - </a:t>
            </a:r>
            <a:r>
              <a:rPr lang="ru-RU" dirty="0"/>
              <a:t>в суффиксе наречия после шипящего под ударением пишется буква </a:t>
            </a:r>
            <a:r>
              <a:rPr lang="ru-RU" dirty="0" smtClean="0"/>
              <a:t>О.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634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Укажите верное </a:t>
            </a:r>
            <a:r>
              <a:rPr lang="ru-RU" dirty="0" err="1" smtClean="0"/>
              <a:t>объя</a:t>
            </a:r>
            <a:r>
              <a:rPr lang="en-US" dirty="0" smtClean="0"/>
              <a:t>c</a:t>
            </a:r>
            <a:r>
              <a:rPr lang="ru-RU" dirty="0" err="1" smtClean="0"/>
              <a:t>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Горячо -</a:t>
            </a:r>
            <a:r>
              <a:rPr lang="ru-RU" dirty="0"/>
              <a:t>в </a:t>
            </a:r>
            <a:r>
              <a:rPr lang="ru-RU" dirty="0" smtClean="0"/>
              <a:t>окончании </a:t>
            </a:r>
            <a:r>
              <a:rPr lang="ru-RU" dirty="0"/>
              <a:t>наречия после шипящего под ударением пишется буква </a:t>
            </a:r>
            <a:r>
              <a:rPr lang="ru-RU" dirty="0" smtClean="0"/>
              <a:t>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Холщовый - </a:t>
            </a:r>
            <a:r>
              <a:rPr lang="ru-RU" dirty="0"/>
              <a:t>в </a:t>
            </a:r>
            <a:r>
              <a:rPr lang="ru-RU" dirty="0" smtClean="0"/>
              <a:t>суффиксе </a:t>
            </a:r>
            <a:r>
              <a:rPr lang="ru-RU" dirty="0"/>
              <a:t>имён прилагательных после шипящих под ударением пишется буква 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</a:t>
            </a:r>
            <a:r>
              <a:rPr lang="ru-RU" dirty="0" smtClean="0"/>
              <a:t>ягучего - </a:t>
            </a:r>
            <a:r>
              <a:rPr lang="ru-RU" dirty="0"/>
              <a:t>в окончании имён прилагательных после шипящих </a:t>
            </a:r>
            <a:r>
              <a:rPr lang="ru-RU" dirty="0" smtClean="0"/>
              <a:t>без ударения </a:t>
            </a:r>
            <a:r>
              <a:rPr lang="ru-RU" dirty="0"/>
              <a:t>пишется буква </a:t>
            </a:r>
            <a:r>
              <a:rPr lang="ru-RU" dirty="0" smtClean="0"/>
              <a:t>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Шорох - в </a:t>
            </a:r>
            <a:r>
              <a:rPr lang="ru-RU" dirty="0"/>
              <a:t>корне после шипящих пишется </a:t>
            </a:r>
            <a:r>
              <a:rPr lang="ru-RU" dirty="0" smtClean="0"/>
              <a:t>О, </a:t>
            </a:r>
            <a:r>
              <a:rPr lang="ru-RU" dirty="0"/>
              <a:t>потому что можно подобрать однокоренное слово с Е- </a:t>
            </a:r>
            <a:r>
              <a:rPr lang="ru-RU" dirty="0" smtClean="0"/>
              <a:t>ШЕРОХОВАТЫЙ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Свинцовый -</a:t>
            </a:r>
            <a:r>
              <a:rPr lang="ru-RU" dirty="0"/>
              <a:t>в суффиксе имён прилагательных </a:t>
            </a:r>
            <a:r>
              <a:rPr lang="ru-RU" dirty="0" smtClean="0"/>
              <a:t>после Ц </a:t>
            </a:r>
            <a:r>
              <a:rPr lang="ru-RU" dirty="0"/>
              <a:t>под ударением пишется буква О.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8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Дайте верное объяснение написания слова с буквой Ь или без буквы Ь (</a:t>
            </a:r>
            <a:r>
              <a:rPr lang="ru-RU" b="1" dirty="0" err="1" smtClean="0"/>
              <a:t>Домаш</a:t>
            </a:r>
            <a:r>
              <a:rPr lang="ru-RU" b="1" dirty="0" smtClean="0"/>
              <a:t>. Задание)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шипящих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 волчьему (следу), нарежь, невтерпеж, училищ, беречь, молодежь, кирпич, наотмашь, розыгрыш, тягуч, решаешься, лишь, ружьецо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 после шипящих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Восемьсот, стекольщик, барьер, </a:t>
            </a:r>
            <a:r>
              <a:rPr lang="ru-RU" dirty="0" err="1" smtClean="0"/>
              <a:t>нян_чить</a:t>
            </a:r>
            <a:r>
              <a:rPr lang="ru-RU" dirty="0" smtClean="0"/>
              <a:t>, тоньше, больной, просьба, фонарь, пятьдесят, пьедестал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14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корней. </a:t>
            </a:r>
            <a:r>
              <a:rPr lang="ru-RU" b="1" dirty="0" smtClean="0">
                <a:solidFill>
                  <a:prstClr val="black"/>
                </a:solidFill>
              </a:rPr>
              <a:t>Ловушки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1825625"/>
            <a:ext cx="10993192" cy="48327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300" dirty="0" smtClean="0">
                <a:solidFill>
                  <a:srgbClr val="7030A0"/>
                </a:solidFill>
                <a:effectLst/>
              </a:rPr>
              <a:t>Проверяемая гласная в корне в безударном положении проверяется ударением в однокоренном слове.</a:t>
            </a:r>
            <a:br>
              <a:rPr lang="ru-RU" sz="3300" dirty="0" smtClean="0">
                <a:solidFill>
                  <a:srgbClr val="7030A0"/>
                </a:solidFill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b="1" u="sng" dirty="0" smtClean="0">
                <a:effectLst/>
              </a:rPr>
              <a:t>Ловушка №1!       </a:t>
            </a:r>
            <a:r>
              <a:rPr lang="ru-RU" sz="3300" dirty="0" smtClean="0">
                <a:solidFill>
                  <a:srgbClr val="FF0000"/>
                </a:solidFill>
                <a:effectLst/>
              </a:rPr>
              <a:t>Нельзя проверять гласные в корне глаголом с суффиксом -ЫВА-(-ИВА-):</a:t>
            </a:r>
            <a:br>
              <a:rPr lang="ru-RU" sz="3300" dirty="0" smtClean="0">
                <a:solidFill>
                  <a:srgbClr val="FF0000"/>
                </a:solidFill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err="1" smtClean="0">
                <a:effectLst/>
              </a:rPr>
              <a:t>хорОший</a:t>
            </a:r>
            <a:r>
              <a:rPr lang="ru-RU" sz="3300" dirty="0" smtClean="0">
                <a:effectLst/>
              </a:rPr>
              <a:t> – </a:t>
            </a:r>
            <a:r>
              <a:rPr lang="ru-RU" sz="3300" dirty="0" err="1" smtClean="0">
                <a:effectLst/>
              </a:rPr>
              <a:t>прихорАшИВАться</a:t>
            </a:r>
            <a:r>
              <a:rPr lang="ru-RU" sz="3300" dirty="0" smtClean="0">
                <a:effectLst/>
              </a:rPr>
              <a:t>.</a:t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>Как вы видите, происходит чередование звуков, и можно ошибиться.</a:t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b="1" u="sng" dirty="0" smtClean="0">
                <a:effectLst/>
              </a:rPr>
              <a:t>Ловушка №2!</a:t>
            </a: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>В современном русском языке осталось много параллельных слов из древнерусского и старославянского языков:</a:t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err="1" smtClean="0">
                <a:effectLst/>
              </a:rPr>
              <a:t>вОРОта</a:t>
            </a:r>
            <a:r>
              <a:rPr lang="ru-RU" sz="3300" dirty="0" smtClean="0">
                <a:effectLst/>
              </a:rPr>
              <a:t> – </a:t>
            </a:r>
            <a:r>
              <a:rPr lang="ru-RU" sz="3300" dirty="0" err="1" smtClean="0">
                <a:effectLst/>
              </a:rPr>
              <a:t>привРАтник</a:t>
            </a:r>
            <a:r>
              <a:rPr lang="ru-RU" sz="3300" dirty="0" smtClean="0">
                <a:effectLst/>
              </a:rPr>
              <a:t>,</a:t>
            </a:r>
            <a:r>
              <a:rPr lang="ru-RU" sz="3300" dirty="0"/>
              <a:t> </a:t>
            </a:r>
            <a:r>
              <a:rPr lang="ru-RU" sz="3300" dirty="0" smtClean="0"/>
              <a:t>         </a:t>
            </a:r>
            <a:r>
              <a:rPr lang="ru-RU" sz="3300" dirty="0" err="1" smtClean="0">
                <a:effectLst/>
              </a:rPr>
              <a:t>хОРОнить</a:t>
            </a:r>
            <a:r>
              <a:rPr lang="ru-RU" sz="3300" dirty="0" smtClean="0">
                <a:effectLst/>
              </a:rPr>
              <a:t> – </a:t>
            </a:r>
            <a:r>
              <a:rPr lang="ru-RU" sz="3300" dirty="0" err="1" smtClean="0">
                <a:effectLst/>
              </a:rPr>
              <a:t>охРАна</a:t>
            </a:r>
            <a:r>
              <a:rPr lang="ru-RU" sz="3300" dirty="0" smtClean="0">
                <a:effectLst/>
              </a:rPr>
              <a:t>,</a:t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err="1" smtClean="0">
                <a:effectLst/>
              </a:rPr>
              <a:t>зОЛОто</a:t>
            </a:r>
            <a:r>
              <a:rPr lang="ru-RU" sz="3300" dirty="0" smtClean="0">
                <a:effectLst/>
              </a:rPr>
              <a:t> – </a:t>
            </a:r>
            <a:r>
              <a:rPr lang="ru-RU" sz="3300" dirty="0" err="1" smtClean="0">
                <a:effectLst/>
              </a:rPr>
              <a:t>зЛАто</a:t>
            </a:r>
            <a:r>
              <a:rPr lang="ru-RU" sz="3300" dirty="0" smtClean="0">
                <a:effectLst/>
              </a:rPr>
              <a:t>,</a:t>
            </a:r>
            <a:r>
              <a:rPr lang="ru-RU" sz="3300" dirty="0"/>
              <a:t> </a:t>
            </a:r>
            <a:r>
              <a:rPr lang="ru-RU" sz="3300" dirty="0" smtClean="0"/>
              <a:t>                    </a:t>
            </a:r>
            <a:r>
              <a:rPr lang="ru-RU" sz="3300" dirty="0" err="1" smtClean="0">
                <a:effectLst/>
              </a:rPr>
              <a:t>хОЛОдный</a:t>
            </a:r>
            <a:r>
              <a:rPr lang="ru-RU" sz="3300" dirty="0" smtClean="0">
                <a:effectLst/>
              </a:rPr>
              <a:t> – </a:t>
            </a:r>
            <a:r>
              <a:rPr lang="ru-RU" sz="3300" dirty="0" err="1" smtClean="0">
                <a:effectLst/>
              </a:rPr>
              <a:t>прохЛАда</a:t>
            </a:r>
            <a:r>
              <a:rPr lang="ru-RU" sz="3300" dirty="0" smtClean="0">
                <a:effectLst/>
              </a:rPr>
              <a:t>.</a:t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/>
            </a:r>
            <a:br>
              <a:rPr lang="ru-RU" sz="3300" dirty="0" smtClean="0">
                <a:effectLst/>
              </a:rPr>
            </a:br>
            <a:r>
              <a:rPr lang="ru-RU" sz="3300" dirty="0" smtClean="0">
                <a:effectLst/>
              </a:rPr>
              <a:t>Как вы, наверно, поняли, </a:t>
            </a:r>
            <a:r>
              <a:rPr lang="ru-RU" sz="3300" dirty="0" smtClean="0">
                <a:solidFill>
                  <a:srgbClr val="FF0000"/>
                </a:solidFill>
                <a:effectLst/>
              </a:rPr>
              <a:t>ПРОВЕРЯТЬ ЭТИ СЛОВА ДРУГ ДРУГОМ НЕЛЬЗЯ</a:t>
            </a:r>
            <a:r>
              <a:rPr lang="ru-RU" sz="3300" dirty="0" smtClean="0">
                <a:effectLst/>
              </a:rPr>
              <a:t>. Если в проверяемом -</a:t>
            </a:r>
            <a:r>
              <a:rPr lang="ru-RU" sz="3300" dirty="0" err="1" smtClean="0">
                <a:effectLst/>
              </a:rPr>
              <a:t>оро</a:t>
            </a:r>
            <a:r>
              <a:rPr lang="ru-RU" sz="3300" dirty="0" smtClean="0">
                <a:effectLst/>
              </a:rPr>
              <a:t>-/-</a:t>
            </a:r>
            <a:r>
              <a:rPr lang="ru-RU" sz="3300" dirty="0" err="1" smtClean="0">
                <a:effectLst/>
              </a:rPr>
              <a:t>оло</a:t>
            </a:r>
            <a:r>
              <a:rPr lang="ru-RU" sz="3300" dirty="0" smtClean="0">
                <a:effectLst/>
              </a:rPr>
              <a:t> (русское слово) – ищем однокоренное с –</a:t>
            </a:r>
            <a:r>
              <a:rPr lang="ru-RU" sz="3300" dirty="0" err="1" smtClean="0">
                <a:effectLst/>
              </a:rPr>
              <a:t>оро</a:t>
            </a:r>
            <a:r>
              <a:rPr lang="ru-RU" sz="3300" dirty="0" smtClean="0">
                <a:effectLst/>
              </a:rPr>
              <a:t>-/-</a:t>
            </a:r>
            <a:r>
              <a:rPr lang="ru-RU" sz="3300" dirty="0" err="1" smtClean="0">
                <a:effectLst/>
              </a:rPr>
              <a:t>оло</a:t>
            </a:r>
            <a:r>
              <a:rPr lang="ru-RU" sz="3300" dirty="0" smtClean="0">
                <a:effectLst/>
              </a:rPr>
              <a:t>. Таким же образом поступайте со словами на -</a:t>
            </a:r>
            <a:r>
              <a:rPr lang="ru-RU" sz="3300" dirty="0" err="1" smtClean="0">
                <a:effectLst/>
              </a:rPr>
              <a:t>ра</a:t>
            </a:r>
            <a:r>
              <a:rPr lang="ru-RU" sz="3300" dirty="0" smtClean="0">
                <a:effectLst/>
              </a:rPr>
              <a:t>-\-ла- (старославянское). </a:t>
            </a:r>
          </a:p>
          <a:p>
            <a:pPr marL="0" indent="0">
              <a:buNone/>
            </a:pPr>
            <a:r>
              <a:rPr lang="ru-RU" sz="3300" b="1" u="sng" dirty="0" smtClean="0"/>
              <a:t>Ловушка № 3! </a:t>
            </a:r>
            <a:r>
              <a:rPr lang="ru-RU" sz="3300" dirty="0" smtClean="0"/>
              <a:t>         </a:t>
            </a:r>
            <a:r>
              <a:rPr lang="ru-RU" sz="3300" dirty="0" smtClean="0">
                <a:solidFill>
                  <a:srgbClr val="FF0000"/>
                </a:solidFill>
              </a:rPr>
              <a:t>Всегда думайте о значении корня</a:t>
            </a:r>
          </a:p>
          <a:p>
            <a:pPr marL="0" indent="0">
              <a:buNone/>
            </a:pPr>
            <a:r>
              <a:rPr lang="ru-RU" sz="3300" dirty="0" err="1" smtClean="0"/>
              <a:t>гОристый-гОры</a:t>
            </a:r>
            <a:r>
              <a:rPr lang="ru-RU" sz="3300" dirty="0" smtClean="0"/>
              <a:t>        </a:t>
            </a:r>
            <a:r>
              <a:rPr lang="ru-RU" sz="3300" dirty="0" err="1" smtClean="0"/>
              <a:t>рОсистый-рОсы</a:t>
            </a:r>
            <a:r>
              <a:rPr lang="ru-RU" sz="3300" dirty="0" smtClean="0"/>
              <a:t>      </a:t>
            </a:r>
            <a:r>
              <a:rPr lang="ru-RU" sz="3300" dirty="0" err="1" smtClean="0"/>
              <a:t>кОсить</a:t>
            </a:r>
            <a:r>
              <a:rPr lang="ru-RU" sz="3300" dirty="0" smtClean="0"/>
              <a:t>(траву)-</a:t>
            </a:r>
            <a:r>
              <a:rPr lang="ru-RU" sz="3300" dirty="0" err="1" smtClean="0"/>
              <a:t>кОсы</a:t>
            </a:r>
            <a:r>
              <a:rPr lang="ru-RU" sz="3300" dirty="0" smtClean="0"/>
              <a:t>       </a:t>
            </a:r>
            <a:r>
              <a:rPr lang="ru-RU" sz="3300" dirty="0" err="1" smtClean="0"/>
              <a:t>мИрить</a:t>
            </a:r>
            <a:r>
              <a:rPr lang="ru-RU" sz="3300" dirty="0" smtClean="0"/>
              <a:t> (друзей) –</a:t>
            </a:r>
            <a:r>
              <a:rPr lang="ru-RU" sz="3300" dirty="0" err="1" smtClean="0"/>
              <a:t>мИр</a:t>
            </a:r>
            <a:r>
              <a:rPr lang="ru-RU" sz="3300" dirty="0" smtClean="0"/>
              <a:t>            </a:t>
            </a:r>
            <a:r>
              <a:rPr lang="ru-RU" sz="3300" dirty="0" err="1" smtClean="0"/>
              <a:t>примЕрять</a:t>
            </a:r>
            <a:r>
              <a:rPr lang="ru-RU" sz="3300" dirty="0" smtClean="0"/>
              <a:t>(костюм) – </a:t>
            </a:r>
            <a:r>
              <a:rPr lang="ru-RU" sz="3300" dirty="0" err="1" smtClean="0"/>
              <a:t>примЕрка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ЭТО ПРОВЕРЯЕМАЯ ГЛАСНАЯ!          Не путайте с чередованием!</a:t>
            </a:r>
          </a:p>
          <a:p>
            <a:pPr marL="0" indent="0">
              <a:buNone/>
            </a:pPr>
            <a:r>
              <a:rPr lang="ru-RU" sz="3300" b="1" dirty="0" smtClean="0"/>
              <a:t>Например:     горелый,    зарос,   прикоснуться,     вымирание,     замер</a:t>
            </a:r>
          </a:p>
        </p:txBody>
      </p:sp>
    </p:spTree>
    <p:extLst>
      <p:ext uri="{BB962C8B-B14F-4D97-AF65-F5344CB8AC3E}">
        <p14:creationId xmlns:p14="http://schemas.microsoft.com/office/powerpoint/2010/main" val="27682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</a:t>
            </a:r>
            <a:r>
              <a:rPr lang="ru-RU" b="1" dirty="0" err="1" smtClean="0"/>
              <a:t>корнеи</a:t>
            </a:r>
            <a:r>
              <a:rPr lang="ru-RU" b="1" dirty="0" smtClean="0"/>
              <a:t>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825625"/>
            <a:ext cx="11070465" cy="48842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Выделите корень, укажите вид гласной в корне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 Проверяемые     2. Непроверяемые      3.Чередующиеся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Подгорел, продавец, расстилаться, предлагает, касательная, выращенное,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аплодисменты, блестит, ветеран, очарование, вырастать, примерять(платье),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заблистал, загорелый, каталог, разложить, стимулировать, касаться,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растащить, скакать, поспевающие, сидеть(на лавочке), забирают,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разрастается, зарница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10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Правописание </a:t>
            </a:r>
            <a:r>
              <a:rPr lang="ru-RU" b="1" dirty="0" err="1"/>
              <a:t>корнеи</a:t>
            </a:r>
            <a:r>
              <a:rPr lang="ru-RU" b="1" dirty="0"/>
              <a:t>̆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Правописание гласных в корнях можно разделить на три правила: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проверяемые </a:t>
            </a:r>
            <a:r>
              <a:rPr lang="ru-RU" dirty="0">
                <a:solidFill>
                  <a:srgbClr val="FF0000"/>
                </a:solidFill>
              </a:rPr>
              <a:t>гласные в </a:t>
            </a:r>
            <a:r>
              <a:rPr lang="ru-RU" dirty="0" smtClean="0">
                <a:solidFill>
                  <a:srgbClr val="FF0000"/>
                </a:solidFill>
              </a:rPr>
              <a:t>корне </a:t>
            </a:r>
            <a:r>
              <a:rPr lang="ru-RU" dirty="0" smtClean="0"/>
              <a:t>– написание безударной гласной определяется </a:t>
            </a:r>
            <a:r>
              <a:rPr lang="ru-RU" dirty="0" smtClean="0">
                <a:solidFill>
                  <a:srgbClr val="0070C0"/>
                </a:solidFill>
              </a:rPr>
              <a:t>подбором формы слова  или подбором однокоренного слова</a:t>
            </a:r>
            <a:r>
              <a:rPr lang="ru-RU" dirty="0" smtClean="0"/>
              <a:t>, в котором эта гласная находится </a:t>
            </a:r>
            <a:r>
              <a:rPr lang="ru-RU" dirty="0" smtClean="0">
                <a:solidFill>
                  <a:srgbClr val="0070C0"/>
                </a:solidFill>
              </a:rPr>
              <a:t>под ударением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непроверяемые гласные в </a:t>
            </a:r>
            <a:r>
              <a:rPr lang="ru-RU" dirty="0" smtClean="0">
                <a:solidFill>
                  <a:srgbClr val="FF0000"/>
                </a:solidFill>
              </a:rPr>
              <a:t>корне </a:t>
            </a:r>
            <a:r>
              <a:rPr lang="ru-RU" dirty="0" smtClean="0"/>
              <a:t>– в корне слова пишутся безударная(-</a:t>
            </a:r>
            <a:r>
              <a:rPr lang="ru-RU" dirty="0" err="1" smtClean="0"/>
              <a:t>ые</a:t>
            </a:r>
            <a:r>
              <a:rPr lang="ru-RU" dirty="0" smtClean="0">
                <a:solidFill>
                  <a:srgbClr val="0070C0"/>
                </a:solidFill>
              </a:rPr>
              <a:t>) непроверяемая</a:t>
            </a:r>
            <a:r>
              <a:rPr lang="ru-RU" dirty="0" smtClean="0"/>
              <a:t>(-</a:t>
            </a:r>
            <a:r>
              <a:rPr lang="ru-RU" dirty="0" err="1" smtClean="0"/>
              <a:t>ые</a:t>
            </a:r>
            <a:r>
              <a:rPr lang="ru-RU" dirty="0" smtClean="0"/>
              <a:t>) буква(-ы)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чередующиеся </a:t>
            </a:r>
            <a:r>
              <a:rPr lang="ru-RU" dirty="0">
                <a:solidFill>
                  <a:srgbClr val="FF0000"/>
                </a:solidFill>
              </a:rPr>
              <a:t>гласные в </a:t>
            </a:r>
            <a:r>
              <a:rPr lang="ru-RU" dirty="0" smtClean="0">
                <a:solidFill>
                  <a:srgbClr val="FF0000"/>
                </a:solidFill>
              </a:rPr>
              <a:t>корне </a:t>
            </a:r>
            <a:r>
              <a:rPr lang="ru-RU" dirty="0" smtClean="0"/>
              <a:t>–написание безударной  </a:t>
            </a:r>
            <a:r>
              <a:rPr lang="ru-RU" dirty="0" smtClean="0">
                <a:solidFill>
                  <a:srgbClr val="0070C0"/>
                </a:solidFill>
              </a:rPr>
              <a:t>чередующейся</a:t>
            </a:r>
            <a:r>
              <a:rPr lang="ru-RU" dirty="0" smtClean="0"/>
              <a:t> гласной в корне слова зависит от </a:t>
            </a:r>
            <a:r>
              <a:rPr lang="ru-RU" dirty="0" smtClean="0">
                <a:solidFill>
                  <a:srgbClr val="0070C0"/>
                </a:solidFill>
              </a:rPr>
              <a:t>……(использовать правило)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Правописание </a:t>
            </a:r>
            <a:r>
              <a:rPr lang="ru-RU" b="1" dirty="0" err="1" smtClean="0"/>
              <a:t>корнеи</a:t>
            </a:r>
            <a:r>
              <a:rPr lang="ru-RU" b="1" dirty="0" smtClean="0"/>
              <a:t>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Напишите правило , где есть чередование</a:t>
            </a:r>
          </a:p>
          <a:p>
            <a:pPr marL="0" indent="0">
              <a:buNone/>
            </a:pPr>
            <a:r>
              <a:rPr lang="ru-RU" dirty="0" smtClean="0"/>
              <a:t>Подгорел - написание безударной  </a:t>
            </a:r>
            <a:r>
              <a:rPr lang="ru-RU" dirty="0" smtClean="0">
                <a:solidFill>
                  <a:srgbClr val="0070C0"/>
                </a:solidFill>
              </a:rPr>
              <a:t>чередующейся</a:t>
            </a:r>
            <a:r>
              <a:rPr lang="ru-RU" dirty="0" smtClean="0"/>
              <a:t> гласной в корне слова зависит от </a:t>
            </a:r>
            <a:r>
              <a:rPr lang="ru-RU" dirty="0" smtClean="0">
                <a:solidFill>
                  <a:srgbClr val="0070C0"/>
                </a:solidFill>
              </a:rPr>
              <a:t>ударения. В безударной позиции пишется 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Расстилаться - написание безударной  </a:t>
            </a:r>
            <a:r>
              <a:rPr lang="ru-RU" dirty="0" smtClean="0">
                <a:solidFill>
                  <a:srgbClr val="0070C0"/>
                </a:solidFill>
              </a:rPr>
              <a:t>чередующейся</a:t>
            </a:r>
            <a:r>
              <a:rPr lang="ru-RU" dirty="0" smtClean="0"/>
              <a:t> гласной в корне слова зависит </a:t>
            </a:r>
            <a:r>
              <a:rPr lang="ru-RU" dirty="0" smtClean="0">
                <a:solidFill>
                  <a:srgbClr val="002060"/>
                </a:solidFill>
              </a:rPr>
              <a:t>от суффикса 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Предлагает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/>
              <a:t>написание безударной  </a:t>
            </a:r>
            <a:r>
              <a:rPr lang="ru-RU" dirty="0" smtClean="0">
                <a:solidFill>
                  <a:srgbClr val="0070C0"/>
                </a:solidFill>
              </a:rPr>
              <a:t>чередующейся</a:t>
            </a:r>
            <a:r>
              <a:rPr lang="ru-RU" dirty="0" smtClean="0"/>
              <a:t> гласной в корне слова </a:t>
            </a:r>
            <a:r>
              <a:rPr lang="ru-RU" dirty="0" smtClean="0">
                <a:solidFill>
                  <a:srgbClr val="002060"/>
                </a:solidFill>
              </a:rPr>
              <a:t>зависит от конечной согласной в корне. Перед Г пишется А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/>
              <a:t>Доделать работу с остальными словами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5865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Подгорел(3), продавец(1), расстилаться(3), предлагает(3), касательная(3), выращенное(3), аплодисменты(2), блестит(3), ветеран(2), очарование(1), вырастать(3), </a:t>
            </a:r>
            <a:r>
              <a:rPr lang="ru-RU" sz="3200" dirty="0"/>
              <a:t>примерять(платье</a:t>
            </a:r>
            <a:r>
              <a:rPr lang="ru-RU" sz="3200" dirty="0" smtClean="0"/>
              <a:t>)(1), заблистал(3), загорелый(3), каталог(</a:t>
            </a:r>
            <a:r>
              <a:rPr lang="en-US" sz="3200" dirty="0" smtClean="0"/>
              <a:t>2</a:t>
            </a:r>
            <a:r>
              <a:rPr lang="ru-RU" sz="3200" dirty="0" smtClean="0"/>
              <a:t>), разложить(3), стимулировать(1), касаться(3), растащить, скакать(3), поспевающие(1), </a:t>
            </a:r>
            <a:r>
              <a:rPr lang="ru-RU" sz="3200" dirty="0"/>
              <a:t>сидеть(на лавочке</a:t>
            </a:r>
            <a:r>
              <a:rPr lang="ru-RU" sz="3200" dirty="0" smtClean="0"/>
              <a:t>)(1), забирают(3), разрастается(3), зарница(3)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Подгорел </a:t>
            </a:r>
            <a:r>
              <a:rPr lang="ru-RU" dirty="0"/>
              <a:t>- 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от </a:t>
            </a:r>
            <a:r>
              <a:rPr lang="ru-RU" dirty="0">
                <a:solidFill>
                  <a:srgbClr val="0070C0"/>
                </a:solidFill>
              </a:rPr>
              <a:t>ударения. В безударной позиции пишется О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Расстилаться - 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</a:t>
            </a:r>
            <a:r>
              <a:rPr lang="ru-RU" dirty="0">
                <a:solidFill>
                  <a:srgbClr val="002060"/>
                </a:solidFill>
              </a:rPr>
              <a:t>от суффикса 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Предлагает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</a:t>
            </a:r>
            <a:r>
              <a:rPr lang="ru-RU" dirty="0">
                <a:solidFill>
                  <a:srgbClr val="002060"/>
                </a:solidFill>
              </a:rPr>
              <a:t>зависит от конечной согласной в корне. Перед Г пишется А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асательная-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</a:t>
            </a:r>
            <a:r>
              <a:rPr lang="ru-RU" dirty="0">
                <a:solidFill>
                  <a:srgbClr val="002060"/>
                </a:solidFill>
              </a:rPr>
              <a:t>от суффикса 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ыращенное - написание </a:t>
            </a:r>
            <a:r>
              <a:rPr lang="ru-RU" dirty="0"/>
              <a:t>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</a:t>
            </a:r>
            <a:r>
              <a:rPr lang="ru-RU" dirty="0">
                <a:solidFill>
                  <a:srgbClr val="002060"/>
                </a:solidFill>
              </a:rPr>
              <a:t>зависит от конечной согласной в корне. </a:t>
            </a:r>
            <a:r>
              <a:rPr lang="ru-RU" dirty="0" smtClean="0">
                <a:solidFill>
                  <a:srgbClr val="002060"/>
                </a:solidFill>
              </a:rPr>
              <a:t>Перед СТ пишется А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Блестит- </a:t>
            </a:r>
            <a:r>
              <a:rPr lang="ru-RU" dirty="0"/>
              <a:t>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</a:t>
            </a:r>
            <a:r>
              <a:rPr lang="ru-RU" dirty="0">
                <a:solidFill>
                  <a:srgbClr val="002060"/>
                </a:solidFill>
              </a:rPr>
              <a:t>от суффикса 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Вырастать- написание </a:t>
            </a:r>
            <a:r>
              <a:rPr lang="ru-RU" dirty="0"/>
              <a:t>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</a:t>
            </a:r>
            <a:r>
              <a:rPr lang="ru-RU" dirty="0">
                <a:solidFill>
                  <a:srgbClr val="002060"/>
                </a:solidFill>
              </a:rPr>
              <a:t>зависит от конечной согласной в корне. Перед СТ пишется 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Заблистал</a:t>
            </a:r>
            <a:r>
              <a:rPr lang="ru-RU" dirty="0"/>
              <a:t>- написание безударной  </a:t>
            </a:r>
            <a:r>
              <a:rPr lang="ru-RU" dirty="0">
                <a:solidFill>
                  <a:srgbClr val="0070C0"/>
                </a:solidFill>
              </a:rPr>
              <a:t>чередующейся</a:t>
            </a:r>
            <a:r>
              <a:rPr lang="ru-RU" dirty="0"/>
              <a:t> гласной в корне слова зависит </a:t>
            </a:r>
            <a:r>
              <a:rPr lang="ru-RU" dirty="0">
                <a:solidFill>
                  <a:srgbClr val="002060"/>
                </a:solidFill>
              </a:rPr>
              <a:t>от суффикса 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1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506</TotalTime>
  <Words>1521</Words>
  <Application>Microsoft Office PowerPoint</Application>
  <PresentationFormat>Широкоэкранный</PresentationFormat>
  <Paragraphs>165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Теория и практика  к заданию 5 ОГЭ 2021</vt:lpstr>
      <vt:lpstr>Правописание корней </vt:lpstr>
      <vt:lpstr>Презентация PowerPoint</vt:lpstr>
      <vt:lpstr>Правописание корней. Ловушки </vt:lpstr>
      <vt:lpstr>Правописание корней</vt:lpstr>
      <vt:lpstr>Правописание корней </vt:lpstr>
      <vt:lpstr>Правописание корней</vt:lpstr>
      <vt:lpstr>Ответы</vt:lpstr>
      <vt:lpstr>Ответы</vt:lpstr>
      <vt:lpstr>Ответы</vt:lpstr>
      <vt:lpstr>Правописание корней</vt:lpstr>
      <vt:lpstr>Правописание корней</vt:lpstr>
      <vt:lpstr>Правописание приставок</vt:lpstr>
      <vt:lpstr>Презентация PowerPoint</vt:lpstr>
      <vt:lpstr>Правописание приставок</vt:lpstr>
      <vt:lpstr>Правописание приставок</vt:lpstr>
      <vt:lpstr>Буквы И - Ы после приставок </vt:lpstr>
      <vt:lpstr>Буквы И и Ы после приставок</vt:lpstr>
      <vt:lpstr>Презентация PowerPoint</vt:lpstr>
      <vt:lpstr>Правописание разделительных Ъ и Ь</vt:lpstr>
      <vt:lpstr>Ь после шипящих укажите верное  объяснение написания</vt:lpstr>
      <vt:lpstr>Презентация PowerPoint</vt:lpstr>
      <vt:lpstr>Дайте верное объяснение написания слова с буквой Ь или без буквы Ь </vt:lpstr>
      <vt:lpstr>Презентация PowerPoint</vt:lpstr>
      <vt:lpstr>Укажите верное объяcнение</vt:lpstr>
      <vt:lpstr>Укажите верное объяcнение</vt:lpstr>
      <vt:lpstr>Презентация PowerPoint</vt:lpstr>
      <vt:lpstr>Презентация PowerPoint</vt:lpstr>
      <vt:lpstr>Укажите верное объянение</vt:lpstr>
      <vt:lpstr>Укажите верное объяcнение</vt:lpstr>
      <vt:lpstr>Укажите верное объяcнение</vt:lpstr>
      <vt:lpstr>Дайте верное объяснение написания слова с буквой Ь или без буквы Ь (Домаш. Задание)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корней</dc:title>
  <dc:creator>Ольга</dc:creator>
  <cp:lastModifiedBy>Ольга</cp:lastModifiedBy>
  <cp:revision>39</cp:revision>
  <dcterms:created xsi:type="dcterms:W3CDTF">2020-04-12T12:27:57Z</dcterms:created>
  <dcterms:modified xsi:type="dcterms:W3CDTF">2020-10-29T15:41:40Z</dcterms:modified>
</cp:coreProperties>
</file>