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3"/>
  </p:notesMasterIdLst>
  <p:sldIdLst>
    <p:sldId id="259" r:id="rId2"/>
    <p:sldId id="260" r:id="rId3"/>
    <p:sldId id="258" r:id="rId4"/>
    <p:sldId id="272" r:id="rId5"/>
    <p:sldId id="271" r:id="rId6"/>
    <p:sldId id="278" r:id="rId7"/>
    <p:sldId id="279" r:id="rId8"/>
    <p:sldId id="280" r:id="rId9"/>
    <p:sldId id="281" r:id="rId10"/>
    <p:sldId id="282" r:id="rId11"/>
    <p:sldId id="27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86FF"/>
    <a:srgbClr val="2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15FD5B1-EEB6-4368-9F1E-3868EC3A80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2BC7D8-CF9B-406C-AF6A-6EB4EDB970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C31624-460D-4BBA-8312-8F2495DEF4A0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D0C8B206-4B94-4ED2-840D-963CAE7216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1D666DF0-7BFD-4BDF-BC32-FED6BF1DE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BD60C2-871B-4A4D-91A1-5928AD9CCC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36FB48-4EE3-4D8A-9137-93C903DBA7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565A1C-0B7C-43ED-AF85-D73A91BAD8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>
            <a:extLst>
              <a:ext uri="{FF2B5EF4-FFF2-40B4-BE49-F238E27FC236}">
                <a16:creationId xmlns:a16="http://schemas.microsoft.com/office/drawing/2014/main" id="{735783AF-57F9-4CF6-9139-879A8FCD63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>
            <a:extLst>
              <a:ext uri="{FF2B5EF4-FFF2-40B4-BE49-F238E27FC236}">
                <a16:creationId xmlns:a16="http://schemas.microsoft.com/office/drawing/2014/main" id="{43FB7F35-D8F1-4084-B4E0-A4A2F25201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7412" name="Номер слайда 3">
            <a:extLst>
              <a:ext uri="{FF2B5EF4-FFF2-40B4-BE49-F238E27FC236}">
                <a16:creationId xmlns:a16="http://schemas.microsoft.com/office/drawing/2014/main" id="{5CB46F04-49D5-4403-A613-FBFF4ECC8C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D5A53DA-DFE2-46B0-9161-1A678CD2ADEF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id="{7DC76620-E7B9-4331-B097-D77B6975B4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id="{F42B2D7C-6A75-4182-B01A-1738C206DD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D69CF195-EB49-48D4-896A-554021AEAC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9CBD6F-D18B-4666-BAA9-999D925B3499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>
            <a:extLst>
              <a:ext uri="{FF2B5EF4-FFF2-40B4-BE49-F238E27FC236}">
                <a16:creationId xmlns:a16="http://schemas.microsoft.com/office/drawing/2014/main" id="{B0C43716-4890-44FB-900E-BB58470C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>
            <a:extLst>
              <a:ext uri="{FF2B5EF4-FFF2-40B4-BE49-F238E27FC236}">
                <a16:creationId xmlns:a16="http://schemas.microsoft.com/office/drawing/2014/main" id="{C339B019-AED2-428D-BF21-29B6F5F2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>
            <a:extLst>
              <a:ext uri="{FF2B5EF4-FFF2-40B4-BE49-F238E27FC236}">
                <a16:creationId xmlns:a16="http://schemas.microsoft.com/office/drawing/2014/main" id="{E1F26A90-1594-4C8A-8B14-5B3E9C59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734A590-14E1-4AC9-8484-F8EDC1D4CF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1900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6183E227-2800-4C7D-88CD-7B7DBA83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A2C2130C-9B7B-401D-B92E-FF61B7FAB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FA989882-393A-471C-969A-6DBB70C2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3CE33-F4B3-4464-9703-E4E85D5FCE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8724943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0ED0BED8-CA8E-48DA-B4A1-A019A7A9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D296D910-4EEC-46DE-9FC2-3DD0E689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F7D77C58-100A-435D-BA56-CAB6F0BE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C8C9D-1036-4829-8424-718E12EF31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1327510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034E52B6-2D54-419F-ADB7-D8475176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AABBCA66-4EE7-40AA-AE0E-8694ACF4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51DE4378-DDF5-4440-85F5-ACE06DF2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A3E0C-BEEE-41DD-BC13-F0E901C8D3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124052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8CC9B0-C365-4FE2-8562-25455652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A202BF-217D-4113-9777-2C268A5E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92B945-8180-4566-A90A-4A93B0B6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A6E13E8-8CD2-462F-9B90-308956FD3D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3077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id="{936BABE4-FCC7-4798-9B2D-3A3742F6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id="{B38F6EC2-6504-49C1-A20F-25CBC14CC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id="{DCCF24D8-F296-46E3-A297-07A22D1E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B6C80-1649-4776-A199-10215BA751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1656613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>
            <a:extLst>
              <a:ext uri="{FF2B5EF4-FFF2-40B4-BE49-F238E27FC236}">
                <a16:creationId xmlns:a16="http://schemas.microsoft.com/office/drawing/2014/main" id="{3E429143-2F29-4BF9-B0B8-3D1ED21A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>
            <a:extLst>
              <a:ext uri="{FF2B5EF4-FFF2-40B4-BE49-F238E27FC236}">
                <a16:creationId xmlns:a16="http://schemas.microsoft.com/office/drawing/2014/main" id="{32554E91-6282-43FF-9464-731B7C2F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>
            <a:extLst>
              <a:ext uri="{FF2B5EF4-FFF2-40B4-BE49-F238E27FC236}">
                <a16:creationId xmlns:a16="http://schemas.microsoft.com/office/drawing/2014/main" id="{11C4AD66-2EE8-46EC-AEE8-2695B727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C91E1-1AB6-4DA5-AF9A-D317C8F2D2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4415102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>
            <a:extLst>
              <a:ext uri="{FF2B5EF4-FFF2-40B4-BE49-F238E27FC236}">
                <a16:creationId xmlns:a16="http://schemas.microsoft.com/office/drawing/2014/main" id="{31390395-EEA8-4F3D-B1B5-F7155EA2C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>
            <a:extLst>
              <a:ext uri="{FF2B5EF4-FFF2-40B4-BE49-F238E27FC236}">
                <a16:creationId xmlns:a16="http://schemas.microsoft.com/office/drawing/2014/main" id="{99B39A17-C76B-4B3F-A17E-7B68E1D2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>
            <a:extLst>
              <a:ext uri="{FF2B5EF4-FFF2-40B4-BE49-F238E27FC236}">
                <a16:creationId xmlns:a16="http://schemas.microsoft.com/office/drawing/2014/main" id="{87327685-16A0-4B24-9C0E-13192991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1A028-49A9-4057-801A-AAF134D74A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1045028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:a16="http://schemas.microsoft.com/office/drawing/2014/main" id="{026BDBAE-84FC-4DD2-B3B2-9192972E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:a16="http://schemas.microsoft.com/office/drawing/2014/main" id="{D09CD023-46DE-43B2-8256-DF9D9EA2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>
            <a:extLst>
              <a:ext uri="{FF2B5EF4-FFF2-40B4-BE49-F238E27FC236}">
                <a16:creationId xmlns:a16="http://schemas.microsoft.com/office/drawing/2014/main" id="{9B319898-3CA8-4B08-B0B0-E031E1A4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CEE1E-CCB8-4EDA-99D1-DF4A111035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3767439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id="{A9DFA0AA-FFEF-45FE-810E-B2559E30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id="{102B31AA-079F-4450-A617-26B4E6A7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id="{390A18A9-7A5D-4D73-86A6-745E72EE2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708CD-DA2D-4395-9E62-6AFCA6AE57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7188378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>
            <a:extLst>
              <a:ext uri="{FF2B5EF4-FFF2-40B4-BE49-F238E27FC236}">
                <a16:creationId xmlns:a16="http://schemas.microsoft.com/office/drawing/2014/main" id="{CFB81A64-2CDC-4FCF-BD1D-90C50C811F9F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id="{D0EC8CEB-E38C-4CDD-90BE-135BB7C58703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15">
            <a:extLst>
              <a:ext uri="{FF2B5EF4-FFF2-40B4-BE49-F238E27FC236}">
                <a16:creationId xmlns:a16="http://schemas.microsoft.com/office/drawing/2014/main" id="{D9940045-A2DE-405E-A25F-E42269D7A5D5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>
            <a:extLst>
              <a:ext uri="{FF2B5EF4-FFF2-40B4-BE49-F238E27FC236}">
                <a16:creationId xmlns:a16="http://schemas.microsoft.com/office/drawing/2014/main" id="{B06E0996-F3AB-4C46-9B0D-0092CFB77689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>
            <a:extLst>
              <a:ext uri="{FF2B5EF4-FFF2-40B4-BE49-F238E27FC236}">
                <a16:creationId xmlns:a16="http://schemas.microsoft.com/office/drawing/2014/main" id="{2E52AE5F-0AD1-476F-9342-B2E9E811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>
            <a:extLst>
              <a:ext uri="{FF2B5EF4-FFF2-40B4-BE49-F238E27FC236}">
                <a16:creationId xmlns:a16="http://schemas.microsoft.com/office/drawing/2014/main" id="{E9B561E1-5BB8-48CB-864F-C77CCEB72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>
            <a:extLst>
              <a:ext uri="{FF2B5EF4-FFF2-40B4-BE49-F238E27FC236}">
                <a16:creationId xmlns:a16="http://schemas.microsoft.com/office/drawing/2014/main" id="{6FC6A86B-A43C-4092-BBBB-A673A94E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6D89E51-AF37-48CA-B758-8F360E02EC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593625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id="{841D8FC5-AB40-4048-907E-FBB68C8591F3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id="{D319CA25-95CE-4831-8112-EF1D1EA82BF9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35A0179E-5467-4A55-9B91-03614B51D0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E19BF65F-7FBC-482E-8E82-06D804E7C1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34525E46-FF25-4251-AC87-C30C861FD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id="{B387C161-B8D0-486F-B558-81B21DA73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E12FDF61-447C-4741-8BDF-A3D70B487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8886A581-9CC6-4F84-BDCF-4011ED1688C6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>
            <a:extLst>
              <a:ext uri="{FF2B5EF4-FFF2-40B4-BE49-F238E27FC236}">
                <a16:creationId xmlns:a16="http://schemas.microsoft.com/office/drawing/2014/main" id="{24C00F37-3049-47A1-95F8-1E1321121A84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C4A6FEA7-2BC9-4322-BFE3-D8DC1EC559EE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7A3657E4-FAB5-46E5-B961-2B845F5E36D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6" r:id="rId2"/>
    <p:sldLayoutId id="2147483845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6" r:id="rId9"/>
    <p:sldLayoutId id="2147483842" r:id="rId10"/>
    <p:sldLayoutId id="2147483843" r:id="rId11"/>
  </p:sldLayoutIdLst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357FCD95-DC7D-404F-A602-04F8CE168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66900"/>
            <a:ext cx="242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D8A17DD-14DE-4D8D-8F72-D6373F87CBB1}"/>
              </a:ext>
            </a:extLst>
          </p:cNvPr>
          <p:cNvSpPr/>
          <p:nvPr/>
        </p:nvSpPr>
        <p:spPr>
          <a:xfrm>
            <a:off x="0" y="1447800"/>
            <a:ext cx="8564204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98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«Написание сочинения –</a:t>
            </a:r>
          </a:p>
          <a:p>
            <a:pPr algn="just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98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рассуждения 9.2»</a:t>
            </a:r>
          </a:p>
          <a:p>
            <a:pPr algn="just"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98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98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ОГЭ-2021</a:t>
            </a:r>
          </a:p>
          <a:p>
            <a:pPr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98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98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DF265999-0DEE-4843-A2E6-12C9645E31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Домашнее задание</a:t>
            </a:r>
          </a:p>
        </p:txBody>
      </p:sp>
      <p:sp>
        <p:nvSpPr>
          <p:cNvPr id="14339" name="Подзаголовок 2">
            <a:extLst>
              <a:ext uri="{FF2B5EF4-FFF2-40B4-BE49-F238E27FC236}">
                <a16:creationId xmlns:a16="http://schemas.microsoft.com/office/drawing/2014/main" id="{C902AE37-0CBE-4FB9-87B3-F2890B045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ru-RU" altLang="ru-RU"/>
              <a:t>Написать сочинение 9.2 по исходному тексту Ю.Яковлева</a:t>
            </a:r>
          </a:p>
        </p:txBody>
      </p:sp>
    </p:spTree>
  </p:cSld>
  <p:clrMapOvr>
    <a:masterClrMapping/>
  </p:clrMapOvr>
  <p:transition spd="med">
    <p:split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3">
            <a:extLst>
              <a:ext uri="{FF2B5EF4-FFF2-40B4-BE49-F238E27FC236}">
                <a16:creationId xmlns:a16="http://schemas.microsoft.com/office/drawing/2014/main" id="{3C64B495-8EE6-4BCE-931C-D95223882B2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025" y="2724150"/>
            <a:ext cx="8743950" cy="1416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kern="1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5363" name="Text Box 5">
            <a:extLst>
              <a:ext uri="{FF2B5EF4-FFF2-40B4-BE49-F238E27FC236}">
                <a16:creationId xmlns:a16="http://schemas.microsoft.com/office/drawing/2014/main" id="{962EA57E-9D24-461D-9D66-6F57EC61B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838200"/>
            <a:ext cx="5341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  <a:endParaRPr lang="ru-RU" altLang="ru-RU" sz="20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730501-BCD5-4D6F-A884-8B8B8134F631}"/>
              </a:ext>
            </a:extLst>
          </p:cNvPr>
          <p:cNvSpPr/>
          <p:nvPr/>
        </p:nvSpPr>
        <p:spPr>
          <a:xfrm>
            <a:off x="533400" y="457200"/>
            <a:ext cx="80772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98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98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98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98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98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  УСПЕХОВ!</a:t>
            </a:r>
          </a:p>
        </p:txBody>
      </p:sp>
    </p:spTree>
  </p:cSld>
  <p:clrMapOvr>
    <a:masterClrMapping/>
  </p:clrMapOvr>
  <p:transition spd="med"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>
            <a:extLst>
              <a:ext uri="{FF2B5EF4-FFF2-40B4-BE49-F238E27FC236}">
                <a16:creationId xmlns:a16="http://schemas.microsoft.com/office/drawing/2014/main" id="{4C5E87CB-2A2D-4273-88A9-13D48521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85800"/>
            <a:ext cx="82296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2060"/>
                </a:solidFill>
              </a:rPr>
              <a:t>Структура сочинения-рассуждения 9.2</a:t>
            </a:r>
            <a:endParaRPr lang="ru-RU" altLang="ru-RU" sz="2800">
              <a:solidFill>
                <a:srgbClr val="002060"/>
              </a:solidFill>
            </a:endParaRPr>
          </a:p>
          <a:p>
            <a:pPr eaLnBrk="1" hangingPunct="1"/>
            <a:r>
              <a:rPr lang="ru-RU" altLang="ru-RU" sz="2800" b="1">
                <a:solidFill>
                  <a:srgbClr val="002060"/>
                </a:solidFill>
              </a:rPr>
              <a:t>      1. </a:t>
            </a:r>
            <a:r>
              <a:rPr lang="ru-RU" altLang="ru-RU" sz="2800">
                <a:solidFill>
                  <a:srgbClr val="002060"/>
                </a:solidFill>
              </a:rPr>
              <a:t>Тезис.</a:t>
            </a:r>
          </a:p>
          <a:p>
            <a:pPr eaLnBrk="1" hangingPunct="1"/>
            <a:r>
              <a:rPr lang="ru-RU" altLang="ru-RU" sz="2800" b="1">
                <a:solidFill>
                  <a:srgbClr val="002060"/>
                </a:solidFill>
              </a:rPr>
              <a:t>      2. </a:t>
            </a:r>
            <a:r>
              <a:rPr lang="ru-RU" altLang="ru-RU" sz="2800">
                <a:solidFill>
                  <a:srgbClr val="002060"/>
                </a:solidFill>
              </a:rPr>
              <a:t>Аргумент — пример 1 + комментарий.</a:t>
            </a:r>
          </a:p>
          <a:p>
            <a:pPr eaLnBrk="1" hangingPunct="1"/>
            <a:r>
              <a:rPr lang="ru-RU" altLang="ru-RU" sz="2800">
                <a:solidFill>
                  <a:srgbClr val="002060"/>
                </a:solidFill>
              </a:rPr>
              <a:t>      </a:t>
            </a:r>
            <a:r>
              <a:rPr lang="ru-RU" altLang="ru-RU" sz="2800" b="1">
                <a:solidFill>
                  <a:srgbClr val="002060"/>
                </a:solidFill>
              </a:rPr>
              <a:t>3. </a:t>
            </a:r>
            <a:r>
              <a:rPr lang="ru-RU" altLang="ru-RU" sz="2800">
                <a:solidFill>
                  <a:srgbClr val="002060"/>
                </a:solidFill>
              </a:rPr>
              <a:t>Аргумент — пример 2 + комментарий.</a:t>
            </a:r>
          </a:p>
          <a:p>
            <a:pPr eaLnBrk="1" hangingPunct="1"/>
            <a:r>
              <a:rPr lang="ru-RU" altLang="ru-RU" sz="2800">
                <a:solidFill>
                  <a:srgbClr val="002060"/>
                </a:solidFill>
              </a:rPr>
              <a:t>      </a:t>
            </a:r>
            <a:r>
              <a:rPr lang="ru-RU" altLang="ru-RU" sz="2800" b="1">
                <a:solidFill>
                  <a:srgbClr val="002060"/>
                </a:solidFill>
              </a:rPr>
              <a:t>4. </a:t>
            </a:r>
            <a:r>
              <a:rPr lang="ru-RU" altLang="ru-RU" sz="2800">
                <a:solidFill>
                  <a:srgbClr val="002060"/>
                </a:solidFill>
              </a:rPr>
              <a:t>Заключение (по тезису).</a:t>
            </a:r>
          </a:p>
          <a:p>
            <a:pPr eaLnBrk="1" hangingPunct="1"/>
            <a:r>
              <a:rPr lang="ru-RU" altLang="ru-RU" sz="2800" b="1">
                <a:solidFill>
                  <a:srgbClr val="002060"/>
                </a:solidFill>
              </a:rPr>
              <a:t>      1. Тезис</a:t>
            </a:r>
            <a:r>
              <a:rPr lang="ru-RU" altLang="ru-RU" sz="2800">
                <a:solidFill>
                  <a:srgbClr val="002060"/>
                </a:solidFill>
              </a:rPr>
              <a:t> – это мысль, которую нужно доказать. В тезисе нужно коротко сформулировать своё понимание смысла указанного фрагмента.</a:t>
            </a:r>
          </a:p>
          <a:p>
            <a:pPr eaLnBrk="1" hangingPunct="1"/>
            <a:r>
              <a:rPr lang="ru-RU" altLang="ru-RU" sz="2800">
                <a:solidFill>
                  <a:srgbClr val="002060"/>
                </a:solidFill>
              </a:rPr>
              <a:t>      Ваша задача — объяснить смысл заданных строк. Обычно в задании дана цитата, которая содержит идею, основную мысль, текста, и дать объяснение не составит труда.</a:t>
            </a:r>
          </a:p>
          <a:p>
            <a:pPr eaLnBrk="1" hangingPunct="1"/>
            <a:r>
              <a:rPr lang="ru-RU" altLang="ru-RU"/>
              <a:t>     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>
            <a:extLst>
              <a:ext uri="{FF2B5EF4-FFF2-40B4-BE49-F238E27FC236}">
                <a16:creationId xmlns:a16="http://schemas.microsoft.com/office/drawing/2014/main" id="{B8389D2E-FFE2-4D41-9550-324D104F95C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025" y="2724150"/>
            <a:ext cx="8743950" cy="1416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kern="1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0179923A-2C22-4DFE-9FBA-0171DB2EF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838200"/>
            <a:ext cx="5341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  <a:endParaRPr lang="ru-RU" altLang="ru-RU" sz="2000"/>
          </a:p>
        </p:txBody>
      </p:sp>
      <p:sp>
        <p:nvSpPr>
          <p:cNvPr id="7172" name="Прямоугольник 4">
            <a:extLst>
              <a:ext uri="{FF2B5EF4-FFF2-40B4-BE49-F238E27FC236}">
                <a16:creationId xmlns:a16="http://schemas.microsoft.com/office/drawing/2014/main" id="{679C9FCC-D191-47B3-BEB6-5D16969E0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"/>
            <a:ext cx="86106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     </a:t>
            </a:r>
            <a:r>
              <a:rPr lang="ru-RU" altLang="ru-RU" sz="2400"/>
              <a:t> При написании </a:t>
            </a:r>
            <a:r>
              <a:rPr lang="ru-RU" altLang="ru-RU" sz="2400" b="1"/>
              <a:t>вступления</a:t>
            </a:r>
            <a:r>
              <a:rPr lang="ru-RU" altLang="ru-RU" sz="2400"/>
              <a:t> можно использовать следующие речевые клише:</a:t>
            </a:r>
          </a:p>
          <a:p>
            <a:pPr eaLnBrk="1" hangingPunct="1"/>
            <a:r>
              <a:rPr lang="ru-RU" altLang="ru-RU" sz="2400" i="1"/>
              <a:t>  </a:t>
            </a:r>
            <a:r>
              <a:rPr lang="ru-RU" altLang="ru-RU" sz="2400" b="1" i="1">
                <a:solidFill>
                  <a:srgbClr val="0070C0"/>
                </a:solidFill>
              </a:rPr>
              <a:t>Смысл последних строк текста говорит нам о том, что…</a:t>
            </a:r>
            <a:endParaRPr lang="ru-RU" altLang="ru-RU" sz="2400" b="1">
              <a:solidFill>
                <a:srgbClr val="0070C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0070C0"/>
                </a:solidFill>
              </a:rPr>
              <a:t>  Текст заканчивается словами: «…».</a:t>
            </a:r>
          </a:p>
          <a:p>
            <a:pPr eaLnBrk="1" hangingPunct="1"/>
            <a:r>
              <a:rPr lang="ru-RU" altLang="ru-RU" sz="2400" b="1" i="1">
                <a:solidFill>
                  <a:srgbClr val="0070C0"/>
                </a:solidFill>
              </a:rPr>
              <a:t>На мой взгляд, речь идет о том, что…</a:t>
            </a:r>
            <a:endParaRPr lang="ru-RU" altLang="ru-RU" sz="2400" b="1">
              <a:solidFill>
                <a:srgbClr val="0070C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0070C0"/>
                </a:solidFill>
              </a:rPr>
              <a:t> Я считаю, что мысль автора данного текста, выраженная в выделенном фрагменте, заключается в том, что …</a:t>
            </a:r>
            <a:endParaRPr lang="ru-RU" altLang="ru-RU" sz="2400" b="1">
              <a:solidFill>
                <a:srgbClr val="0070C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0070C0"/>
                </a:solidFill>
              </a:rPr>
              <a:t>Автор данного текста привлекает читателя к размышлению над вопросом…</a:t>
            </a:r>
            <a:endParaRPr lang="ru-RU" altLang="ru-RU" sz="2400" b="1">
              <a:solidFill>
                <a:srgbClr val="0070C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0070C0"/>
                </a:solidFill>
              </a:rPr>
              <a:t>По моему мнению, в указанном фрагменте выражена главная мысль текста, которая заключается в следующем: …</a:t>
            </a:r>
            <a:endParaRPr lang="ru-RU" altLang="ru-RU" sz="2400" b="1">
              <a:solidFill>
                <a:srgbClr val="0070C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0070C0"/>
                </a:solidFill>
              </a:rPr>
              <a:t>В этом отрывке автор говорит о том, что…</a:t>
            </a:r>
            <a:endParaRPr lang="ru-RU" altLang="ru-RU" sz="2400" b="1">
              <a:solidFill>
                <a:srgbClr val="0070C0"/>
              </a:solidFill>
            </a:endParaRPr>
          </a:p>
          <a:p>
            <a:pPr eaLnBrk="1" hangingPunct="1"/>
            <a:r>
              <a:rPr lang="ru-RU" altLang="ru-RU" sz="2400" b="1" i="1" u="sng">
                <a:solidFill>
                  <a:srgbClr val="0070C0"/>
                </a:solidFill>
              </a:rPr>
              <a:t>Смысл данного отрывка я понимаю так:</a:t>
            </a:r>
            <a:r>
              <a:rPr lang="ru-RU" altLang="ru-RU" sz="2400" b="1" i="1">
                <a:solidFill>
                  <a:srgbClr val="0070C0"/>
                </a:solidFill>
              </a:rPr>
              <a:t> …</a:t>
            </a:r>
            <a:endParaRPr lang="ru-RU" altLang="ru-RU" sz="2400" b="1">
              <a:solidFill>
                <a:srgbClr val="0070C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0070C0"/>
                </a:solidFill>
              </a:rPr>
              <a:t>В выделенной фразе автор выражает мысль о том, что…</a:t>
            </a:r>
            <a:endParaRPr lang="ru-RU" altLang="ru-RU" sz="2400" b="1">
              <a:solidFill>
                <a:srgbClr val="0070C0"/>
              </a:solidFill>
            </a:endParaRPr>
          </a:p>
          <a:p>
            <a:pPr eaLnBrk="1" hangingPunct="1"/>
            <a:r>
              <a:rPr lang="ru-RU" altLang="ru-RU" sz="2400"/>
              <a:t>     Не лишним будет употребление вводных слов: </a:t>
            </a:r>
            <a:r>
              <a:rPr lang="ru-RU" altLang="ru-RU" sz="2400" b="1" i="1">
                <a:solidFill>
                  <a:srgbClr val="C00000"/>
                </a:solidFill>
              </a:rPr>
              <a:t>я думаю, я считаю, на мой взгляд, по моему мнению, мне кажется, я убеждён и т.д.</a:t>
            </a:r>
            <a:endParaRPr lang="ru-RU" altLang="ru-RU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>
            <a:extLst>
              <a:ext uri="{FF2B5EF4-FFF2-40B4-BE49-F238E27FC236}">
                <a16:creationId xmlns:a16="http://schemas.microsoft.com/office/drawing/2014/main" id="{CF9DF3E2-F771-414E-A3CC-E4875D4D4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850"/>
            <a:ext cx="8763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/>
              <a:t>      </a:t>
            </a:r>
            <a:r>
              <a:rPr lang="ru-RU" altLang="ru-RU" sz="2400" b="1"/>
              <a:t>2. Основная часть</a:t>
            </a:r>
            <a:r>
              <a:rPr lang="ru-RU" altLang="ru-RU" sz="2400"/>
              <a:t> – доказательства (аргументы) + примеры из текста.</a:t>
            </a:r>
          </a:p>
          <a:p>
            <a:pPr eaLnBrk="1" hangingPunct="1"/>
            <a:r>
              <a:rPr lang="ru-RU" altLang="ru-RU" sz="2400"/>
              <a:t>      В основной части </a:t>
            </a:r>
            <a:r>
              <a:rPr lang="ru-RU" altLang="ru-RU" sz="2400" u="sng"/>
              <a:t>аргументируется тезис</a:t>
            </a:r>
            <a:r>
              <a:rPr lang="ru-RU" altLang="ru-RU" sz="2400"/>
              <a:t>. Необходимо привести 2 примера-аргумента из указанного текста. Примеры </a:t>
            </a:r>
            <a:r>
              <a:rPr lang="ru-RU" altLang="ru-RU" sz="2400" u="sng"/>
              <a:t>должны соответствовать тезису, иллюстрировать мнение о смысле цитаты</a:t>
            </a:r>
            <a:r>
              <a:rPr lang="ru-RU" altLang="ru-RU" sz="2400"/>
              <a:t>.</a:t>
            </a:r>
          </a:p>
          <a:p>
            <a:pPr eaLnBrk="1" hangingPunct="1"/>
            <a:r>
              <a:rPr lang="ru-RU" altLang="ru-RU" sz="2400"/>
              <a:t>       Для включения в сочинение примеров-аргументов можно использовать следующие </a:t>
            </a:r>
            <a:r>
              <a:rPr lang="ru-RU" altLang="ru-RU" sz="2400" b="1">
                <a:solidFill>
                  <a:srgbClr val="C00000"/>
                </a:solidFill>
              </a:rPr>
              <a:t>речевые клише</a:t>
            </a:r>
            <a:r>
              <a:rPr lang="ru-RU" altLang="ru-RU" sz="2400" b="1"/>
              <a:t>:</a:t>
            </a:r>
          </a:p>
          <a:p>
            <a:pPr eaLnBrk="1" hangingPunct="1"/>
            <a:r>
              <a:rPr lang="ru-RU" altLang="ru-RU" sz="2400" b="1" i="1">
                <a:solidFill>
                  <a:srgbClr val="C00000"/>
                </a:solidFill>
              </a:rPr>
              <a:t>Попробую доказать справедливость своего суждения.</a:t>
            </a:r>
          </a:p>
          <a:p>
            <a:pPr eaLnBrk="1" hangingPunct="1"/>
            <a:r>
              <a:rPr lang="ru-RU" altLang="ru-RU" sz="2400" b="1" i="1">
                <a:solidFill>
                  <a:srgbClr val="C00000"/>
                </a:solidFill>
              </a:rPr>
              <a:t>Чтобы подтвердить сказанное, обратимся к предложениям…</a:t>
            </a:r>
            <a:endParaRPr lang="ru-RU" altLang="ru-RU" sz="2400" b="1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C00000"/>
                </a:solidFill>
              </a:rPr>
              <a:t>Это подтверждают предложения …</a:t>
            </a:r>
            <a:endParaRPr lang="ru-RU" altLang="ru-RU" sz="2400" b="1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C00000"/>
                </a:solidFill>
              </a:rPr>
              <a:t>Проиллюстрировать это мнение можно на примере текста (автор).</a:t>
            </a:r>
            <a:endParaRPr lang="ru-RU" altLang="ru-RU" sz="2400" b="1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C00000"/>
                </a:solidFill>
              </a:rPr>
              <a:t>Предложение … подтверждает мысль о том, что…</a:t>
            </a:r>
            <a:endParaRPr lang="ru-RU" altLang="ru-RU" sz="2400" b="1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2400" b="1" i="1">
                <a:solidFill>
                  <a:srgbClr val="C00000"/>
                </a:solidFill>
              </a:rPr>
              <a:t>Своё мнение могу доказать на таком примере из текста</a:t>
            </a:r>
            <a:r>
              <a:rPr lang="ru-RU" altLang="ru-RU" sz="2400" b="1" i="1"/>
              <a:t>.</a:t>
            </a:r>
            <a:endParaRPr lang="ru-RU" altLang="ru-RU" sz="2400" b="1"/>
          </a:p>
          <a:p>
            <a:pPr eaLnBrk="1" hangingPunct="1"/>
            <a:r>
              <a:rPr lang="ru-RU" altLang="ru-RU" sz="2400"/>
              <a:t>        Возможно использование вводных слов </a:t>
            </a:r>
            <a:r>
              <a:rPr lang="ru-RU" altLang="ru-RU" sz="2400" b="1" i="1">
                <a:solidFill>
                  <a:srgbClr val="C00000"/>
                </a:solidFill>
              </a:rPr>
              <a:t>во-первых, во-вторых…</a:t>
            </a:r>
            <a:endParaRPr lang="ru-RU" altLang="ru-RU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>
            <a:extLst>
              <a:ext uri="{FF2B5EF4-FFF2-40B4-BE49-F238E27FC236}">
                <a16:creationId xmlns:a16="http://schemas.microsoft.com/office/drawing/2014/main" id="{60583B23-5605-43CB-AD8A-64741BE1E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83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19" name="Прямоугольник 3">
            <a:extLst>
              <a:ext uri="{FF2B5EF4-FFF2-40B4-BE49-F238E27FC236}">
                <a16:creationId xmlns:a16="http://schemas.microsoft.com/office/drawing/2014/main" id="{08071F9A-6607-4221-A9B7-F9BC9B8F3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6850"/>
            <a:ext cx="8458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   </a:t>
            </a:r>
            <a:r>
              <a:rPr lang="ru-RU" altLang="ru-RU" b="1"/>
              <a:t> </a:t>
            </a:r>
            <a:r>
              <a:rPr lang="ru-RU" altLang="ru-RU" sz="2800" b="1"/>
              <a:t> </a:t>
            </a:r>
          </a:p>
          <a:p>
            <a:pPr eaLnBrk="1" hangingPunct="1"/>
            <a:endParaRPr lang="ru-RU" altLang="ru-RU" sz="2800" b="1"/>
          </a:p>
          <a:p>
            <a:pPr eaLnBrk="1" hangingPunct="1"/>
            <a:r>
              <a:rPr lang="ru-RU" altLang="ru-RU" sz="2800" b="1"/>
              <a:t>3. Вывод.</a:t>
            </a:r>
            <a:r>
              <a:rPr lang="ru-RU" altLang="ru-RU" sz="2800"/>
              <a:t> </a:t>
            </a:r>
          </a:p>
          <a:p>
            <a:pPr eaLnBrk="1" hangingPunct="1"/>
            <a:r>
              <a:rPr lang="ru-RU" altLang="ru-RU" sz="2800"/>
              <a:t>      </a:t>
            </a:r>
            <a:r>
              <a:rPr lang="ru-RU" altLang="ru-RU" sz="2800" u="sng"/>
              <a:t>Задача вывода </a:t>
            </a:r>
            <a:r>
              <a:rPr lang="ru-RU" altLang="ru-RU" sz="2800"/>
              <a:t>– подвести итог размышлению, завершить работу, еще раз обратив внимание на самую главную мысль. </a:t>
            </a:r>
          </a:p>
          <a:p>
            <a:pPr eaLnBrk="1" hangingPunct="1"/>
            <a:r>
              <a:rPr lang="ru-RU" altLang="ru-RU" sz="2800"/>
              <a:t>      Вывод должен быть логичным, не противоречащим предыдущему высказыванию</a:t>
            </a:r>
          </a:p>
          <a:p>
            <a:pPr eaLnBrk="1" hangingPunct="1"/>
            <a:r>
              <a:rPr lang="ru-RU" altLang="ru-RU" sz="2800"/>
              <a:t>       В начале заключения можно использовать следующие </a:t>
            </a:r>
            <a:r>
              <a:rPr lang="ru-RU" altLang="ru-RU" sz="2800" u="sng"/>
              <a:t>вводные слова</a:t>
            </a:r>
            <a:r>
              <a:rPr lang="ru-RU" altLang="ru-RU" sz="2800"/>
              <a:t>:</a:t>
            </a:r>
          </a:p>
          <a:p>
            <a:pPr eaLnBrk="1" hangingPunct="1"/>
            <a:r>
              <a:rPr lang="ru-RU" altLang="ru-RU" sz="2800" b="1">
                <a:solidFill>
                  <a:srgbClr val="C00000"/>
                </a:solidFill>
              </a:rPr>
              <a:t> </a:t>
            </a:r>
            <a:r>
              <a:rPr lang="ru-RU" altLang="ru-RU" sz="2800" b="1" i="1">
                <a:solidFill>
                  <a:srgbClr val="C00000"/>
                </a:solidFill>
              </a:rPr>
              <a:t>итак, следовательно, значит, таким образом, мы пришли к выводу.</a:t>
            </a:r>
            <a:endParaRPr lang="ru-RU" altLang="ru-RU" sz="28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http://poznaemvmeste.ru/images/2/000264.jpg">
            <a:extLst>
              <a:ext uri="{FF2B5EF4-FFF2-40B4-BE49-F238E27FC236}">
                <a16:creationId xmlns:a16="http://schemas.microsoft.com/office/drawing/2014/main" id="{83ABD0DE-32AF-424F-9D72-CD10AC4053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3" t="3408" r="15749" b="3408"/>
          <a:stretch/>
        </p:blipFill>
        <p:spPr bwMode="auto">
          <a:xfrm>
            <a:off x="1447801" y="-1"/>
            <a:ext cx="52578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http://poznaemvmeste.ru/images/2/000265.jpg">
            <a:extLst>
              <a:ext uri="{FF2B5EF4-FFF2-40B4-BE49-F238E27FC236}">
                <a16:creationId xmlns:a16="http://schemas.microsoft.com/office/drawing/2014/main" id="{9FDD6E23-5C8E-413A-9540-505E1E240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52388"/>
            <a:ext cx="6229350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http://poznaemvmeste.ru/images/2/000266.jpg">
            <a:extLst>
              <a:ext uri="{FF2B5EF4-FFF2-40B4-BE49-F238E27FC236}">
                <a16:creationId xmlns:a16="http://schemas.microsoft.com/office/drawing/2014/main" id="{98ABD26F-CE88-4978-98D8-19B741E9D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82962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07D0C4F1-5885-4B20-9F7B-24904484E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600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400" b="1" i="1">
                <a:solidFill>
                  <a:srgbClr val="B526B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Итоги:</a:t>
            </a:r>
            <a:endParaRPr lang="ru-RU" altLang="ru-RU" sz="2400"/>
          </a:p>
          <a:p>
            <a:pPr>
              <a:buFontTx/>
              <a:buChar char="•"/>
            </a:pPr>
            <a:r>
              <a:rPr lang="ru-RU" altLang="ru-RU" sz="2400">
                <a:solidFill>
                  <a:srgbClr val="42454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Дать «идеальный» образец написания сочинения невозможно. Каждая фраза - особенная, тексты - неповторимые. Даже клише- лишь очень общий план сочинения.</a:t>
            </a:r>
            <a:endParaRPr lang="ru-RU" altLang="ru-RU" sz="2400"/>
          </a:p>
          <a:p>
            <a:pPr>
              <a:buFontTx/>
              <a:buChar char="•"/>
            </a:pPr>
            <a:r>
              <a:rPr lang="ru-RU" altLang="ru-RU" sz="2400">
                <a:solidFill>
                  <a:srgbClr val="42454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Научитесь понимать главное, что требуется по критериям</a:t>
            </a:r>
            <a:endParaRPr lang="ru-RU" altLang="ru-RU" sz="2400"/>
          </a:p>
          <a:p>
            <a:pPr>
              <a:buFontTx/>
              <a:buChar char="•"/>
            </a:pPr>
            <a:r>
              <a:rPr lang="ru-RU" altLang="ru-RU" sz="2400">
                <a:solidFill>
                  <a:srgbClr val="42454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Не переходите к пересказу содержания теста, только поясняйте его , когда это необходимо для доказательств</a:t>
            </a:r>
            <a:endParaRPr lang="ru-RU" altLang="ru-RU" sz="2400"/>
          </a:p>
          <a:p>
            <a:pPr>
              <a:buFontTx/>
              <a:buChar char="•"/>
            </a:pPr>
            <a:r>
              <a:rPr lang="ru-RU" altLang="ru-RU" sz="2400">
                <a:solidFill>
                  <a:srgbClr val="42454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Не забывайте проверять работу, помните, что сочинение и изложение оцениваются с точки зрения грамотности как единая работа</a:t>
            </a:r>
            <a:endParaRPr lang="ru-RU" altLang="ru-RU" sz="2400"/>
          </a:p>
          <a:p>
            <a:pPr>
              <a:buFontTx/>
              <a:buChar char="•"/>
            </a:pPr>
            <a:r>
              <a:rPr lang="ru-RU" altLang="ru-RU" sz="2400">
                <a:solidFill>
                  <a:srgbClr val="42454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Пишите разборчиво и аккуратно. Непонятная буква, слитное -раздельное написание рассматриваются как ошибка.</a:t>
            </a:r>
            <a:endParaRPr lang="ru-RU" altLang="ru-RU" sz="2400"/>
          </a:p>
          <a:p>
            <a:pPr>
              <a:buFontTx/>
              <a:buChar char="•"/>
            </a:pPr>
            <a:r>
              <a:rPr lang="ru-RU" altLang="ru-RU" sz="2400">
                <a:solidFill>
                  <a:srgbClr val="42454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Побольше тренируйтесь. Пишите и пишите сочинения на все три темы(9.1.- 9.3). Не готовьтесь только по одной. А вдруг на экзамене вам захочется писать по другой.</a:t>
            </a:r>
            <a:endParaRPr lang="ru-RU" altLang="ru-RU" sz="2400"/>
          </a:p>
        </p:txBody>
      </p:sp>
    </p:spTree>
  </p:cSld>
  <p:clrMapOvr>
    <a:masterClrMapping/>
  </p:clrMapOvr>
  <p:transition spd="med"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623</TotalTime>
  <Words>645</Words>
  <Application>Microsoft Office PowerPoint</Application>
  <PresentationFormat>Экран (4:3)</PresentationFormat>
  <Paragraphs>61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Constantia</vt:lpstr>
      <vt:lpstr>Georgia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Мишаня</dc:creator>
  <cp:lastModifiedBy>Александр Лобанев</cp:lastModifiedBy>
  <cp:revision>73</cp:revision>
  <cp:lastPrinted>1601-01-01T00:00:00Z</cp:lastPrinted>
  <dcterms:created xsi:type="dcterms:W3CDTF">1601-01-01T00:00:00Z</dcterms:created>
  <dcterms:modified xsi:type="dcterms:W3CDTF">2020-12-04T05:55:04Z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344285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  <property fmtid="{D5CDD505-2E9C-101B-9397-08002B2CF9AE}" pid="5" name="Version">
    <vt:i4>1</vt:i4>
  </property>
</Properties>
</file>