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1" r:id="rId3"/>
    <p:sldId id="272" r:id="rId4"/>
    <p:sldId id="257" r:id="rId5"/>
    <p:sldId id="262" r:id="rId6"/>
    <p:sldId id="259" r:id="rId7"/>
    <p:sldId id="261" r:id="rId8"/>
    <p:sldId id="260" r:id="rId9"/>
    <p:sldId id="258" r:id="rId10"/>
    <p:sldId id="263" r:id="rId11"/>
    <p:sldId id="264" r:id="rId12"/>
    <p:sldId id="266" r:id="rId13"/>
    <p:sldId id="265" r:id="rId14"/>
    <p:sldId id="269" r:id="rId15"/>
    <p:sldId id="268" r:id="rId16"/>
    <p:sldId id="270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3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2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0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6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2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9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BA8429-8EA0-4A5F-AA1B-062467077E4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199F90-AE37-4F97-9537-5B64729B5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333D7-D9B2-4C01-ACEB-868B37E2B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088" y="758952"/>
            <a:ext cx="9823591" cy="2751892"/>
          </a:xfrm>
        </p:spPr>
        <p:txBody>
          <a:bodyPr/>
          <a:lstStyle/>
          <a:p>
            <a:r>
              <a:rPr lang="ru-RU" dirty="0"/>
              <a:t>Задание 5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FBC325-C08A-495E-93E7-3582CBC40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178" y="3860799"/>
            <a:ext cx="10018273" cy="17378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Подготовка к ОГЭ </a:t>
            </a:r>
          </a:p>
          <a:p>
            <a:pPr algn="r"/>
            <a:r>
              <a:rPr lang="ru-RU" dirty="0"/>
              <a:t>Подготовила учитель обществознания </a:t>
            </a:r>
          </a:p>
          <a:p>
            <a:pPr algn="r"/>
            <a:r>
              <a:rPr lang="ru-RU" dirty="0"/>
              <a:t>МБОУ СШ №14 Г. ЛИПЕЦКА </a:t>
            </a:r>
          </a:p>
          <a:p>
            <a:pPr algn="r"/>
            <a:r>
              <a:rPr lang="ru-RU" dirty="0"/>
              <a:t>ЧИЛИКИНА </a:t>
            </a:r>
            <a:r>
              <a:rPr lang="ru-RU" dirty="0" err="1"/>
              <a:t>а.а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00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2a00000179eecaf75fb67e917f3cda073a1c-4399581-images-thumbs&amp;n=13">
            <a:extLst>
              <a:ext uri="{FF2B5EF4-FFF2-40B4-BE49-F238E27FC236}">
                <a16:creationId xmlns:a16="http://schemas.microsoft.com/office/drawing/2014/main" id="{CCEC2F62-3021-488E-96B8-7E899C9D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99" y="372534"/>
            <a:ext cx="7908395" cy="59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5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726233-D488-4FA5-A370-D1DA56CE3828}"/>
              </a:ext>
            </a:extLst>
          </p:cNvPr>
          <p:cNvPicPr/>
          <p:nvPr/>
        </p:nvPicPr>
        <p:blipFill rotWithShape="1">
          <a:blip r:embed="rId2"/>
          <a:srcRect l="27098" t="34778" r="26563" b="16191"/>
          <a:stretch/>
        </p:blipFill>
        <p:spPr bwMode="auto">
          <a:xfrm>
            <a:off x="1727200" y="146756"/>
            <a:ext cx="9324622" cy="6175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61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47D33-137E-47DF-A3F5-549831B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801B7-7E5F-41CB-BDFF-5106CE642A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Какой фактор производства </a:t>
            </a:r>
            <a:r>
              <a:rPr lang="ru-RU" dirty="0"/>
              <a:t>прежде всего может быть проиллюстрирован с помощью данного изображения? </a:t>
            </a:r>
          </a:p>
          <a:p>
            <a:r>
              <a:rPr lang="ru-RU" dirty="0"/>
              <a:t>Объясните, </a:t>
            </a:r>
            <a:r>
              <a:rPr lang="ru-RU" b="1" dirty="0"/>
              <a:t>что включает </a:t>
            </a:r>
            <a:r>
              <a:rPr lang="ru-RU" dirty="0"/>
              <a:t>в себя </a:t>
            </a:r>
            <a:r>
              <a:rPr lang="ru-RU" b="1" dirty="0"/>
              <a:t>данный </a:t>
            </a:r>
            <a:r>
              <a:rPr lang="ru-RU" dirty="0"/>
              <a:t>фактор производства. </a:t>
            </a:r>
          </a:p>
          <a:p>
            <a:r>
              <a:rPr lang="ru-RU" b="1" dirty="0"/>
              <a:t>Чем ограничено предложение</a:t>
            </a:r>
            <a:r>
              <a:rPr lang="ru-RU" dirty="0"/>
              <a:t> данного фактора производства (укажите не менее трёх ограничений)? </a:t>
            </a:r>
          </a:p>
          <a:p>
            <a:r>
              <a:rPr lang="ru-RU" dirty="0"/>
              <a:t>Как называют </a:t>
            </a:r>
            <a:r>
              <a:rPr lang="ru-RU" b="1" dirty="0"/>
              <a:t>доход</a:t>
            </a:r>
            <a:r>
              <a:rPr lang="ru-RU" dirty="0"/>
              <a:t> владельца такого фактора производства, как </a:t>
            </a:r>
            <a:r>
              <a:rPr lang="ru-RU" b="1" dirty="0"/>
              <a:t>предпринимательские способности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pic>
        <p:nvPicPr>
          <p:cNvPr id="5" name="Объект 4" descr="https://avatars.mds.yandex.net/get-images-cbir/879427/n1BSoLcKrx9oo7amPWhgIw6319/ocr">
            <a:extLst>
              <a:ext uri="{FF2B5EF4-FFF2-40B4-BE49-F238E27FC236}">
                <a16:creationId xmlns:a16="http://schemas.microsoft.com/office/drawing/2014/main" id="{30360C92-9178-475A-A4DD-59F5DA682E4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6" y="2114911"/>
            <a:ext cx="5410472" cy="3485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54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5B4C0C-BE4E-44BF-A8D0-06C6FD818B90}"/>
              </a:ext>
            </a:extLst>
          </p:cNvPr>
          <p:cNvPicPr/>
          <p:nvPr/>
        </p:nvPicPr>
        <p:blipFill rotWithShape="1">
          <a:blip r:embed="rId2"/>
          <a:srcRect l="40405" t="16249" r="16302" b="16477"/>
          <a:stretch/>
        </p:blipFill>
        <p:spPr bwMode="auto">
          <a:xfrm>
            <a:off x="2122311" y="191911"/>
            <a:ext cx="7913511" cy="6084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5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udfile.net/html/2706/288/html_VAEy0CE0fO.IV9b/img-ZWOebN.png">
            <a:extLst>
              <a:ext uri="{FF2B5EF4-FFF2-40B4-BE49-F238E27FC236}">
                <a16:creationId xmlns:a16="http://schemas.microsoft.com/office/drawing/2014/main" id="{B88109F6-3761-4AA2-990D-8FC669C8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24" y="1083733"/>
            <a:ext cx="9553552" cy="43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CD532-C654-41D3-9705-7E7C25A3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97708"/>
            <a:ext cx="11006667" cy="719892"/>
          </a:xfrm>
        </p:spPr>
        <p:txBody>
          <a:bodyPr>
            <a:noAutofit/>
          </a:bodyPr>
          <a:lstStyle/>
          <a:p>
            <a:r>
              <a:rPr lang="ru-RU" sz="3200" b="1" dirty="0"/>
              <a:t>Почему экономические ресурсы (факторы производства) всегда относительно ограниченны?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5EA54A-C1C8-4BCD-BCAD-938D57114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5" y="1117600"/>
            <a:ext cx="11401778" cy="400439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труда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тем, что численностью трудоспособных жителей, их территориальным расположением, профессиональной структурой, культурными традициями.</a:t>
            </a:r>
          </a:p>
          <a:p>
            <a:pPr>
              <a:lnSpc>
                <a:spcPct val="1700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земли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(природных ресурсов) определяется географией страны и наличием в ее недрах месторождений полезных ископаемых, разведанным объёмом полезных ископаемых, природным рельефом и площадью. </a:t>
            </a:r>
          </a:p>
          <a:p>
            <a:pPr>
              <a:lnSpc>
                <a:spcPct val="1700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капитала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уровнем экономического развития страны, состоянием экономики (кризис или подъём) тем, какой производственный потенциал она успела накопить; физическим и моральным износом капитала Эту ограниченность можно сократить (но не преодолеть, поскольку экономическая ограниченность непреодолима), построив новые заводы, шоссе, линии газопроводов и изготовив дополнительное оборудование. Но на все это нужно немало времени, а также затрат других ресурсов. </a:t>
            </a:r>
          </a:p>
          <a:p>
            <a:pPr>
              <a:lnSpc>
                <a:spcPct val="1700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предпринимательских способностей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фактора производства обусловлена индивидуальными особенностями людей.</a:t>
            </a:r>
          </a:p>
        </p:txBody>
      </p:sp>
    </p:spTree>
    <p:extLst>
      <p:ext uri="{BB962C8B-B14F-4D97-AF65-F5344CB8AC3E}">
        <p14:creationId xmlns:p14="http://schemas.microsoft.com/office/powerpoint/2010/main" val="205318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40535-6196-4282-8F4E-8D56BB6E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6" y="286604"/>
            <a:ext cx="9801013" cy="1045486"/>
          </a:xfrm>
        </p:spPr>
        <p:txBody>
          <a:bodyPr/>
          <a:lstStyle/>
          <a:p>
            <a:r>
              <a:rPr lang="ru-RU" dirty="0"/>
              <a:t>Задание 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B98CF6-D9B9-4D04-9943-98E2A7B13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38489"/>
            <a:ext cx="5508978" cy="413060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Какой вид экономической деятельности </a:t>
            </a:r>
            <a:r>
              <a:rPr lang="ru-RU" dirty="0"/>
              <a:t>может быть проиллюстрирован с помощью приведённого изображения? (надо указать не конкретный вид профессиональной деятельности, а наиболее общее название вида экономической деятельности). </a:t>
            </a:r>
          </a:p>
          <a:p>
            <a:r>
              <a:rPr lang="ru-RU" dirty="0"/>
              <a:t>Объясните, </a:t>
            </a:r>
            <a:r>
              <a:rPr lang="ru-RU" b="1" dirty="0"/>
              <a:t>что включает </a:t>
            </a:r>
            <a:r>
              <a:rPr lang="ru-RU" dirty="0"/>
              <a:t>в себя этот вид деятельности.</a:t>
            </a:r>
          </a:p>
          <a:p>
            <a:r>
              <a:rPr lang="ru-RU" dirty="0"/>
              <a:t> Какие </a:t>
            </a:r>
            <a:r>
              <a:rPr lang="ru-RU" b="1" dirty="0"/>
              <a:t>два фактора</a:t>
            </a:r>
            <a:r>
              <a:rPr lang="ru-RU" dirty="0"/>
              <a:t>, необходимые для осуществления этой экономической деятельности, изображены на данной фотографии? </a:t>
            </a:r>
          </a:p>
          <a:p>
            <a:r>
              <a:rPr lang="ru-RU" dirty="0"/>
              <a:t>Как называют </a:t>
            </a:r>
            <a:r>
              <a:rPr lang="ru-RU" b="1" dirty="0"/>
              <a:t>вид экономической деятельности</a:t>
            </a:r>
            <a:r>
              <a:rPr lang="ru-RU" dirty="0"/>
              <a:t>, связанный с </a:t>
            </a:r>
            <a:r>
              <a:rPr lang="ru-RU" b="1" dirty="0"/>
              <a:t>использованием товаров и услуг </a:t>
            </a:r>
            <a:r>
              <a:rPr lang="ru-RU" dirty="0"/>
              <a:t>для удовлетворения различных потребностей человека и общества в целом? </a:t>
            </a:r>
          </a:p>
          <a:p>
            <a:endParaRPr lang="ru-RU" dirty="0"/>
          </a:p>
        </p:txBody>
      </p:sp>
      <p:pic>
        <p:nvPicPr>
          <p:cNvPr id="5" name="Объект 4" descr="https://news.ati.su/article/2018/08/06/novoe-serdce-kamaza-dvigatel-r6-gotovitsya-k-seriynomu-proizvodstvu-190610/img/qp56j9_h.jpg">
            <a:extLst>
              <a:ext uri="{FF2B5EF4-FFF2-40B4-BE49-F238E27FC236}">
                <a16:creationId xmlns:a16="http://schemas.microsoft.com/office/drawing/2014/main" id="{0AF381B1-9084-4C08-9964-2A30755D488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" y="1738489"/>
            <a:ext cx="5128368" cy="361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9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BBCF4F-272F-403D-9592-558A7FEFAE76}"/>
              </a:ext>
            </a:extLst>
          </p:cNvPr>
          <p:cNvSpPr/>
          <p:nvPr/>
        </p:nvSpPr>
        <p:spPr>
          <a:xfrm>
            <a:off x="1298222" y="784705"/>
            <a:ext cx="10137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1.Кондитерская фабрика «Салют» ежедневно выпекает пятьсот тортов. Какой вид экономической деятельности указан в примере?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А) обмен</a:t>
            </a: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Б) потребление</a:t>
            </a: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В) распределение</a:t>
            </a: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Г) производство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E6701D-E4FE-46BA-811C-9771E9562C5F}"/>
              </a:ext>
            </a:extLst>
          </p:cNvPr>
          <p:cNvSpPr/>
          <p:nvPr/>
        </p:nvSpPr>
        <p:spPr>
          <a:xfrm>
            <a:off x="1298222" y="3237427"/>
            <a:ext cx="10239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2. Гр. О. открыл своё дело по выращиванию (производству) овощей на продажу на рынке. К капиталу гр. О. можно отнести: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А) налоги</a:t>
            </a: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Б) теплицы</a:t>
            </a: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В) агрономов</a:t>
            </a: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Г) покупателей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02F211B-A4CD-4B98-94C4-133484EB3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Задание 5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0E458AA-95A8-4869-B308-DE58571D5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956" y="215994"/>
            <a:ext cx="10303874" cy="37548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Задание №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5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ОГЭ проверяет умение анализировать изображение и давать развёрнутый ответ на вопросы. В задании проверяются теоретические знания 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</a:b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Open Sans"/>
              </a:rPr>
              <a:t>по всем разделам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кодификатора.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Задание состоит из: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изображения;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вопроса о социальном явлении на изображении;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вопроса формата «назовите и поясните».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5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53682-F2D2-422D-A2CA-56D099FE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8" y="274388"/>
            <a:ext cx="3815644" cy="71810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Пример: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8F55D1-BD6A-4032-820C-88E527945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6270" y="925226"/>
            <a:ext cx="10640420" cy="4462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какой вид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экономической деятельности осуществляют члены семьи? Используя обществоведческие знания, факты социальной жизни и личный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 социальный опыт, 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сформулируй два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правила рационального осуществления этой деятельности и кратко 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поясни каждое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из правил.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Всего в ответе должно содержаться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элементов: ответ на вопрос,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факта,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пояснения или примера.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Задание оценивается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баллами, если верно приведены все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элементов ответа. Если верно дан ответ на первый вопрос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и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приведены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–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других элемента —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балла;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приведён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элемент ответа —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балл.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Если дан неправильный ответ на первый вопрос об изображении, то ученик получает 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баллов.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082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AD5C2-2BCB-4AFD-BCF6-06756C37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экономической деятельности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4EBEBA-33D2-4D8B-8E89-156E712BC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319324" cy="402336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Какой </a:t>
            </a:r>
            <a:r>
              <a:rPr lang="ru-RU" sz="2400" b="1" dirty="0"/>
              <a:t>вид экономической деятельности </a:t>
            </a:r>
            <a:r>
              <a:rPr lang="ru-RU" sz="2400" dirty="0"/>
              <a:t>может быть проиллюстрирован с помощью приведённого изображения? </a:t>
            </a:r>
          </a:p>
          <a:p>
            <a:r>
              <a:rPr lang="ru-RU" sz="2400" dirty="0"/>
              <a:t>Объясните, в чём сущность этого вида деятельности? </a:t>
            </a:r>
          </a:p>
          <a:p>
            <a:r>
              <a:rPr lang="ru-RU" sz="2400" dirty="0"/>
              <a:t>В чём состоят </a:t>
            </a:r>
            <a:r>
              <a:rPr lang="ru-RU" sz="2400" b="1" dirty="0"/>
              <a:t>преимущества</a:t>
            </a:r>
            <a:r>
              <a:rPr lang="ru-RU" sz="2400" dirty="0"/>
              <a:t> использования интернета при совершении этой деятельности? </a:t>
            </a:r>
          </a:p>
          <a:p>
            <a:r>
              <a:rPr lang="ru-RU" sz="2400" dirty="0"/>
              <a:t>Какое значение </a:t>
            </a:r>
            <a:r>
              <a:rPr lang="ru-RU" sz="2400" b="1" dirty="0"/>
              <a:t>защита прав потребителей </a:t>
            </a:r>
            <a:r>
              <a:rPr lang="ru-RU" sz="2400" dirty="0"/>
              <a:t>имеет для каждого человека?</a:t>
            </a:r>
          </a:p>
          <a:p>
            <a:endParaRPr lang="ru-RU" dirty="0"/>
          </a:p>
        </p:txBody>
      </p:sp>
      <p:pic>
        <p:nvPicPr>
          <p:cNvPr id="5" name="Объект 4" descr="http://www.girisimhaber.com/image.axd?picture=2015%2F6%2Funtitled_122213.png">
            <a:extLst>
              <a:ext uri="{FF2B5EF4-FFF2-40B4-BE49-F238E27FC236}">
                <a16:creationId xmlns:a16="http://schemas.microsoft.com/office/drawing/2014/main" id="{32D25366-80C9-43D9-AE3E-B4D8CF8A0C1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984321"/>
            <a:ext cx="4938712" cy="3746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62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B4BBB-E7CE-439C-85B8-D555337E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72533"/>
            <a:ext cx="10647680" cy="79022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решать задание 5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DEB57-C695-4D61-8D48-21564BC69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444" y="1772356"/>
            <a:ext cx="10083236" cy="38237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/>
              <a:t>Изучаем теорию</a:t>
            </a:r>
          </a:p>
          <a:p>
            <a:pPr marL="457200" indent="-457200">
              <a:buAutoNum type="arabicPeriod"/>
            </a:pPr>
            <a:r>
              <a:rPr lang="ru-RU" b="1" dirty="0"/>
              <a:t>Внимательно читаем вопросы</a:t>
            </a:r>
          </a:p>
          <a:p>
            <a:pPr marL="457200" indent="-457200">
              <a:buAutoNum type="arabicPeriod"/>
            </a:pPr>
            <a:r>
              <a:rPr lang="ru-RU" b="1" dirty="0"/>
              <a:t>Пишем кратко, раскрываем суть вопроса</a:t>
            </a:r>
          </a:p>
          <a:p>
            <a:pPr marL="457200" indent="-457200">
              <a:buAutoNum type="arabicPeriod"/>
            </a:pPr>
            <a:r>
              <a:rPr lang="ru-RU" b="1" dirty="0"/>
              <a:t>Закрепляем – решаем 15 номеров из сборника</a:t>
            </a:r>
          </a:p>
        </p:txBody>
      </p:sp>
    </p:spTree>
    <p:extLst>
      <p:ext uri="{BB962C8B-B14F-4D97-AF65-F5344CB8AC3E}">
        <p14:creationId xmlns:p14="http://schemas.microsoft.com/office/powerpoint/2010/main" val="77722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85967D-9961-4BCA-9A4E-33DBDDF44C46}"/>
              </a:ext>
            </a:extLst>
          </p:cNvPr>
          <p:cNvPicPr/>
          <p:nvPr/>
        </p:nvPicPr>
        <p:blipFill rotWithShape="1">
          <a:blip r:embed="rId2"/>
          <a:srcRect l="27739" t="35602" r="27365" b="22748"/>
          <a:stretch/>
        </p:blipFill>
        <p:spPr bwMode="auto">
          <a:xfrm>
            <a:off x="1490134" y="406400"/>
            <a:ext cx="8940800" cy="580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233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3b/000ecd4a-ebe575fe/img12.jpg">
            <a:extLst>
              <a:ext uri="{FF2B5EF4-FFF2-40B4-BE49-F238E27FC236}">
                <a16:creationId xmlns:a16="http://schemas.microsoft.com/office/drawing/2014/main" id="{D5DBE8CA-6E5D-4E5A-8DC6-DF3D3397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6" y="293512"/>
            <a:ext cx="10246548" cy="57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7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ef/000bb536-87d4de96/img11.jpg">
            <a:extLst>
              <a:ext uri="{FF2B5EF4-FFF2-40B4-BE49-F238E27FC236}">
                <a16:creationId xmlns:a16="http://schemas.microsoft.com/office/drawing/2014/main" id="{4359CAA9-3030-4E54-9AC5-F6DFF0CB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421511" cy="63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90597E-3D3B-4BE6-95CF-8BFA09A50E25}"/>
              </a:ext>
            </a:extLst>
          </p:cNvPr>
          <p:cNvSpPr/>
          <p:nvPr/>
        </p:nvSpPr>
        <p:spPr>
          <a:xfrm>
            <a:off x="7382933" y="4797778"/>
            <a:ext cx="1219200" cy="485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5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4843-D269-46F8-B47C-147BACA1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3567F-7C08-4B2D-A3D7-A1107E6FA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Какой вид экономической деятельности может быть проиллюстрирован с помощью приведённого изображения? </a:t>
            </a:r>
          </a:p>
          <a:p>
            <a:r>
              <a:rPr lang="ru-RU" dirty="0"/>
              <a:t>Объясните, в чём заключается сущность этого вида деятельности.</a:t>
            </a:r>
          </a:p>
          <a:p>
            <a:r>
              <a:rPr lang="ru-RU" b="1" dirty="0"/>
              <a:t> В каких формах   </a:t>
            </a:r>
            <a:r>
              <a:rPr lang="ru-RU" dirty="0"/>
              <a:t>может быть организована эта экономическая деятельность (укажите любые </a:t>
            </a:r>
            <a:r>
              <a:rPr lang="ru-RU" b="1" dirty="0"/>
              <a:t>три формы</a:t>
            </a:r>
            <a:r>
              <a:rPr lang="ru-RU" dirty="0"/>
              <a:t>)? </a:t>
            </a:r>
          </a:p>
          <a:p>
            <a:r>
              <a:rPr lang="ru-RU" dirty="0"/>
              <a:t>Какое значение защита прав потребителей имеет для каждого человека? </a:t>
            </a:r>
          </a:p>
          <a:p>
            <a:endParaRPr lang="ru-RU" dirty="0"/>
          </a:p>
        </p:txBody>
      </p:sp>
      <p:pic>
        <p:nvPicPr>
          <p:cNvPr id="5" name="Объект 4" descr="https://img.piri.net/mnresize/-/-/resim/imagecrop/2021/08/19/01/49/resized_d67ac-3283b7c6m2.jpg">
            <a:extLst>
              <a:ext uri="{FF2B5EF4-FFF2-40B4-BE49-F238E27FC236}">
                <a16:creationId xmlns:a16="http://schemas.microsoft.com/office/drawing/2014/main" id="{5E3A1F85-5B81-4978-B7D9-E8D0C3DBD2C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472471"/>
            <a:ext cx="4938712" cy="2770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08990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679</Words>
  <Application>Microsoft Office PowerPoint</Application>
  <PresentationFormat>Широкоэкранный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MathJax_Main</vt:lpstr>
      <vt:lpstr>Open Sans</vt:lpstr>
      <vt:lpstr>Times New Roman</vt:lpstr>
      <vt:lpstr>Verdana</vt:lpstr>
      <vt:lpstr>Ретро</vt:lpstr>
      <vt:lpstr>Задание 5</vt:lpstr>
      <vt:lpstr>Задание № 5 ОГЭ проверяет умение анализировать изображение и давать развёрнутый ответ на вопросы. В задании проверяются теоретические знания  по всем разделам кодификатора.   Задание состоит из: изображения; вопроса о социальном явлении на изображении; вопроса формата «назовите и поясните». </vt:lpstr>
      <vt:lpstr>Пример:</vt:lpstr>
      <vt:lpstr>Виды экономической деятельности</vt:lpstr>
      <vt:lpstr>Как решать задание 5</vt:lpstr>
      <vt:lpstr>Презентация PowerPoint</vt:lpstr>
      <vt:lpstr>Презентация PowerPoint</vt:lpstr>
      <vt:lpstr>Презентация PowerPoint</vt:lpstr>
      <vt:lpstr>Задание 5</vt:lpstr>
      <vt:lpstr>Презентация PowerPoint</vt:lpstr>
      <vt:lpstr>Презентация PowerPoint</vt:lpstr>
      <vt:lpstr>Задание 5</vt:lpstr>
      <vt:lpstr>Презентация PowerPoint</vt:lpstr>
      <vt:lpstr>Презентация PowerPoint</vt:lpstr>
      <vt:lpstr>Почему экономические ресурсы (факторы производства) всегда относительно ограниченны?</vt:lpstr>
      <vt:lpstr>Задание 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5</dc:title>
  <dc:creator>Антонина</dc:creator>
  <cp:lastModifiedBy>Антонина</cp:lastModifiedBy>
  <cp:revision>13</cp:revision>
  <dcterms:created xsi:type="dcterms:W3CDTF">2021-12-16T08:12:41Z</dcterms:created>
  <dcterms:modified xsi:type="dcterms:W3CDTF">2021-12-17T05:32:25Z</dcterms:modified>
</cp:coreProperties>
</file>