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5DFA3-DA27-49AF-80D9-A940B1854A37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9988-9478-4BBF-857B-479507AF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 теплица,4 – баня; 5 - бак с водой; 6 - огород для овощей; 7 - плодово-ягодные кустарники.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2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–теплица;4 – баня; 5 - бак с водой; 6 - огород для овощей;7 - плодово-ягодные кустарники;.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9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37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93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0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1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3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7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2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A7FE-36DE-4BDD-98A9-279049A5BC9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148C7A-9858-493F-9CF0-8C1403BE8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9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283" y="1353787"/>
            <a:ext cx="7813964" cy="2697049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ОГЭ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Приемы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решения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практико-ориентированных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задач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67003"/>
            <a:ext cx="7766936" cy="15556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математики : </a:t>
            </a:r>
            <a:r>
              <a:rPr lang="ru-RU" dirty="0" err="1" smtClean="0">
                <a:solidFill>
                  <a:schemeClr val="tx1"/>
                </a:solidFill>
              </a:rPr>
              <a:t>Горншу</a:t>
            </a:r>
            <a:r>
              <a:rPr lang="ru-RU" dirty="0" smtClean="0">
                <a:solidFill>
                  <a:schemeClr val="tx1"/>
                </a:solidFill>
              </a:rPr>
              <a:t> Татьяна Михайловна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МОУ «</a:t>
            </a:r>
            <a:r>
              <a:rPr lang="ru-RU" dirty="0" err="1" smtClean="0">
                <a:solidFill>
                  <a:schemeClr val="tx1"/>
                </a:solidFill>
              </a:rPr>
              <a:t>Фроловская</a:t>
            </a:r>
            <a:r>
              <a:rPr lang="ru-RU" dirty="0" smtClean="0">
                <a:solidFill>
                  <a:schemeClr val="tx1"/>
                </a:solidFill>
              </a:rPr>
              <a:t> ООШ»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Челябинская область, Красноармейский р-н, </a:t>
            </a:r>
            <a:r>
              <a:rPr lang="ru-RU" dirty="0" err="1" smtClean="0">
                <a:solidFill>
                  <a:schemeClr val="tx1"/>
                </a:solidFill>
              </a:rPr>
              <a:t>д.Фроловка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2020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58" y="1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таблице 1 даны размеры листов бумаги четырёх форматов: от AЗ до A6.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24167" y="785794"/>
          <a:ext cx="6072229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6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809720" y="3286124"/>
            <a:ext cx="84059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листов бумаги форматов АЗ, А4, А5 и А6 определите, 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порядковыми номерами обозначены их размеры 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таблице 1. Заполните таблицу ниже, в бланк ответов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перенесите последовательность четырёх цифр.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53896"/>
              </p:ext>
            </p:extLst>
          </p:nvPr>
        </p:nvGraphicFramePr>
        <p:xfrm>
          <a:off x="1952596" y="4786322"/>
          <a:ext cx="8358244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Форматы бумаги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А6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А5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А4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А3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98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>
          <a:xfrm>
            <a:off x="7739074" y="607220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1423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 flipV="1">
            <a:off x="4940136" y="6326472"/>
            <a:ext cx="665018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24621" y="-45203"/>
            <a:ext cx="7800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листов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А6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получится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разрезани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одного листа бумаги формата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А0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524496" y="928670"/>
            <a:ext cx="5020792" cy="2214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А0=2А1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А1=2А2; А0 = 2А1=2×(2А2)=4А2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А2=2А3; А0 =4А2=4×(2А3)=8А3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А3=2А4; А0 =8А3=8×(2А4)=16А4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А4=2А5; А0 =16А4=16×(2А5)=32А5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А6=2А5; А0=32А5=64А6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46300" y="3143249"/>
            <a:ext cx="9021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длину большей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 листа бумаги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А4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дайте в миллиметрах.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3513"/>
              </p:ext>
            </p:extLst>
          </p:nvPr>
        </p:nvGraphicFramePr>
        <p:xfrm>
          <a:off x="1524001" y="4214818"/>
          <a:ext cx="5357849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2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1-А6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2-А4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3-А3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4-А5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67570" y="3571876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А3 имеет размеры: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297 × 420 мм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Тогда А2 имеет ширину 420 мм , длину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2× 297мм = 594мм</a:t>
            </a:r>
            <a:endParaRPr lang="ru-RU" sz="2400" dirty="0"/>
          </a:p>
        </p:txBody>
      </p:sp>
      <p:pic>
        <p:nvPicPr>
          <p:cNvPr id="12" name="Рисунок 11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1881158" y="1000108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7453322" y="278605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7310446" y="5929330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95472" y="1785926"/>
            <a:ext cx="107157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8" grpId="0"/>
      <p:bldP spid="73733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524000" y="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площадь листа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формата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АЗ. Ответ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квадратных сантиметрах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720" y="928671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А3 имеет размеры: 297 × 420 мм;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 = 29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 × 42см = 1247,4 см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7239008" y="2143116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1247,4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24000" y="2786059"/>
            <a:ext cx="86910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длины большей стороны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листа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меньшей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бумаги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А1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Ответ дайте с точностью до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десятых.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5934" y="4000504"/>
            <a:ext cx="5072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А2 имеет размеры: 420 × 594мм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А1 имеет размеры: 594 × 2∙ 420мм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840: 594≈ 1,41..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1952596" y="4000504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6738942" y="5786454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3" grpId="0"/>
      <p:bldP spid="5" grpId="0"/>
      <p:bldP spid="83970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Учитель\Pictures\фон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45029"/>
            <a:ext cx="9666513" cy="483007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52662" y="1857364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дачном участке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472518" cy="301148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8876" y="0"/>
            <a:ext cx="4429124" cy="38576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/>
              <a:t>На плане изображен дачный участок по адресу: СНТ Рассвет, ул. Морская, 7 (сторона каждой клетки на плане равна 2 м). </a:t>
            </a:r>
            <a:r>
              <a:rPr lang="ru-RU" sz="2600" b="1" u="sng" dirty="0">
                <a:solidFill>
                  <a:srgbClr val="7030A0"/>
                </a:solidFill>
              </a:rPr>
              <a:t>Участок имеет прямоугольную форму</a:t>
            </a:r>
            <a:r>
              <a:rPr lang="ru-RU" sz="2600" b="1" dirty="0"/>
              <a:t>. Въезд и выезд осуществляется через единственные ворота. </a:t>
            </a:r>
          </a:p>
          <a:p>
            <a:pPr marL="0" indent="0">
              <a:buNone/>
            </a:pPr>
            <a:r>
              <a:rPr lang="ru-RU" sz="2600" b="1" u="sng" dirty="0">
                <a:solidFill>
                  <a:srgbClr val="7030A0"/>
                </a:solidFill>
              </a:rPr>
              <a:t>Площадь, занятая жилым домом, равна 64 кв. м</a:t>
            </a:r>
            <a:r>
              <a:rPr lang="ru-RU" sz="2600" b="1" dirty="0"/>
              <a:t>. Помимо жилого дома, </a:t>
            </a:r>
            <a:r>
              <a:rPr lang="ru-RU" sz="2600" b="1" dirty="0">
                <a:solidFill>
                  <a:srgbClr val="7030A0"/>
                </a:solidFill>
              </a:rPr>
              <a:t>на участке есть баня</a:t>
            </a:r>
            <a:r>
              <a:rPr lang="ru-RU" sz="2600" b="1" dirty="0"/>
              <a:t>, к которой ведет дорожка, выложенная специальным садовым покрытием. </a:t>
            </a:r>
            <a:r>
              <a:rPr lang="ru-RU" sz="2600" b="1" u="sng" dirty="0">
                <a:solidFill>
                  <a:srgbClr val="7030A0"/>
                </a:solidFill>
              </a:rPr>
              <a:t>Между жилым домом и баней находится цветник с теплицей. Теплица отмечена на плане цифрой 3</a:t>
            </a:r>
            <a:r>
              <a:rPr lang="ru-RU" sz="2600" b="1" dirty="0">
                <a:solidFill>
                  <a:srgbClr val="7030A0"/>
                </a:solidFill>
              </a:rPr>
              <a:t>. </a:t>
            </a:r>
            <a:endParaRPr lang="ru-RU" sz="2600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472377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38282" y="3786191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000" b="1" u="sng" dirty="0">
                <a:solidFill>
                  <a:srgbClr val="7030A0"/>
                </a:solidFill>
              </a:rPr>
              <a:t>Напротив жилого дома находится бак с водой </a:t>
            </a:r>
            <a:r>
              <a:rPr lang="ru-RU" sz="2000" b="1" dirty="0"/>
              <a:t>для полива растений, за ним плодово-ягодные кустарники. В глубине участка есть </a:t>
            </a:r>
            <a:r>
              <a:rPr lang="ru-RU" sz="2000" b="1" u="sng" dirty="0">
                <a:solidFill>
                  <a:srgbClr val="7030A0"/>
                </a:solidFill>
              </a:rPr>
              <a:t>огород</a:t>
            </a:r>
            <a:r>
              <a:rPr lang="ru-RU" sz="2000" b="1" dirty="0"/>
              <a:t> для выращивания овощей, </a:t>
            </a:r>
            <a:r>
              <a:rPr lang="ru-RU" sz="2000" b="1" u="sng" dirty="0">
                <a:solidFill>
                  <a:srgbClr val="7030A0"/>
                </a:solidFill>
              </a:rPr>
              <a:t>отмеченный цифрой 6</a:t>
            </a:r>
            <a:r>
              <a:rPr lang="ru-RU" sz="2000" b="1" dirty="0"/>
              <a:t>. </a:t>
            </a:r>
          </a:p>
          <a:p>
            <a:r>
              <a:rPr lang="ru-RU" sz="2000" b="1" dirty="0"/>
              <a:t>Все </a:t>
            </a:r>
            <a:r>
              <a:rPr lang="ru-RU" sz="2000" b="1" u="sng" dirty="0">
                <a:solidFill>
                  <a:srgbClr val="7030A0"/>
                </a:solidFill>
              </a:rPr>
              <a:t>дорожки </a:t>
            </a:r>
            <a:r>
              <a:rPr lang="ru-RU" sz="2000" b="1" dirty="0"/>
              <a:t>внутри </a:t>
            </a:r>
            <a:r>
              <a:rPr lang="ru-RU" sz="2000" b="1" u="sng" dirty="0">
                <a:solidFill>
                  <a:srgbClr val="7030A0"/>
                </a:solidFill>
              </a:rPr>
              <a:t>участка</a:t>
            </a:r>
            <a:r>
              <a:rPr lang="ru-RU" sz="2000" b="1" dirty="0"/>
              <a:t> имеют </a:t>
            </a:r>
            <a:r>
              <a:rPr lang="ru-RU" sz="2000" b="1" u="sng" dirty="0">
                <a:solidFill>
                  <a:srgbClr val="7030A0"/>
                </a:solidFill>
              </a:rPr>
              <a:t>ширину 1 м </a:t>
            </a:r>
            <a:r>
              <a:rPr lang="ru-RU" sz="2000" b="1" dirty="0"/>
              <a:t>и застелены садовым покрытием, состоящим </a:t>
            </a:r>
            <a:r>
              <a:rPr lang="ru-RU" sz="2000" b="1" dirty="0">
                <a:solidFill>
                  <a:srgbClr val="7030A0"/>
                </a:solidFill>
              </a:rPr>
              <a:t>из плит размером 1м </a:t>
            </a:r>
            <a:r>
              <a:rPr lang="ru-RU" sz="2000" b="1" dirty="0" err="1">
                <a:solidFill>
                  <a:srgbClr val="7030A0"/>
                </a:solidFill>
              </a:rPr>
              <a:t>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1м</a:t>
            </a:r>
            <a:r>
              <a:rPr lang="ru-RU" sz="2000" b="1" dirty="0"/>
              <a:t>. </a:t>
            </a:r>
            <a:r>
              <a:rPr lang="ru-RU" sz="2000" b="1" dirty="0">
                <a:solidFill>
                  <a:srgbClr val="7030A0"/>
                </a:solidFill>
              </a:rPr>
              <a:t>Площадка вокруг дома выложена плитами такого же размера</a:t>
            </a:r>
            <a:r>
              <a:rPr lang="ru-RU" sz="2000" b="1" dirty="0"/>
              <a:t>, но другой фактуры и цвета.</a:t>
            </a:r>
          </a:p>
          <a:p>
            <a:r>
              <a:rPr lang="ru-RU" sz="2000" b="1" dirty="0"/>
              <a:t> К дачному участку проведено электричество. Имеется магистральное газоснабжение.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9721" y="357166"/>
            <a:ext cx="8643997" cy="135159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объектов, указанных в таблице, определите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какими цифрами они обозначены на плане.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Заполните таблицу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 бланк ответов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перенесите последовательность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четырех цифр без пробелов, запятых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других дополнительных символов.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52596" y="3571876"/>
            <a:ext cx="2143140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09721" y="2214554"/>
          <a:ext cx="8501125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Цветник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 с водой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Содержимое 3"/>
          <p:cNvSpPr txBox="1">
            <a:spLocks/>
          </p:cNvSpPr>
          <p:nvPr/>
        </p:nvSpPr>
        <p:spPr>
          <a:xfrm>
            <a:off x="1881158" y="4000504"/>
            <a:ext cx="8329642" cy="114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Плиты для садовых дорожек продаются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упаковке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штук.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упаковок плит понадобилось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чтобы выложить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дорожки и площадку вокруг дома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738282" y="5143512"/>
            <a:ext cx="8929718" cy="171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 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дорожка от дома до бани имеет 22 плитки , дорожка от дома кустарников – 8 плиток,  площадка вокруг дома –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14 ∙ 11 – 8∙ 8 = 154-64 = 90 . Итого: 30 + 90 =120 плиток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120:8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упаковок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8096264" y="6143644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81158" y="214290"/>
            <a:ext cx="857256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Найдите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бани. Ответ дайте 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квадратных метрах.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 smtClean="0">
                <a:solidFill>
                  <a:srgbClr val="0070C0"/>
                </a:solidFill>
              </a:rPr>
              <a:t>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квадрата</a:t>
            </a:r>
          </a:p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кл=2м, значит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6м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6 =36 м</a:t>
            </a:r>
            <a:r>
              <a:rPr lang="ru-RU" b="1" baseline="30000" dirty="0" smtClean="0"/>
              <a:t>2</a:t>
            </a:r>
            <a:endParaRPr lang="ru-RU" baseline="30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09720" y="2786058"/>
            <a:ext cx="8643998" cy="335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суммарную площадь плитки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прямоугольной площадке вокруг дома.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квадратных метрах.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 smtClean="0">
                <a:solidFill>
                  <a:srgbClr val="0070C0"/>
                </a:solidFill>
              </a:rPr>
              <a:t>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кл=2м ;1 кл=2плиткам по 1м, значит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14м, 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11м, </a:t>
            </a:r>
          </a:p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–квадрат, сторона = 4∙2м=8м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14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11 - 8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 = 90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5804" b="72341"/>
          <a:stretch>
            <a:fillRect/>
          </a:stretch>
        </p:blipFill>
        <p:spPr bwMode="auto">
          <a:xfrm>
            <a:off x="8524892" y="66922"/>
            <a:ext cx="1857388" cy="15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7024694" y="1643050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57446" r="62193" b="10639"/>
          <a:stretch>
            <a:fillRect/>
          </a:stretch>
        </p:blipFill>
        <p:spPr bwMode="auto">
          <a:xfrm>
            <a:off x="1524001" y="5000636"/>
            <a:ext cx="27384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7239008" y="5929330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38282" y="1"/>
            <a:ext cx="8501122" cy="1857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Хозяин участка планирует установить в жилом доме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систему отопления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Он рассматривает два варианта: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электрическое и газовое отопление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Цены на оборудование  и стоимость его установки, данные о расходе газа, электроэнергии и их стоимости даны в таблице.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09720" y="5143512"/>
            <a:ext cx="8329642" cy="1428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Обдумав оба варианта, хозяин решил установить газовое оборудование.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сколько часов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непрерывной работы отопления экономия от использования газа вместо электричества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компенсирует разницу в стоимости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установки газового и электрического оборудования?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71148"/>
              </p:ext>
            </p:extLst>
          </p:nvPr>
        </p:nvGraphicFramePr>
        <p:xfrm>
          <a:off x="1952597" y="1785926"/>
          <a:ext cx="8501125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18280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15000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628652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38282" y="3571876"/>
            <a:ext cx="8929718" cy="35004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стоимость оборудования и монтажа: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24000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18280= 42280руб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- газ ;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отоп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между стоимостью установки: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42280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7280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 1 часа обогрева </a:t>
            </a:r>
            <a:r>
              <a:rPr lang="ru-RU" sz="2200" dirty="0"/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куб. м/ч ∙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 куб. 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=6,72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–газ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 куб. м ∙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руб./(кВт ∙ ч) 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21,28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 - электриче</a:t>
            </a:r>
            <a:r>
              <a:rPr lang="ru-RU" sz="2200" dirty="0"/>
              <a:t>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тво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между стоимостью потребления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1 час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21,28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6,72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14,56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руб./ч </a:t>
            </a: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Через сколько часов экономия от использования газа компенсирует затраты: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7280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 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14,56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 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500ч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09721" y="285728"/>
          <a:ext cx="8501125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18280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 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7810512" y="6215082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8314" y="2428868"/>
            <a:ext cx="67553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</a:t>
            </a:r>
          </a:p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форматы листов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ru-static.z-dn.net/files/dfc/c3afae256f427cb3ba20455db173c9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84" y="0"/>
            <a:ext cx="77867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092 L -0.9552 0.0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524001" y="0"/>
            <a:ext cx="88773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A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цифрой: A0, A1, A2 и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далее. Если лист формата A0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разрезать пополам,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получаются два листа формата A1.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лист A1 разрезать пополам, получаются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листа</a:t>
            </a:r>
            <a:endParaRPr lang="en-US" sz="2400" b="1" u="sng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A2 и так далее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отношение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длины листа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его ширине у всех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форматов, обозначенных буквой A, одно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 же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 есть листы всех форматов подобны друг другу).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сделано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специально — чтобы можно было сохранить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пропорции текста на листе при изменении формата бумаги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(размер шрифта при этом тоже соответственно изменяется).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3428950" y="3889356"/>
            <a:ext cx="53578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1259</Words>
  <Application>Microsoft Office PowerPoint</Application>
  <PresentationFormat>Широкоэкранный</PresentationFormat>
  <Paragraphs>212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ОГЭ Приемы решения практико-ориентированных задач </vt:lpstr>
      <vt:lpstr>Задачи о дачном участке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Приемы решения практико-ориентированных задач </dc:title>
  <dc:creator>WIn10_lite_150720</dc:creator>
  <cp:lastModifiedBy>WIn10_lite_150720</cp:lastModifiedBy>
  <cp:revision>8</cp:revision>
  <dcterms:created xsi:type="dcterms:W3CDTF">2020-11-07T13:21:01Z</dcterms:created>
  <dcterms:modified xsi:type="dcterms:W3CDTF">2020-11-08T15:14:50Z</dcterms:modified>
</cp:coreProperties>
</file>