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Орфографический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теория)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5 задание ОГЭ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63888" y="4869160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Презентацию выполнила Иванова Людмила Алексеевна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учитель МОУ «Средняя общеобразовательная школа №1 г. Йошкар-Олы»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995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C2889A-61A2-4FC4-9591-CAF479038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Корни с чередованием О//А, Е//И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44A149A0-C46E-4880-9A3D-6E219D310A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638982"/>
              </p:ext>
            </p:extLst>
          </p:nvPr>
        </p:nvGraphicFramePr>
        <p:xfrm>
          <a:off x="0" y="836712"/>
          <a:ext cx="91440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0188">
                  <a:extLst>
                    <a:ext uri="{9D8B030D-6E8A-4147-A177-3AD203B41FA5}">
                      <a16:colId xmlns="" xmlns:a16="http://schemas.microsoft.com/office/drawing/2014/main" val="670871539"/>
                    </a:ext>
                  </a:extLst>
                </a:gridCol>
                <a:gridCol w="3036906">
                  <a:extLst>
                    <a:ext uri="{9D8B030D-6E8A-4147-A177-3AD203B41FA5}">
                      <a16:colId xmlns="" xmlns:a16="http://schemas.microsoft.com/office/drawing/2014/main" val="3519204088"/>
                    </a:ext>
                  </a:extLst>
                </a:gridCol>
                <a:gridCol w="3036906">
                  <a:extLst>
                    <a:ext uri="{9D8B030D-6E8A-4147-A177-3AD203B41FA5}">
                      <a16:colId xmlns="" xmlns:a16="http://schemas.microsoft.com/office/drawing/2014/main" val="4347440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Корни, в которых правописание гласной зависит от </a:t>
                      </a:r>
                      <a:r>
                        <a:rPr lang="ru-RU" sz="12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Корни, в которых правописание гласной зависит от </a:t>
                      </a:r>
                      <a:r>
                        <a:rPr lang="ru-RU" sz="12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следующего за корнем суффикса </a:t>
                      </a:r>
                      <a:r>
                        <a:rPr lang="ru-RU" sz="1200" u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 от </a:t>
                      </a:r>
                      <a:r>
                        <a:rPr lang="ru-RU" sz="12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характера согласной (согласных), стоящей(-их) на конце корня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Корни, в которых правописание гласной зависит от </a:t>
                      </a:r>
                      <a:r>
                        <a:rPr lang="ru-RU" sz="12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смысла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71212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ГАР/ГОР; КЛАН/КЛОН; ТВАР-/ТВОР- в безударном положении пишется О. Исключения: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пригАрь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выгАрки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утвАрь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ЗАР/ЗОР в безударном положении пишется А. Исключение: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зОревать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БЕР/БИР; ДЕР/ДИР; МЕР/МИР; ПЕР/ПИР; ТЕР/ТИР; БЛЕСТ/БЛИСТ; ЖЕГ/ЖИГ; СТЕЛ/СТИЛ; ЧЕТ/ЧИТ – в корнях пишется И, если за корнем следует суффикс -А-. Исключения: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сочЕтать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сочЕтание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ЛАГ(А)/ЛОЖ; КАС(А)/КОСН – в корнях пишется А, если за корнем следует суффикс –А-. Исключение: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полОг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–ИМ-/-А(-Я-); -ИН-/-А-(-Я-) – в корнях пишется И, если за корнем следует суффикс –А-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РАСТ/РАЩ/РОС – правописание гласных зависит от характера согласных корня. Исключения: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рОсток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РОстов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РОстислав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подрОстковый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(от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подрОсток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но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отрАсль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СКАК/СКОЧ: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скАкать-выскОчит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Исключения: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скАчок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скАчу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400050" indent="-400050">
                        <a:buFont typeface="+mj-lt"/>
                        <a:buAutoNum type="romanUcPeriod"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МАК/МОК (МОЧ): МАК=погружать в жидкость (макать); МОК = пропускать жидкость (вымокнуть)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РАВН/РОВН: РАВН=равный, одинаковый, наравне; РОВН=ровный, гладкий, прямой. Исключения: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рАвнина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но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рОвесник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порОвну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894142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ПЛАВ/ПЛОВ/ПЛЫВ: пишется А в словах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плАвники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жук-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плАвунец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плАвучий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пишется О в словах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плОвец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плОвчиха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пишется Ы с слове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плЫвун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86319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448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342F2BF-CED7-4D92-9FAC-EA408A0D4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Правописание безударных проверяемых гласных в корне слова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F8E1E7C-BA6A-4BF0-8F8E-87489AB97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361459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сильной позиции для гласных звуков является позиция под ударением</a:t>
            </a:r>
          </a:p>
          <a:p>
            <a:pPr marL="0" indent="0" algn="ctr">
              <a:buNone/>
            </a:pPr>
            <a:endParaRPr lang="ru-RU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НО!!!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3B46C06E-E5A4-42B5-88AC-8ABBABFA4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252809"/>
              </p:ext>
            </p:extLst>
          </p:nvPr>
        </p:nvGraphicFramePr>
        <p:xfrm>
          <a:off x="899592" y="2132856"/>
          <a:ext cx="7056784" cy="3051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2133">
                  <a:extLst>
                    <a:ext uri="{9D8B030D-6E8A-4147-A177-3AD203B41FA5}">
                      <a16:colId xmlns="" xmlns:a16="http://schemas.microsoft.com/office/drawing/2014/main" val="985919128"/>
                    </a:ext>
                  </a:extLst>
                </a:gridCol>
                <a:gridCol w="3584651">
                  <a:extLst>
                    <a:ext uri="{9D8B030D-6E8A-4147-A177-3AD203B41FA5}">
                      <a16:colId xmlns="" xmlns:a16="http://schemas.microsoft.com/office/drawing/2014/main" val="967191101"/>
                    </a:ext>
                  </a:extLst>
                </a:gridCol>
              </a:tblGrid>
              <a:tr h="51446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Способы проверки безударных гласных в корне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3943280"/>
                  </a:ext>
                </a:extLst>
              </a:tr>
              <a:tr h="887974">
                <a:tc>
                  <a:txBody>
                    <a:bodyPr/>
                    <a:lstStyle/>
                    <a:p>
                      <a:r>
                        <a:rPr lang="ru-RU" sz="1800" dirty="0"/>
                        <a:t>1. Изменение форм слова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весёлый-</a:t>
                      </a:r>
                      <a:r>
                        <a:rPr lang="ru-RU" sz="1800" dirty="0" err="1"/>
                        <a:t>вЕсел</a:t>
                      </a:r>
                      <a:r>
                        <a:rPr lang="ru-RU" sz="1800" dirty="0"/>
                        <a:t>, гроза-грозы, лиса-</a:t>
                      </a:r>
                      <a:r>
                        <a:rPr lang="ru-RU" sz="1800" dirty="0" err="1"/>
                        <a:t>лИсы</a:t>
                      </a:r>
                      <a:r>
                        <a:rPr lang="ru-RU" sz="1800" dirty="0"/>
                        <a:t>, сады-</a:t>
                      </a:r>
                      <a:r>
                        <a:rPr lang="ru-RU" sz="1800" dirty="0" err="1"/>
                        <a:t>сАд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4602296"/>
                  </a:ext>
                </a:extLst>
              </a:tr>
              <a:tr h="1649094">
                <a:tc>
                  <a:txBody>
                    <a:bodyPr/>
                    <a:lstStyle/>
                    <a:p>
                      <a:r>
                        <a:rPr lang="ru-RU" sz="1800" dirty="0"/>
                        <a:t>2. Подбор однокоренных слов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Смягчение-</a:t>
                      </a:r>
                      <a:r>
                        <a:rPr lang="ru-RU" sz="1800" dirty="0" err="1"/>
                        <a:t>мЯгкий</a:t>
                      </a:r>
                      <a:r>
                        <a:rPr lang="ru-RU" sz="1800" dirty="0"/>
                        <a:t>, оправдание-</a:t>
                      </a:r>
                      <a:r>
                        <a:rPr lang="ru-RU" sz="1800" dirty="0" err="1"/>
                        <a:t>прАвда</a:t>
                      </a:r>
                      <a:r>
                        <a:rPr lang="ru-RU" sz="1800" dirty="0"/>
                        <a:t>, нищета-</a:t>
                      </a:r>
                      <a:r>
                        <a:rPr lang="ru-RU" sz="1800" dirty="0" err="1"/>
                        <a:t>нИщий</a:t>
                      </a:r>
                      <a:r>
                        <a:rPr lang="ru-RU" sz="1800" dirty="0"/>
                        <a:t>, наслаждение-</a:t>
                      </a:r>
                      <a:r>
                        <a:rPr lang="ru-RU" sz="1800" dirty="0" err="1"/>
                        <a:t>услАда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83379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966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D3DCB9-82D9-4C8C-A42D-BC5348DEA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i="1" u="sng" dirty="0">
                <a:solidFill>
                  <a:srgbClr val="FF0000"/>
                </a:solidFill>
              </a:rPr>
              <a:t>НО!!!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8883C8B-12C8-48FB-9CC8-3D52E148C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000" dirty="0"/>
              <a:t>При подборе однокоренных слов надо учитывать их лексическое значение: индустрия </a:t>
            </a:r>
            <a:r>
              <a:rPr lang="ru-RU" sz="2000" dirty="0" err="1"/>
              <a:t>развИвается</a:t>
            </a:r>
            <a:r>
              <a:rPr lang="ru-RU" sz="2000" dirty="0"/>
              <a:t> (</a:t>
            </a:r>
            <a:r>
              <a:rPr lang="ru-RU" sz="2000" dirty="0" err="1"/>
              <a:t>развИтие</a:t>
            </a:r>
            <a:r>
              <a:rPr lang="ru-RU" sz="2000" dirty="0"/>
              <a:t>)-флаг </a:t>
            </a:r>
            <a:r>
              <a:rPr lang="ru-RU" sz="2000" dirty="0" err="1"/>
              <a:t>развЕвается</a:t>
            </a:r>
            <a:r>
              <a:rPr lang="ru-RU" sz="2000" dirty="0"/>
              <a:t> (</a:t>
            </a:r>
            <a:r>
              <a:rPr lang="ru-RU" sz="2000" dirty="0" err="1"/>
              <a:t>вЕять</a:t>
            </a:r>
            <a:r>
              <a:rPr lang="ru-RU" sz="2000" dirty="0"/>
              <a:t>), </a:t>
            </a:r>
            <a:r>
              <a:rPr lang="ru-RU" sz="2000" dirty="0" err="1"/>
              <a:t>увИдать</a:t>
            </a:r>
            <a:r>
              <a:rPr lang="ru-RU" sz="2000" dirty="0"/>
              <a:t> друга (</a:t>
            </a:r>
            <a:r>
              <a:rPr lang="ru-RU" sz="2000" dirty="0" err="1"/>
              <a:t>вИдеть</a:t>
            </a:r>
            <a:r>
              <a:rPr lang="ru-RU" sz="2000" dirty="0"/>
              <a:t>)-</a:t>
            </a:r>
            <a:r>
              <a:rPr lang="ru-RU" sz="2000" dirty="0" err="1"/>
              <a:t>увЯдать</a:t>
            </a:r>
            <a:r>
              <a:rPr lang="ru-RU" sz="2000" dirty="0"/>
              <a:t> от жары (</a:t>
            </a:r>
            <a:r>
              <a:rPr lang="ru-RU" sz="2000" dirty="0" err="1"/>
              <a:t>вЯнуть</a:t>
            </a:r>
            <a:r>
              <a:rPr lang="ru-RU" sz="2000" dirty="0"/>
              <a:t>), </a:t>
            </a:r>
            <a:r>
              <a:rPr lang="ru-RU" sz="2000" dirty="0" err="1"/>
              <a:t>полОскать</a:t>
            </a:r>
            <a:r>
              <a:rPr lang="ru-RU" sz="2000" dirty="0"/>
              <a:t> горло (</a:t>
            </a:r>
            <a:r>
              <a:rPr lang="ru-RU" sz="2000" dirty="0" err="1"/>
              <a:t>полОщет</a:t>
            </a:r>
            <a:r>
              <a:rPr lang="ru-RU" sz="2000" dirty="0"/>
              <a:t>)- </a:t>
            </a:r>
            <a:r>
              <a:rPr lang="ru-RU" sz="2000" dirty="0" err="1"/>
              <a:t>полАскать</a:t>
            </a:r>
            <a:r>
              <a:rPr lang="ru-RU" sz="2000" dirty="0"/>
              <a:t> щенка (</a:t>
            </a:r>
            <a:r>
              <a:rPr lang="ru-RU" sz="2000" dirty="0" err="1"/>
              <a:t>лАска</a:t>
            </a:r>
            <a:r>
              <a:rPr lang="ru-RU" sz="2000" dirty="0"/>
              <a:t>), </a:t>
            </a:r>
            <a:r>
              <a:rPr lang="ru-RU" sz="2000" dirty="0" err="1"/>
              <a:t>слЕпить</a:t>
            </a:r>
            <a:r>
              <a:rPr lang="ru-RU" sz="2000" dirty="0"/>
              <a:t> снежки (</a:t>
            </a:r>
            <a:r>
              <a:rPr lang="ru-RU" sz="2000" dirty="0" err="1"/>
              <a:t>слЕпит</a:t>
            </a:r>
            <a:r>
              <a:rPr lang="ru-RU" sz="2000" dirty="0"/>
              <a:t>)-</a:t>
            </a:r>
            <a:r>
              <a:rPr lang="ru-RU" sz="2000" dirty="0" err="1"/>
              <a:t>слИпаются</a:t>
            </a:r>
            <a:r>
              <a:rPr lang="ru-RU" sz="2000" dirty="0"/>
              <a:t> глаза (</a:t>
            </a:r>
            <a:r>
              <a:rPr lang="ru-RU" sz="2000" dirty="0" err="1"/>
              <a:t>слИплись</a:t>
            </a:r>
            <a:r>
              <a:rPr lang="ru-RU" sz="2000" dirty="0"/>
              <a:t>), </a:t>
            </a:r>
            <a:r>
              <a:rPr lang="ru-RU" sz="2000" dirty="0" err="1"/>
              <a:t>чИстота</a:t>
            </a:r>
            <a:r>
              <a:rPr lang="ru-RU" sz="2000" dirty="0"/>
              <a:t> в доме (</a:t>
            </a:r>
            <a:r>
              <a:rPr lang="ru-RU" sz="2000" dirty="0" err="1"/>
              <a:t>чИсто</a:t>
            </a:r>
            <a:r>
              <a:rPr lang="ru-RU" sz="2000" dirty="0"/>
              <a:t>)-</a:t>
            </a:r>
            <a:r>
              <a:rPr lang="ru-RU" sz="2000" dirty="0" err="1"/>
              <a:t>чАстота</a:t>
            </a:r>
            <a:r>
              <a:rPr lang="ru-RU" sz="2000" dirty="0"/>
              <a:t> посещений (</a:t>
            </a:r>
            <a:r>
              <a:rPr lang="ru-RU" sz="2000" dirty="0" err="1"/>
              <a:t>чАсто</a:t>
            </a:r>
            <a:r>
              <a:rPr lang="ru-RU" sz="2000" dirty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/>
              <a:t>Нельзя проверять безударную гласную в корне глагола одного вида подбором проверочного слова – глагола другого вида: </a:t>
            </a:r>
            <a:r>
              <a:rPr lang="ru-RU" sz="2000" dirty="0" err="1"/>
              <a:t>взлОмать</a:t>
            </a:r>
            <a:r>
              <a:rPr lang="ru-RU" sz="2000" dirty="0"/>
              <a:t>, НО: </a:t>
            </a:r>
            <a:r>
              <a:rPr lang="ru-RU" sz="2000" dirty="0" err="1"/>
              <a:t>взлАмывать</a:t>
            </a:r>
            <a:r>
              <a:rPr lang="ru-RU" sz="2000" dirty="0"/>
              <a:t>, </a:t>
            </a:r>
            <a:r>
              <a:rPr lang="ru-RU" sz="2000" dirty="0" err="1"/>
              <a:t>опОздать</a:t>
            </a:r>
            <a:r>
              <a:rPr lang="ru-RU" sz="2000" dirty="0"/>
              <a:t>, НО: опаздывать.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/>
              <a:t>Данное правило не относится к словам иностранного происхождения, так как зачастую проверяемая и проверочная гласная </a:t>
            </a:r>
            <a:r>
              <a:rPr lang="ru-RU" sz="2000" dirty="0" err="1"/>
              <a:t>отнсятся</a:t>
            </a:r>
            <a:r>
              <a:rPr lang="ru-RU" sz="2000" dirty="0"/>
              <a:t> к морфемам разного происхождения: </a:t>
            </a:r>
            <a:r>
              <a:rPr lang="ru-RU" sz="2000" dirty="0" err="1"/>
              <a:t>аккомпанЕмент</a:t>
            </a:r>
            <a:r>
              <a:rPr lang="ru-RU" sz="2000" dirty="0"/>
              <a:t> – суффикс –ЕМЕНТ- французского происхождения. Ср.: </a:t>
            </a:r>
            <a:r>
              <a:rPr lang="ru-RU" sz="2000" dirty="0" err="1"/>
              <a:t>аккомпанИровать</a:t>
            </a:r>
            <a:r>
              <a:rPr lang="ru-RU" sz="2000" dirty="0"/>
              <a:t> – суффикс –ИРОВА- немецкого происхождения </a:t>
            </a:r>
          </a:p>
          <a:p>
            <a:pPr marL="514350" indent="-514350">
              <a:buFont typeface="+mj-lt"/>
              <a:buAutoNum type="arabicPeriod"/>
            </a:pPr>
            <a:endParaRPr lang="ru-RU" sz="1600" dirty="0"/>
          </a:p>
          <a:p>
            <a:pPr marL="514350" indent="-514350">
              <a:buFont typeface="+mj-lt"/>
              <a:buAutoNum type="arabicPeriod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1614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92FC7E1-13CB-4609-82CA-0AC70D045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Правописание Ь после шипящих во всех частях речи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D9A6735F-AD41-4C50-90D5-34811688C8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40670"/>
              </p:ext>
            </p:extLst>
          </p:nvPr>
        </p:nvGraphicFramePr>
        <p:xfrm>
          <a:off x="333872" y="764704"/>
          <a:ext cx="8291264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4864">
                  <a:extLst>
                    <a:ext uri="{9D8B030D-6E8A-4147-A177-3AD203B41FA5}">
                      <a16:colId xmlns="" xmlns:a16="http://schemas.microsoft.com/office/drawing/2014/main" val="153808679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59602957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8711379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Ставиться 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ставиться 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7500734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Имя существительное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существительных 3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 ночь, ложь, помощь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существительных 2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 врач, меч, ключ, муж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72494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существительных в форме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мн.ч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(много) дач, туч, рощ, зрелищ, груш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243104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Глагол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Начальная форма (инфинитив): лечь, беречь, сечь, стеречь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97440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глаголах 2 л.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ед.ч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наст.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 пишешь, улыбаешься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57296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глаголах в форме повелительного наклонения ед. и мн. ч.: съешь-съешьте, режь-режьте, мажь-мажьте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85966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Имя прилагательное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притяжательных прилагательных в косвенных падежах: беличий-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беличЬего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беличЬему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беличЬим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беличЬем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кратких формах: колюч, хорош, свеж, могуч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6955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Наречие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 всех наречиях: прочь, настежь, наотмашь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ИСКЛ.: уж, замуж, невтерпёж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0660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Частица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 всех частицах: ишь, лишь, бишь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ИСКЛ.: аж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25933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01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63BB31-E368-43BF-871A-05832DF37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Правописание суффиксов</a:t>
            </a:r>
            <a:br>
              <a:rPr lang="ru-RU" sz="2400" b="1" dirty="0"/>
            </a:br>
            <a:r>
              <a:rPr lang="ru-RU" sz="2400" b="1" dirty="0"/>
              <a:t>Правописание суффиксов имён существительных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8D2A1690-3BD0-4027-B3BC-A3D5FB40C7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474567"/>
              </p:ext>
            </p:extLst>
          </p:nvPr>
        </p:nvGraphicFramePr>
        <p:xfrm>
          <a:off x="107504" y="1052736"/>
          <a:ext cx="8928991" cy="572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29">
                  <a:extLst>
                    <a:ext uri="{9D8B030D-6E8A-4147-A177-3AD203B41FA5}">
                      <a16:colId xmlns="" xmlns:a16="http://schemas.microsoft.com/office/drawing/2014/main" val="3407575435"/>
                    </a:ext>
                  </a:extLst>
                </a:gridCol>
                <a:gridCol w="1095163">
                  <a:extLst>
                    <a:ext uri="{9D8B030D-6E8A-4147-A177-3AD203B41FA5}">
                      <a16:colId xmlns="" xmlns:a16="http://schemas.microsoft.com/office/drawing/2014/main" val="2603111109"/>
                    </a:ext>
                  </a:extLst>
                </a:gridCol>
                <a:gridCol w="4380651">
                  <a:extLst>
                    <a:ext uri="{9D8B030D-6E8A-4147-A177-3AD203B41FA5}">
                      <a16:colId xmlns="" xmlns:a16="http://schemas.microsoft.com/office/drawing/2014/main" val="3601580327"/>
                    </a:ext>
                  </a:extLst>
                </a:gridCol>
                <a:gridCol w="3062048">
                  <a:extLst>
                    <a:ext uri="{9D8B030D-6E8A-4147-A177-3AD203B41FA5}">
                      <a16:colId xmlns="" xmlns:a16="http://schemas.microsoft.com/office/drawing/2014/main" val="1102301792"/>
                    </a:ext>
                  </a:extLst>
                </a:gridCol>
              </a:tblGrid>
              <a:tr h="552314">
                <a:tc rowSpan="5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-ЕК-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гласная выпадает при склонении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подарочЕК-подарочКа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3645929"/>
                  </a:ext>
                </a:extLst>
              </a:tr>
              <a:tr h="601844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-ЕЦ-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сущ.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м.р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Ср.р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(если ударение падает на окончание)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молодЕЦ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м.р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письмЕЦо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ср.р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0992196"/>
                  </a:ext>
                </a:extLst>
              </a:tr>
              <a:tr h="601844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-ЕЧК-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сущ., не образованных от слов с –ИЦ-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сито-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ситЕЧКо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Имя-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имЕЧКо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28852211"/>
                  </a:ext>
                </a:extLst>
              </a:tr>
              <a:tr h="601844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-ЕНК-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сущ., не образованных от слов с –ИН-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песня-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песЕНКа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Искл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горлИНКа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421589"/>
                  </a:ext>
                </a:extLst>
              </a:tr>
              <a:tr h="552314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-ЕСТВ-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в суффиксе отсутствует буква Н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студенчЕСТВо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8363149"/>
                  </a:ext>
                </a:extLst>
              </a:tr>
              <a:tr h="552314">
                <a:tc rowSpan="5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-ИК-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гласная сохраняется при склонении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ключИК-ключИКа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92087768"/>
                  </a:ext>
                </a:extLst>
              </a:tr>
              <a:tr h="601844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-ИЦ-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сущ.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ж.р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Ср.р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(если ударение стоит ПЕРЕД суффиксом)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безделИЦа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ж.р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свид</a:t>
                      </a:r>
                      <a:r>
                        <a:rPr lang="ru-RU" sz="1600" u="sng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ньИЦе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ср.р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5688619"/>
                  </a:ext>
                </a:extLst>
              </a:tr>
              <a:tr h="552314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-ИЧК-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сущ., образованных от слов с –ИЦ-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мельнИЦа-мельнИЧКа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5013373"/>
                  </a:ext>
                </a:extLst>
              </a:tr>
              <a:tr h="552314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-ИНК-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сущ., образованных от слов с –ИН-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горошИНа-горошИНКа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12969703"/>
                  </a:ext>
                </a:extLst>
              </a:tr>
              <a:tr h="552314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-ИНСТВ-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в суффиксе присутствует буква Н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большИНСТВо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6623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47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39596EB-B040-4518-880E-10BB23BA6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/>
              <a:t>Правописание суффиксов имён существительных</a:t>
            </a:r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9687F0C4-416D-40C6-85C3-B765E2F81D07}"/>
              </a:ext>
            </a:extLst>
          </p:cNvPr>
          <p:cNvSpPr/>
          <p:nvPr/>
        </p:nvSpPr>
        <p:spPr>
          <a:xfrm>
            <a:off x="971600" y="2204864"/>
            <a:ext cx="6840760" cy="27363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b="1" dirty="0"/>
              <a:t>Суффикс –ЧИК- пишется в существительных, основа которых оканчивается на –Д, -Т, -З, -С, -Ж: </a:t>
            </a:r>
            <a:r>
              <a:rPr lang="ru-RU" b="1" dirty="0" err="1"/>
              <a:t>разведЧИК</a:t>
            </a:r>
            <a:r>
              <a:rPr lang="ru-RU" b="1" dirty="0"/>
              <a:t>, </a:t>
            </a:r>
            <a:r>
              <a:rPr lang="ru-RU" b="1" dirty="0" err="1"/>
              <a:t>рассказЧИК</a:t>
            </a:r>
            <a:r>
              <a:rPr lang="ru-RU" b="1" dirty="0"/>
              <a:t>. В остальных случаях пишется –ЩИК-: </a:t>
            </a:r>
            <a:r>
              <a:rPr lang="ru-RU" b="1" dirty="0" err="1"/>
              <a:t>обманЩИК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r>
              <a:rPr lang="ru-RU" b="1" dirty="0"/>
              <a:t>После согласной Л перед суффиксом –ЩИК- пишется Ь: </a:t>
            </a:r>
            <a:r>
              <a:rPr lang="ru-RU" b="1" dirty="0" err="1"/>
              <a:t>стеколЬщик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0903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4F8E6D-B2FE-40BF-9DD6-2FF4AD424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Правописание суффиксов имён прилагательных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C06AFFF1-BF68-4CF6-B02B-A3268F80C2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336179"/>
              </p:ext>
            </p:extLst>
          </p:nvPr>
        </p:nvGraphicFramePr>
        <p:xfrm>
          <a:off x="107504" y="548680"/>
          <a:ext cx="8856984" cy="4680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80120">
                  <a:extLst>
                    <a:ext uri="{9D8B030D-6E8A-4147-A177-3AD203B41FA5}">
                      <a16:colId xmlns="" xmlns:a16="http://schemas.microsoft.com/office/drawing/2014/main" val="3002265680"/>
                    </a:ext>
                  </a:extLst>
                </a:gridCol>
                <a:gridCol w="3460015">
                  <a:extLst>
                    <a:ext uri="{9D8B030D-6E8A-4147-A177-3AD203B41FA5}">
                      <a16:colId xmlns="" xmlns:a16="http://schemas.microsoft.com/office/drawing/2014/main" val="2216812141"/>
                    </a:ext>
                  </a:extLst>
                </a:gridCol>
                <a:gridCol w="4316849">
                  <a:extLst>
                    <a:ext uri="{9D8B030D-6E8A-4147-A177-3AD203B41FA5}">
                      <a16:colId xmlns="" xmlns:a16="http://schemas.microsoft.com/office/drawing/2014/main" val="310669601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-ЕВ-</a:t>
                      </a:r>
                    </a:p>
                    <a:p>
                      <a:pPr algn="ctr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-ИВ-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безударном положении</a:t>
                      </a:r>
                    </a:p>
                    <a:p>
                      <a:pPr algn="l"/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 ударением</a:t>
                      </a:r>
                    </a:p>
                    <a:p>
                      <a:pPr algn="l"/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сиренЕВый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форелЕВый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яблонЕВый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l"/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игрИВый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красИВый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ИСКЛ.: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b="0" dirty="0" err="1"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лостлИВый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</a:t>
                      </a:r>
                      <a:r>
                        <a:rPr lang="ru-RU" sz="1600" b="0" dirty="0" err="1"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дИВый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06353858"/>
                  </a:ext>
                </a:extLst>
              </a:tr>
              <a:tr h="135596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-ЧИВ-</a:t>
                      </a:r>
                    </a:p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-ЛИВ-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вкрадЧИВый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доверЧИВый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l"/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завистЛИВый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привиредЛИВый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600" b="0" dirty="0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ПУТАЙТЕ: в словах </a:t>
                      </a:r>
                      <a:r>
                        <a:rPr lang="ru-RU" sz="1600" b="0" dirty="0" err="1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форелЕВый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фланелЕВый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щавелЕВый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др. буква Л входит в корень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1102701"/>
                  </a:ext>
                </a:extLst>
              </a:tr>
              <a:tr h="95101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-ОВАТ-</a:t>
                      </a:r>
                    </a:p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-ЕВАТ-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 твердых согласных</a:t>
                      </a:r>
                    </a:p>
                    <a:p>
                      <a:pPr algn="l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 мягких согласных, шипящих и 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дикОВАТый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дорогОВАТый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синЕВАТый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молодцЕВАТый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рыжЕВАТый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110242"/>
                  </a:ext>
                </a:extLst>
              </a:tr>
              <a:tr h="65866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-ОНЬК-</a:t>
                      </a:r>
                    </a:p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-ЕНЬК-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 Г,К,Х</a:t>
                      </a:r>
                    </a:p>
                    <a:p>
                      <a:pPr algn="l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 любых согласных, кроме Г,К,Х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глубокОНЬКий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сухОНЬКий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убогОНЬКий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тёплЕНЬКий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худЕНЬКий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570603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-К-</a:t>
                      </a:r>
                    </a:p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-СК-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качественных прилагательных</a:t>
                      </a:r>
                    </a:p>
                    <a:p>
                      <a:pPr algn="l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относительных прилагательных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резКий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скользКий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белорусСКий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солдатСКий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20160766"/>
                  </a:ext>
                </a:extLst>
              </a:tr>
            </a:tbl>
          </a:graphicData>
        </a:graphic>
      </p:graphicFrame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9035C766-8393-4BA2-B198-546B4D9C7479}"/>
              </a:ext>
            </a:extLst>
          </p:cNvPr>
          <p:cNvSpPr/>
          <p:nvPr/>
        </p:nvSpPr>
        <p:spPr>
          <a:xfrm>
            <a:off x="2411760" y="5373216"/>
            <a:ext cx="381642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/>
              <a:t>Казак-</a:t>
            </a:r>
            <a:r>
              <a:rPr lang="ru-RU" dirty="0" err="1"/>
              <a:t>казаЦКий</a:t>
            </a:r>
            <a:endParaRPr lang="ru-RU" dirty="0"/>
          </a:p>
          <a:p>
            <a:r>
              <a:rPr lang="ru-RU" dirty="0"/>
              <a:t>Немец-</a:t>
            </a:r>
            <a:r>
              <a:rPr lang="ru-RU" dirty="0" err="1"/>
              <a:t>немеЦКий</a:t>
            </a:r>
            <a:endParaRPr lang="ru-RU" dirty="0"/>
          </a:p>
          <a:p>
            <a:r>
              <a:rPr lang="ru-RU" dirty="0"/>
              <a:t>Ткач-</a:t>
            </a:r>
            <a:r>
              <a:rPr lang="ru-RU" dirty="0" err="1"/>
              <a:t>ткаЦКий</a:t>
            </a:r>
            <a:endParaRPr lang="ru-RU" dirty="0"/>
          </a:p>
        </p:txBody>
      </p:sp>
      <p:sp>
        <p:nvSpPr>
          <p:cNvPr id="6" name="Стрелка: вправо 5">
            <a:extLst>
              <a:ext uri="{FF2B5EF4-FFF2-40B4-BE49-F238E27FC236}">
                <a16:creationId xmlns="" xmlns:a16="http://schemas.microsoft.com/office/drawing/2014/main" id="{66FF01F7-B544-4FC9-9C79-D58C5FE9A5FE}"/>
              </a:ext>
            </a:extLst>
          </p:cNvPr>
          <p:cNvSpPr/>
          <p:nvPr/>
        </p:nvSpPr>
        <p:spPr>
          <a:xfrm>
            <a:off x="4427984" y="5733256"/>
            <a:ext cx="864096" cy="4320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5579C4AD-A4AD-4280-A2B1-C03F708012C4}"/>
              </a:ext>
            </a:extLst>
          </p:cNvPr>
          <p:cNvSpPr/>
          <p:nvPr/>
        </p:nvSpPr>
        <p:spPr>
          <a:xfrm>
            <a:off x="5292080" y="5689029"/>
            <a:ext cx="792088" cy="504056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ЦК</a:t>
            </a:r>
          </a:p>
        </p:txBody>
      </p:sp>
    </p:spTree>
    <p:extLst>
      <p:ext uri="{BB962C8B-B14F-4D97-AF65-F5344CB8AC3E}">
        <p14:creationId xmlns:p14="http://schemas.microsoft.com/office/powerpoint/2010/main" val="127658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3F955D-B6AE-41B4-AB11-DE0B05F39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418058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Правописание Н и НН в суффиксах прилагательных и причастий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1B6E8376-A6BE-417A-A9A2-42CBEFC529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455290"/>
              </p:ext>
            </p:extLst>
          </p:nvPr>
        </p:nvGraphicFramePr>
        <p:xfrm>
          <a:off x="0" y="620688"/>
          <a:ext cx="9144000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6245">
                  <a:extLst>
                    <a:ext uri="{9D8B030D-6E8A-4147-A177-3AD203B41FA5}">
                      <a16:colId xmlns="" xmlns:a16="http://schemas.microsoft.com/office/drawing/2014/main" val="1993846778"/>
                    </a:ext>
                  </a:extLst>
                </a:gridCol>
                <a:gridCol w="4577755">
                  <a:extLst>
                    <a:ext uri="{9D8B030D-6E8A-4147-A177-3AD203B41FA5}">
                      <a16:colId xmlns="" xmlns:a16="http://schemas.microsoft.com/office/drawing/2014/main" val="4624762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884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отымённых прилагательных, образованных от существительных, в основе которых нет Н, и в непроизводных прилагательных: </a:t>
                      </a:r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юбилей-юбилейный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синий, юный, зелёный, багряный, румяный, пряный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отымённых прилагательных, образованных от существительных с основой на –Н: </a:t>
                      </a:r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сон-сонный, истина-истинный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1646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отымённых прилагательных с суффиксами –АН-, -ЯН-,-ИН-:</a:t>
                      </a:r>
                    </a:p>
                    <a:p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Песок-песчаный, глина-глиняный, пчела-пчелиный.</a:t>
                      </a:r>
                    </a:p>
                    <a:p>
                      <a:r>
                        <a:rPr lang="ru-RU" sz="1500" i="1" dirty="0">
                          <a:highlight>
                            <a:srgbClr val="FF00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НО: стеклянный, оловянный, деревянный</a:t>
                      </a:r>
                    </a:p>
                    <a:p>
                      <a:endParaRPr lang="ru-RU" sz="1500" dirty="0">
                        <a:highlight>
                          <a:srgbClr val="FF00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отымённых прилагательных с суффиксами -ЕНН-, -ОНН-:</a:t>
                      </a:r>
                    </a:p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Искусство-искусственный, лекция-лекционный, утор-утренний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44754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прилагательных, образованных от глаголов несовершенного вида, без приставок (кроме НЕ-) и зависимых слов:</a:t>
                      </a:r>
                    </a:p>
                    <a:p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Красить-крашеный, пугать-пуганый, непуганый, путать-путаный, звать-званый</a:t>
                      </a:r>
                    </a:p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меняется их написание в составе сложных слов:</a:t>
                      </a:r>
                    </a:p>
                    <a:p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Гладкокрашеный, свежемороженый, златокованый, малоношеный, домотканый.</a:t>
                      </a:r>
                    </a:p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НО: </a:t>
                      </a:r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желанный, деланный, невиданный, неслыханный, нечаянный, священный, нежданный, негаданный, жеманный, медленный, долгожданный, недрем</a:t>
                      </a:r>
                      <a:r>
                        <a:rPr lang="ru-RU" sz="1500" i="1" dirty="0"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нный, окаянный и др.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причастиях, образованных от глаголов совершенного вида, с приставками (кроме НЕ-) и/или с зависимыми словами:</a:t>
                      </a:r>
                    </a:p>
                    <a:p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Выкрашенный (НО: некрашеный), крашенные (чем?) масляной краской д</a:t>
                      </a:r>
                      <a:r>
                        <a:rPr lang="ru-RU" sz="1500" i="1" dirty="0"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ски; разношенный (кем?) братом костюм. </a:t>
                      </a:r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НО: </a:t>
                      </a:r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названый брат, посажёный отец, смышлёный ребёнок, приданое невесты</a:t>
                      </a:r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некоторых бесприставочных причастиях, образованных от глаголов совершенного вида: </a:t>
                      </a:r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данный, брошенный, купленный, решённый, лишённый и т.д.</a:t>
                      </a:r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94688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1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3F955D-B6AE-41B4-AB11-DE0B05F39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418058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Правописание Н и НН в суффиксах прилагательных и причастий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1B6E8376-A6BE-417A-A9A2-42CBEFC529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255104"/>
              </p:ext>
            </p:extLst>
          </p:nvPr>
        </p:nvGraphicFramePr>
        <p:xfrm>
          <a:off x="0" y="620688"/>
          <a:ext cx="91440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6245">
                  <a:extLst>
                    <a:ext uri="{9D8B030D-6E8A-4147-A177-3AD203B41FA5}">
                      <a16:colId xmlns="" xmlns:a16="http://schemas.microsoft.com/office/drawing/2014/main" val="1993846778"/>
                    </a:ext>
                  </a:extLst>
                </a:gridCol>
                <a:gridCol w="4577755">
                  <a:extLst>
                    <a:ext uri="{9D8B030D-6E8A-4147-A177-3AD203B41FA5}">
                      <a16:colId xmlns="" xmlns:a16="http://schemas.microsoft.com/office/drawing/2014/main" val="4624762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884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кратких причастиях: </a:t>
                      </a:r>
                      <a:r>
                        <a:rPr lang="ru-RU" sz="15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засеянный-засеяно; отражённый-отражено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полных причастиях (прилагательных) на                   -</a:t>
                      </a:r>
                      <a:r>
                        <a:rPr lang="ru-RU" sz="15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ОВАННЫЙ, -ЁВАННЫЙ: </a:t>
                      </a:r>
                      <a:r>
                        <a:rPr lang="ru-RU" sz="15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балованный, циклёванный</a:t>
                      </a:r>
                      <a:endParaRPr lang="ru-RU" sz="15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1646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кратких прилагательных, если в полных было одно 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Н: </a:t>
                      </a:r>
                      <a:r>
                        <a:rPr lang="ru-RU" sz="15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юная девушка-  девушка юна; зелёные деревья-деревья зелены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кратких прилагательных, если в полных формах было –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НН-: </a:t>
                      </a:r>
                      <a:r>
                        <a:rPr lang="ru-RU" sz="15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ценная вещь-вещь ценна, длинная дорога-дорога длинна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44754604"/>
                  </a:ext>
                </a:extLst>
              </a:tr>
            </a:tbl>
          </a:graphicData>
        </a:graphic>
      </p:graphicFrame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7533E687-8614-480E-8512-A4313A307BB8}"/>
              </a:ext>
            </a:extLst>
          </p:cNvPr>
          <p:cNvSpPr/>
          <p:nvPr/>
        </p:nvSpPr>
        <p:spPr>
          <a:xfrm>
            <a:off x="323528" y="2708920"/>
            <a:ext cx="842493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существительных и наречиях, образованных от причастий и отглагольных прилагательных, пишется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производящей основой: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воспитать-воспита</a:t>
            </a:r>
            <a:r>
              <a:rPr lang="ru-RU" i="1" dirty="0">
                <a:highlight>
                  <a:srgbClr val="800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ик-воспита</a:t>
            </a:r>
            <a:r>
              <a:rPr lang="ru-RU" i="1" dirty="0">
                <a:highlight>
                  <a:srgbClr val="800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о; запутать-запута</a:t>
            </a:r>
            <a:r>
              <a:rPr lang="ru-RU" i="1" dirty="0">
                <a:highlight>
                  <a:srgbClr val="800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ый-запута</a:t>
            </a:r>
            <a:r>
              <a:rPr lang="ru-RU" i="1" dirty="0">
                <a:highlight>
                  <a:srgbClr val="800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ость-запута</a:t>
            </a:r>
            <a:r>
              <a:rPr lang="ru-RU" i="1" dirty="0">
                <a:highlight>
                  <a:srgbClr val="800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объяснил.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00CA3477-0B14-4494-8B9F-05B96BDB2244}"/>
              </a:ext>
            </a:extLst>
          </p:cNvPr>
          <p:cNvSpPr/>
          <p:nvPr/>
        </p:nvSpPr>
        <p:spPr>
          <a:xfrm>
            <a:off x="323528" y="4653136"/>
            <a:ext cx="842493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Ветре</a:t>
            </a:r>
            <a:r>
              <a:rPr lang="ru-RU" dirty="0">
                <a:highlight>
                  <a:srgbClr val="800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ый (=с ветром) день, человек. НО: </a:t>
            </a:r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ветре</a:t>
            </a:r>
            <a:r>
              <a:rPr lang="ru-RU" dirty="0">
                <a:highlight>
                  <a:srgbClr val="800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ый, </a:t>
            </a:r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ветре</a:t>
            </a:r>
            <a:r>
              <a:rPr lang="ru-RU" dirty="0">
                <a:highlight>
                  <a:srgbClr val="800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Ветря</a:t>
            </a:r>
            <a:r>
              <a:rPr lang="ru-RU" dirty="0">
                <a:highlight>
                  <a:srgbClr val="800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ой (=приводимый в движение ветром) двигатель.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Масле</a:t>
            </a:r>
            <a:r>
              <a:rPr lang="ru-RU" dirty="0">
                <a:highlight>
                  <a:srgbClr val="800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ый (=пропитанный маслом) блин, каша, руки. НО: замасле</a:t>
            </a:r>
            <a:r>
              <a:rPr lang="ru-RU" dirty="0">
                <a:highlight>
                  <a:srgbClr val="800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ая ткань.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Масляный (=на масле) насос, двигатель, лампа. </a:t>
            </a:r>
          </a:p>
        </p:txBody>
      </p:sp>
    </p:spTree>
    <p:extLst>
      <p:ext uri="{BB962C8B-B14F-4D97-AF65-F5344CB8AC3E}">
        <p14:creationId xmlns:p14="http://schemas.microsoft.com/office/powerpoint/2010/main" val="346850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C05DB5B-4F5F-407D-89F2-ADCF28DAA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Различайте краткие формы прилагательных и причастий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2F5BB1A5-E987-483C-AEDE-287B02FC97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543080"/>
              </p:ext>
            </p:extLst>
          </p:nvPr>
        </p:nvGraphicFramePr>
        <p:xfrm>
          <a:off x="457200" y="1556792"/>
          <a:ext cx="8229600" cy="3894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98144611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736067836"/>
                    </a:ext>
                  </a:extLst>
                </a:gridCol>
              </a:tblGrid>
              <a:tr h="41424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Краткое причастие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Краткое прилагательное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8873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Обозначает признак предмета по действию: </a:t>
                      </a:r>
                      <a:r>
                        <a:rPr lang="ru-RU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Нужная сумма была собрана быстро (=нужную сумму собрали быстро).</a:t>
                      </a:r>
                    </a:p>
                    <a:p>
                      <a:endParaRPr lang="ru-RU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 зависимое слово в Т.п.:</a:t>
                      </a:r>
                    </a:p>
                    <a:p>
                      <a:r>
                        <a:rPr lang="ru-RU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Деньги изысканы (кем?) директором (=Деньги изыскал директор)</a:t>
                      </a:r>
                    </a:p>
                    <a:p>
                      <a:endParaRPr lang="ru-RU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Обозначает признак предмета: </a:t>
                      </a:r>
                      <a:r>
                        <a:rPr lang="ru-RU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уроках ученица всегда </a:t>
                      </a:r>
                      <a:r>
                        <a:rPr lang="ru-RU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собранна</a:t>
                      </a:r>
                      <a:r>
                        <a:rPr lang="ru-RU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(=собранная, внимательная) .</a:t>
                      </a:r>
                    </a:p>
                    <a:p>
                      <a:endParaRPr lang="ru-RU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Обычно стоит в одном ряду с другими прилагательными: </a:t>
                      </a:r>
                      <a:r>
                        <a:rPr lang="ru-RU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Её наряды всегда изысканны.</a:t>
                      </a:r>
                      <a:endParaRPr lang="ru-RU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6254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ПИШЕТСЯ ОДНА БУКВА 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ПИШЕТСЯ НН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88176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32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Морфемика</a:t>
            </a:r>
            <a:r>
              <a:rPr lang="ru-RU" dirty="0"/>
              <a:t>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38835" y="980728"/>
            <a:ext cx="61206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Морфемный состав слова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1853208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приставка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11163" y="1853208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корень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8024" y="1853208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суффикс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76256" y="1853208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окончание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9572" y="2861320"/>
            <a:ext cx="1656184" cy="25118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Значимая часть слова, которая находится перед корнем и служит для образования слов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94751" y="2829508"/>
            <a:ext cx="1656184" cy="25118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Главная часть слова, в которой заключено общее лексическое значение однокоренных </a:t>
            </a:r>
            <a:r>
              <a:rPr lang="ru-RU" dirty="0" err="1"/>
              <a:t>слв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88024" y="2823770"/>
            <a:ext cx="1656184" cy="25118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Значимая часть слова, которая находится после корня и служит для образования слов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76256" y="2861320"/>
            <a:ext cx="1656184" cy="25118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Значимая часть слова, которая служит для образования форм слова и связи слов в словосочетании и предложении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907704" y="1556792"/>
            <a:ext cx="0" cy="296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491880" y="1556792"/>
            <a:ext cx="0" cy="296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7" idx="0"/>
          </p:cNvCxnSpPr>
          <p:nvPr/>
        </p:nvCxnSpPr>
        <p:spPr>
          <a:xfrm>
            <a:off x="5580112" y="1556792"/>
            <a:ext cx="0" cy="296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380312" y="1556792"/>
            <a:ext cx="0" cy="296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5" idx="2"/>
            <a:endCxn id="9" idx="0"/>
          </p:cNvCxnSpPr>
          <p:nvPr/>
        </p:nvCxnSpPr>
        <p:spPr>
          <a:xfrm>
            <a:off x="1547664" y="235726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2"/>
            <a:endCxn id="10" idx="0"/>
          </p:cNvCxnSpPr>
          <p:nvPr/>
        </p:nvCxnSpPr>
        <p:spPr>
          <a:xfrm>
            <a:off x="3603251" y="2357264"/>
            <a:ext cx="19592" cy="472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7" idx="2"/>
          </p:cNvCxnSpPr>
          <p:nvPr/>
        </p:nvCxnSpPr>
        <p:spPr>
          <a:xfrm>
            <a:off x="5580112" y="2357264"/>
            <a:ext cx="0" cy="466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8" idx="2"/>
          </p:cNvCxnSpPr>
          <p:nvPr/>
        </p:nvCxnSpPr>
        <p:spPr>
          <a:xfrm flipH="1">
            <a:off x="7659515" y="2357264"/>
            <a:ext cx="8829" cy="466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2555776" y="5589240"/>
            <a:ext cx="432048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Морфемы – минимальные значимые части слова</a:t>
            </a:r>
          </a:p>
        </p:txBody>
      </p:sp>
    </p:spTree>
    <p:extLst>
      <p:ext uri="{BB962C8B-B14F-4D97-AF65-F5344CB8AC3E}">
        <p14:creationId xmlns:p14="http://schemas.microsoft.com/office/powerpoint/2010/main" val="3864852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3D2F78-7ED9-44E7-B9BA-60D91FA15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Правописание суффиксов причастий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A5BAA66-67FE-4849-9349-1B8E41EC4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58618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Причастия образуются от глаголов, поэтому их написание зависит от того, к какому спряжению относится производящий глагол: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читаемый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(образовано от глагола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спряжения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растимый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(образовано от глагола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спряжения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растить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DD16433-F8DC-4067-8D46-D6EA0946E4A3}"/>
              </a:ext>
            </a:extLst>
          </p:cNvPr>
          <p:cNvSpPr txBox="1"/>
          <p:nvPr/>
        </p:nvSpPr>
        <p:spPr>
          <a:xfrm>
            <a:off x="1259632" y="2514600"/>
            <a:ext cx="2977480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причастие образовано от глагола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ТО суффиксы причастий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7B2929E-8C9B-4FDB-8BF4-96C86B6E727D}"/>
              </a:ext>
            </a:extLst>
          </p:cNvPr>
          <p:cNvSpPr txBox="1"/>
          <p:nvPr/>
        </p:nvSpPr>
        <p:spPr>
          <a:xfrm>
            <a:off x="1259632" y="3619129"/>
            <a:ext cx="2977480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причастие образовано от глагола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ТО суффиксы причастий</a:t>
            </a:r>
          </a:p>
        </p:txBody>
      </p:sp>
      <p:sp>
        <p:nvSpPr>
          <p:cNvPr id="7" name="Стрелка: вправо 6">
            <a:extLst>
              <a:ext uri="{FF2B5EF4-FFF2-40B4-BE49-F238E27FC236}">
                <a16:creationId xmlns="" xmlns:a16="http://schemas.microsoft.com/office/drawing/2014/main" id="{6ED48E28-705C-4AD2-90FF-106FEA7E2ED0}"/>
              </a:ext>
            </a:extLst>
          </p:cNvPr>
          <p:cNvSpPr/>
          <p:nvPr/>
        </p:nvSpPr>
        <p:spPr>
          <a:xfrm>
            <a:off x="4355976" y="2780928"/>
            <a:ext cx="1728192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право 7">
            <a:extLst>
              <a:ext uri="{FF2B5EF4-FFF2-40B4-BE49-F238E27FC236}">
                <a16:creationId xmlns="" xmlns:a16="http://schemas.microsoft.com/office/drawing/2014/main" id="{ADF97D30-74F4-4B95-A9F7-66CECF964A9F}"/>
              </a:ext>
            </a:extLst>
          </p:cNvPr>
          <p:cNvSpPr/>
          <p:nvPr/>
        </p:nvSpPr>
        <p:spPr>
          <a:xfrm>
            <a:off x="4355976" y="3731618"/>
            <a:ext cx="1728192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5308E34E-D230-4282-A5FC-5E98250EF625}"/>
              </a:ext>
            </a:extLst>
          </p:cNvPr>
          <p:cNvSpPr/>
          <p:nvPr/>
        </p:nvSpPr>
        <p:spPr>
          <a:xfrm>
            <a:off x="6300192" y="2514600"/>
            <a:ext cx="1584176" cy="8309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ущ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-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ющ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-ем-, -ом-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84092C9A-0EFC-4720-B15E-E8C2B8F2B8FF}"/>
              </a:ext>
            </a:extLst>
          </p:cNvPr>
          <p:cNvSpPr/>
          <p:nvPr/>
        </p:nvSpPr>
        <p:spPr>
          <a:xfrm>
            <a:off x="6300192" y="3495676"/>
            <a:ext cx="1584176" cy="8309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ащ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-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ящ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-им-</a:t>
            </a:r>
          </a:p>
        </p:txBody>
      </p:sp>
    </p:spTree>
    <p:extLst>
      <p:ext uri="{BB962C8B-B14F-4D97-AF65-F5344CB8AC3E}">
        <p14:creationId xmlns:p14="http://schemas.microsoft.com/office/powerpoint/2010/main" val="6441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CC02850-0066-4A67-AE19-23C2F0591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Правописание суффиксов наречий, образованных от прилагательных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2E0B23EF-97C3-4B09-A91D-BBFF7773EC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037069"/>
              </p:ext>
            </p:extLst>
          </p:nvPr>
        </p:nvGraphicFramePr>
        <p:xfrm>
          <a:off x="467544" y="1340768"/>
          <a:ext cx="8219256" cy="3435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2856">
                  <a:extLst>
                    <a:ext uri="{9D8B030D-6E8A-4147-A177-3AD203B41FA5}">
                      <a16:colId xmlns="" xmlns:a16="http://schemas.microsoft.com/office/drawing/2014/main" val="4232373905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668509657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820048004"/>
                    </a:ext>
                  </a:extLst>
                </a:gridCol>
              </a:tblGrid>
              <a:tr h="748883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Приставки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8626580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Из-; до-; с-                             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</a:t>
                      </a:r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конце </a:t>
                      </a:r>
                      <a:r>
                        <a:rPr lang="ru-RU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В-; на-; за-                      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конце </a:t>
                      </a:r>
                      <a:r>
                        <a:rPr lang="ru-RU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По-                        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конце </a:t>
                      </a:r>
                      <a:r>
                        <a:rPr lang="ru-RU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-у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5022642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Издавн</a:t>
                      </a:r>
                      <a:r>
                        <a:rPr lang="ru-RU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</a:p>
                    <a:p>
                      <a:pPr algn="ctr"/>
                      <a:r>
                        <a:rPr lang="ru-RU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Досух</a:t>
                      </a:r>
                      <a:r>
                        <a:rPr lang="ru-RU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</a:p>
                    <a:p>
                      <a:pPr algn="ctr"/>
                      <a:r>
                        <a:rPr lang="ru-RU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Слев</a:t>
                      </a:r>
                      <a:r>
                        <a:rPr lang="ru-RU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Влев</a:t>
                      </a:r>
                      <a:r>
                        <a:rPr lang="ru-RU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</a:t>
                      </a:r>
                    </a:p>
                    <a:p>
                      <a:pPr algn="ctr"/>
                      <a:r>
                        <a:rPr lang="ru-RU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Насух</a:t>
                      </a:r>
                      <a:r>
                        <a:rPr lang="ru-RU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</a:p>
                    <a:p>
                      <a:pPr algn="ctr"/>
                      <a:r>
                        <a:rPr lang="ru-RU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Задолг</a:t>
                      </a:r>
                      <a:r>
                        <a:rPr lang="ru-RU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</a:p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Подолг</a:t>
                      </a:r>
                      <a:r>
                        <a:rPr lang="ru-RU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</a:p>
                    <a:p>
                      <a:pPr algn="ctr"/>
                      <a:r>
                        <a:rPr lang="ru-RU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Посух</a:t>
                      </a:r>
                      <a:r>
                        <a:rPr lang="ru-RU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</a:p>
                    <a:p>
                      <a:pPr algn="ctr"/>
                      <a:r>
                        <a:rPr lang="ru-RU" b="1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Попруст</a:t>
                      </a:r>
                      <a:r>
                        <a:rPr lang="ru-RU" b="1" i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75493981"/>
                  </a:ext>
                </a:extLst>
              </a:tr>
              <a:tr h="748883">
                <a:tc gridSpan="3">
                  <a:txBody>
                    <a:bodyPr/>
                    <a:lstStyle/>
                    <a:p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Примечание: </a:t>
                      </a:r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некоторых наречий с приставкой </a:t>
                      </a:r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с- </a:t>
                      </a:r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 пишется </a:t>
                      </a:r>
                      <a:r>
                        <a:rPr lang="ru-RU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–у</a:t>
                      </a:r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смолод</a:t>
                      </a:r>
                      <a:r>
                        <a:rPr lang="ru-RU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срод</a:t>
                      </a:r>
                      <a:r>
                        <a:rPr lang="ru-RU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сбок</a:t>
                      </a:r>
                      <a:r>
                        <a:rPr lang="ru-RU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52089731"/>
                  </a:ext>
                </a:extLst>
              </a:tr>
            </a:tbl>
          </a:graphicData>
        </a:graphic>
      </p:graphicFrame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3022F242-10AE-40B0-BFB5-069C107DD440}"/>
              </a:ext>
            </a:extLst>
          </p:cNvPr>
          <p:cNvCxnSpPr>
            <a:cxnSpLocks/>
          </p:cNvCxnSpPr>
          <p:nvPr/>
        </p:nvCxnSpPr>
        <p:spPr>
          <a:xfrm flipV="1">
            <a:off x="457200" y="2060848"/>
            <a:ext cx="2741476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13A1E992-6D27-46C0-90EC-009C5564E377}"/>
              </a:ext>
            </a:extLst>
          </p:cNvPr>
          <p:cNvCxnSpPr/>
          <p:nvPr/>
        </p:nvCxnSpPr>
        <p:spPr>
          <a:xfrm flipV="1">
            <a:off x="3203848" y="2060848"/>
            <a:ext cx="2746648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9B1F6369-C5EC-431A-A5C8-3CAE599992CD}"/>
              </a:ext>
            </a:extLst>
          </p:cNvPr>
          <p:cNvCxnSpPr/>
          <p:nvPr/>
        </p:nvCxnSpPr>
        <p:spPr>
          <a:xfrm flipV="1">
            <a:off x="5934980" y="2060848"/>
            <a:ext cx="2746648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7548F15-F09A-4C59-A7BE-AFA76F61DA30}"/>
              </a:ext>
            </a:extLst>
          </p:cNvPr>
          <p:cNvSpPr txBox="1"/>
          <p:nvPr/>
        </p:nvSpPr>
        <p:spPr>
          <a:xfrm>
            <a:off x="452028" y="5013176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Написание –О и –Е в суффиксах  наречий после шипящих</a:t>
            </a:r>
          </a:p>
        </p:txBody>
      </p:sp>
      <p:graphicFrame>
        <p:nvGraphicFramePr>
          <p:cNvPr id="12" name="Таблица 12">
            <a:extLst>
              <a:ext uri="{FF2B5EF4-FFF2-40B4-BE49-F238E27FC236}">
                <a16:creationId xmlns="" xmlns:a16="http://schemas.microsoft.com/office/drawing/2014/main" id="{33000B5C-1790-405B-8ECA-0AD08459A1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430923"/>
              </p:ext>
            </p:extLst>
          </p:nvPr>
        </p:nvGraphicFramePr>
        <p:xfrm>
          <a:off x="1529172" y="5619547"/>
          <a:ext cx="6096000" cy="1010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911073206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902074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 ударением -О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ударения -Е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8589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Свеж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Неуклюж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Жгуч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66393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58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14206D4-A047-4BA6-8437-A791E6EA2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Дефисное написание наречий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E8887DB7-06B4-4C35-8CB3-B8E9132356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078259"/>
              </p:ext>
            </p:extLst>
          </p:nvPr>
        </p:nvGraphicFramePr>
        <p:xfrm>
          <a:off x="457200" y="1196752"/>
          <a:ext cx="8229600" cy="3662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3029537076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344334267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Пишутся через дефис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51888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Наречия с приставкой </a:t>
                      </a:r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ПО-</a:t>
                      </a:r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оканчивающиеся на </a:t>
                      </a:r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–ОМУ, -ЕМУ, -СКИ, -ЦКИ, -ЬИ: </a:t>
                      </a:r>
                      <a:r>
                        <a:rPr lang="ru-RU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по-доброму, по-прежнему, по-одесски, по-немецки, </a:t>
                      </a:r>
                      <a:r>
                        <a:rPr lang="ru-RU" b="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по-вольчьи</a:t>
                      </a:r>
                      <a:endParaRPr lang="ru-RU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Вводные слова с приставкой </a:t>
                      </a:r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В- (ВО-) </a:t>
                      </a:r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ПО-: </a:t>
                      </a:r>
                      <a:r>
                        <a:rPr lang="ru-RU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во-первых, во-вторых, по-видимому, по-моему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449404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Наречия с частицами </a:t>
                      </a:r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–ТО, -ЛИБО, -НИБУДЬ, КОЕ-,  -ТАКИ</a:t>
                      </a:r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где-то, когда-либо, куда-нибудь, кое-как, хорошо-таки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37412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Составные наречия, образованные: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Повторением одного и того же слова: </a:t>
                      </a:r>
                      <a:r>
                        <a:rPr lang="ru-RU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еле-еле, чуть-чуть, видимо-невидимо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ru-RU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Соединением слов, связанных по смыслу и по звучанию: </a:t>
                      </a:r>
                      <a:r>
                        <a:rPr lang="ru-RU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нежданно-негаданно, не сегодня-завтра, с бухты-барахты, худо-бедно</a:t>
                      </a:r>
                      <a:endParaRPr lang="ru-RU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6036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5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4E0674-9262-43C6-AE5E-1D5FB6C21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674" y="116632"/>
            <a:ext cx="8229600" cy="34605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Правописание окончаний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55639FFB-1FDC-43C8-9C95-1C0774DAF0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749778"/>
              </p:ext>
            </p:extLst>
          </p:nvPr>
        </p:nvGraphicFramePr>
        <p:xfrm>
          <a:off x="449957" y="620688"/>
          <a:ext cx="8229600" cy="4715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="" xmlns:a16="http://schemas.microsoft.com/office/drawing/2014/main" val="2270189669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803315792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1889831416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3207143544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63573664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38272844"/>
                    </a:ext>
                  </a:extLst>
                </a:gridCol>
              </a:tblGrid>
              <a:tr h="78393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Падеж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Разноскл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сущ. на        -МЯ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6606471"/>
                  </a:ext>
                </a:extLst>
              </a:tr>
              <a:tr h="77035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стояли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рек</a:t>
                      </a:r>
                      <a:r>
                        <a:rPr lang="ru-RU" sz="160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       алле</a:t>
                      </a:r>
                      <a:r>
                        <a:rPr lang="ru-RU" sz="160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лини</a:t>
                      </a:r>
                      <a:r>
                        <a:rPr lang="ru-RU" sz="160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пристан</a:t>
                      </a:r>
                      <a:r>
                        <a:rPr lang="ru-RU" sz="160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пламен</a:t>
                      </a:r>
                      <a:r>
                        <a:rPr lang="ru-RU" sz="160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45173067"/>
                  </a:ext>
                </a:extLst>
              </a:tr>
              <a:tr h="99860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подошли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рек</a:t>
                      </a:r>
                      <a:r>
                        <a:rPr lang="ru-RU" sz="160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        алле</a:t>
                      </a:r>
                      <a:r>
                        <a:rPr lang="ru-RU" sz="160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НО: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       лини</a:t>
                      </a:r>
                      <a:r>
                        <a:rPr lang="ru-RU" sz="160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пристан</a:t>
                      </a:r>
                      <a:r>
                        <a:rPr lang="ru-RU" sz="160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пламен</a:t>
                      </a:r>
                      <a:r>
                        <a:rPr lang="ru-RU" sz="160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9010371"/>
                  </a:ext>
                </a:extLst>
              </a:tr>
              <a:tr h="191160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говорили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       рек</a:t>
                      </a:r>
                      <a:r>
                        <a:rPr lang="ru-RU" sz="160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     алле</a:t>
                      </a:r>
                      <a:r>
                        <a:rPr lang="ru-RU" sz="160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НО: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      лини</a:t>
                      </a:r>
                      <a:r>
                        <a:rPr lang="ru-RU" sz="160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ru-RU" sz="1600" dirty="0">
                        <a:highlight>
                          <a:srgbClr val="FF00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столб</a:t>
                      </a:r>
                      <a:r>
                        <a:rPr lang="ru-RU" sz="160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      пол</a:t>
                      </a:r>
                      <a:r>
                        <a:rPr lang="ru-RU" sz="160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кон</a:t>
                      </a:r>
                      <a:r>
                        <a:rPr lang="ru-RU" sz="160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счасть</a:t>
                      </a:r>
                      <a:r>
                        <a:rPr lang="ru-RU" sz="160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НО: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жреби</a:t>
                      </a:r>
                      <a:r>
                        <a:rPr lang="ru-RU" sz="160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       здани</a:t>
                      </a:r>
                      <a:r>
                        <a:rPr lang="ru-RU" sz="160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пристан</a:t>
                      </a:r>
                      <a:r>
                        <a:rPr lang="ru-RU" sz="160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пламен</a:t>
                      </a:r>
                      <a:r>
                        <a:rPr lang="ru-RU" sz="160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8705802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9923835-CA61-4AB5-9A3D-38EB7A9A0445}"/>
              </a:ext>
            </a:extLst>
          </p:cNvPr>
          <p:cNvSpPr txBox="1"/>
          <p:nvPr/>
        </p:nvSpPr>
        <p:spPr>
          <a:xfrm>
            <a:off x="463674" y="5517232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существительное оканчивается 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–ИЯ, -ИЙ, -ИЕ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они оканчиваются 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 существительные женского рода имеют такую же форму ещё и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акаци</a:t>
            </a:r>
            <a:r>
              <a:rPr lang="ru-RU" i="1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 растени</a:t>
            </a:r>
            <a:r>
              <a:rPr lang="ru-RU" i="1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 гербари</a:t>
            </a:r>
            <a:r>
              <a:rPr lang="ru-RU" i="1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(ср.: о счасть</a:t>
            </a:r>
            <a:r>
              <a:rPr lang="ru-RU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счасти</a:t>
            </a:r>
            <a:r>
              <a:rPr lang="ru-RU" dirty="0" err="1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ущель</a:t>
            </a:r>
            <a:r>
              <a:rPr lang="ru-RU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ущели</a:t>
            </a:r>
            <a:r>
              <a:rPr lang="ru-RU" dirty="0" err="1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287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8FA485-404C-4310-97A3-3ADC735F5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Буква Ь на конце форм имён существительных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3FE2798D-EDF6-42F0-9D7C-1EFA5AE52BCC}"/>
              </a:ext>
            </a:extLst>
          </p:cNvPr>
          <p:cNvSpPr/>
          <p:nvPr/>
        </p:nvSpPr>
        <p:spPr>
          <a:xfrm>
            <a:off x="632731" y="988564"/>
            <a:ext cx="273630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пишется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69EBEF3D-36A8-4D60-B9C8-2FADF9E2C925}"/>
              </a:ext>
            </a:extLst>
          </p:cNvPr>
          <p:cNvSpPr/>
          <p:nvPr/>
        </p:nvSpPr>
        <p:spPr>
          <a:xfrm>
            <a:off x="4669507" y="988564"/>
            <a:ext cx="273630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пишется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98EAFEF-ED61-44E0-AFA4-EF51141EC356}"/>
              </a:ext>
            </a:extLst>
          </p:cNvPr>
          <p:cNvSpPr txBox="1"/>
          <p:nvPr/>
        </p:nvSpPr>
        <p:spPr>
          <a:xfrm>
            <a:off x="884759" y="1988840"/>
            <a:ext cx="2232248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формах существительных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ж.р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после шипящих: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речь, тушь (для ресниц), ложь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E97E937-591D-4BE8-BAB0-37FB368A2DCB}"/>
              </a:ext>
            </a:extLst>
          </p:cNvPr>
          <p:cNvSpPr txBox="1"/>
          <p:nvPr/>
        </p:nvSpPr>
        <p:spPr>
          <a:xfrm>
            <a:off x="3491880" y="2010178"/>
            <a:ext cx="2160240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формах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существительныхм.р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после шипящих: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плащ, меч, туш (сыграть)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13839BC-0095-4DB0-871E-4D88F8DA13BD}"/>
              </a:ext>
            </a:extLst>
          </p:cNvPr>
          <p:cNvSpPr txBox="1"/>
          <p:nvPr/>
        </p:nvSpPr>
        <p:spPr>
          <a:xfrm>
            <a:off x="6325691" y="1975453"/>
            <a:ext cx="2160240" cy="203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формах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Р.п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мн.ч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основой на –ЕН: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вишен, черешен, башен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деревень, барышень, боярышень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D4055A3-5F0F-46FA-A357-F02BB3F143C1}"/>
              </a:ext>
            </a:extLst>
          </p:cNvPr>
          <p:cNvSpPr txBox="1"/>
          <p:nvPr/>
        </p:nvSpPr>
        <p:spPr>
          <a:xfrm>
            <a:off x="5065551" y="4797152"/>
            <a:ext cx="1944216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формах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Р.п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мн. ч.    после шипящих: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дач, рощ, туч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0939D683-B2BB-4B0C-A773-83FFEC59A382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2000883" y="1420612"/>
            <a:ext cx="0" cy="5682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="" xmlns:a16="http://schemas.microsoft.com/office/drawing/2014/main" id="{6E55F368-45A4-49CF-8E55-41A9E06FB2C0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6028767" y="1441950"/>
            <a:ext cx="8892" cy="33552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="" xmlns:a16="http://schemas.microsoft.com/office/drawing/2014/main" id="{FEB4FE28-A77C-4159-B6AB-A8815D100017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4572000" y="1441950"/>
            <a:ext cx="1080120" cy="5682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="" xmlns:a16="http://schemas.microsoft.com/office/drawing/2014/main" id="{DADBC6ED-1459-483F-8D3F-F7F525B96696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6335849" y="1420612"/>
            <a:ext cx="1069962" cy="5548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10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73C9AAD-01C7-468B-830C-7CB0EEB2B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Правописание личных окончаний глаголов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4BB650C-7557-45C4-9F94-BE055EC4E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Окончания называются личными потому, что это окончания глагола в каком-либо лице (всего их три), написание окончаний зависит от типа спряжения глагола. Спряжение – это изменение глаголов по лицам и числам. По типу спряжения все глаголы делятся на две группы – глаголы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спряжения. Вспомним, как они пишутся: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6EFCC1D6-8BD5-4A02-A176-4E2BA83B4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006510"/>
              </p:ext>
            </p:extLst>
          </p:nvPr>
        </p:nvGraphicFramePr>
        <p:xfrm>
          <a:off x="457200" y="2420888"/>
          <a:ext cx="8229600" cy="296514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5920">
                  <a:extLst>
                    <a:ext uri="{9D8B030D-6E8A-4147-A177-3AD203B41FA5}">
                      <a16:colId xmlns="" xmlns:a16="http://schemas.microsoft.com/office/drawing/2014/main" val="724045240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695998172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1677751581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1295796878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1117392102"/>
                    </a:ext>
                  </a:extLst>
                </a:gridCol>
              </a:tblGrid>
              <a:tr h="561662">
                <a:tc>
                  <a:txBody>
                    <a:bodyPr/>
                    <a:lstStyle/>
                    <a:p>
                      <a:r>
                        <a:rPr lang="ru-RU" dirty="0"/>
                        <a:t>Лицо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90090705"/>
                  </a:ext>
                </a:extLst>
              </a:tr>
              <a:tr h="561662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Ед.ч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Мн.ч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Ед.ч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Мн.ч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8521790"/>
                  </a:ext>
                </a:extLst>
              </a:tr>
              <a:tr h="5984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1-ое (я, мы)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-У (-Ю)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-У (-Ю)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85743328"/>
                  </a:ext>
                </a:extLst>
              </a:tr>
              <a:tr h="56166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2-ое (ты, вы)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-ЕШЬ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-ЕТЕ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-ИШЬ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-ИТЕ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3363860"/>
                  </a:ext>
                </a:extLst>
              </a:tr>
              <a:tr h="56166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3-е (он, она, оно, они)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-УТ (-ЮТ)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-АТ (-ЯТ)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7119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86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9B99969-F54E-4AB4-9F74-59A405473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окончание глагола ударное, то мы пишем его так, как слышим: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летишь, свистим, кричит, гудят.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окончание глагола безударное, то произносятся оно одинаково, независимо от спряжения. А вот писать его мы должны так же, как пишется ударное соответствующего спряжения. Следовательно, нужно определить тип спряжения, а для этого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поставитиь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глагола в начальную форму (инфинитив).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A7ED0591-608A-4E86-9D9B-1542630B558E}"/>
              </a:ext>
            </a:extLst>
          </p:cNvPr>
          <p:cNvSpPr/>
          <p:nvPr/>
        </p:nvSpPr>
        <p:spPr>
          <a:xfrm>
            <a:off x="2735796" y="2276872"/>
            <a:ext cx="36724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глагол имеет безударное личное окончание, поставьте его в начальную форму (инфинитив) и определить, оканчивается ли он на -ИТЬ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A92CC031-34D6-4A29-8DF5-7376911F32B0}"/>
              </a:ext>
            </a:extLst>
          </p:cNvPr>
          <p:cNvSpPr/>
          <p:nvPr/>
        </p:nvSpPr>
        <p:spPr>
          <a:xfrm>
            <a:off x="755576" y="3573016"/>
            <a:ext cx="3240360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Пишем окончание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(кроме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брить, зиждиться, стелить, зыбиться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E94E4C41-ED28-4E41-9436-F0C9A9D274E0}"/>
              </a:ext>
            </a:extLst>
          </p:cNvPr>
          <p:cNvSpPr/>
          <p:nvPr/>
        </p:nvSpPr>
        <p:spPr>
          <a:xfrm>
            <a:off x="5148064" y="3571875"/>
            <a:ext cx="3240360" cy="1513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Входит ли глагол в число 11 глаголов-исключений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(гнать, держать, дышать, слышать, смотреть,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видетьт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ненавидеть, обидеть, вертеть, зависеть, терпеть)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90FEAA8E-8B1C-4E0F-9571-2B87455664BA}"/>
              </a:ext>
            </a:extLst>
          </p:cNvPr>
          <p:cNvSpPr/>
          <p:nvPr/>
        </p:nvSpPr>
        <p:spPr>
          <a:xfrm>
            <a:off x="4788024" y="5625243"/>
            <a:ext cx="1872208" cy="8269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Пишем окончание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07E8F7CD-2713-4C37-A967-7579C252DC65}"/>
              </a:ext>
            </a:extLst>
          </p:cNvPr>
          <p:cNvSpPr/>
          <p:nvPr/>
        </p:nvSpPr>
        <p:spPr>
          <a:xfrm>
            <a:off x="7092280" y="5625244"/>
            <a:ext cx="1872208" cy="826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Пишем окончание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="" xmlns:a16="http://schemas.microsoft.com/office/drawing/2014/main" id="{039B91E2-8FEA-40E2-A2DD-E5E795AC4F67}"/>
              </a:ext>
            </a:extLst>
          </p:cNvPr>
          <p:cNvCxnSpPr>
            <a:stCxn id="2" idx="2"/>
            <a:endCxn id="5" idx="0"/>
          </p:cNvCxnSpPr>
          <p:nvPr/>
        </p:nvCxnSpPr>
        <p:spPr>
          <a:xfrm>
            <a:off x="4572000" y="3140968"/>
            <a:ext cx="2196244" cy="430907"/>
          </a:xfrm>
          <a:prstGeom prst="straightConnector1">
            <a:avLst/>
          </a:prstGeom>
          <a:ln w="50800">
            <a:solidFill>
              <a:schemeClr val="accent1"/>
            </a:solidFill>
            <a:headEnd w="lg" len="med"/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="" xmlns:a16="http://schemas.microsoft.com/office/drawing/2014/main" id="{D1F32E84-66FB-4EBF-BDE7-25CCAA244239}"/>
              </a:ext>
            </a:extLst>
          </p:cNvPr>
          <p:cNvCxnSpPr>
            <a:stCxn id="2" idx="2"/>
            <a:endCxn id="4" idx="0"/>
          </p:cNvCxnSpPr>
          <p:nvPr/>
        </p:nvCxnSpPr>
        <p:spPr>
          <a:xfrm flipH="1">
            <a:off x="2375756" y="3140968"/>
            <a:ext cx="2196244" cy="43204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="" xmlns:a16="http://schemas.microsoft.com/office/drawing/2014/main" id="{F40520F3-772F-42F5-A26E-DE26072D3A30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5724128" y="5085184"/>
            <a:ext cx="1044116" cy="54005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="" xmlns:a16="http://schemas.microsoft.com/office/drawing/2014/main" id="{29892B67-FE62-4658-9881-DA389D188931}"/>
              </a:ext>
            </a:extLst>
          </p:cNvPr>
          <p:cNvCxnSpPr>
            <a:stCxn id="5" idx="2"/>
            <a:endCxn id="7" idx="0"/>
          </p:cNvCxnSpPr>
          <p:nvPr/>
        </p:nvCxnSpPr>
        <p:spPr>
          <a:xfrm>
            <a:off x="6768244" y="5085184"/>
            <a:ext cx="1260140" cy="54006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8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EBD1844-A509-43B3-9A37-D8456E71C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404664"/>
            <a:ext cx="8856984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слова, образованные от 11 глаголов-исключений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спряжения при помощи приставок, также относятся к этому спряжению: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видишь-увидишь, терпят-вытерпят.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русском языке есть небольшая группа глаголов, которые называются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разноспрягаемыми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потому что они имеют окончания обоих типов. Это глаголы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хотеть, бежать,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есть, дать, создать.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перечисленные выше правила относятся к глаголам, употреблённым в форме изъявительного наклонения. Если же глаголы стоят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повелительного наклонения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во 2-м лице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мн.ч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Они пишутся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 от спряжения и имеют на конце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–ИТЕ: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Выйд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ите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сад летним утром!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(повелительное наклонение)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вы выйд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ете,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услыш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ите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пение птиц (изъявительное наклонение)  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5DDD5C43-58D0-43C4-96B5-880B4582FD43}"/>
              </a:ext>
            </a:extLst>
          </p:cNvPr>
          <p:cNvSpPr/>
          <p:nvPr/>
        </p:nvSpPr>
        <p:spPr>
          <a:xfrm>
            <a:off x="2339752" y="3068960"/>
            <a:ext cx="41044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Разноспрягаемые глаголы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93AF9082-F03A-411D-A4C0-29718D595968}"/>
              </a:ext>
            </a:extLst>
          </p:cNvPr>
          <p:cNvSpPr/>
          <p:nvPr/>
        </p:nvSpPr>
        <p:spPr>
          <a:xfrm>
            <a:off x="1763688" y="3573016"/>
            <a:ext cx="532859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имеют личные окончания как </a:t>
            </a:r>
            <a:r>
              <a:rPr lang="en-US" dirty="0"/>
              <a:t>I </a:t>
            </a:r>
            <a:r>
              <a:rPr lang="ru-RU" dirty="0"/>
              <a:t>, так и </a:t>
            </a:r>
            <a:r>
              <a:rPr lang="en-US" dirty="0"/>
              <a:t> II</a:t>
            </a:r>
            <a:r>
              <a:rPr lang="ru-RU" dirty="0"/>
              <a:t> спряжения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D2FC7825-2181-4BC5-9657-39F8028AEF8D}"/>
              </a:ext>
            </a:extLst>
          </p:cNvPr>
          <p:cNvSpPr/>
          <p:nvPr/>
        </p:nvSpPr>
        <p:spPr>
          <a:xfrm>
            <a:off x="3203848" y="3933056"/>
            <a:ext cx="252028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ХОТЕТЬ, БЕЖАТЬ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CB5644FA-746C-4034-AC4F-08F323DDC17B}"/>
              </a:ext>
            </a:extLst>
          </p:cNvPr>
          <p:cNvSpPr/>
          <p:nvPr/>
        </p:nvSpPr>
        <p:spPr>
          <a:xfrm>
            <a:off x="899592" y="4725144"/>
            <a:ext cx="338437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/>
              <a:t>1л. Хоч</a:t>
            </a:r>
            <a:r>
              <a:rPr lang="ru-RU" b="1" dirty="0">
                <a:solidFill>
                  <a:schemeClr val="accent6"/>
                </a:solidFill>
              </a:rPr>
              <a:t>у</a:t>
            </a:r>
            <a:r>
              <a:rPr lang="ru-RU" b="1" dirty="0"/>
              <a:t>     </a:t>
            </a:r>
            <a:r>
              <a:rPr lang="en-US" b="1" dirty="0"/>
              <a:t>               </a:t>
            </a:r>
            <a:r>
              <a:rPr lang="ru-RU" b="1" dirty="0"/>
              <a:t> хот</a:t>
            </a:r>
            <a:r>
              <a:rPr lang="ru-RU" b="1" dirty="0">
                <a:solidFill>
                  <a:schemeClr val="accent6"/>
                </a:solidFill>
              </a:rPr>
              <a:t>им</a:t>
            </a:r>
            <a:r>
              <a:rPr lang="ru-RU" b="1" dirty="0"/>
              <a:t>(</a:t>
            </a:r>
            <a:r>
              <a:rPr lang="en-US" b="1" dirty="0"/>
              <a:t>II</a:t>
            </a:r>
            <a:r>
              <a:rPr lang="ru-RU" b="1" dirty="0"/>
              <a:t>)</a:t>
            </a:r>
          </a:p>
          <a:p>
            <a:r>
              <a:rPr lang="ru-RU" b="1" dirty="0"/>
              <a:t>2л. Хоч</a:t>
            </a:r>
            <a:r>
              <a:rPr lang="ru-RU" b="1" dirty="0">
                <a:solidFill>
                  <a:schemeClr val="accent6"/>
                </a:solidFill>
              </a:rPr>
              <a:t>ешь</a:t>
            </a:r>
            <a:r>
              <a:rPr lang="ru-RU" b="1" dirty="0"/>
              <a:t> (</a:t>
            </a:r>
            <a:r>
              <a:rPr lang="en-US" b="1" dirty="0"/>
              <a:t>I</a:t>
            </a:r>
            <a:r>
              <a:rPr lang="ru-RU" b="1" dirty="0"/>
              <a:t>) </a:t>
            </a:r>
            <a:r>
              <a:rPr lang="en-US" b="1" dirty="0"/>
              <a:t>         </a:t>
            </a:r>
            <a:r>
              <a:rPr lang="ru-RU" b="1" dirty="0"/>
              <a:t>хот</a:t>
            </a:r>
            <a:r>
              <a:rPr lang="ru-RU" b="1" dirty="0">
                <a:solidFill>
                  <a:schemeClr val="accent6"/>
                </a:solidFill>
              </a:rPr>
              <a:t>ите</a:t>
            </a:r>
            <a:r>
              <a:rPr lang="ru-RU" b="1" dirty="0"/>
              <a:t>(</a:t>
            </a:r>
            <a:r>
              <a:rPr lang="en-US" b="1" dirty="0"/>
              <a:t>II</a:t>
            </a:r>
            <a:r>
              <a:rPr lang="ru-RU" b="1" dirty="0"/>
              <a:t>)</a:t>
            </a:r>
          </a:p>
          <a:p>
            <a:r>
              <a:rPr lang="ru-RU" b="1" dirty="0"/>
              <a:t>3л. Хоч</a:t>
            </a:r>
            <a:r>
              <a:rPr lang="ru-RU" b="1" dirty="0">
                <a:solidFill>
                  <a:schemeClr val="accent6"/>
                </a:solidFill>
              </a:rPr>
              <a:t>ет</a:t>
            </a:r>
            <a:r>
              <a:rPr lang="ru-RU" b="1" dirty="0"/>
              <a:t>  (</a:t>
            </a:r>
            <a:r>
              <a:rPr lang="en-US" b="1" dirty="0"/>
              <a:t>I</a:t>
            </a:r>
            <a:r>
              <a:rPr lang="ru-RU" b="1" dirty="0"/>
              <a:t>)</a:t>
            </a:r>
            <a:r>
              <a:rPr lang="en-US" b="1" dirty="0"/>
              <a:t>     </a:t>
            </a:r>
            <a:r>
              <a:rPr lang="ru-RU" b="1" dirty="0"/>
              <a:t>       </a:t>
            </a:r>
            <a:r>
              <a:rPr lang="en-US" b="1" dirty="0"/>
              <a:t> </a:t>
            </a:r>
            <a:r>
              <a:rPr lang="ru-RU" b="1" dirty="0"/>
              <a:t>хот</a:t>
            </a:r>
            <a:r>
              <a:rPr lang="ru-RU" b="1" dirty="0">
                <a:solidFill>
                  <a:schemeClr val="accent6"/>
                </a:solidFill>
              </a:rPr>
              <a:t>ят</a:t>
            </a:r>
            <a:r>
              <a:rPr lang="en-US" b="1" dirty="0"/>
              <a:t>(II)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B6157004-C078-4DE5-9FD7-72F7F899959E}"/>
              </a:ext>
            </a:extLst>
          </p:cNvPr>
          <p:cNvSpPr/>
          <p:nvPr/>
        </p:nvSpPr>
        <p:spPr>
          <a:xfrm>
            <a:off x="4752020" y="4725144"/>
            <a:ext cx="338437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/>
              <a:t>1л. Бег</a:t>
            </a:r>
            <a:r>
              <a:rPr lang="ru-RU" b="1" dirty="0">
                <a:solidFill>
                  <a:schemeClr val="accent6"/>
                </a:solidFill>
              </a:rPr>
              <a:t>у</a:t>
            </a:r>
            <a:r>
              <a:rPr lang="ru-RU" b="1" dirty="0"/>
              <a:t>                        беж</a:t>
            </a:r>
            <a:r>
              <a:rPr lang="ru-RU" b="1" dirty="0">
                <a:solidFill>
                  <a:schemeClr val="accent6"/>
                </a:solidFill>
              </a:rPr>
              <a:t>им</a:t>
            </a:r>
            <a:r>
              <a:rPr lang="ru-RU" b="1" dirty="0"/>
              <a:t>(</a:t>
            </a:r>
            <a:r>
              <a:rPr lang="en-US" b="1" dirty="0"/>
              <a:t>II</a:t>
            </a:r>
            <a:r>
              <a:rPr lang="ru-RU" b="1" dirty="0"/>
              <a:t>)</a:t>
            </a:r>
          </a:p>
          <a:p>
            <a:r>
              <a:rPr lang="ru-RU" b="1" dirty="0"/>
              <a:t>2л. Беж</a:t>
            </a:r>
            <a:r>
              <a:rPr lang="ru-RU" b="1" dirty="0">
                <a:solidFill>
                  <a:schemeClr val="accent6"/>
                </a:solidFill>
              </a:rPr>
              <a:t>ишь</a:t>
            </a:r>
            <a:r>
              <a:rPr lang="ru-RU" b="1" dirty="0"/>
              <a:t>(</a:t>
            </a:r>
            <a:r>
              <a:rPr lang="en-US" b="1" dirty="0"/>
              <a:t>II</a:t>
            </a:r>
            <a:r>
              <a:rPr lang="ru-RU" b="1" dirty="0"/>
              <a:t>)           беж</a:t>
            </a:r>
            <a:r>
              <a:rPr lang="ru-RU" b="1" dirty="0">
                <a:solidFill>
                  <a:schemeClr val="accent6"/>
                </a:solidFill>
              </a:rPr>
              <a:t>ит</a:t>
            </a:r>
            <a:r>
              <a:rPr lang="ru-RU" b="1" dirty="0"/>
              <a:t>е(</a:t>
            </a:r>
            <a:r>
              <a:rPr lang="en-US" b="1" dirty="0"/>
              <a:t>II</a:t>
            </a:r>
            <a:r>
              <a:rPr lang="ru-RU" b="1" dirty="0"/>
              <a:t>)</a:t>
            </a:r>
          </a:p>
          <a:p>
            <a:r>
              <a:rPr lang="ru-RU" b="1" dirty="0"/>
              <a:t>3л. Беж</a:t>
            </a:r>
            <a:r>
              <a:rPr lang="ru-RU" b="1" dirty="0">
                <a:solidFill>
                  <a:schemeClr val="accent6"/>
                </a:solidFill>
              </a:rPr>
              <a:t>ит</a:t>
            </a:r>
            <a:r>
              <a:rPr lang="ru-RU" b="1" dirty="0"/>
              <a:t>(</a:t>
            </a:r>
            <a:r>
              <a:rPr lang="en-US" b="1" dirty="0"/>
              <a:t>II</a:t>
            </a:r>
            <a:r>
              <a:rPr lang="ru-RU" b="1" dirty="0"/>
              <a:t>)               бег</a:t>
            </a:r>
            <a:r>
              <a:rPr lang="ru-RU" b="1" dirty="0">
                <a:solidFill>
                  <a:schemeClr val="accent6"/>
                </a:solidFill>
              </a:rPr>
              <a:t>ут</a:t>
            </a:r>
            <a:r>
              <a:rPr lang="ru-RU" b="1" dirty="0"/>
              <a:t> (</a:t>
            </a:r>
            <a:r>
              <a:rPr lang="en-US" b="1" dirty="0"/>
              <a:t>I</a:t>
            </a:r>
            <a:r>
              <a:rPr lang="ru-RU" b="1" dirty="0"/>
              <a:t>)</a:t>
            </a:r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1887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Правописание числительных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img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639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82304A5-D2D1-4DA3-BD6E-08E9F27E568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выполнения 5 задания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922D461-4F3D-4A6E-A14C-66FAA4ED4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Определите, какой частью речи является выделенное слово. Это важно, поскольку ошибка может содержаться в самом правиле.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Выделите  в каждом из пяти слов морфемы (лучше все!) или хотя бы одну – ту, которой посвящено правило.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прочитайте все правила и определите, не содержат ли их формулировки ошибок.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Соотнесите правило с выделенным словом (с его морфемным составом) и найдите верные ответы.</a:t>
            </a:r>
          </a:p>
        </p:txBody>
      </p:sp>
    </p:spTree>
    <p:extLst>
      <p:ext uri="{BB962C8B-B14F-4D97-AF65-F5344CB8AC3E}">
        <p14:creationId xmlns:p14="http://schemas.microsoft.com/office/powerpoint/2010/main" val="288653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Правописание приставок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27784" y="836712"/>
            <a:ext cx="34563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Приставки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556792"/>
            <a:ext cx="24482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Неизменяемые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5856" y="1556792"/>
            <a:ext cx="24482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Изменяемые 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84168" y="1556792"/>
            <a:ext cx="24482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Приставки пре- и при-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4989" y="2493907"/>
            <a:ext cx="2448272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Написание приставок неизменно (всегда пишутся одинаково): в-; вы-; до-; за-; к-; с-; над-; на-; о-; от-; об-; по-; под-; пред-; пере-; про- и др.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2493907"/>
            <a:ext cx="2448272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Перед гласными и звонкими </a:t>
            </a:r>
            <a:r>
              <a:rPr lang="ru-RU" dirty="0" err="1"/>
              <a:t>соглаными</a:t>
            </a:r>
            <a:r>
              <a:rPr lang="ru-RU" dirty="0"/>
              <a:t> (</a:t>
            </a:r>
            <a:r>
              <a:rPr lang="ru-RU" dirty="0" err="1"/>
              <a:t>б,в,г,д,ж,з,л,м,н,р</a:t>
            </a:r>
            <a:r>
              <a:rPr lang="ru-RU" dirty="0"/>
              <a:t>) пишутся с буквой З, а перед глухими согласными (</a:t>
            </a:r>
            <a:r>
              <a:rPr lang="ru-RU" dirty="0" err="1"/>
              <a:t>к,п,с,т,ф,х,ц,ч,ш,щ</a:t>
            </a:r>
            <a:r>
              <a:rPr lang="ru-RU" dirty="0"/>
              <a:t>) эти приставки пишутся с буквой С.</a:t>
            </a:r>
          </a:p>
          <a:p>
            <a:pPr algn="ctr"/>
            <a:r>
              <a:rPr lang="ru-RU" dirty="0"/>
              <a:t>Если слово начинается на З или С, то пишем две буквы З или С.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84168" y="2521616"/>
            <a:ext cx="2448272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Написание приставок зависит от их значения</a:t>
            </a:r>
          </a:p>
        </p:txBody>
      </p:sp>
    </p:spTree>
    <p:extLst>
      <p:ext uri="{BB962C8B-B14F-4D97-AF65-F5344CB8AC3E}">
        <p14:creationId xmlns:p14="http://schemas.microsoft.com/office/powerpoint/2010/main" val="690156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Приставка ПРИ- имеет значения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815680"/>
              </p:ext>
            </p:extLst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Присоединение, приближение, прибавление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Пришить, пристегнуть, приклеить, приумножить (т.е. </a:t>
                      </a:r>
                      <a:r>
                        <a:rPr lang="ru-RU" smtClean="0"/>
                        <a:t>прибавить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Неполнота действия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Приоткрыть, присесть, приукрасить, присмиреть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Пространственная близость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Пригородный, пришкольный, приморский, прибрежный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Доведение действия до конца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Приручить, придумать, привыкнуть, приучить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Совершения действия в чьих-то интересах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Припрятать, приберечь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77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552910C-3AE6-4511-9E1E-12191E6FE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Приставка ПРЕ- имеет значения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E1C5A955-0E9C-4B8B-870B-087EF44B9F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386264"/>
              </p:ext>
            </p:extLst>
          </p:nvPr>
        </p:nvGraphicFramePr>
        <p:xfrm>
          <a:off x="457200" y="836712"/>
          <a:ext cx="8229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944952962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313892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Высшая степень качества, действия (=очень)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Премилый (=очень милый), презабавный (=очень забавный), преспокойно (=очень спокойно)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49747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То же , что и приставка ПЕРЕ-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прервать (=перервать), преобразовать (=переделать)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39367612"/>
                  </a:ext>
                </a:extLst>
              </a:tr>
            </a:tbl>
          </a:graphicData>
        </a:graphic>
      </p:graphicFrame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6FA9D3F6-DD8C-45C3-B896-E2CA970EB571}"/>
              </a:ext>
            </a:extLst>
          </p:cNvPr>
          <p:cNvSpPr/>
          <p:nvPr/>
        </p:nvSpPr>
        <p:spPr>
          <a:xfrm>
            <a:off x="457200" y="2564904"/>
            <a:ext cx="8229600" cy="40184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современном русском языке существует целый ряд слов, в которых значение приставок затемнено (</a:t>
            </a:r>
            <a:r>
              <a:rPr lang="ru-RU" i="1" dirty="0"/>
              <a:t>преследовать, притязание, пристойный, пресловутый и др</a:t>
            </a:r>
            <a:r>
              <a:rPr lang="ru-RU" dirty="0"/>
              <a:t>.), или приставка прирослась с корнем (</a:t>
            </a:r>
            <a:r>
              <a:rPr lang="ru-RU" i="1" dirty="0"/>
              <a:t>препятствие, приятель, привет, прилежный и др.</a:t>
            </a:r>
            <a:r>
              <a:rPr lang="ru-RU" dirty="0"/>
              <a:t>), или приставка вообще отсутствует (иноязычные слова </a:t>
            </a:r>
            <a:r>
              <a:rPr lang="ru-RU" i="1" dirty="0"/>
              <a:t>приоритет, преамбула и др</a:t>
            </a:r>
            <a:r>
              <a:rPr lang="ru-RU" dirty="0"/>
              <a:t>.)</a:t>
            </a:r>
          </a:p>
          <a:p>
            <a:pPr algn="ctr"/>
            <a:r>
              <a:rPr lang="ru-RU" dirty="0"/>
              <a:t>Существует небольшая группа слов, написание приставки в которых зависит от их лексического значения:</a:t>
            </a:r>
          </a:p>
          <a:p>
            <a:pPr algn="ctr"/>
            <a:r>
              <a:rPr lang="ru-RU" b="1" i="1" dirty="0"/>
              <a:t>При</a:t>
            </a:r>
            <a:r>
              <a:rPr lang="ru-RU" i="1" dirty="0"/>
              <a:t>бывать в город-</a:t>
            </a:r>
            <a:r>
              <a:rPr lang="ru-RU" b="1" i="1" dirty="0"/>
              <a:t>пре</a:t>
            </a:r>
            <a:r>
              <a:rPr lang="ru-RU" i="1" dirty="0"/>
              <a:t>бывать в городе</a:t>
            </a:r>
          </a:p>
          <a:p>
            <a:pPr algn="ctr"/>
            <a:r>
              <a:rPr lang="ru-RU" b="1" i="1" dirty="0"/>
              <a:t>При</a:t>
            </a:r>
            <a:r>
              <a:rPr lang="ru-RU" i="1" dirty="0"/>
              <a:t>клонить голову-</a:t>
            </a:r>
            <a:r>
              <a:rPr lang="ru-RU" b="1" i="1" dirty="0"/>
              <a:t>пре</a:t>
            </a:r>
            <a:r>
              <a:rPr lang="ru-RU" i="1" dirty="0"/>
              <a:t>клонить колена</a:t>
            </a:r>
          </a:p>
          <a:p>
            <a:pPr algn="ctr"/>
            <a:r>
              <a:rPr lang="ru-RU" b="1" i="1" dirty="0"/>
              <a:t>При</a:t>
            </a:r>
            <a:r>
              <a:rPr lang="ru-RU" i="1" dirty="0"/>
              <a:t>зреть (дать приют) бездомную собаку-</a:t>
            </a:r>
            <a:r>
              <a:rPr lang="ru-RU" b="1" i="1" dirty="0"/>
              <a:t>пре</a:t>
            </a:r>
            <a:r>
              <a:rPr lang="ru-RU" i="1" dirty="0"/>
              <a:t>зирать за трусость</a:t>
            </a:r>
          </a:p>
          <a:p>
            <a:pPr algn="ctr"/>
            <a:r>
              <a:rPr lang="ru-RU" b="1" i="1" dirty="0"/>
              <a:t>При</a:t>
            </a:r>
            <a:r>
              <a:rPr lang="ru-RU" i="1" dirty="0"/>
              <a:t>ходящая домработница-</a:t>
            </a:r>
            <a:r>
              <a:rPr lang="ru-RU" b="1" i="1" dirty="0"/>
              <a:t>пре</a:t>
            </a:r>
            <a:r>
              <a:rPr lang="ru-RU" i="1" dirty="0"/>
              <a:t>ходящий успех (=временный)</a:t>
            </a:r>
          </a:p>
          <a:p>
            <a:pPr algn="ctr"/>
            <a:r>
              <a:rPr lang="ru-RU" b="1" i="1" dirty="0"/>
              <a:t>При</a:t>
            </a:r>
            <a:r>
              <a:rPr lang="ru-RU" i="1" dirty="0"/>
              <a:t>дел храма (пристройка)-</a:t>
            </a:r>
            <a:r>
              <a:rPr lang="ru-RU" b="1" i="1" dirty="0"/>
              <a:t>пре</a:t>
            </a:r>
            <a:r>
              <a:rPr lang="ru-RU" i="1" dirty="0"/>
              <a:t>дел желаний</a:t>
            </a:r>
          </a:p>
          <a:p>
            <a:pPr algn="ctr"/>
            <a:r>
              <a:rPr lang="ru-RU" b="1" i="1" dirty="0"/>
              <a:t>При</a:t>
            </a:r>
            <a:r>
              <a:rPr lang="ru-RU" i="1" dirty="0"/>
              <a:t>ёмник (аппарат)-</a:t>
            </a:r>
            <a:r>
              <a:rPr lang="ru-RU" b="1" i="1" dirty="0"/>
              <a:t>пре</a:t>
            </a:r>
            <a:r>
              <a:rPr lang="ru-RU" i="1" dirty="0"/>
              <a:t>емник директора (продолжатель)</a:t>
            </a:r>
          </a:p>
        </p:txBody>
      </p:sp>
    </p:spTree>
    <p:extLst>
      <p:ext uri="{BB962C8B-B14F-4D97-AF65-F5344CB8AC3E}">
        <p14:creationId xmlns:p14="http://schemas.microsoft.com/office/powerpoint/2010/main" val="1914188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766F31D-F1DC-4169-A498-33F329B8D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000" b="1" dirty="0"/>
              <a:t>Правописание на стыке  морфем (приставки и корня, двух приставок)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F61DCD56-1FF0-49E4-8F8E-BD74F9947E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897849"/>
              </p:ext>
            </p:extLst>
          </p:nvPr>
        </p:nvGraphicFramePr>
        <p:xfrm>
          <a:off x="457200" y="1268760"/>
          <a:ext cx="8229600" cy="520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3071444356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712959443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3178267778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0231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После приставки на согласную перед </a:t>
                      </a:r>
                      <a:r>
                        <a:rPr lang="ru-RU" dirty="0" err="1"/>
                        <a:t>е,ё,ю,я</a:t>
                      </a:r>
                      <a:r>
                        <a:rPr lang="ru-RU" dirty="0"/>
                        <a:t> (</a:t>
                      </a:r>
                      <a:r>
                        <a:rPr lang="ru-RU" i="1" dirty="0"/>
                        <a:t>разъест, объём и др</a:t>
                      </a:r>
                      <a:r>
                        <a:rPr lang="ru-RU" dirty="0"/>
                        <a:t>.)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В сложных словах после числительных ДВУХ-, ТРЁХ-, ЧЕТЫРЁХ- перед </a:t>
                      </a:r>
                      <a:r>
                        <a:rPr lang="ru-RU" dirty="0" err="1"/>
                        <a:t>е,ё,ю,я</a:t>
                      </a:r>
                      <a:r>
                        <a:rPr lang="ru-RU" dirty="0"/>
                        <a:t> (</a:t>
                      </a:r>
                      <a:r>
                        <a:rPr lang="ru-RU" i="1" dirty="0"/>
                        <a:t>двухъярусный, трёхъярусный</a:t>
                      </a:r>
                      <a:r>
                        <a:rPr lang="ru-RU" dirty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В иноязычных словах после АД-, ДИЗ-, ИН-, ИНТЕР-, КОНТР-, ОБ-, СУБ-, ТРАНС- и некоторых других перед </a:t>
                      </a:r>
                      <a:r>
                        <a:rPr lang="ru-RU" dirty="0" err="1"/>
                        <a:t>е,ё,ю,я</a:t>
                      </a:r>
                      <a:r>
                        <a:rPr lang="ru-RU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После русских приставок на согласную И переходит в начале корня в Ы (кроме приставок МЕЖ- и СВЕРХ-) (</a:t>
                      </a:r>
                      <a:r>
                        <a:rPr lang="ru-RU" i="1" dirty="0"/>
                        <a:t>история-предыстория, играть-сыграть и др.</a:t>
                      </a:r>
                      <a:r>
                        <a:rPr lang="ru-RU" dirty="0"/>
                        <a:t>)</a:t>
                      </a:r>
                    </a:p>
                    <a:p>
                      <a:r>
                        <a:rPr lang="ru-RU" dirty="0"/>
                        <a:t>НО: межинститутский, сверхинтересный, взимать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После иноязычных приставок на согласную (ДЕЗ-, КОНТР-, ПАН-, ПОСТ-, СУБ-, СУПЕР-, ТРАНС-) И в начале корня сохраняется (</a:t>
                      </a:r>
                      <a:r>
                        <a:rPr lang="ru-RU" i="1" dirty="0"/>
                        <a:t>контригра, постимпрессионизм, суперинфекция</a:t>
                      </a:r>
                      <a:r>
                        <a:rPr lang="ru-RU" dirty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После числительных ДВУХ-, ТРЁХ-, ЧЕТЫРЁХ-, входящих в состав сложных слов (</a:t>
                      </a:r>
                      <a:r>
                        <a:rPr lang="ru-RU" i="1" dirty="0" err="1"/>
                        <a:t>двухигольный</a:t>
                      </a:r>
                      <a:r>
                        <a:rPr lang="ru-RU" i="1" dirty="0"/>
                        <a:t>, </a:t>
                      </a:r>
                      <a:r>
                        <a:rPr lang="ru-RU" i="1" dirty="0" err="1"/>
                        <a:t>трёхимпульсный</a:t>
                      </a:r>
                      <a:r>
                        <a:rPr lang="ru-RU" dirty="0"/>
                        <a:t>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04035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562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5D01C72-385B-485D-9E0B-EA2A17BFA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Сложные существительные                 с ПОЛ- и ПОЛУ-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7A723FA5-4E44-4BBB-898D-D6AE8AB481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362092"/>
              </p:ext>
            </p:extLst>
          </p:nvPr>
        </p:nvGraphicFramePr>
        <p:xfrm>
          <a:off x="179512" y="1600200"/>
          <a:ext cx="8784976" cy="302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>
                  <a:extLst>
                    <a:ext uri="{9D8B030D-6E8A-4147-A177-3AD203B41FA5}">
                      <a16:colId xmlns="" xmlns:a16="http://schemas.microsoft.com/office/drawing/2014/main" val="3076061089"/>
                    </a:ext>
                  </a:extLst>
                </a:gridCol>
                <a:gridCol w="2196244">
                  <a:extLst>
                    <a:ext uri="{9D8B030D-6E8A-4147-A177-3AD203B41FA5}">
                      <a16:colId xmlns="" xmlns:a16="http://schemas.microsoft.com/office/drawing/2014/main" val="2526728722"/>
                    </a:ext>
                  </a:extLst>
                </a:gridCol>
                <a:gridCol w="2196244">
                  <a:extLst>
                    <a:ext uri="{9D8B030D-6E8A-4147-A177-3AD203B41FA5}">
                      <a16:colId xmlns="" xmlns:a16="http://schemas.microsoft.com/office/drawing/2014/main" val="1837390692"/>
                    </a:ext>
                  </a:extLst>
                </a:gridCol>
                <a:gridCol w="2196244">
                  <a:extLst>
                    <a:ext uri="{9D8B030D-6E8A-4147-A177-3AD203B41FA5}">
                      <a16:colId xmlns="" xmlns:a16="http://schemas.microsoft.com/office/drawing/2014/main" val="34418754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ПОЛ-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ПОЛУ-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01430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Через дефис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Слитно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Раздельно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Всегда слитно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0190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Со словами, начинающимися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/>
                        <a:t>с гласной: </a:t>
                      </a:r>
                      <a:r>
                        <a:rPr lang="ru-RU" i="1" dirty="0"/>
                        <a:t>пол-арбуза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/>
                        <a:t>с Л: </a:t>
                      </a:r>
                      <a:r>
                        <a:rPr lang="ru-RU" i="1" dirty="0"/>
                        <a:t>пол-лимона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/>
                        <a:t>с прописной буквы: </a:t>
                      </a:r>
                      <a:r>
                        <a:rPr lang="ru-RU" i="1" dirty="0" err="1"/>
                        <a:t>пол-Таганрога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 остальных случаях: </a:t>
                      </a:r>
                      <a:r>
                        <a:rPr lang="ru-RU" i="1" dirty="0"/>
                        <a:t>полпомидора, полкруга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Если употребляется самостоятельно и между ПОЛ и существительным стоит прилагательное: </a:t>
                      </a:r>
                      <a:r>
                        <a:rPr lang="ru-RU" i="1" dirty="0"/>
                        <a:t>пол чайной ложки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/>
                        <a:t>Полукруг, полутьма, полусон, полуявь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1466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09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3542195-CE0B-45FD-A619-97265B105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Правописание О и Е (Ё)  после шипящих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52AC3671-CCBF-4D10-94CF-5FD6C2F69C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7559"/>
              </p:ext>
            </p:extLst>
          </p:nvPr>
        </p:nvGraphicFramePr>
        <p:xfrm>
          <a:off x="457200" y="540301"/>
          <a:ext cx="8229600" cy="633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3009173086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345817584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3562878281"/>
                    </a:ext>
                  </a:extLst>
                </a:gridCol>
              </a:tblGrid>
              <a:tr h="3600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Морфема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89230418"/>
                  </a:ext>
                </a:extLst>
              </a:tr>
              <a:tr h="20522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Корень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Суффикс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Окончание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328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/>
                        <a:t>Пишется Е (Ё), если при изменении слова или в однокоренных словах ударение переходит на другой слог (чёлка-чело, пчёлка-пчела, бечёвка-бечева, печёнка-печень) или ударение остается, но наблюдается чередование Ё//Е (дешёвый-дешевле, жёрдочка-жердь). В остальных случаях пишется О (шорох, шов, крыжовник)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 err="1"/>
                        <a:t>Жог</a:t>
                      </a:r>
                      <a:r>
                        <a:rPr lang="ru-RU" sz="1400" dirty="0"/>
                        <a:t> – в существительных (ожог на руке, получил ожог), жёг- в глаголах (ожёг руку, разжёг костёр)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sz="14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/>
                        <a:t>В суффиксах существительных –ОК, -ОНК, -ОНОК пишется О (дружок, снежок, ручонка)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/>
                        <a:t>В отглагольных существительных пишется Ё (сгущёнка, тушёнка, ночёвка, растушёвка)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/>
                        <a:t>В заимствованных существительных с суффиксом –ЁР (стажёр, дирижёр, ретушёр)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/>
                        <a:t>В суффиксах прилагательных пишется О под ударением (кумачовый, холщовый), Е – без ударения (плюшевый, грушевый)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/>
                        <a:t>В суффиксах глаголов пишется Ё (выкорчёвывать, размежёвывать)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/>
                        <a:t>В полных и кратких причастиях всегда пишется Е (Ё) (запряжённый-запряжён, испечённый-испечён)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/>
                        <a:t>В наречиях пишется О (свежо, горячо), НО ещё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/>
                        <a:t>В окончаниях существительных и прилагательных пишется О под ударением (ключом, багажом, плющом), Е- в безударном положении (хорошего, матчем)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/>
                        <a:t>В окончаниях личных форм глаголов всегда пишется Е(Ё) (пишешь, бережёшь)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/>
                        <a:t>В предложном падеже местоимения  ЧТО пишется Ё (о чём, на чём)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4347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952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A8E6902-4822-489D-B44C-7D42293DF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Правописание корней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5B1D119-D699-47FF-A247-45BF5B39F8E0}"/>
              </a:ext>
            </a:extLst>
          </p:cNvPr>
          <p:cNvSpPr/>
          <p:nvPr/>
        </p:nvSpPr>
        <p:spPr>
          <a:xfrm>
            <a:off x="2123728" y="548680"/>
            <a:ext cx="504056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Гласные в корне слова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3CBE4085-2905-4BFA-AA10-122667A1824D}"/>
              </a:ext>
            </a:extLst>
          </p:cNvPr>
          <p:cNvSpPr/>
          <p:nvPr/>
        </p:nvSpPr>
        <p:spPr>
          <a:xfrm>
            <a:off x="539552" y="1124744"/>
            <a:ext cx="4032448" cy="562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Неизменяемые на письме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8A336620-6B87-4E43-9AC1-C9B829B7359B}"/>
              </a:ext>
            </a:extLst>
          </p:cNvPr>
          <p:cNvSpPr/>
          <p:nvPr/>
        </p:nvSpPr>
        <p:spPr>
          <a:xfrm>
            <a:off x="539552" y="1916832"/>
            <a:ext cx="1944216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Проверяемые (проверить ударением в родственных словах):  гнездо-гнёзда, морской-море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FDCEC8DF-F1DA-47DD-8CE8-DF076B5E8234}"/>
              </a:ext>
            </a:extLst>
          </p:cNvPr>
          <p:cNvSpPr/>
          <p:nvPr/>
        </p:nvSpPr>
        <p:spPr>
          <a:xfrm>
            <a:off x="2627784" y="1916832"/>
            <a:ext cx="1944216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Непроверяемые (словарные слова-см. орфографический словарь): собака, пейзаж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418DF252-BDE0-404E-AD6E-7CF324EB13E0}"/>
              </a:ext>
            </a:extLst>
          </p:cNvPr>
          <p:cNvSpPr/>
          <p:nvPr/>
        </p:nvSpPr>
        <p:spPr>
          <a:xfrm>
            <a:off x="5436096" y="1124744"/>
            <a:ext cx="2952328" cy="3312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Изменяемые (чередующиеся) на письме: </a:t>
            </a:r>
            <a:r>
              <a:rPr lang="ru-RU" dirty="0" err="1"/>
              <a:t>загАр-сгОреть</a:t>
            </a:r>
            <a:r>
              <a:rPr lang="ru-RU" dirty="0"/>
              <a:t>, </a:t>
            </a:r>
            <a:r>
              <a:rPr lang="ru-RU" dirty="0" err="1"/>
              <a:t>выбИрать</a:t>
            </a:r>
            <a:r>
              <a:rPr lang="ru-RU" dirty="0"/>
              <a:t>- </a:t>
            </a:r>
            <a:r>
              <a:rPr lang="ru-RU" dirty="0" err="1"/>
              <a:t>выбЕрет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6185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3370</Words>
  <Application>Microsoft Office PowerPoint</Application>
  <PresentationFormat>Экран (4:3)</PresentationFormat>
  <Paragraphs>435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Орфографический анализ (теория) </vt:lpstr>
      <vt:lpstr>Морфемика </vt:lpstr>
      <vt:lpstr>Правописание приставок</vt:lpstr>
      <vt:lpstr>Приставка ПРИ- имеет значения</vt:lpstr>
      <vt:lpstr>Приставка ПРЕ- имеет значения</vt:lpstr>
      <vt:lpstr>Правописание на стыке  морфем (приставки и корня, двух приставок)</vt:lpstr>
      <vt:lpstr>Сложные существительные                 с ПОЛ- и ПОЛУ-</vt:lpstr>
      <vt:lpstr>Правописание О и Е (Ё)  после шипящих</vt:lpstr>
      <vt:lpstr>Правописание корней </vt:lpstr>
      <vt:lpstr>Корни с чередованием О//А, Е//И</vt:lpstr>
      <vt:lpstr>Правописание безударных проверяемых гласных в корне слова</vt:lpstr>
      <vt:lpstr>НО!!!</vt:lpstr>
      <vt:lpstr>Правописание Ь после шипящих во всех частях речи</vt:lpstr>
      <vt:lpstr>Правописание суффиксов Правописание суффиксов имён существительных</vt:lpstr>
      <vt:lpstr>Правописание суффиксов имён существительных</vt:lpstr>
      <vt:lpstr>Правописание суффиксов имён прилагательных</vt:lpstr>
      <vt:lpstr>Правописание Н и НН в суффиксах прилагательных и причастий</vt:lpstr>
      <vt:lpstr>Правописание Н и НН в суффиксах прилагательных и причастий</vt:lpstr>
      <vt:lpstr>Различайте краткие формы прилагательных и причастий</vt:lpstr>
      <vt:lpstr>Правописание суффиксов причастий</vt:lpstr>
      <vt:lpstr>Правописание суффиксов наречий, образованных от прилагательных</vt:lpstr>
      <vt:lpstr>Дефисное написание наречий</vt:lpstr>
      <vt:lpstr>Правописание окончаний</vt:lpstr>
      <vt:lpstr>Буква Ь на конце форм имён существительных</vt:lpstr>
      <vt:lpstr>Правописание личных окончаний глаголов</vt:lpstr>
      <vt:lpstr>Презентация PowerPoint</vt:lpstr>
      <vt:lpstr>Презентация PowerPoint</vt:lpstr>
      <vt:lpstr>Правописание числительных</vt:lpstr>
      <vt:lpstr>Алгоритм выполнения 5 задания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Орфографический анализ</dc:title>
  <dc:creator>user</dc:creator>
  <cp:lastModifiedBy>user</cp:lastModifiedBy>
  <cp:revision>68</cp:revision>
  <dcterms:created xsi:type="dcterms:W3CDTF">2021-12-11T08:08:04Z</dcterms:created>
  <dcterms:modified xsi:type="dcterms:W3CDTF">2022-01-03T20:46:08Z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208863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