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78" r:id="rId2"/>
    <p:sldId id="279" r:id="rId3"/>
    <p:sldId id="275" r:id="rId4"/>
    <p:sldId id="27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80" r:id="rId15"/>
    <p:sldId id="28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8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2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5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5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1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1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3AFB-AD0F-4CA1-9D14-1DCADEEBD5D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95AF78-C9B5-4DA3-97C0-206CF8702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ultiurok.ru/index.php/files/oge-reshenie-zadach-markirovka-avtomobilnykh-shin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BB8EB-1A07-47D6-808B-DA36D33103BB}"/>
              </a:ext>
            </a:extLst>
          </p:cNvPr>
          <p:cNvSpPr txBox="1"/>
          <p:nvPr/>
        </p:nvSpPr>
        <p:spPr>
          <a:xfrm>
            <a:off x="596646" y="740665"/>
            <a:ext cx="11702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 автомобильных шин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ru-RU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970E4-1B33-4E3E-88F6-597363217EC8}"/>
              </a:ext>
            </a:extLst>
          </p:cNvPr>
          <p:cNvSpPr txBox="1"/>
          <p:nvPr/>
        </p:nvSpPr>
        <p:spPr>
          <a:xfrm>
            <a:off x="7196328" y="6316718"/>
            <a:ext cx="492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Учитель: Иванов Александр Андросьевич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749B75-EA73-4383-9059-3C676F06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84" y="1270495"/>
            <a:ext cx="7842504" cy="52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9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3D87D5-922F-46C9-BA8B-D86DC4FD71AC}"/>
              </a:ext>
            </a:extLst>
          </p:cNvPr>
          <p:cNvSpPr/>
          <p:nvPr/>
        </p:nvSpPr>
        <p:spPr>
          <a:xfrm>
            <a:off x="164592" y="60567"/>
            <a:ext cx="11914632" cy="53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Для колеса с маркировкой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 × Dπ = 1000 ×802,8π = 802 800π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(D = 802,8 мм — из задания 2)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Для колеса с маркировкой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275/70 R17: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 × Dπ = 1000 ×816,8π = 816 800π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(D = 816,8 мм — из задания 3)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спешите умножать на значение π = 3,14, ещё успеется…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Их разница: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816 800π - 802 800π = 14000π.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Умножим на π: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14000π = 14000 ×3,14 = 43 960 мм.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Переведём в м: 43960 мм = 43,96 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задаче требуется округлить до целых, итого 44 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D8439D-F019-4556-8E76-9CB6E9F7893A}"/>
              </a:ext>
            </a:extLst>
          </p:cNvPr>
          <p:cNvSpPr/>
          <p:nvPr/>
        </p:nvSpPr>
        <p:spPr>
          <a:xfrm>
            <a:off x="9317308" y="5509610"/>
            <a:ext cx="1421223" cy="374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A5409D-26FC-41AA-9758-C1E6AA9EE837}"/>
              </a:ext>
            </a:extLst>
          </p:cNvPr>
          <p:cNvSpPr/>
          <p:nvPr/>
        </p:nvSpPr>
        <p:spPr>
          <a:xfrm>
            <a:off x="246888" y="732736"/>
            <a:ext cx="11859768" cy="148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Спидометр автомобиля, собранного на заводе, показывает скорость 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сколько процентов показания спидометра будут отличаться от реальной скорости, если заменить шины, установленные на заводе, шинами с маркировкой 275/70 R17? Округлите результат до десятых.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406ECF-F49A-4C03-A086-CCE2D03D8AAB}"/>
              </a:ext>
            </a:extLst>
          </p:cNvPr>
          <p:cNvSpPr/>
          <p:nvPr/>
        </p:nvSpPr>
        <p:spPr>
          <a:xfrm>
            <a:off x="338328" y="2669337"/>
            <a:ext cx="11365992" cy="122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Решим эту задачу, как обычную задачу на проценты, будем снова использовать значения диаметров колёс, найденных в заданиях 2 и 3.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DFEC9-DEFE-45AB-B8E2-2032EF6BB22A}"/>
              </a:ext>
            </a:extLst>
          </p:cNvPr>
          <p:cNvSpPr/>
          <p:nvPr/>
        </p:nvSpPr>
        <p:spPr>
          <a:xfrm>
            <a:off x="246888" y="748715"/>
            <a:ext cx="11667744" cy="398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Пусть для автомобиля с колесом с завода (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R17), D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802,8 мм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составляет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для автомобиля с колесом маркировки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275/70 R17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D = 816,8 мм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скорость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%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802,8 — 100 %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816,8 — x 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и решим уравнение: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802,8х = 816,8×100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= 101,74 (приближенно до сотых)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Найдём изменение скорости 101,74 – 100 = 1,74 %, результат округлим до десятых, получим 1,7 %.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AA8147-6A0D-49BC-8131-A5F84F9AA416}"/>
              </a:ext>
            </a:extLst>
          </p:cNvPr>
          <p:cNvSpPr/>
          <p:nvPr/>
        </p:nvSpPr>
        <p:spPr>
          <a:xfrm>
            <a:off x="9806456" y="5301734"/>
            <a:ext cx="148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1,7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0484A-950E-48D6-91BD-64028D69278C}"/>
              </a:ext>
            </a:extLst>
          </p:cNvPr>
          <p:cNvSpPr txBox="1"/>
          <p:nvPr/>
        </p:nvSpPr>
        <p:spPr>
          <a:xfrm>
            <a:off x="993648" y="1280160"/>
            <a:ext cx="1020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</a:rPr>
              <a:t>Самостоятельная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14662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1" y="256031"/>
            <a:ext cx="8641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Для маркировки автомобильных шин применяется единая система обозначений (см. таблицу). Первое число означает ширину В шины (ширину протектора) в миллиметрах (см. рисунок). Второе число — отношение высоты боковины Н к ширине шины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процентах. Последующая буква указывает конструкцию шины. Например, буква R означает, что шина радиальная, то есть нити каркаса в боковине шины расположены вдоль радиусов колеса. На всех легковых автомобилях применяются шины радиальной конструкции. За обозначением типа конструкции шины идёт число, указывающее диаметр диска колеса в дюймах (в одном дюйме 25,4 мм). По сути, это диаметр d внутреннего отверстия в шине. Таким образом, общий диаметр колеса D легко найти, зная диаметр диска и высоту боковины. Возможны дополнительные маркировки, означающие допустимую нагрузку на шину, сезонность использования, тип дорожного покрытия и другие. Завод производит легковые автомобили определённой модели и устанавливает на них шины с маркировкой 175/60 R15. Завод допускает установку шин с другими маркировками. В таблице показаны разрешённые размеры шин.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53E1F-C504-451A-9070-EAD70045D63C}"/>
              </a:ext>
            </a:extLst>
          </p:cNvPr>
          <p:cNvSpPr txBox="1"/>
          <p:nvPr/>
        </p:nvSpPr>
        <p:spPr>
          <a:xfrm>
            <a:off x="9694062" y="4443034"/>
            <a:ext cx="51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</a:t>
            </a:r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B9803B4-C5AD-4DFE-9BD6-73DBD1886115}"/>
              </a:ext>
            </a:extLst>
          </p:cNvPr>
          <p:cNvGrpSpPr/>
          <p:nvPr/>
        </p:nvGrpSpPr>
        <p:grpSpPr>
          <a:xfrm>
            <a:off x="8075587" y="969658"/>
            <a:ext cx="4004401" cy="3835018"/>
            <a:chOff x="1213104" y="383686"/>
            <a:chExt cx="6260596" cy="599577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E1581C3-1820-45A2-89B2-5FFEBFE7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104" y="391668"/>
              <a:ext cx="5379720" cy="5379720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D30BA58A-48AC-4A8B-BD50-ADA0F1BD2AE6}"/>
                </a:ext>
              </a:extLst>
            </p:cNvPr>
            <p:cNvCxnSpPr>
              <a:cxnSpLocks/>
            </p:cNvCxnSpPr>
            <p:nvPr/>
          </p:nvCxnSpPr>
          <p:spPr>
            <a:xfrm>
              <a:off x="3057144" y="5538216"/>
              <a:ext cx="0" cy="8412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6C508467-8399-4B70-9374-667ADFD89410}"/>
                </a:ext>
              </a:extLst>
            </p:cNvPr>
            <p:cNvCxnSpPr>
              <a:cxnSpLocks/>
            </p:cNvCxnSpPr>
            <p:nvPr/>
          </p:nvCxnSpPr>
          <p:spPr>
            <a:xfrm>
              <a:off x="4956048" y="5538216"/>
              <a:ext cx="0" cy="8412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C746D512-773B-4F8B-B8F9-7F70E1C106DC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6300216"/>
              <a:ext cx="189890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E619487-0D6B-4791-8BF7-1D5765A491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7370" y="5782057"/>
              <a:ext cx="3386330" cy="213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A4F0856-CC74-478E-9B05-CC36700657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7369" y="391668"/>
              <a:ext cx="3386330" cy="213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FFA5D656-9874-4459-A000-99FCDC18F600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20624"/>
              <a:ext cx="0" cy="53721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060DB4B-57B1-40D1-B752-3DCD31089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6970" y="1539821"/>
              <a:ext cx="177318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FC007EC-F681-4D1D-B79E-E5E5F29BA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586" y="4636589"/>
              <a:ext cx="177318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79E48493-2E39-436C-B6E6-427CD4CACE72}"/>
                </a:ext>
              </a:extLst>
            </p:cNvPr>
            <p:cNvCxnSpPr>
              <a:cxnSpLocks/>
            </p:cNvCxnSpPr>
            <p:nvPr/>
          </p:nvCxnSpPr>
          <p:spPr>
            <a:xfrm>
              <a:off x="6315456" y="1548965"/>
              <a:ext cx="0" cy="3096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6C6AF38B-593A-4ED9-8FF3-71169553CF9D}"/>
                </a:ext>
              </a:extLst>
            </p:cNvPr>
            <p:cNvCxnSpPr>
              <a:cxnSpLocks/>
            </p:cNvCxnSpPr>
            <p:nvPr/>
          </p:nvCxnSpPr>
          <p:spPr>
            <a:xfrm>
              <a:off x="6092952" y="4636589"/>
              <a:ext cx="0" cy="11561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2E79CFCC-047E-487D-BF4C-3539FE1F88C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952" y="383686"/>
              <a:ext cx="0" cy="11561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19C605C-9C1B-4FFA-9D38-8248B6D33EA9}"/>
              </a:ext>
            </a:extLst>
          </p:cNvPr>
          <p:cNvSpPr txBox="1"/>
          <p:nvPr/>
        </p:nvSpPr>
        <p:spPr>
          <a:xfrm rot="16200000">
            <a:off x="11525639" y="2467705"/>
            <a:ext cx="51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DB047-63D1-4A4E-B808-52801F6B3115}"/>
              </a:ext>
            </a:extLst>
          </p:cNvPr>
          <p:cNvSpPr txBox="1"/>
          <p:nvPr/>
        </p:nvSpPr>
        <p:spPr>
          <a:xfrm rot="16200000">
            <a:off x="10805209" y="3790852"/>
            <a:ext cx="51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43759-982D-4324-9185-06F3D829DE7B}"/>
              </a:ext>
            </a:extLst>
          </p:cNvPr>
          <p:cNvSpPr txBox="1"/>
          <p:nvPr/>
        </p:nvSpPr>
        <p:spPr>
          <a:xfrm rot="16200000">
            <a:off x="10803644" y="1098506"/>
            <a:ext cx="51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4248E-19FF-4B40-88A9-2D14E7948C5D}"/>
              </a:ext>
            </a:extLst>
          </p:cNvPr>
          <p:cNvSpPr txBox="1"/>
          <p:nvPr/>
        </p:nvSpPr>
        <p:spPr>
          <a:xfrm rot="16200000">
            <a:off x="10933480" y="2481056"/>
            <a:ext cx="51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1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8992" y="1362456"/>
          <a:ext cx="9798508" cy="35000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4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3339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165/70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165/60,165/65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разр.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175/65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разр.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185/55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185/50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195/55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195/45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разр.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разр.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205/45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E51475A-B0EB-4B03-8EBE-489D2369897B}"/>
              </a:ext>
            </a:extLst>
          </p:cNvPr>
          <p:cNvCxnSpPr/>
          <p:nvPr/>
        </p:nvCxnSpPr>
        <p:spPr>
          <a:xfrm>
            <a:off x="1078992" y="1362456"/>
            <a:ext cx="2450592" cy="128016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3C7713-AA31-43ED-A186-CD8ADD280861}"/>
              </a:ext>
            </a:extLst>
          </p:cNvPr>
          <p:cNvSpPr/>
          <p:nvPr/>
        </p:nvSpPr>
        <p:spPr>
          <a:xfrm>
            <a:off x="1749503" y="1435608"/>
            <a:ext cx="178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Диаметр диска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(дюймы)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18E8E2-21F1-437E-B4D8-A9AF82B063D0}"/>
              </a:ext>
            </a:extLst>
          </p:cNvPr>
          <p:cNvSpPr/>
          <p:nvPr/>
        </p:nvSpPr>
        <p:spPr>
          <a:xfrm>
            <a:off x="1271995" y="1984248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шины (мм)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990" y="474345"/>
            <a:ext cx="107923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Какой наименьшей ширины шины можно устанавливать на автомобиль, если диаметр диска равен 16 дюймам? Ответ дайте в миллиметрах.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 сколько миллиметров радиус колеса с маркировкой 195/60 R14 больше, чем радиус колеса с маркировкой 165/70 R14?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Найдите диаметр D колеса автомобиля, выходящего с завода. Ответ дайте в сантиметрах.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 сколько миллиметров уменьшится диаметр D колеса, если заменить шины, установленные на заводе, шинами с маркировкой 195/45 R16?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На сколько процентов увеличится пробег автомобиля при одном обороте колеса, если заменить шины, установленные на заводе, шинами с маркировкой 195/55 R15? Округлите результат до десятых.</a:t>
            </a:r>
          </a:p>
          <a:p>
            <a:pPr lvl="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6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60ECA-15E6-4906-A133-947E579A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135636"/>
            <a:ext cx="5379720" cy="537972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F7BDAE6-01D5-4904-8BA3-1A644EBB0955}"/>
              </a:ext>
            </a:extLst>
          </p:cNvPr>
          <p:cNvCxnSpPr>
            <a:cxnSpLocks/>
          </p:cNvCxnSpPr>
          <p:nvPr/>
        </p:nvCxnSpPr>
        <p:spPr>
          <a:xfrm>
            <a:off x="1813560" y="5282184"/>
            <a:ext cx="0" cy="841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826D93A-6256-44EA-ABBE-BCD4BCF39268}"/>
              </a:ext>
            </a:extLst>
          </p:cNvPr>
          <p:cNvCxnSpPr>
            <a:cxnSpLocks/>
          </p:cNvCxnSpPr>
          <p:nvPr/>
        </p:nvCxnSpPr>
        <p:spPr>
          <a:xfrm>
            <a:off x="3712464" y="5282184"/>
            <a:ext cx="0" cy="841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857A700-BB42-4AA7-881E-A1846AB4ABE7}"/>
              </a:ext>
            </a:extLst>
          </p:cNvPr>
          <p:cNvCxnSpPr>
            <a:cxnSpLocks/>
          </p:cNvCxnSpPr>
          <p:nvPr/>
        </p:nvCxnSpPr>
        <p:spPr>
          <a:xfrm>
            <a:off x="1804416" y="6044184"/>
            <a:ext cx="18989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878B1F-0C89-485E-88B7-8C4588885697}"/>
              </a:ext>
            </a:extLst>
          </p:cNvPr>
          <p:cNvSpPr txBox="1"/>
          <p:nvPr/>
        </p:nvSpPr>
        <p:spPr>
          <a:xfrm>
            <a:off x="2548130" y="5425827"/>
            <a:ext cx="51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</a:t>
            </a:r>
            <a:endParaRPr lang="ru-RU" sz="3600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E9622D3-6602-4B53-A4C2-FC4497735B15}"/>
              </a:ext>
            </a:extLst>
          </p:cNvPr>
          <p:cNvCxnSpPr>
            <a:cxnSpLocks/>
          </p:cNvCxnSpPr>
          <p:nvPr/>
        </p:nvCxnSpPr>
        <p:spPr>
          <a:xfrm flipH="1" flipV="1">
            <a:off x="2843785" y="5526025"/>
            <a:ext cx="3386331" cy="213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2D26EF-0728-4E8C-AB09-72EA7C053674}"/>
              </a:ext>
            </a:extLst>
          </p:cNvPr>
          <p:cNvCxnSpPr>
            <a:cxnSpLocks/>
          </p:cNvCxnSpPr>
          <p:nvPr/>
        </p:nvCxnSpPr>
        <p:spPr>
          <a:xfrm flipH="1" flipV="1">
            <a:off x="2843784" y="135636"/>
            <a:ext cx="3386331" cy="213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67D7C25-F779-46EE-AF97-E6249F6BEA61}"/>
              </a:ext>
            </a:extLst>
          </p:cNvPr>
          <p:cNvCxnSpPr>
            <a:cxnSpLocks/>
          </p:cNvCxnSpPr>
          <p:nvPr/>
        </p:nvCxnSpPr>
        <p:spPr>
          <a:xfrm>
            <a:off x="5980176" y="135636"/>
            <a:ext cx="0" cy="5401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62BF829-D43E-4E6A-865C-A0B703DEC94D}"/>
              </a:ext>
            </a:extLst>
          </p:cNvPr>
          <p:cNvCxnSpPr>
            <a:cxnSpLocks/>
          </p:cNvCxnSpPr>
          <p:nvPr/>
        </p:nvCxnSpPr>
        <p:spPr>
          <a:xfrm flipH="1">
            <a:off x="3453385" y="1283789"/>
            <a:ext cx="17731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3557BB7-AF8C-4587-B524-37D004F9FB87}"/>
              </a:ext>
            </a:extLst>
          </p:cNvPr>
          <p:cNvCxnSpPr>
            <a:cxnSpLocks/>
          </p:cNvCxnSpPr>
          <p:nvPr/>
        </p:nvCxnSpPr>
        <p:spPr>
          <a:xfrm flipH="1">
            <a:off x="3429001" y="4380557"/>
            <a:ext cx="17731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1127C89-3856-4903-998D-F6D92E45057E}"/>
              </a:ext>
            </a:extLst>
          </p:cNvPr>
          <p:cNvCxnSpPr>
            <a:cxnSpLocks/>
          </p:cNvCxnSpPr>
          <p:nvPr/>
        </p:nvCxnSpPr>
        <p:spPr>
          <a:xfrm>
            <a:off x="5071872" y="1292933"/>
            <a:ext cx="0" cy="30967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740401A-6FA0-4FAB-B580-248F5533BA9E}"/>
              </a:ext>
            </a:extLst>
          </p:cNvPr>
          <p:cNvCxnSpPr>
            <a:cxnSpLocks/>
          </p:cNvCxnSpPr>
          <p:nvPr/>
        </p:nvCxnSpPr>
        <p:spPr>
          <a:xfrm>
            <a:off x="4849368" y="4380557"/>
            <a:ext cx="0" cy="1156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F8D2418-4458-4908-B895-DF6A21ABFDA7}"/>
              </a:ext>
            </a:extLst>
          </p:cNvPr>
          <p:cNvCxnSpPr>
            <a:cxnSpLocks/>
          </p:cNvCxnSpPr>
          <p:nvPr/>
        </p:nvCxnSpPr>
        <p:spPr>
          <a:xfrm>
            <a:off x="4849368" y="127654"/>
            <a:ext cx="0" cy="1156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927FADD-2FED-4C43-9440-5B7965CE3F1F}"/>
              </a:ext>
            </a:extLst>
          </p:cNvPr>
          <p:cNvSpPr txBox="1"/>
          <p:nvPr/>
        </p:nvSpPr>
        <p:spPr>
          <a:xfrm rot="16200000">
            <a:off x="5353439" y="2518331"/>
            <a:ext cx="51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C415C5-30CB-4A03-9A2F-ED8405AB114B}"/>
              </a:ext>
            </a:extLst>
          </p:cNvPr>
          <p:cNvSpPr txBox="1"/>
          <p:nvPr/>
        </p:nvSpPr>
        <p:spPr>
          <a:xfrm rot="16200000">
            <a:off x="4237871" y="4635458"/>
            <a:ext cx="51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93426D-06B8-45AC-9B39-264F4507AC51}"/>
              </a:ext>
            </a:extLst>
          </p:cNvPr>
          <p:cNvSpPr txBox="1"/>
          <p:nvPr/>
        </p:nvSpPr>
        <p:spPr>
          <a:xfrm rot="16200000">
            <a:off x="4217685" y="382558"/>
            <a:ext cx="51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3D2189-FC69-4745-A72B-A414C6313076}"/>
              </a:ext>
            </a:extLst>
          </p:cNvPr>
          <p:cNvSpPr txBox="1"/>
          <p:nvPr/>
        </p:nvSpPr>
        <p:spPr>
          <a:xfrm rot="16200000">
            <a:off x="4508769" y="2518331"/>
            <a:ext cx="51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8CC303-C6A7-4016-A586-93134FAAAD4C}"/>
              </a:ext>
            </a:extLst>
          </p:cNvPr>
          <p:cNvSpPr txBox="1"/>
          <p:nvPr/>
        </p:nvSpPr>
        <p:spPr>
          <a:xfrm>
            <a:off x="6446520" y="519535"/>
            <a:ext cx="547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ширина протектора (ширина шины), в мм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DBCB95-0DE3-49E1-B6E4-1FC1BBC4EC6D}"/>
              </a:ext>
            </a:extLst>
          </p:cNvPr>
          <p:cNvSpPr txBox="1"/>
          <p:nvPr/>
        </p:nvSpPr>
        <p:spPr>
          <a:xfrm>
            <a:off x="6441275" y="1071931"/>
            <a:ext cx="575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Н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– высота боковины, в % от ширины протектора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46D9B9-3B69-4E65-A482-3D2F984BD7A8}"/>
              </a:ext>
            </a:extLst>
          </p:cNvPr>
          <p:cNvSpPr txBox="1"/>
          <p:nvPr/>
        </p:nvSpPr>
        <p:spPr>
          <a:xfrm>
            <a:off x="6477852" y="1636299"/>
            <a:ext cx="5477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диаметр внутреннего отверстия в шине (диаметр диска), в дюймах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4EC79D-3DF0-494C-8684-795F588D6222}"/>
              </a:ext>
            </a:extLst>
          </p:cNvPr>
          <p:cNvSpPr txBox="1"/>
          <p:nvPr/>
        </p:nvSpPr>
        <p:spPr>
          <a:xfrm>
            <a:off x="6477852" y="2499634"/>
            <a:ext cx="547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диаметр колеса, в мм</a:t>
            </a:r>
          </a:p>
        </p:txBody>
      </p:sp>
    </p:spTree>
    <p:extLst>
      <p:ext uri="{BB962C8B-B14F-4D97-AF65-F5344CB8AC3E}">
        <p14:creationId xmlns:p14="http://schemas.microsoft.com/office/powerpoint/2010/main" val="41699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" y="236045"/>
            <a:ext cx="120091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маркировки автомобильных шин применяется единая система обозначений. Первое число означает ширину В шины (ширину протектора) в миллиметрах (см. рисунок). Второе число — отношение высоты боковины Н к ширине шины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процентах. Последующая буква указывает конструкцию шины. Например, буква R означает, что шина радиальная, то есть нити каркаса в боковине шины расположены вдоль радиусов колеса. На всех легковых автомобилях применяются шины радиальной конструкции. За обозначением типа конструкции шины идёт число, указывающее диаметр диска колеса в дюймах (в одном дюйме 25,4 мм). По сути, это диаметр d внутреннего отверстия в шине. Таким образом, общий диаметр колеса D легко найти, зная диаметр диска и высоту боковины. Возможны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дополнительные маркировки, означающие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допустимую нагрузку на шину, сезонность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использования, тип дорожного покрытия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другие. Завод производит внедорожники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устанавливает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них шины с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маркировкой    </a:t>
            </a:r>
            <a:r>
              <a:rPr lang="ru-RU" sz="2400" b="1" dirty="0">
                <a:solidFill>
                  <a:srgbClr val="C00000"/>
                </a:solidFill>
              </a:rPr>
              <a:t>265/70 R17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Завод допускает установку шин с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другими маркировками. В таблице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показаны разрешённые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размеры шин.</a:t>
            </a:r>
            <a:endParaRPr lang="ru-RU" dirty="0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B672254-1C93-424A-B188-821CE09D6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r="50744"/>
          <a:stretch/>
        </p:blipFill>
        <p:spPr>
          <a:xfrm rot="5400000">
            <a:off x="5951777" y="-190396"/>
            <a:ext cx="4187560" cy="8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5ED1CC-FC37-49AF-8603-ACAE7903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3296" y="2093976"/>
            <a:ext cx="4108704" cy="408736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15354"/>
              </p:ext>
            </p:extLst>
          </p:nvPr>
        </p:nvGraphicFramePr>
        <p:xfrm>
          <a:off x="685800" y="923544"/>
          <a:ext cx="9798508" cy="26133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4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3339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265/70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275/70, 275/65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275/65, 275/60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275/55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285/65, 285/60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285/50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E51475A-B0EB-4B03-8EBE-489D2369897B}"/>
              </a:ext>
            </a:extLst>
          </p:cNvPr>
          <p:cNvCxnSpPr/>
          <p:nvPr/>
        </p:nvCxnSpPr>
        <p:spPr>
          <a:xfrm>
            <a:off x="685800" y="923544"/>
            <a:ext cx="2450592" cy="128016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3C7713-AA31-43ED-A186-CD8ADD280861}"/>
              </a:ext>
            </a:extLst>
          </p:cNvPr>
          <p:cNvSpPr/>
          <p:nvPr/>
        </p:nvSpPr>
        <p:spPr>
          <a:xfrm>
            <a:off x="1356311" y="996696"/>
            <a:ext cx="178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Диаметр диска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(дюймы)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18E8E2-21F1-437E-B4D8-A9AF82B063D0}"/>
              </a:ext>
            </a:extLst>
          </p:cNvPr>
          <p:cNvSpPr/>
          <p:nvPr/>
        </p:nvSpPr>
        <p:spPr>
          <a:xfrm>
            <a:off x="878803" y="1545336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шины (мм)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1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275BFE-2707-4958-9173-618D0AFE9D3E}"/>
              </a:ext>
            </a:extLst>
          </p:cNvPr>
          <p:cNvSpPr/>
          <p:nvPr/>
        </p:nvSpPr>
        <p:spPr>
          <a:xfrm>
            <a:off x="539496" y="694500"/>
            <a:ext cx="7607808" cy="398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Прежде, чем решать задачи, давайте выпишем все величины и формулы, которые нам понадобятся, из условия задачи: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условию шина с завода имеет маркировку 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— ширина протектора, в мм, В = 265 мм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— высота боковины, при этом Н/В = 70% или 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= В×0,70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— диаметр диска в дюймах, d = 17 дюймов, 1 дюйм = 25,4 мм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— диаметр колеса, в мм, по можно понять, что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2H + d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CFE041B-A91F-4139-9B55-F42596F8F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87" y="974763"/>
            <a:ext cx="3440975" cy="3440975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3BFF1B2-51F3-42AD-82A0-F65C13ECAAAB}"/>
              </a:ext>
            </a:extLst>
          </p:cNvPr>
          <p:cNvCxnSpPr>
            <a:cxnSpLocks/>
          </p:cNvCxnSpPr>
          <p:nvPr/>
        </p:nvCxnSpPr>
        <p:spPr>
          <a:xfrm>
            <a:off x="9255071" y="4266597"/>
            <a:ext cx="0" cy="538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F2174D3-F069-4B72-912D-D41B2D48B0A2}"/>
              </a:ext>
            </a:extLst>
          </p:cNvPr>
          <p:cNvCxnSpPr>
            <a:cxnSpLocks/>
          </p:cNvCxnSpPr>
          <p:nvPr/>
        </p:nvCxnSpPr>
        <p:spPr>
          <a:xfrm>
            <a:off x="10469648" y="4266597"/>
            <a:ext cx="0" cy="538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23FD5346-49D5-43D3-A4E0-6E144493F2A2}"/>
              </a:ext>
            </a:extLst>
          </p:cNvPr>
          <p:cNvCxnSpPr>
            <a:cxnSpLocks/>
          </p:cNvCxnSpPr>
          <p:nvPr/>
        </p:nvCxnSpPr>
        <p:spPr>
          <a:xfrm>
            <a:off x="9249223" y="4753987"/>
            <a:ext cx="12145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49BB3A9-09FE-4459-83C8-4CF73D3E6B4C}"/>
              </a:ext>
            </a:extLst>
          </p:cNvPr>
          <p:cNvCxnSpPr>
            <a:cxnSpLocks/>
          </p:cNvCxnSpPr>
          <p:nvPr/>
        </p:nvCxnSpPr>
        <p:spPr>
          <a:xfrm flipH="1">
            <a:off x="9914024" y="4415738"/>
            <a:ext cx="1508480" cy="6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4F5AFA4-C322-49FC-B2FC-EB0EB4E4AC37}"/>
              </a:ext>
            </a:extLst>
          </p:cNvPr>
          <p:cNvCxnSpPr>
            <a:cxnSpLocks/>
          </p:cNvCxnSpPr>
          <p:nvPr/>
        </p:nvCxnSpPr>
        <p:spPr>
          <a:xfrm flipH="1">
            <a:off x="9914025" y="974763"/>
            <a:ext cx="15240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BF5FFCF-68A9-4D65-9415-B9BDCB731DCE}"/>
              </a:ext>
            </a:extLst>
          </p:cNvPr>
          <p:cNvCxnSpPr>
            <a:cxnSpLocks/>
          </p:cNvCxnSpPr>
          <p:nvPr/>
        </p:nvCxnSpPr>
        <p:spPr>
          <a:xfrm flipH="1">
            <a:off x="10303937" y="1709145"/>
            <a:ext cx="11341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3ABDFA7-2FF1-4038-83AD-AFA0DC8028D3}"/>
              </a:ext>
            </a:extLst>
          </p:cNvPr>
          <p:cNvCxnSpPr>
            <a:cxnSpLocks/>
          </p:cNvCxnSpPr>
          <p:nvPr/>
        </p:nvCxnSpPr>
        <p:spPr>
          <a:xfrm flipH="1">
            <a:off x="10288340" y="3689899"/>
            <a:ext cx="11341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26D547F6-0396-41D6-915A-67993DF864C3}"/>
              </a:ext>
            </a:extLst>
          </p:cNvPr>
          <p:cNvCxnSpPr>
            <a:cxnSpLocks/>
          </p:cNvCxnSpPr>
          <p:nvPr/>
        </p:nvCxnSpPr>
        <p:spPr>
          <a:xfrm>
            <a:off x="11339152" y="1714993"/>
            <a:ext cx="0" cy="198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0EB8B00-BBA0-4B35-8FF8-651EC603966A}"/>
              </a:ext>
            </a:extLst>
          </p:cNvPr>
          <p:cNvCxnSpPr>
            <a:cxnSpLocks/>
          </p:cNvCxnSpPr>
          <p:nvPr/>
        </p:nvCxnSpPr>
        <p:spPr>
          <a:xfrm>
            <a:off x="11196834" y="3689899"/>
            <a:ext cx="0" cy="739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A6FB2573-B252-4D2A-AB8E-5773C6857D8A}"/>
              </a:ext>
            </a:extLst>
          </p:cNvPr>
          <p:cNvCxnSpPr>
            <a:cxnSpLocks/>
          </p:cNvCxnSpPr>
          <p:nvPr/>
        </p:nvCxnSpPr>
        <p:spPr>
          <a:xfrm>
            <a:off x="11196834" y="969658"/>
            <a:ext cx="0" cy="739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7BA6BDE-E8B4-4F2C-9430-2C9D4C1C4CA7}"/>
              </a:ext>
            </a:extLst>
          </p:cNvPr>
          <p:cNvSpPr txBox="1"/>
          <p:nvPr/>
        </p:nvSpPr>
        <p:spPr>
          <a:xfrm>
            <a:off x="9601202" y="4699066"/>
            <a:ext cx="76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265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76E72D-BD7D-4FA9-A7A8-0103EBFEB161}"/>
              </a:ext>
            </a:extLst>
          </p:cNvPr>
          <p:cNvSpPr txBox="1"/>
          <p:nvPr/>
        </p:nvSpPr>
        <p:spPr>
          <a:xfrm rot="16200000">
            <a:off x="10663912" y="3868140"/>
            <a:ext cx="79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6C2473-980C-4C69-AFC9-5D8858EA1AB8}"/>
              </a:ext>
            </a:extLst>
          </p:cNvPr>
          <p:cNvSpPr txBox="1"/>
          <p:nvPr/>
        </p:nvSpPr>
        <p:spPr>
          <a:xfrm rot="16200000">
            <a:off x="10724890" y="2378749"/>
            <a:ext cx="93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431,8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66E15A-FAA7-415C-92E5-CA7DECF8D8AC}"/>
              </a:ext>
            </a:extLst>
          </p:cNvPr>
          <p:cNvSpPr txBox="1"/>
          <p:nvPr/>
        </p:nvSpPr>
        <p:spPr>
          <a:xfrm rot="16200000">
            <a:off x="10642576" y="1131036"/>
            <a:ext cx="79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</p:spTree>
    <p:extLst>
      <p:ext uri="{BB962C8B-B14F-4D97-AF65-F5344CB8AC3E}">
        <p14:creationId xmlns:p14="http://schemas.microsoft.com/office/powerpoint/2010/main" val="21011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82408B-2AD5-4282-A163-6A838BF328CA}"/>
              </a:ext>
            </a:extLst>
          </p:cNvPr>
          <p:cNvSpPr/>
          <p:nvPr/>
        </p:nvSpPr>
        <p:spPr>
          <a:xfrm>
            <a:off x="387096" y="242605"/>
            <a:ext cx="11317224" cy="119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наименьшей ширины шины можно устанавливать на автомобиль, если диаметр диска равен 20 дюймов?</a:t>
            </a:r>
            <a:endParaRPr lang="ru-RU" sz="1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835D406-50AA-4DF0-95C7-27387D85A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2879"/>
              </p:ext>
            </p:extLst>
          </p:nvPr>
        </p:nvGraphicFramePr>
        <p:xfrm>
          <a:off x="978408" y="1783080"/>
          <a:ext cx="9798508" cy="26133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4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3339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265/70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275/70, 275/65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275/65, 275/60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275/55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285/65, 285/60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285/50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9852ECC-AC8F-464A-AE51-70E48BE0B816}"/>
              </a:ext>
            </a:extLst>
          </p:cNvPr>
          <p:cNvCxnSpPr/>
          <p:nvPr/>
        </p:nvCxnSpPr>
        <p:spPr>
          <a:xfrm>
            <a:off x="978408" y="1783080"/>
            <a:ext cx="2450592" cy="128016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349649-D716-4CE7-8F25-5299332A92A8}"/>
              </a:ext>
            </a:extLst>
          </p:cNvPr>
          <p:cNvSpPr/>
          <p:nvPr/>
        </p:nvSpPr>
        <p:spPr>
          <a:xfrm>
            <a:off x="1648919" y="1856232"/>
            <a:ext cx="178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Диаметр диска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(дюймы)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88BBBA-A6E2-4E13-AD55-CAF9702A025A}"/>
              </a:ext>
            </a:extLst>
          </p:cNvPr>
          <p:cNvSpPr/>
          <p:nvPr/>
        </p:nvSpPr>
        <p:spPr>
          <a:xfrm>
            <a:off x="1171411" y="2404872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шины (мм)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9A02C-6658-4D84-96D8-5440574624B8}"/>
              </a:ext>
            </a:extLst>
          </p:cNvPr>
          <p:cNvSpPr txBox="1"/>
          <p:nvPr/>
        </p:nvSpPr>
        <p:spPr>
          <a:xfrm>
            <a:off x="9130996" y="503597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25A7AE-D24C-4B2F-9CDF-A59AA986FDF3}"/>
              </a:ext>
            </a:extLst>
          </p:cNvPr>
          <p:cNvSpPr/>
          <p:nvPr/>
        </p:nvSpPr>
        <p:spPr>
          <a:xfrm>
            <a:off x="310896" y="196256"/>
            <a:ext cx="11622024" cy="89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диаметр колеса автомобиля, выходящего с завода. Ответ дайте в миллиметрах.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86D24-8592-423F-BD63-0981D509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39" y="1708512"/>
            <a:ext cx="3440975" cy="344097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E1CBF33-F938-400B-80E0-3B9B17E1CF58}"/>
              </a:ext>
            </a:extLst>
          </p:cNvPr>
          <p:cNvCxnSpPr>
            <a:cxnSpLocks/>
          </p:cNvCxnSpPr>
          <p:nvPr/>
        </p:nvCxnSpPr>
        <p:spPr>
          <a:xfrm>
            <a:off x="8871023" y="5000346"/>
            <a:ext cx="0" cy="538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5C3C77D-1662-42F2-A7A7-6C737AE20704}"/>
              </a:ext>
            </a:extLst>
          </p:cNvPr>
          <p:cNvCxnSpPr>
            <a:cxnSpLocks/>
          </p:cNvCxnSpPr>
          <p:nvPr/>
        </p:nvCxnSpPr>
        <p:spPr>
          <a:xfrm>
            <a:off x="10085600" y="5000346"/>
            <a:ext cx="0" cy="538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DFA3269-BA7B-4B48-9DD4-0F4A06E91CBD}"/>
              </a:ext>
            </a:extLst>
          </p:cNvPr>
          <p:cNvCxnSpPr>
            <a:cxnSpLocks/>
          </p:cNvCxnSpPr>
          <p:nvPr/>
        </p:nvCxnSpPr>
        <p:spPr>
          <a:xfrm>
            <a:off x="8865175" y="5487736"/>
            <a:ext cx="12145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0DF091-28CB-41E2-AF14-FCD346186C87}"/>
              </a:ext>
            </a:extLst>
          </p:cNvPr>
          <p:cNvCxnSpPr>
            <a:cxnSpLocks/>
          </p:cNvCxnSpPr>
          <p:nvPr/>
        </p:nvCxnSpPr>
        <p:spPr>
          <a:xfrm flipH="1" flipV="1">
            <a:off x="9529976" y="5156312"/>
            <a:ext cx="2165964" cy="136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BAA47A1-AA41-48E0-8CCB-A2393B6B4860}"/>
              </a:ext>
            </a:extLst>
          </p:cNvPr>
          <p:cNvCxnSpPr>
            <a:cxnSpLocks/>
          </p:cNvCxnSpPr>
          <p:nvPr/>
        </p:nvCxnSpPr>
        <p:spPr>
          <a:xfrm flipH="1" flipV="1">
            <a:off x="9529976" y="1708512"/>
            <a:ext cx="2165964" cy="136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62CDFE6-C413-4CBB-9FA3-81D6136B00CA}"/>
              </a:ext>
            </a:extLst>
          </p:cNvPr>
          <p:cNvCxnSpPr>
            <a:cxnSpLocks/>
          </p:cNvCxnSpPr>
          <p:nvPr/>
        </p:nvCxnSpPr>
        <p:spPr>
          <a:xfrm>
            <a:off x="11536073" y="1727033"/>
            <a:ext cx="0" cy="343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C4D9536-0C5F-442C-9760-9FDD4CDCC4D0}"/>
              </a:ext>
            </a:extLst>
          </p:cNvPr>
          <p:cNvCxnSpPr>
            <a:cxnSpLocks/>
          </p:cNvCxnSpPr>
          <p:nvPr/>
        </p:nvCxnSpPr>
        <p:spPr>
          <a:xfrm flipH="1">
            <a:off x="9919889" y="2442894"/>
            <a:ext cx="11341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669B4C2-DA2B-450E-8487-7C2279048075}"/>
              </a:ext>
            </a:extLst>
          </p:cNvPr>
          <p:cNvCxnSpPr>
            <a:cxnSpLocks/>
          </p:cNvCxnSpPr>
          <p:nvPr/>
        </p:nvCxnSpPr>
        <p:spPr>
          <a:xfrm flipH="1">
            <a:off x="9904292" y="4423648"/>
            <a:ext cx="11341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590790A-87D0-415C-97D2-806BA4163641}"/>
              </a:ext>
            </a:extLst>
          </p:cNvPr>
          <p:cNvCxnSpPr>
            <a:cxnSpLocks/>
          </p:cNvCxnSpPr>
          <p:nvPr/>
        </p:nvCxnSpPr>
        <p:spPr>
          <a:xfrm>
            <a:off x="10955104" y="2448742"/>
            <a:ext cx="0" cy="198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200C58D-C5DC-4F90-A425-4FE40504A687}"/>
              </a:ext>
            </a:extLst>
          </p:cNvPr>
          <p:cNvCxnSpPr>
            <a:cxnSpLocks/>
          </p:cNvCxnSpPr>
          <p:nvPr/>
        </p:nvCxnSpPr>
        <p:spPr>
          <a:xfrm>
            <a:off x="10812786" y="4423648"/>
            <a:ext cx="0" cy="739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A48FB5A-5D62-4B1F-B716-220891717ED8}"/>
              </a:ext>
            </a:extLst>
          </p:cNvPr>
          <p:cNvCxnSpPr>
            <a:cxnSpLocks/>
          </p:cNvCxnSpPr>
          <p:nvPr/>
        </p:nvCxnSpPr>
        <p:spPr>
          <a:xfrm>
            <a:off x="10812786" y="1703407"/>
            <a:ext cx="0" cy="739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D41C2F-C4DC-47F9-99C7-84FA7479AED8}"/>
              </a:ext>
            </a:extLst>
          </p:cNvPr>
          <p:cNvSpPr txBox="1"/>
          <p:nvPr/>
        </p:nvSpPr>
        <p:spPr>
          <a:xfrm>
            <a:off x="9217154" y="5432815"/>
            <a:ext cx="76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265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8941F5-9482-4969-85A4-AB58A76C1217}"/>
              </a:ext>
            </a:extLst>
          </p:cNvPr>
          <p:cNvSpPr txBox="1"/>
          <p:nvPr/>
        </p:nvSpPr>
        <p:spPr>
          <a:xfrm rot="16200000">
            <a:off x="10914716" y="3126577"/>
            <a:ext cx="93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802,8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58796-CCD6-4C5F-967A-398AB5FEE72C}"/>
              </a:ext>
            </a:extLst>
          </p:cNvPr>
          <p:cNvSpPr txBox="1"/>
          <p:nvPr/>
        </p:nvSpPr>
        <p:spPr>
          <a:xfrm rot="16200000">
            <a:off x="10279864" y="4601889"/>
            <a:ext cx="79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CEF87-C86A-439F-9B83-8F2609221450}"/>
              </a:ext>
            </a:extLst>
          </p:cNvPr>
          <p:cNvSpPr txBox="1"/>
          <p:nvPr/>
        </p:nvSpPr>
        <p:spPr>
          <a:xfrm rot="16200000">
            <a:off x="10340842" y="3112498"/>
            <a:ext cx="93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431,8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C0515-F4D2-49A1-836D-8FF11494DE73}"/>
              </a:ext>
            </a:extLst>
          </p:cNvPr>
          <p:cNvSpPr txBox="1"/>
          <p:nvPr/>
        </p:nvSpPr>
        <p:spPr>
          <a:xfrm rot="16200000">
            <a:off x="10258528" y="1864785"/>
            <a:ext cx="79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957DDB-8CDB-41C2-9111-213B358E9BC9}"/>
              </a:ext>
            </a:extLst>
          </p:cNvPr>
          <p:cNvSpPr/>
          <p:nvPr/>
        </p:nvSpPr>
        <p:spPr>
          <a:xfrm>
            <a:off x="448849" y="1559697"/>
            <a:ext cx="6096000" cy="36908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Переведём значение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дюймов в мм: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17× 25,4 = 431,8 мм;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Найдём Н: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= В×0,70 = 265×0,7 = 185,5 мм;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Напоминаю, что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2H + d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Найдём D = 2×185,5 + 431,8 = 802,8 мм.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CC0C44-7789-4994-83A5-B575404BFA02}"/>
              </a:ext>
            </a:extLst>
          </p:cNvPr>
          <p:cNvSpPr/>
          <p:nvPr/>
        </p:nvSpPr>
        <p:spPr>
          <a:xfrm>
            <a:off x="5986143" y="5351546"/>
            <a:ext cx="174182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802,8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C33B92-CED0-414E-B464-3ADF4A53B686}"/>
              </a:ext>
            </a:extLst>
          </p:cNvPr>
          <p:cNvSpPr/>
          <p:nvPr/>
        </p:nvSpPr>
        <p:spPr>
          <a:xfrm>
            <a:off x="228600" y="122860"/>
            <a:ext cx="11963400" cy="119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сколько миллиметров увеличится диаметр колеса, если заменить шины, установленные на заводе, на шины 275/70 R17?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C1807D-DFDB-4FD6-8ADF-8FBAD478114B}"/>
              </a:ext>
            </a:extLst>
          </p:cNvPr>
          <p:cNvSpPr/>
          <p:nvPr/>
        </p:nvSpPr>
        <p:spPr>
          <a:xfrm>
            <a:off x="228600" y="1334680"/>
            <a:ext cx="11734800" cy="402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задание практически повторяет задание 2, опять нужно найти диаметр колеса D, но для шины 275/70 R17, а затем найти разницу между ним и диаметром колеса с завода (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R17), найденным в задании 2.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 задания 2: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802,8мм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(шина с завода);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Новая шина отличается только шириной шины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= 275 мм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тогда рассчитаем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= В×0,70 = 275×0,7 = 192,5 мм и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2H + 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2×192,5 +431,8 = 816,8 мм;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Найдём на сколько увеличится диаметр колеса: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816,8 – 802,8 = 14 мм.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1B05FC-E244-4948-835B-C5376A688A99}"/>
              </a:ext>
            </a:extLst>
          </p:cNvPr>
          <p:cNvSpPr/>
          <p:nvPr/>
        </p:nvSpPr>
        <p:spPr>
          <a:xfrm>
            <a:off x="9824744" y="5541608"/>
            <a:ext cx="142122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79629B-5AD4-46F3-AE6C-C983E1BBAAE5}"/>
              </a:ext>
            </a:extLst>
          </p:cNvPr>
          <p:cNvSpPr/>
          <p:nvPr/>
        </p:nvSpPr>
        <p:spPr>
          <a:xfrm>
            <a:off x="228600" y="501076"/>
            <a:ext cx="11960352" cy="148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сколько метров увеличится путь, пройденный автомобилем, когда колесо сделает 1000 оборотов, если заменить шины, установленные на заводе, шинами с маркировкой 275/70 R17? Округлите результат до целых.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8B9EE0-E502-470C-AE8C-BF541D30BC27}"/>
              </a:ext>
            </a:extLst>
          </p:cNvPr>
          <p:cNvSpPr/>
          <p:nvPr/>
        </p:nvSpPr>
        <p:spPr>
          <a:xfrm>
            <a:off x="228600" y="2181891"/>
            <a:ext cx="11734800" cy="321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задании нужно чётко понять, что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оборот колеса — это длина окружности (колеса)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 курса геометрии мы знаем, что длина окружности вычисляется по формуле: С = 2πr, где r в нашей задаче — радиус колеса, при этом, надеюсь все понимают, что диаметр колеса D = 2r.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 формула перепишется в следующем виде: С = Dπ — это и есть путь 1 оборота колеса, а если колесо сделает 1000 оборотов, путь автомобиля будет равен 1000× Dπ.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наша задача заключается в том, чтобы найти путь автомобиля, равный 1000 оборотам колеса с завода (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R17) и 1000 оборотам колеса с маркировкой 275/70 R17, и сравнить их.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421</TotalTime>
  <Words>885</Words>
  <Application>Microsoft Office PowerPoint</Application>
  <PresentationFormat>Широкоэкранный</PresentationFormat>
  <Paragraphs>170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Palatino Linotype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bpur@yandex.ru</dc:creator>
  <cp:lastModifiedBy>isuuruk@mail.ru</cp:lastModifiedBy>
  <cp:revision>36</cp:revision>
  <dcterms:created xsi:type="dcterms:W3CDTF">2019-12-18T04:37:24Z</dcterms:created>
  <dcterms:modified xsi:type="dcterms:W3CDTF">2020-11-03T10:42:44Z</dcterms:modified>
</cp:coreProperties>
</file>