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3" d="100"/>
          <a:sy n="83" d="100"/>
        </p:scale>
        <p:origin x="643" y="355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presProps" Target="presProps.xml" /><Relationship Id="rId24" Type="http://schemas.openxmlformats.org/officeDocument/2006/relationships/tableStyles" Target="tableStyles.xml" /><Relationship Id="rId2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pic>
        <p:nvPicPr>
          <p:cNvPr id="3076" name="Picture 4" descr="http://dou40.edu.sarkomobr.ru/files/large/ba3d20ce27c34d0"/>
          <p:cNvPicPr>
            <a:picLocks noChangeAspect="1" noChangeArrowheads="1" noCrop="1"/>
          </p:cNvPicPr>
          <p:nvPr userDrawn="1"/>
        </p:nvPicPr>
        <p:blipFill>
          <a:blip r:embed="rId2"/>
          <a:stretch/>
        </p:blipFill>
        <p:spPr bwMode="auto">
          <a:xfrm>
            <a:off x="251520" y="-592716"/>
            <a:ext cx="2762250" cy="276225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3">
            <a:alphaModFix amt="55000"/>
            <a:duotone>
              <a:prstClr val="black"/>
              <a:schemeClr val="accent4">
                <a:tint val="45000"/>
                <a:satMod val="400000"/>
              </a:schemeClr>
            </a:duotone>
            <a:lum/>
          </a:blip>
          <a:srcRect l="6896" t="0" r="6896" b="0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pic>
        <p:nvPicPr>
          <p:cNvPr id="7" name="Picture 2" descr="http://paidagogos.com/wp-content/uploads/2017/06/deti-vneurochnaya-deyatelnost.jpg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7155660" y="4810520"/>
            <a:ext cx="1973883" cy="201622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norata.blogspot.ru/?m=1" TargetMode="External"/><Relationship Id="rId3" Type="http://schemas.openxmlformats.org/officeDocument/2006/relationships/hyperlink" Target="http://74330s026.caduk.ru/images/kniga123.png" TargetMode="External"/><Relationship Id="rId4" Type="http://schemas.openxmlformats.org/officeDocument/2006/relationships/hyperlink" Target="http://dou40.edu.sarkomobr.ru/files/large/ba3d20ce27c34d0" TargetMode="External"/><Relationship Id="rId5" Type="http://schemas.openxmlformats.org/officeDocument/2006/relationships/hyperlink" Target="http://paidagogos.com/wp-content/uploads/2017/06/deti-vneurochnaya-deyatelnost.jpg" TargetMode="External"/><Relationship Id="rId6" Type="http://schemas.openxmlformats.org/officeDocument/2006/relationships/hyperlink" Target="https://thenewschool.ru/trainer/ru_lang/2?taskNumbers=84&amp;topics=&amp;enableSolvedTasks=false" TargetMode="External"/><Relationship Id="rId7" Type="http://schemas.openxmlformats.org/officeDocument/2006/relationships/hyperlink" Target="https://rustutors.ru/egeteoriya/egepraktika/2637-zadanie-1-3-praktika-egje-po-russkomu-jazyku-2022.html#hmenu-1https://rus-ege.sdamgia.ru/test?category_id=342&amp;filter=all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71599" y="1916832"/>
            <a:ext cx="7772400" cy="1470025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4000" b="1"/>
              <a:t>Задание </a:t>
            </a:r>
            <a:r>
              <a:rPr lang="ru-RU" sz="4000" b="1"/>
              <a:t>2 </a:t>
            </a:r>
            <a:r>
              <a:rPr lang="ru-RU" sz="4000" b="1"/>
              <a:t>ЕГЭ по русскому языку </a:t>
            </a:r>
            <a:br>
              <a:rPr lang="ru-RU" sz="4000" b="1"/>
            </a:br>
            <a:r>
              <a:rPr lang="ru-RU" b="1">
                <a:solidFill>
                  <a:srgbClr val="7030A0"/>
                </a:solidFill>
                <a:latin typeface="Monotype Corsiva"/>
                <a:cs typeface="Arial"/>
              </a:rPr>
              <a:t> </a:t>
            </a:r>
            <a:endParaRPr lang="ru-RU" b="1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899592" y="3212976"/>
            <a:ext cx="7630616" cy="175259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4400" b="1">
                <a:solidFill>
                  <a:srgbClr val="FF0000"/>
                </a:solidFill>
                <a:latin typeface="Sitka Subheading"/>
              </a:rPr>
              <a:t>Лексический анализ слова</a:t>
            </a:r>
            <a:endParaRPr/>
          </a:p>
          <a:p>
            <a:pPr lvl="0">
              <a:defRPr/>
            </a:pPr>
            <a:r>
              <a:rPr lang="ru-RU" sz="3600" b="1">
                <a:solidFill>
                  <a:srgbClr val="FF0000"/>
                </a:solidFill>
              </a:rPr>
              <a:t>Теория и практика</a:t>
            </a:r>
            <a:r>
              <a:rPr lang="ru-RU" b="1">
                <a:solidFill>
                  <a:srgbClr val="FF0000"/>
                </a:solidFill>
              </a:rPr>
              <a:t>.</a:t>
            </a:r>
            <a:endParaRPr/>
          </a:p>
          <a:p>
            <a:pPr>
              <a:defRPr/>
            </a:pPr>
            <a:r>
              <a:rPr lang="ru-RU" sz="2000"/>
              <a:t> </a:t>
            </a:r>
            <a:endParaRPr lang="ru-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8229600" cy="792087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400" b="1"/>
              <a:t>Текст 2 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67544" y="836712"/>
            <a:ext cx="82296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200">
                <a:solidFill>
                  <a:srgbClr val="444444"/>
                </a:solidFill>
                <a:latin typeface="Montserrat"/>
              </a:rPr>
              <a:t>Не только радость, но и обязанность...</a:t>
            </a:r>
            <a:endParaRPr/>
          </a:p>
          <a:p>
            <a:pPr algn="just">
              <a:defRPr/>
            </a:pPr>
            <a:r>
              <a:rPr lang="ru-RU" sz="2200">
                <a:solidFill>
                  <a:srgbClr val="444444"/>
                </a:solidFill>
                <a:latin typeface="Montserrat"/>
              </a:rPr>
              <a:t>Наверное, очень многие хотят иметь собаку. </a:t>
            </a:r>
            <a:r>
              <a:rPr lang="ru-RU" sz="2200" b="1">
                <a:solidFill>
                  <a:srgbClr val="444444"/>
                </a:solidFill>
                <a:latin typeface="Montserrat"/>
              </a:rPr>
              <a:t>&lt;…&gt;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 могут далеко не все. И не только потому, что иногда не позволяют </a:t>
            </a:r>
            <a:r>
              <a:rPr lang="ru-RU" sz="2200" b="1" u="sng">
                <a:solidFill>
                  <a:srgbClr val="444444"/>
                </a:solidFill>
                <a:latin typeface="Montserrat"/>
              </a:rPr>
              <a:t>условия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. Собака — это не только радость, но и забота, обязанность, необходимость чем-то поступиться. Ее надо выводить гулять. Значит, нужно вставать на час раньше, чтобы выйти с ней до школы. Надо вывести и днем — ведь она живое </a:t>
            </a:r>
            <a:r>
              <a:rPr lang="ru-RU" sz="2200" b="1" u="sng">
                <a:solidFill>
                  <a:srgbClr val="444444"/>
                </a:solidFill>
                <a:latin typeface="Montserrat"/>
              </a:rPr>
              <a:t>существо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. А если в это время захочется пойти в кино, на стадион? Собаку надо обучать... И не день, и не два — годы. Многие не выдерживают... Отдают, продают, выбрасывают. На дождь, на мороз. Тощие, злые, с </a:t>
            </a:r>
            <a:r>
              <a:rPr lang="ru-RU" sz="2200" b="1" u="sng">
                <a:solidFill>
                  <a:srgbClr val="444444"/>
                </a:solidFill>
                <a:latin typeface="Montserrat"/>
              </a:rPr>
              <a:t>потухшими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 глазами бродят собаки по дворам, по пустырям. Кто-то обрек их на это, у кого-то не дрогнула </a:t>
            </a:r>
            <a:endParaRPr lang="ru-RU" sz="2200">
              <a:solidFill>
                <a:srgbClr val="444444"/>
              </a:solidFill>
              <a:latin typeface="Montserrat"/>
            </a:endParaRPr>
          </a:p>
          <a:p>
            <a:pPr algn="just">
              <a:defRPr/>
            </a:pPr>
            <a:r>
              <a:rPr lang="ru-RU" sz="2200">
                <a:solidFill>
                  <a:srgbClr val="444444"/>
                </a:solidFill>
                <a:latin typeface="Montserrat"/>
              </a:rPr>
              <a:t>рука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, не </a:t>
            </a:r>
            <a:r>
              <a:rPr lang="ru-RU" sz="2200" b="1" u="sng">
                <a:solidFill>
                  <a:srgbClr val="444444"/>
                </a:solidFill>
                <a:latin typeface="Montserrat"/>
              </a:rPr>
              <a:t>дрогнуло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 </a:t>
            </a:r>
            <a:r>
              <a:rPr lang="ru-RU" sz="2200" b="1" u="sng">
                <a:solidFill>
                  <a:srgbClr val="444444"/>
                </a:solidFill>
                <a:latin typeface="Montserrat"/>
              </a:rPr>
              <a:t>сердце</a:t>
            </a:r>
            <a:r>
              <a:rPr lang="ru-RU" sz="2200">
                <a:solidFill>
                  <a:srgbClr val="444444"/>
                </a:solidFill>
                <a:latin typeface="Montserrat"/>
              </a:rPr>
              <a:t>...</a:t>
            </a:r>
            <a:endParaRPr/>
          </a:p>
          <a:p>
            <a:pPr algn="r">
              <a:defRPr/>
            </a:pPr>
            <a:r>
              <a:rPr lang="ru-RU" sz="2400">
                <a:solidFill>
                  <a:srgbClr val="444444"/>
                </a:solidFill>
                <a:latin typeface="Montserrat"/>
              </a:rPr>
              <a:t>(По </a:t>
            </a:r>
            <a:r>
              <a:rPr lang="ru-RU">
                <a:solidFill>
                  <a:srgbClr val="444444"/>
                </a:solidFill>
                <a:latin typeface="Montserrat"/>
              </a:rPr>
              <a:t>Ю. Дмитриеву)</a:t>
            </a:r>
            <a:endParaRPr lang="ru-RU" b="0" i="0">
              <a:solidFill>
                <a:srgbClr val="444444"/>
              </a:solidFill>
              <a:latin typeface="Montserra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2170584" cy="56207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400" b="1">
                <a:solidFill>
                  <a:srgbClr val="C00000"/>
                </a:solidFill>
                <a:latin typeface="Cambria"/>
                <a:ea typeface="Cambria"/>
              </a:rPr>
              <a:t>ЗАДАНИЕ 2</a:t>
            </a:r>
            <a:endParaRPr lang="ru-RU" sz="2400">
              <a:solidFill>
                <a:srgbClr val="C00000"/>
              </a:solidFill>
              <a:latin typeface="Cambria"/>
              <a:ea typeface="Cambria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95536" y="908720"/>
            <a:ext cx="84352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44444"/>
                </a:solidFill>
                <a:latin typeface="Montserrat"/>
              </a:rPr>
              <a:t>В 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br>
              <a:rPr lang="ru-RU" sz="2000" b="1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 </a:t>
            </a:r>
            <a:br>
              <a:rPr lang="ru-RU" sz="2000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1)</a:t>
            </a:r>
            <a:r>
              <a:rPr lang="ru-RU" sz="2000" b="1">
                <a:solidFill>
                  <a:srgbClr val="444444"/>
                </a:solidFill>
                <a:latin typeface="Montserrat"/>
              </a:rPr>
              <a:t> СУЩЕСТВО.</a:t>
            </a:r>
            <a:r>
              <a:rPr lang="ru-RU" sz="2000">
                <a:solidFill>
                  <a:srgbClr val="444444"/>
                </a:solidFill>
                <a:latin typeface="Montserrat"/>
              </a:rPr>
              <a:t>  Сущность, внутреннее содержание чего-н., суть. 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Существо дела.</a:t>
            </a:r>
            <a:br>
              <a:rPr lang="ru-RU" sz="2000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2)</a:t>
            </a:r>
            <a:r>
              <a:rPr lang="ru-RU" sz="2000" b="1">
                <a:solidFill>
                  <a:srgbClr val="444444"/>
                </a:solidFill>
                <a:latin typeface="Montserrat"/>
              </a:rPr>
              <a:t> ПОТУХШИЙ.</a:t>
            </a:r>
            <a:r>
              <a:rPr lang="ru-RU" sz="2000">
                <a:solidFill>
                  <a:srgbClr val="444444"/>
                </a:solidFill>
                <a:latin typeface="Montserrat"/>
              </a:rPr>
              <a:t> Утративший блеск, живость, жизнерадостность. 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Потухший взгляд.</a:t>
            </a:r>
            <a:br>
              <a:rPr lang="ru-RU" sz="2000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3)</a:t>
            </a:r>
            <a:r>
              <a:rPr lang="ru-RU" sz="2000" b="1">
                <a:solidFill>
                  <a:srgbClr val="444444"/>
                </a:solidFill>
                <a:latin typeface="Montserrat"/>
              </a:rPr>
              <a:t> УСЛОВИЕ. </a:t>
            </a:r>
            <a:r>
              <a:rPr lang="ru-RU" sz="2000">
                <a:solidFill>
                  <a:srgbClr val="444444"/>
                </a:solidFill>
                <a:latin typeface="Montserrat"/>
              </a:rPr>
              <a:t>Обстановка, в к-рой происходит, осуществляется что-н. 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Жилищные условия.</a:t>
            </a:r>
            <a:br>
              <a:rPr lang="ru-RU" sz="2000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4)</a:t>
            </a:r>
            <a:r>
              <a:rPr lang="ru-RU" sz="2000" b="1">
                <a:solidFill>
                  <a:srgbClr val="444444"/>
                </a:solidFill>
                <a:latin typeface="Montserrat"/>
              </a:rPr>
              <a:t> ДРОГНУТЬ.</a:t>
            </a:r>
            <a:r>
              <a:rPr lang="ru-RU" sz="2000">
                <a:solidFill>
                  <a:srgbClr val="444444"/>
                </a:solidFill>
                <a:latin typeface="Montserrat"/>
              </a:rPr>
              <a:t> Не выдержав натиска, начать отступать. 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Вражеская цепь дрогнула.</a:t>
            </a:r>
            <a:br>
              <a:rPr lang="ru-RU" sz="2000"/>
            </a:br>
            <a:r>
              <a:rPr lang="ru-RU" sz="2000">
                <a:solidFill>
                  <a:srgbClr val="444444"/>
                </a:solidFill>
                <a:latin typeface="Montserrat"/>
              </a:rPr>
              <a:t>5)</a:t>
            </a:r>
            <a:r>
              <a:rPr lang="ru-RU" sz="2000" b="1">
                <a:solidFill>
                  <a:srgbClr val="444444"/>
                </a:solidFill>
                <a:latin typeface="Montserrat"/>
              </a:rPr>
              <a:t> СЕРДЦЕ.</a:t>
            </a:r>
            <a:r>
              <a:rPr lang="ru-RU" sz="2000">
                <a:solidFill>
                  <a:srgbClr val="444444"/>
                </a:solidFill>
                <a:latin typeface="Montserrat"/>
              </a:rPr>
              <a:t> Важнейшее место чего-н., средоточие. 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Сердце </a:t>
            </a:r>
            <a:endParaRPr lang="ru-RU" sz="2000" i="1">
              <a:solidFill>
                <a:srgbClr val="444444"/>
              </a:solidFill>
              <a:latin typeface="Montserrat"/>
            </a:endParaRPr>
          </a:p>
          <a:p>
            <a:pPr>
              <a:defRPr/>
            </a:pPr>
            <a:r>
              <a:rPr lang="ru-RU" sz="2000" i="1">
                <a:solidFill>
                  <a:srgbClr val="444444"/>
                </a:solidFill>
                <a:latin typeface="Montserrat"/>
              </a:rPr>
              <a:t>нашей </a:t>
            </a:r>
            <a:r>
              <a:rPr lang="ru-RU" sz="2000" i="1">
                <a:solidFill>
                  <a:srgbClr val="444444"/>
                </a:solidFill>
                <a:latin typeface="Montserrat"/>
              </a:rPr>
              <a:t>Родины</a:t>
            </a:r>
            <a:r>
              <a:rPr lang="ru-RU" i="1">
                <a:solidFill>
                  <a:srgbClr val="444444"/>
                </a:solidFill>
                <a:latin typeface="Montserrat"/>
              </a:rPr>
              <a:t>.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750437" y="5817682"/>
            <a:ext cx="150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Ответ</a:t>
            </a: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: </a:t>
            </a:r>
            <a:r>
              <a:rPr lang="ru-RU" sz="2400" b="1">
                <a:solidFill>
                  <a:srgbClr val="444444"/>
                </a:solidFill>
                <a:latin typeface="Montserrat"/>
                <a:ea typeface="+mj-ea"/>
                <a:cs typeface="+mj-cs"/>
              </a:rPr>
              <a:t>2</a:t>
            </a:r>
            <a:r>
              <a:rPr lang="ru-RU" sz="2400" b="1">
                <a:solidFill>
                  <a:srgbClr val="444444"/>
                </a:solidFill>
                <a:latin typeface="Montserrat"/>
                <a:ea typeface="+mj-ea"/>
                <a:cs typeface="+mj-cs"/>
              </a:rPr>
              <a:t>3</a:t>
            </a: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1738536" cy="418058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800">
                <a:solidFill>
                  <a:srgbClr val="C00000"/>
                </a:solidFill>
              </a:rPr>
              <a:t>Текст 3.</a:t>
            </a:r>
            <a:endParaRPr lang="ru-RU" sz="280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00626" y="389296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Япония — это страна, где </a:t>
            </a:r>
            <a:r>
              <a:rPr lang="ru-RU" b="1">
                <a:solidFill>
                  <a:srgbClr val="333333"/>
                </a:solidFill>
                <a:latin typeface="Inter"/>
              </a:rPr>
              <a:t>природа</a:t>
            </a:r>
            <a:r>
              <a:rPr lang="ru-RU">
                <a:solidFill>
                  <a:srgbClr val="333333"/>
                </a:solidFill>
                <a:latin typeface="Inter"/>
              </a:rPr>
              <a:t> и человек состязаются в неистовстве. Здесь постоянно даёт о себе знать необузданность стихийных сил. Но здесь же на каждом шагу видишь следы упорного </a:t>
            </a:r>
            <a:r>
              <a:rPr lang="ru-RU" b="1">
                <a:solidFill>
                  <a:srgbClr val="333333"/>
                </a:solidFill>
                <a:latin typeface="Inter"/>
              </a:rPr>
              <a:t>труда</a:t>
            </a:r>
            <a:r>
              <a:rPr lang="ru-RU">
                <a:solidFill>
                  <a:srgbClr val="333333"/>
                </a:solidFill>
                <a:latin typeface="Inter"/>
              </a:rPr>
              <a:t> — нечеловечески человеческого.</a:t>
            </a:r>
            <a:endParaRPr/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Природа здесь не только жестока, но и скупа. Пять шестых японской земли составляют крутые горные склоны. И </a:t>
            </a:r>
            <a:r>
              <a:rPr lang="ru-RU" b="1">
                <a:solidFill>
                  <a:srgbClr val="333333"/>
                </a:solidFill>
                <a:latin typeface="Inter"/>
              </a:rPr>
              <a:t>[…]</a:t>
            </a:r>
            <a:r>
              <a:rPr lang="ru-RU">
                <a:solidFill>
                  <a:srgbClr val="333333"/>
                </a:solidFill>
                <a:latin typeface="Inter"/>
              </a:rPr>
              <a:t> одна шестая остаётся человеку: тут и поля, возделанные, словно клумбы, и города, и заводы. Япония столь же гориста, как и Швейцария, но её равнинная </a:t>
            </a:r>
            <a:r>
              <a:rPr lang="ru-RU" b="1">
                <a:solidFill>
                  <a:srgbClr val="333333"/>
                </a:solidFill>
                <a:latin typeface="Inter"/>
              </a:rPr>
              <a:t>часть</a:t>
            </a:r>
            <a:r>
              <a:rPr lang="ru-RU">
                <a:solidFill>
                  <a:srgbClr val="333333"/>
                </a:solidFill>
                <a:latin typeface="Inter"/>
              </a:rPr>
              <a:t> заселена в пять раз плотнее. Порой кажется, что несметная рать гор захватила эту страну для себя, оттеснив людей к побережью.</a:t>
            </a:r>
            <a:endParaRPr/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Потребовался поистине подвиг бесчисленных поколений земледельцев, чтобы превратить горные склоны в уступчатые террасы рисовых полей, в чайные и тутовые плантации, чтобы, возделав каждый клочок земли, кормить сто с лишним миллионов человек, имея на всю страну лишь шесть миллионов гектаров пашни.</a:t>
            </a:r>
            <a:endParaRPr/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Даже воды внутренних заливов заштрихованы тёмными полосами, словно борозды вспаханных полей. Это плиты, к которым под водой привязаны корзины с жемчужными раковинами. </a:t>
            </a:r>
            <a:r>
              <a:rPr lang="ru-RU">
                <a:solidFill>
                  <a:srgbClr val="333333"/>
                </a:solidFill>
                <a:latin typeface="Inter"/>
              </a:rPr>
              <a:t>Жемчуговодство</a:t>
            </a:r>
            <a:r>
              <a:rPr lang="ru-RU">
                <a:solidFill>
                  <a:srgbClr val="333333"/>
                </a:solidFill>
                <a:latin typeface="Inter"/>
              </a:rPr>
              <a:t> олицетворяет собой </a:t>
            </a:r>
            <a:r>
              <a:rPr lang="ru-RU" b="1">
                <a:solidFill>
                  <a:srgbClr val="333333"/>
                </a:solidFill>
                <a:latin typeface="Inter"/>
              </a:rPr>
              <a:t>способность</a:t>
            </a:r>
            <a:r>
              <a:rPr lang="ru-RU">
                <a:solidFill>
                  <a:srgbClr val="333333"/>
                </a:solidFill>
                <a:latin typeface="Inter"/>
              </a:rPr>
              <a:t> японцев находчиво восполнять скупость 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недр </a:t>
            </a:r>
            <a:r>
              <a:rPr lang="ru-RU">
                <a:solidFill>
                  <a:srgbClr val="333333"/>
                </a:solidFill>
                <a:latin typeface="Inter"/>
              </a:rPr>
              <a:t>своей страны. Ведь жемчужина, выращенная человеком, 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как </a:t>
            </a:r>
            <a:r>
              <a:rPr lang="ru-RU">
                <a:solidFill>
                  <a:srgbClr val="333333"/>
                </a:solidFill>
                <a:latin typeface="Inter"/>
              </a:rPr>
              <a:t>и крохотный </a:t>
            </a:r>
            <a:r>
              <a:rPr lang="ru-RU">
                <a:solidFill>
                  <a:srgbClr val="333333"/>
                </a:solidFill>
                <a:latin typeface="Inter"/>
              </a:rPr>
              <a:t>телевизор</a:t>
            </a:r>
            <a:r>
              <a:rPr lang="ru-RU">
                <a:solidFill>
                  <a:srgbClr val="333333"/>
                </a:solidFill>
                <a:latin typeface="Inter"/>
              </a:rPr>
              <a:t>, на который затрачено ничтожное 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количество </a:t>
            </a:r>
            <a:r>
              <a:rPr lang="ru-RU">
                <a:solidFill>
                  <a:srgbClr val="333333"/>
                </a:solidFill>
                <a:latin typeface="Inter"/>
              </a:rPr>
              <a:t>сырья, </a:t>
            </a:r>
            <a:r>
              <a:rPr lang="ru-RU">
                <a:solidFill>
                  <a:srgbClr val="333333"/>
                </a:solidFill>
                <a:latin typeface="Inter"/>
              </a:rPr>
              <a:t>олицетворяет </a:t>
            </a:r>
            <a:r>
              <a:rPr lang="ru-RU">
                <a:solidFill>
                  <a:srgbClr val="333333"/>
                </a:solidFill>
                <a:latin typeface="Inter"/>
              </a:rPr>
              <a:t>собой </a:t>
            </a:r>
            <a:r>
              <a:rPr lang="ru-RU" b="1">
                <a:solidFill>
                  <a:srgbClr val="333333"/>
                </a:solidFill>
                <a:latin typeface="Inter"/>
              </a:rPr>
              <a:t>ценности</a:t>
            </a:r>
            <a:r>
              <a:rPr lang="ru-RU">
                <a:solidFill>
                  <a:srgbClr val="333333"/>
                </a:solidFill>
                <a:latin typeface="Inter"/>
              </a:rPr>
              <a:t>, созданные будто бы из 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 algn="just"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ничего</a:t>
            </a:r>
            <a:r>
              <a:rPr lang="ru-RU">
                <a:solidFill>
                  <a:srgbClr val="333333"/>
                </a:solidFill>
                <a:latin typeface="Inter"/>
              </a:rPr>
              <a:t>, — это овеществлённый труд и разум. </a:t>
            </a:r>
            <a:r>
              <a:rPr lang="ru-RU">
                <a:solidFill>
                  <a:srgbClr val="333333"/>
                </a:solidFill>
                <a:latin typeface="Inter"/>
              </a:rPr>
              <a:t>       </a:t>
            </a:r>
            <a:r>
              <a:rPr lang="ru-RU" i="1">
                <a:solidFill>
                  <a:srgbClr val="333333"/>
                </a:solidFill>
                <a:latin typeface="Inter"/>
              </a:rPr>
              <a:t>(</a:t>
            </a:r>
            <a:r>
              <a:rPr lang="ru-RU" i="1">
                <a:solidFill>
                  <a:srgbClr val="333333"/>
                </a:solidFill>
                <a:latin typeface="Inter"/>
              </a:rPr>
              <a:t>по Ю. </a:t>
            </a:r>
            <a:r>
              <a:rPr lang="ru-RU" i="1">
                <a:solidFill>
                  <a:srgbClr val="333333"/>
                </a:solidFill>
                <a:latin typeface="Inter"/>
              </a:rPr>
              <a:t>Овчинникову</a:t>
            </a:r>
            <a:r>
              <a:rPr lang="ru-RU" i="1">
                <a:solidFill>
                  <a:srgbClr val="333333"/>
                </a:solidFill>
                <a:latin typeface="Inter"/>
              </a:rPr>
              <a:t>)</a:t>
            </a:r>
            <a:endParaRPr lang="ru-RU" b="0" i="0">
              <a:solidFill>
                <a:srgbClr val="333333"/>
              </a:solidFill>
              <a:latin typeface="Inter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1266"/>
            <a:ext cx="2170584" cy="85010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800" b="1">
                <a:solidFill>
                  <a:srgbClr val="C00000"/>
                </a:solidFill>
                <a:latin typeface="Cambria"/>
                <a:ea typeface="Cambria"/>
              </a:rPr>
              <a:t>Задание 2.</a:t>
            </a:r>
            <a:endParaRPr lang="ru-RU" sz="2800" b="1">
              <a:solidFill>
                <a:srgbClr val="C00000"/>
              </a:solidFill>
              <a:latin typeface="Cambria"/>
              <a:ea typeface="Cambria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95536" y="764704"/>
            <a:ext cx="841403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>
                <a:solidFill>
                  <a:srgbClr val="333333"/>
                </a:solidFill>
                <a:latin typeface="Inter"/>
              </a:rPr>
              <a:t>В 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endParaRPr/>
          </a:p>
          <a:p>
            <a:pPr algn="just">
              <a:defRPr/>
            </a:pPr>
            <a:r>
              <a:rPr lang="ru-RU" sz="2000" b="1">
                <a:solidFill>
                  <a:srgbClr val="333333"/>
                </a:solidFill>
                <a:latin typeface="Inter"/>
              </a:rPr>
              <a:t> </a:t>
            </a:r>
            <a:endParaRPr/>
          </a:p>
          <a:p>
            <a:pPr algn="just"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1) </a:t>
            </a:r>
            <a:r>
              <a:rPr lang="ru-RU" sz="2000" b="1">
                <a:solidFill>
                  <a:srgbClr val="333333"/>
                </a:solidFill>
                <a:latin typeface="Inter"/>
              </a:rPr>
              <a:t>ПРИРОДА.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Прирожденное свойство, естество. Он от природы не глуп. Слепой от природы.</a:t>
            </a:r>
            <a:endParaRPr/>
          </a:p>
          <a:p>
            <a:pPr algn="just"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2) </a:t>
            </a:r>
            <a:r>
              <a:rPr lang="ru-RU" sz="2000" b="1">
                <a:solidFill>
                  <a:srgbClr val="333333"/>
                </a:solidFill>
                <a:latin typeface="Inter"/>
              </a:rPr>
              <a:t>ТРУД.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Целесообразная деятельность человека, направленная на создание с помощью орудий производства материальных и духовных ценностей, необходимых для жизни людей. Умственный труд. Люди труда.</a:t>
            </a:r>
            <a:endParaRPr/>
          </a:p>
          <a:p>
            <a:pPr algn="just"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3) </a:t>
            </a:r>
            <a:r>
              <a:rPr lang="ru-RU" sz="2000" b="1">
                <a:solidFill>
                  <a:srgbClr val="333333"/>
                </a:solidFill>
                <a:latin typeface="Inter"/>
              </a:rPr>
              <a:t>ЧАСТЬ.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Отдельная войсковая единица. Пехотные части.</a:t>
            </a:r>
            <a:endParaRPr/>
          </a:p>
          <a:p>
            <a:pPr algn="just"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4) </a:t>
            </a:r>
            <a:r>
              <a:rPr lang="ru-RU" sz="2000" b="1">
                <a:solidFill>
                  <a:srgbClr val="333333"/>
                </a:solidFill>
                <a:latin typeface="Inter"/>
              </a:rPr>
              <a:t>СПОСОБНОСТЬ.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Природная одарённость, талантливость. Человек с большими способностями. Способность к музыке.</a:t>
            </a:r>
            <a:endParaRPr/>
          </a:p>
          <a:p>
            <a:pPr algn="just"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5) </a:t>
            </a:r>
            <a:r>
              <a:rPr lang="ru-RU" sz="2000" b="1">
                <a:solidFill>
                  <a:srgbClr val="333333"/>
                </a:solidFill>
                <a:latin typeface="Inter"/>
              </a:rPr>
              <a:t>ЦЕННОСТЬ.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Цена, стоимость. Картина большой ценности.</a:t>
            </a:r>
            <a:endParaRPr lang="ru-RU" sz="2000" b="0" i="0">
              <a:solidFill>
                <a:srgbClr val="333333"/>
              </a:solidFill>
              <a:latin typeface="Inter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771800" y="5832911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/>
              <a:t>Ответ</a:t>
            </a:r>
            <a:r>
              <a:rPr lang="ru-RU" sz="2400"/>
              <a:t>: 24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1522512" cy="4900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/>
              <a:t>Текст 4.</a:t>
            </a:r>
            <a:endParaRPr lang="ru-RU" sz="2800" b="1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57200" y="908720"/>
            <a:ext cx="83632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>
                <a:solidFill>
                  <a:srgbClr val="333333"/>
                </a:solidFill>
                <a:latin typeface="Inter"/>
              </a:rPr>
              <a:t>В соответствии со ст. 125 Трудового </a:t>
            </a:r>
            <a:r>
              <a:rPr lang="ru-RU" sz="2400" b="1">
                <a:solidFill>
                  <a:srgbClr val="333333"/>
                </a:solidFill>
                <a:latin typeface="Inter"/>
              </a:rPr>
              <a:t>кодекса</a:t>
            </a:r>
            <a:r>
              <a:rPr lang="ru-RU" sz="2400">
                <a:solidFill>
                  <a:srgbClr val="333333"/>
                </a:solidFill>
                <a:latin typeface="Inter"/>
              </a:rPr>
              <a:t> РФ отзыв работника из отпуска допускается только с его согласия. Неиспользованная &lt;…&gt; этим часть отпуска должна быть предоставлена по выбору работника в удобное для него время в течение текущего рабочего </a:t>
            </a:r>
            <a:r>
              <a:rPr lang="ru-RU" sz="2400" b="1">
                <a:solidFill>
                  <a:srgbClr val="333333"/>
                </a:solidFill>
                <a:latin typeface="Inter"/>
              </a:rPr>
              <a:t>года</a:t>
            </a:r>
            <a:r>
              <a:rPr lang="ru-RU" sz="2400">
                <a:solidFill>
                  <a:srgbClr val="333333"/>
                </a:solidFill>
                <a:latin typeface="Inter"/>
              </a:rPr>
              <a:t> или присоединена к отпуску за следующий рабочий год. При отзыве из отпуска </a:t>
            </a:r>
            <a:r>
              <a:rPr lang="ru-RU" sz="2400" b="1">
                <a:solidFill>
                  <a:srgbClr val="333333"/>
                </a:solidFill>
                <a:latin typeface="Inter"/>
              </a:rPr>
              <a:t>должен</a:t>
            </a:r>
            <a:r>
              <a:rPr lang="ru-RU" sz="2400">
                <a:solidFill>
                  <a:srgbClr val="333333"/>
                </a:solidFill>
                <a:latin typeface="Inter"/>
              </a:rPr>
              <a:t> быть произведён перерасчёт заработной платы. За те дни, которые сотрудник отработал вместо отпуска, ему начисляется заработная </a:t>
            </a:r>
            <a:r>
              <a:rPr lang="ru-RU" sz="2400" b="1">
                <a:solidFill>
                  <a:srgbClr val="333333"/>
                </a:solidFill>
                <a:latin typeface="Inter"/>
              </a:rPr>
              <a:t>плата</a:t>
            </a:r>
            <a:r>
              <a:rPr lang="ru-RU" sz="2400">
                <a:solidFill>
                  <a:srgbClr val="333333"/>
                </a:solidFill>
                <a:latin typeface="Inter"/>
              </a:rPr>
              <a:t>. Отпускные за неиспользованные дни отпуска по договорённости с работодателем </a:t>
            </a:r>
            <a:r>
              <a:rPr lang="ru-RU" sz="2400" b="1">
                <a:solidFill>
                  <a:srgbClr val="333333"/>
                </a:solidFill>
                <a:latin typeface="Inter"/>
              </a:rPr>
              <a:t>вносятся</a:t>
            </a:r>
            <a:r>
              <a:rPr lang="ru-RU" sz="2400">
                <a:solidFill>
                  <a:srgbClr val="333333"/>
                </a:solidFill>
                <a:latin typeface="Inter"/>
              </a:rPr>
              <a:t> работником в кассу или оформляются как аванс под будущую зарплату.</a:t>
            </a:r>
            <a:endParaRPr lang="ru-RU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1882552" cy="49006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800" b="1">
                <a:solidFill>
                  <a:srgbClr val="C00000"/>
                </a:solidFill>
                <a:latin typeface="Century"/>
              </a:rPr>
              <a:t>Задание 2.</a:t>
            </a:r>
            <a:endParaRPr lang="ru-RU" sz="2800" b="1">
              <a:solidFill>
                <a:srgbClr val="C00000"/>
              </a:solidFill>
              <a:latin typeface="Century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23528" y="764704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>
                <a:solidFill>
                  <a:srgbClr val="333333"/>
                </a:solidFill>
                <a:latin typeface="Inter"/>
              </a:rPr>
              <a:t>В 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endParaRPr lang="ru-RU" sz="2200">
              <a:solidFill>
                <a:srgbClr val="333333"/>
              </a:solidFill>
              <a:latin typeface="Inter"/>
            </a:endParaRPr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 </a:t>
            </a:r>
            <a:endParaRPr/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1)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КОДЕКС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Совокупность правил, убеждений (книжн.). Кодекс чести.</a:t>
            </a:r>
            <a:endParaRPr/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2)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ГОД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Промежуток времени, в который завершается цикл каких-н. работ, занятий. Учебный год.</a:t>
            </a:r>
            <a:endParaRPr/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3)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ПЛАТА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Награда или кара, воздаяние. Плата за предательство.</a:t>
            </a:r>
            <a:endParaRPr/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4)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ДОЛЖЕН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Взял взаймы, обязан вернуть долг. Должен мне сто рублей.</a:t>
            </a:r>
            <a:endParaRPr/>
          </a:p>
          <a:p>
            <a:pPr>
              <a:defRPr/>
            </a:pPr>
            <a:r>
              <a:rPr lang="ru-RU" sz="2200">
                <a:solidFill>
                  <a:srgbClr val="333333"/>
                </a:solidFill>
                <a:latin typeface="Inter"/>
              </a:rPr>
              <a:t>5)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ВНОСИТЬ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Платить, делать денежный взнос. Вносить плату.</a:t>
            </a:r>
            <a:endParaRPr lang="ru-RU" sz="2200" b="0" i="0">
              <a:solidFill>
                <a:srgbClr val="333333"/>
              </a:solidFill>
              <a:latin typeface="Inter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843807" y="6036155"/>
            <a:ext cx="1367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latin typeface="Inter"/>
              </a:rPr>
              <a:t>Ответ</a:t>
            </a:r>
            <a:r>
              <a:rPr lang="ru-RU" sz="2000" b="1">
                <a:latin typeface="Inter"/>
              </a:rPr>
              <a:t>: 25</a:t>
            </a:r>
            <a:endParaRPr lang="ru-RU" sz="2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1810544" cy="63408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/>
              <a:t>Текст 5</a:t>
            </a:r>
            <a:r>
              <a:rPr lang="ru-RU" sz="2800" b="1">
                <a:latin typeface="Century"/>
              </a:rPr>
              <a:t>.</a:t>
            </a:r>
            <a:endParaRPr lang="ru-RU" sz="2800" b="1">
              <a:latin typeface="Century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57200" y="943573"/>
            <a:ext cx="848447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Руки разбудят спящую красоту</a:t>
            </a:r>
            <a:endParaRPr/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На верстаке лежит дубовая </a:t>
            </a:r>
            <a:r>
              <a:rPr lang="ru-RU" sz="2000" b="1" u="sng">
                <a:solidFill>
                  <a:srgbClr val="333333"/>
                </a:solidFill>
                <a:latin typeface="Inter"/>
              </a:rPr>
              <a:t>доска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. Она перекошена, в трещинах. </a:t>
            </a:r>
            <a:r>
              <a:rPr lang="ru-RU" sz="2000" b="1" u="sng">
                <a:solidFill>
                  <a:srgbClr val="333333"/>
                </a:solidFill>
                <a:latin typeface="Inter"/>
              </a:rPr>
              <a:t>Цвет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у нее как у гнилого сена. Темные сучки похожи на старческие закрытые глаза.</a:t>
            </a:r>
            <a:endParaRPr/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Но Алеша видит не только это.</a:t>
            </a:r>
            <a:endParaRPr/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Он видит, что в доске скрыт столик. Небольшой шахматный столик на </a:t>
            </a:r>
            <a:r>
              <a:rPr lang="ru-RU" sz="2000" b="1" u="sng">
                <a:solidFill>
                  <a:srgbClr val="333333"/>
                </a:solidFill>
                <a:latin typeface="Inter"/>
              </a:rPr>
              <a:t>острых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точеных </a:t>
            </a:r>
            <a:r>
              <a:rPr lang="ru-RU" sz="2000" b="1" u="sng">
                <a:solidFill>
                  <a:srgbClr val="333333"/>
                </a:solidFill>
                <a:latin typeface="Inter"/>
              </a:rPr>
              <a:t>ножках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. У него круглое подстолье, &lt;…&gt; крышка тонкая, легкая. Если стукнуть в нее, звенит как бубен.</a:t>
            </a:r>
            <a:endParaRPr/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Если бы Алеша делал не столик, он увидел бы в доске еще что-нибудь. В доске много разных вещей. Только скрыты под грязной корой, спят как мертвые. Но Алеша может их разбудить.</a:t>
            </a:r>
            <a:endParaRPr/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Он обнимет рубанок за теплую спинку, проведет по доске. Морщинистая стружка брызнет кверху. И откроется </a:t>
            </a:r>
            <a:r>
              <a:rPr lang="ru-RU" sz="2000" b="1" u="sng">
                <a:solidFill>
                  <a:srgbClr val="333333"/>
                </a:solidFill>
                <a:latin typeface="Inter"/>
              </a:rPr>
              <a:t>чистое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 дерево, будто кожа в легком загаре. А дубовый сучок взглянет на </a:t>
            </a:r>
            <a:endParaRPr lang="ru-RU" sz="2000">
              <a:solidFill>
                <a:srgbClr val="333333"/>
              </a:solidFill>
              <a:latin typeface="Inter"/>
            </a:endParaRPr>
          </a:p>
          <a:p>
            <a:pPr>
              <a:defRPr/>
            </a:pPr>
            <a:r>
              <a:rPr lang="ru-RU" sz="2000">
                <a:solidFill>
                  <a:srgbClr val="333333"/>
                </a:solidFill>
                <a:latin typeface="Inter"/>
              </a:rPr>
              <a:t>Алешу </a:t>
            </a:r>
            <a:r>
              <a:rPr lang="ru-RU" sz="2000">
                <a:solidFill>
                  <a:srgbClr val="333333"/>
                </a:solidFill>
                <a:latin typeface="Inter"/>
              </a:rPr>
              <a:t>живым и веселым глазком. Как в сказке, Алешины руки разбудят спящую красоту.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(По Э. </a:t>
            </a:r>
            <a:r>
              <a:rPr lang="ru-RU">
                <a:solidFill>
                  <a:srgbClr val="333333"/>
                </a:solidFill>
                <a:latin typeface="Inter"/>
              </a:rPr>
              <a:t>Шиму</a:t>
            </a:r>
            <a:r>
              <a:rPr lang="ru-RU">
                <a:solidFill>
                  <a:srgbClr val="333333"/>
                </a:solidFill>
                <a:latin typeface="Inter"/>
              </a:rPr>
              <a:t>)</a:t>
            </a:r>
            <a:endParaRPr lang="ru-RU" b="0" i="0">
              <a:solidFill>
                <a:srgbClr val="333333"/>
              </a:solidFill>
              <a:latin typeface="Inter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1954560" cy="490066"/>
          </a:xfrm>
        </p:spPr>
        <p:txBody>
          <a:bodyPr/>
          <a:lstStyle/>
          <a:p>
            <a:pPr>
              <a:defRPr/>
            </a:pPr>
            <a:r>
              <a:rPr lang="ru-RU" sz="2500" b="1">
                <a:solidFill>
                  <a:srgbClr val="C00000"/>
                </a:solidFill>
                <a:latin typeface="Century"/>
              </a:rPr>
              <a:t>Задание 2.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49211" y="764704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>
                <a:solidFill>
                  <a:srgbClr val="333333"/>
                </a:solidFill>
                <a:latin typeface="Inter"/>
              </a:rPr>
              <a:t>В 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br>
              <a:rPr lang="ru-RU" sz="2200" b="1"/>
            </a:br>
            <a:br>
              <a:rPr lang="ru-RU" sz="2200"/>
            </a:br>
            <a:r>
              <a:rPr lang="ru-RU" sz="2200">
                <a:solidFill>
                  <a:srgbClr val="333333"/>
                </a:solidFill>
                <a:latin typeface="Inter"/>
              </a:rPr>
              <a:t>1)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ДОСКА. 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Плоский с двух сторон срез дерева, получаемый путём продольной распилки бревна.</a:t>
            </a:r>
            <a:br>
              <a:rPr lang="ru-RU" sz="2200"/>
            </a:br>
            <a:r>
              <a:rPr lang="ru-RU" sz="2200">
                <a:solidFill>
                  <a:srgbClr val="333333"/>
                </a:solidFill>
                <a:latin typeface="Inter"/>
              </a:rPr>
              <a:t>2)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ЦВЕТ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Один из видов красочного радужного свечения от красного до фиолетового, а также их сочетаний или оттенков.</a:t>
            </a:r>
            <a:br>
              <a:rPr lang="ru-RU" sz="2200"/>
            </a:br>
            <a:r>
              <a:rPr lang="ru-RU" sz="2200">
                <a:solidFill>
                  <a:srgbClr val="333333"/>
                </a:solidFill>
                <a:latin typeface="Inter"/>
              </a:rPr>
              <a:t>3)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ОСТРЫЙ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Сильно действующий на вкус или обоняние.</a:t>
            </a:r>
            <a:br>
              <a:rPr lang="ru-RU" sz="2200"/>
            </a:br>
            <a:r>
              <a:rPr lang="ru-RU" sz="2200">
                <a:solidFill>
                  <a:srgbClr val="333333"/>
                </a:solidFill>
                <a:latin typeface="Inter"/>
              </a:rPr>
              <a:t>4)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НОЖКА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Опора, стойка (мебели, утвари, прибора, какого-н. устройства).</a:t>
            </a:r>
            <a:br>
              <a:rPr lang="ru-RU" sz="2200"/>
            </a:br>
            <a:r>
              <a:rPr lang="ru-RU" sz="2200">
                <a:solidFill>
                  <a:srgbClr val="333333"/>
                </a:solidFill>
                <a:latin typeface="Inter"/>
              </a:rPr>
              <a:t>5) </a:t>
            </a:r>
            <a:r>
              <a:rPr lang="ru-RU" sz="2200" b="1">
                <a:solidFill>
                  <a:srgbClr val="333333"/>
                </a:solidFill>
                <a:latin typeface="Inter"/>
              </a:rPr>
              <a:t>ЧИСТЫЙ</a:t>
            </a:r>
            <a:r>
              <a:rPr lang="ru-RU" sz="2200">
                <a:solidFill>
                  <a:srgbClr val="333333"/>
                </a:solidFill>
                <a:latin typeface="Inter"/>
              </a:rPr>
              <a:t>. Нравственно безупречный, честный, правдивый</a:t>
            </a:r>
            <a:r>
              <a:rPr lang="ru-RU">
                <a:solidFill>
                  <a:srgbClr val="333333"/>
                </a:solidFill>
                <a:latin typeface="Inter"/>
              </a:rPr>
              <a:t>.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55776" y="6240750"/>
            <a:ext cx="1779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latin typeface="Inter"/>
              </a:rPr>
              <a:t>Ответ</a:t>
            </a:r>
            <a:r>
              <a:rPr lang="ru-RU" sz="2400" b="1">
                <a:latin typeface="Inter"/>
              </a:rPr>
              <a:t>: 124</a:t>
            </a:r>
            <a:endParaRPr lang="ru-RU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95536" y="18864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C00000"/>
                </a:solidFill>
                <a:latin typeface="Inter"/>
              </a:rPr>
              <a:t>6.</a:t>
            </a:r>
            <a:r>
              <a:rPr lang="ru-RU" b="1">
                <a:solidFill>
                  <a:srgbClr val="333333"/>
                </a:solidFill>
                <a:latin typeface="Inter"/>
              </a:rPr>
              <a:t> В </a:t>
            </a:r>
            <a:r>
              <a:rPr lang="ru-RU" b="1">
                <a:solidFill>
                  <a:srgbClr val="333333"/>
                </a:solidFill>
                <a:latin typeface="Inter"/>
              </a:rPr>
              <a:t>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endParaRPr/>
          </a:p>
          <a:p>
            <a:pPr>
              <a:defRPr/>
            </a:pPr>
            <a:br>
              <a:rPr lang="ru-RU">
                <a:solidFill>
                  <a:srgbClr val="333333"/>
                </a:solidFill>
                <a:latin typeface="Inter"/>
              </a:rPr>
            </a:br>
            <a:r>
              <a:rPr lang="ru-RU">
                <a:solidFill>
                  <a:srgbClr val="333333"/>
                </a:solidFill>
                <a:latin typeface="Inter"/>
              </a:rPr>
              <a:t>1) </a:t>
            </a:r>
            <a:r>
              <a:rPr lang="ru-RU" b="1">
                <a:solidFill>
                  <a:srgbClr val="333333"/>
                </a:solidFill>
                <a:latin typeface="Inter"/>
              </a:rPr>
              <a:t>РЕЗКО</a:t>
            </a:r>
            <a:r>
              <a:rPr lang="ru-RU">
                <a:solidFill>
                  <a:srgbClr val="333333"/>
                </a:solidFill>
                <a:latin typeface="Inter"/>
              </a:rPr>
              <a:t>. Внезапно и очень значительно.</a:t>
            </a:r>
            <a:br>
              <a:rPr lang="ru-RU">
                <a:solidFill>
                  <a:srgbClr val="333333"/>
                </a:solidFill>
                <a:latin typeface="Inter"/>
              </a:rPr>
            </a:br>
            <a:r>
              <a:rPr lang="ru-RU">
                <a:solidFill>
                  <a:srgbClr val="333333"/>
                </a:solidFill>
                <a:latin typeface="Inter"/>
              </a:rPr>
              <a:t>2) </a:t>
            </a:r>
            <a:r>
              <a:rPr lang="ru-RU" b="1">
                <a:solidFill>
                  <a:srgbClr val="333333"/>
                </a:solidFill>
                <a:latin typeface="Inter"/>
              </a:rPr>
              <a:t>ДОМАШНИЙ</a:t>
            </a:r>
            <a:r>
              <a:rPr lang="ru-RU">
                <a:solidFill>
                  <a:srgbClr val="333333"/>
                </a:solidFill>
                <a:latin typeface="Inter"/>
              </a:rPr>
              <a:t>. Прирученный, не дикий.</a:t>
            </a:r>
            <a:br>
              <a:rPr lang="ru-RU">
                <a:solidFill>
                  <a:srgbClr val="333333"/>
                </a:solidFill>
                <a:latin typeface="Inter"/>
              </a:rPr>
            </a:br>
            <a:r>
              <a:rPr lang="ru-RU">
                <a:solidFill>
                  <a:srgbClr val="333333"/>
                </a:solidFill>
                <a:latin typeface="Inter"/>
              </a:rPr>
              <a:t>3) </a:t>
            </a:r>
            <a:r>
              <a:rPr lang="ru-RU" b="1">
                <a:solidFill>
                  <a:srgbClr val="333333"/>
                </a:solidFill>
                <a:latin typeface="Inter"/>
              </a:rPr>
              <a:t>СЕМЕЙСТВО</a:t>
            </a:r>
            <a:r>
              <a:rPr lang="ru-RU">
                <a:solidFill>
                  <a:srgbClr val="333333"/>
                </a:solidFill>
                <a:latin typeface="Inter"/>
              </a:rPr>
              <a:t>. То же, что семья.</a:t>
            </a:r>
            <a:br>
              <a:rPr lang="ru-RU">
                <a:solidFill>
                  <a:srgbClr val="333333"/>
                </a:solidFill>
                <a:latin typeface="Inter"/>
              </a:rPr>
            </a:br>
            <a:r>
              <a:rPr lang="ru-RU">
                <a:solidFill>
                  <a:srgbClr val="333333"/>
                </a:solidFill>
                <a:latin typeface="Inter"/>
              </a:rPr>
              <a:t>4) </a:t>
            </a:r>
            <a:r>
              <a:rPr lang="ru-RU" b="1">
                <a:solidFill>
                  <a:srgbClr val="333333"/>
                </a:solidFill>
                <a:latin typeface="Inter"/>
              </a:rPr>
              <a:t>МАТЕРИАЛЬНЫЙ</a:t>
            </a:r>
            <a:r>
              <a:rPr lang="ru-RU">
                <a:solidFill>
                  <a:srgbClr val="333333"/>
                </a:solidFill>
                <a:latin typeface="Inter"/>
              </a:rPr>
              <a:t>.  Вещественный, реальный, в противопоставлении духовному.</a:t>
            </a:r>
            <a:br>
              <a:rPr lang="ru-RU">
                <a:solidFill>
                  <a:srgbClr val="333333"/>
                </a:solidFill>
                <a:latin typeface="Inter"/>
              </a:rPr>
            </a:br>
            <a:r>
              <a:rPr lang="ru-RU">
                <a:solidFill>
                  <a:srgbClr val="333333"/>
                </a:solidFill>
                <a:latin typeface="Inter"/>
              </a:rPr>
              <a:t>5) </a:t>
            </a:r>
            <a:r>
              <a:rPr lang="ru-RU" b="1">
                <a:solidFill>
                  <a:srgbClr val="333333"/>
                </a:solidFill>
                <a:latin typeface="Inter"/>
              </a:rPr>
              <a:t>ДОМ. </a:t>
            </a:r>
            <a:r>
              <a:rPr lang="ru-RU">
                <a:solidFill>
                  <a:srgbClr val="333333"/>
                </a:solidFill>
                <a:latin typeface="Inter"/>
              </a:rPr>
              <a:t>Свое жильё.</a:t>
            </a:r>
            <a:endParaRPr/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 </a:t>
            </a:r>
            <a:endParaRPr/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В последние годы на улицах нашего города </a:t>
            </a:r>
            <a:r>
              <a:rPr lang="ru-RU" b="1" u="sng">
                <a:solidFill>
                  <a:srgbClr val="333333"/>
                </a:solidFill>
                <a:latin typeface="Inter"/>
              </a:rPr>
              <a:t>резко</a:t>
            </a:r>
            <a:r>
              <a:rPr lang="ru-RU">
                <a:solidFill>
                  <a:srgbClr val="333333"/>
                </a:solidFill>
                <a:latin typeface="Inter"/>
              </a:rPr>
              <a:t> увеличилось количество бездомных кошек. Во многом &lt;...&gt; объясняется тем, что кошка — самое распространённое </a:t>
            </a:r>
            <a:r>
              <a:rPr lang="ru-RU" b="1" u="sng">
                <a:solidFill>
                  <a:srgbClr val="333333"/>
                </a:solidFill>
                <a:latin typeface="Inter"/>
              </a:rPr>
              <a:t>домашнее</a:t>
            </a:r>
            <a:r>
              <a:rPr lang="ru-RU">
                <a:solidFill>
                  <a:srgbClr val="333333"/>
                </a:solidFill>
                <a:latin typeface="Inter"/>
              </a:rPr>
              <a:t> животное, да и, наверное, самое плодовитое.</a:t>
            </a:r>
            <a:endParaRPr/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Человечество за долгий путь своего сосуществования с </a:t>
            </a:r>
            <a:r>
              <a:rPr lang="ru-RU" b="1" u="sng">
                <a:solidFill>
                  <a:srgbClr val="333333"/>
                </a:solidFill>
                <a:latin typeface="Inter"/>
              </a:rPr>
              <a:t>семейством</a:t>
            </a:r>
            <a:r>
              <a:rPr lang="ru-RU">
                <a:solidFill>
                  <a:srgbClr val="333333"/>
                </a:solidFill>
                <a:latin typeface="Inter"/>
              </a:rPr>
              <a:t> кошачьих придумало два надёжных способа избавления от кошачьего приплода.</a:t>
            </a:r>
            <a:endParaRPr/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Однако не у каждого поднимется рука на родившихся котят и далеко не каждый способен и имеет </a:t>
            </a:r>
            <a:r>
              <a:rPr lang="ru-RU" b="1" u="sng">
                <a:solidFill>
                  <a:srgbClr val="333333"/>
                </a:solidFill>
                <a:latin typeface="Inter"/>
              </a:rPr>
              <a:t>материальную</a:t>
            </a:r>
            <a:r>
              <a:rPr lang="ru-RU">
                <a:solidFill>
                  <a:srgbClr val="333333"/>
                </a:solidFill>
                <a:latin typeface="Inter"/>
              </a:rPr>
              <a:t> возможность пойти медицинским путём. Держать же в </a:t>
            </a:r>
            <a:r>
              <a:rPr lang="ru-RU" b="1" u="sng">
                <a:solidFill>
                  <a:srgbClr val="333333"/>
                </a:solidFill>
                <a:latin typeface="Inter"/>
              </a:rPr>
              <a:t>доме</a:t>
            </a:r>
            <a:r>
              <a:rPr lang="ru-RU">
                <a:solidFill>
                  <a:srgbClr val="333333"/>
                </a:solidFill>
                <a:latin typeface="Inter"/>
              </a:rPr>
              <a:t> две-три кошки опять же накладно, да и беспокойно. Вот и бегают наши </a:t>
            </a:r>
            <a:r>
              <a:rPr lang="ru-RU">
                <a:solidFill>
                  <a:srgbClr val="333333"/>
                </a:solidFill>
                <a:latin typeface="Inter"/>
              </a:rPr>
              <a:t>домашне</a:t>
            </a:r>
            <a:r>
              <a:rPr lang="ru-RU">
                <a:solidFill>
                  <a:srgbClr val="333333"/>
                </a:solidFill>
                <a:latin typeface="Inter"/>
              </a:rPr>
              <a:t>-дикие животные сами по себе. </a:t>
            </a:r>
            <a:endParaRPr lang="ru-RU">
              <a:solidFill>
                <a:srgbClr val="333333"/>
              </a:solidFill>
              <a:latin typeface="Inter"/>
            </a:endParaRPr>
          </a:p>
          <a:p>
            <a:pPr>
              <a:defRPr/>
            </a:pPr>
            <a:r>
              <a:rPr lang="ru-RU">
                <a:solidFill>
                  <a:srgbClr val="333333"/>
                </a:solidFill>
                <a:latin typeface="Inter"/>
              </a:rPr>
              <a:t>Хорошо </a:t>
            </a:r>
            <a:r>
              <a:rPr lang="ru-RU">
                <a:solidFill>
                  <a:srgbClr val="333333"/>
                </a:solidFill>
                <a:latin typeface="Inter"/>
              </a:rPr>
              <a:t>ли это?</a:t>
            </a:r>
            <a:endParaRPr lang="ru-RU" b="0" i="0">
              <a:solidFill>
                <a:srgbClr val="333333"/>
              </a:solidFill>
              <a:latin typeface="Inter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051720" y="6309320"/>
            <a:ext cx="1509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latin typeface="Inter"/>
              </a:rPr>
              <a:t>Ответ</a:t>
            </a:r>
            <a:r>
              <a:rPr lang="ru-RU" sz="2000" b="1">
                <a:latin typeface="Inter"/>
              </a:rPr>
              <a:t>: 125</a:t>
            </a:r>
            <a:endParaRPr lang="ru-RU" sz="2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323528" y="260648"/>
            <a:ext cx="871296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 </a:t>
            </a:r>
            <a:r>
              <a:rPr lang="ru-RU" b="1">
                <a:solidFill>
                  <a:srgbClr val="C00000"/>
                </a:solidFill>
              </a:rPr>
              <a:t>7.</a:t>
            </a:r>
            <a:r>
              <a:rPr lang="ru-RU"/>
              <a:t> </a:t>
            </a:r>
            <a:r>
              <a:rPr lang="ru-RU" b="1"/>
              <a:t>В </a:t>
            </a:r>
            <a:r>
              <a:rPr lang="ru-RU" b="1"/>
              <a:t>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</a:t>
            </a:r>
            <a:r>
              <a:rPr lang="ru-RU" b="1"/>
              <a:t>.</a:t>
            </a:r>
            <a:endParaRPr/>
          </a:p>
          <a:p>
            <a:pPr>
              <a:defRPr/>
            </a:pPr>
            <a:r>
              <a:rPr lang="ru-RU" sz="1700"/>
              <a:t>1</a:t>
            </a:r>
            <a:r>
              <a:rPr lang="ru-RU" sz="1700"/>
              <a:t>)  </a:t>
            </a:r>
            <a:r>
              <a:rPr lang="ru-RU" sz="1700" b="1"/>
              <a:t>ОПРЕДЕЛЕНИЕ</a:t>
            </a:r>
            <a:r>
              <a:rPr lang="ru-RU" sz="1700"/>
              <a:t>. Формулировка, раскрывающая содержание понятия (</a:t>
            </a:r>
            <a:r>
              <a:rPr lang="ru-RU" sz="1700"/>
              <a:t>научн</a:t>
            </a:r>
            <a:r>
              <a:rPr lang="ru-RU" sz="1700"/>
              <a:t>.). Дайте определение гипотенузы</a:t>
            </a:r>
            <a:r>
              <a:rPr lang="ru-RU" sz="1700"/>
              <a:t>.</a:t>
            </a:r>
            <a:endParaRPr/>
          </a:p>
          <a:p>
            <a:pPr>
              <a:defRPr/>
            </a:pPr>
            <a:r>
              <a:rPr lang="ru-RU" sz="1700"/>
              <a:t>2</a:t>
            </a:r>
            <a:r>
              <a:rPr lang="ru-RU" sz="1700"/>
              <a:t>)  </a:t>
            </a:r>
            <a:r>
              <a:rPr lang="ru-RU" sz="1700" b="1"/>
              <a:t>КОНТАКТ</a:t>
            </a:r>
            <a:r>
              <a:rPr lang="ru-RU" sz="1700"/>
              <a:t>. Соприкосновение, соединение. Между клеммами есть контакт</a:t>
            </a:r>
            <a:r>
              <a:rPr lang="ru-RU" sz="1700"/>
              <a:t>.</a:t>
            </a:r>
            <a:endParaRPr/>
          </a:p>
          <a:p>
            <a:pPr>
              <a:defRPr/>
            </a:pPr>
            <a:r>
              <a:rPr lang="ru-RU" sz="1700"/>
              <a:t>3</a:t>
            </a:r>
            <a:r>
              <a:rPr lang="ru-RU" sz="1700"/>
              <a:t>)  </a:t>
            </a:r>
            <a:r>
              <a:rPr lang="ru-RU" sz="1700" b="1"/>
              <a:t>ПРИМЕР</a:t>
            </a:r>
            <a:r>
              <a:rPr lang="ru-RU" sz="1700"/>
              <a:t>. Образец для подражания. Показать пример. Бери пример с отца</a:t>
            </a:r>
            <a:r>
              <a:rPr lang="ru-RU" sz="1700"/>
              <a:t>.</a:t>
            </a:r>
            <a:endParaRPr/>
          </a:p>
          <a:p>
            <a:pPr>
              <a:defRPr/>
            </a:pPr>
            <a:r>
              <a:rPr lang="ru-RU" sz="1700"/>
              <a:t>4</a:t>
            </a:r>
            <a:r>
              <a:rPr lang="ru-RU" sz="1700"/>
              <a:t>)  </a:t>
            </a:r>
            <a:r>
              <a:rPr lang="ru-RU" sz="1700" b="1"/>
              <a:t>ТРАДИЦИЯ</a:t>
            </a:r>
            <a:r>
              <a:rPr lang="ru-RU" sz="1700"/>
              <a:t>. То, что перешло от одного поколения к другому, что унаследовано от предшествующих поколений. Воинские традиции</a:t>
            </a:r>
            <a:r>
              <a:rPr lang="ru-RU" sz="1700"/>
              <a:t>.</a:t>
            </a:r>
            <a:endParaRPr/>
          </a:p>
          <a:p>
            <a:pPr>
              <a:defRPr/>
            </a:pPr>
            <a:r>
              <a:rPr lang="ru-RU" sz="1700"/>
              <a:t>5</a:t>
            </a:r>
            <a:r>
              <a:rPr lang="ru-RU" sz="1700"/>
              <a:t>)  </a:t>
            </a:r>
            <a:r>
              <a:rPr lang="ru-RU" sz="1700" b="1"/>
              <a:t>СПОСОБ</a:t>
            </a:r>
            <a:r>
              <a:rPr lang="ru-RU" sz="1700"/>
              <a:t>. Возможность, средство, реальные условия для осуществления чего-либо. Способ улучшить успеваемость</a:t>
            </a:r>
            <a:r>
              <a:rPr lang="ru-RU" sz="1700"/>
              <a:t>.</a:t>
            </a:r>
            <a:endParaRPr/>
          </a:p>
          <a:p>
            <a:pPr>
              <a:defRPr/>
            </a:pPr>
            <a:r>
              <a:rPr lang="ru-RU" sz="1700"/>
              <a:t>Известный </a:t>
            </a:r>
            <a:r>
              <a:rPr lang="ru-RU" sz="1700"/>
              <a:t>ученый Лев Николаевич Гумилев в книге «Этногенез и биосфера Земли», давая </a:t>
            </a:r>
            <a:r>
              <a:rPr lang="ru-RU" sz="1700" b="1" u="sng"/>
              <a:t>определение</a:t>
            </a:r>
            <a:r>
              <a:rPr lang="ru-RU" sz="1700"/>
              <a:t> этнического стереотипа поведения, писал, что когда члены одного этноса вступают </a:t>
            </a:r>
            <a:r>
              <a:rPr lang="ru-RU" sz="1700" b="1" u="sng"/>
              <a:t>в контакт </a:t>
            </a:r>
            <a:r>
              <a:rPr lang="ru-RU" sz="1700"/>
              <a:t>с членами другого этноса, то […], что их удивляет, а иногда и шокирует,  — это нормы отношений, принятые в другом этносе. </a:t>
            </a:r>
            <a:r>
              <a:rPr lang="ru-RU" sz="1700" b="1" u="sng"/>
              <a:t>Примеров</a:t>
            </a:r>
            <a:r>
              <a:rPr lang="ru-RU" sz="1700"/>
              <a:t> этому множество</a:t>
            </a:r>
            <a:r>
              <a:rPr lang="ru-RU" sz="1700"/>
              <a:t>. Так</a:t>
            </a:r>
            <a:r>
              <a:rPr lang="ru-RU" sz="1700"/>
              <a:t>, древний афинянин, побывав в </a:t>
            </a:r>
            <a:r>
              <a:rPr lang="ru-RU" sz="1700"/>
              <a:t>Ольвии</a:t>
            </a:r>
            <a:r>
              <a:rPr lang="ru-RU" sz="1700"/>
              <a:t>, с негодованием рассказывал, что скифы не имеют домов, а во время своих праздников напиваются до бесчувствия. Скифы же, наблюдая вакханалии греков, чувствовали такое омерзение, что, однажды увидев своего царя, гостившего в </a:t>
            </a:r>
            <a:r>
              <a:rPr lang="ru-RU" sz="1700"/>
              <a:t>Ольвии</a:t>
            </a:r>
            <a:r>
              <a:rPr lang="ru-RU" sz="1700"/>
              <a:t>, в венке и с тирсом в руках в составе процессии ликующих эллинов, убили его. Рыцари, захватившие Палестину, возмущались, например, арабским обычаем многоженства, а арабы считали бесстыдством незакрытые лица французских дам и т. д. </a:t>
            </a:r>
            <a:r>
              <a:rPr lang="ru-RU" sz="1700" b="1" u="sng"/>
              <a:t>Традиции</a:t>
            </a:r>
            <a:r>
              <a:rPr lang="ru-RU" sz="1700"/>
              <a:t> одного народа (этноса) воспринимались другим как чудачества. Другой же народ считал их единственно возможным </a:t>
            </a:r>
            <a:r>
              <a:rPr lang="ru-RU" sz="1700" b="1" u="sng"/>
              <a:t>способом</a:t>
            </a:r>
            <a:r>
              <a:rPr lang="ru-RU" sz="1700"/>
              <a:t> </a:t>
            </a:r>
            <a:endParaRPr lang="ru-RU" sz="1700"/>
          </a:p>
          <a:p>
            <a:pPr>
              <a:defRPr/>
            </a:pPr>
            <a:r>
              <a:rPr lang="ru-RU" sz="1700"/>
              <a:t>общежития </a:t>
            </a:r>
            <a:r>
              <a:rPr lang="ru-RU" sz="1700"/>
              <a:t>и, разумеется, вовсе ими не тяготился. Причину этого Л. Н. Гумилев видел в существовании этнического стереотипа поведения.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364088" y="6457890"/>
            <a:ext cx="1387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/>
              <a:t>Ответ: 145</a:t>
            </a:r>
            <a:r>
              <a:rPr lang="ru-RU"/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188640"/>
            <a:ext cx="8686800" cy="6480720"/>
          </a:xfrm>
        </p:spPr>
        <p:txBody>
          <a:bodyPr>
            <a:normAutofit fontScale="62500" lnSpcReduction="20000"/>
          </a:bodyPr>
          <a:lstStyle/>
          <a:p>
            <a:pPr algn="ctr">
              <a:defRPr/>
            </a:pPr>
            <a:r>
              <a:rPr lang="ru-RU" b="1" i="1"/>
              <a:t>Прочитайте текст и выполните задания 1–3.</a:t>
            </a:r>
            <a:endParaRPr/>
          </a:p>
          <a:p>
            <a:pPr marL="0" indent="0">
              <a:buNone/>
              <a:defRPr/>
            </a:pPr>
            <a:r>
              <a:rPr lang="ru-RU"/>
              <a:t>Экология – это наука о взаимодействии </a:t>
            </a:r>
            <a:r>
              <a:rPr lang="ru-RU" b="1"/>
              <a:t>живых </a:t>
            </a:r>
            <a:r>
              <a:rPr lang="ru-RU"/>
              <a:t>организмов и </a:t>
            </a:r>
            <a:r>
              <a:rPr lang="ru-RU"/>
              <a:t>их сообществ </a:t>
            </a:r>
            <a:r>
              <a:rPr lang="ru-RU"/>
              <a:t>между собой и со </a:t>
            </a:r>
            <a:r>
              <a:rPr lang="ru-RU" b="1"/>
              <a:t>средой</a:t>
            </a:r>
            <a:r>
              <a:rPr lang="ru-RU"/>
              <a:t>, в которой они обитают. </a:t>
            </a:r>
            <a:r>
              <a:rPr lang="ru-RU"/>
              <a:t>Эти взаимоотношения </a:t>
            </a:r>
            <a:r>
              <a:rPr lang="ru-RU"/>
              <a:t>изучают самые разные науки: биология и </a:t>
            </a:r>
            <a:r>
              <a:rPr lang="ru-RU"/>
              <a:t>химия, астрономия </a:t>
            </a:r>
            <a:r>
              <a:rPr lang="ru-RU"/>
              <a:t>и космология, математика и философия. &lt;…&gt; они вносят </a:t>
            </a:r>
            <a:r>
              <a:rPr lang="ru-RU"/>
              <a:t>свой вклад </a:t>
            </a:r>
            <a:r>
              <a:rPr lang="ru-RU"/>
              <a:t>в экологию, которая сегодня разделилась на ряд </a:t>
            </a:r>
            <a:r>
              <a:rPr lang="ru-RU"/>
              <a:t>самостоятельных дисциплин</a:t>
            </a:r>
            <a:r>
              <a:rPr lang="ru-RU"/>
              <a:t>: общую экологию, агроэкологию, </a:t>
            </a:r>
            <a:r>
              <a:rPr lang="ru-RU"/>
              <a:t>гидроэкологию</a:t>
            </a:r>
            <a:r>
              <a:rPr lang="ru-RU"/>
              <a:t>, </a:t>
            </a:r>
            <a:r>
              <a:rPr lang="ru-RU"/>
              <a:t>экологию человека </a:t>
            </a:r>
            <a:r>
              <a:rPr lang="ru-RU"/>
              <a:t>и т.д.</a:t>
            </a:r>
            <a:endParaRPr/>
          </a:p>
          <a:p>
            <a:pPr marL="0" indent="0">
              <a:buNone/>
              <a:defRPr/>
            </a:pPr>
            <a:r>
              <a:rPr lang="ru-RU"/>
              <a:t>Активно формируется в наши дни экология культуры, или </a:t>
            </a:r>
            <a:r>
              <a:rPr lang="ru-RU"/>
              <a:t>духовная экология</a:t>
            </a:r>
            <a:r>
              <a:rPr lang="ru-RU"/>
              <a:t>. Конечно, между экологией природы и экологией </a:t>
            </a:r>
            <a:r>
              <a:rPr lang="ru-RU"/>
              <a:t>культуры не </a:t>
            </a:r>
            <a:r>
              <a:rPr lang="ru-RU"/>
              <a:t>может быть непроходимой пропасти, вместе с тем между ними </a:t>
            </a:r>
            <a:r>
              <a:rPr lang="ru-RU"/>
              <a:t>есть большое </a:t>
            </a:r>
            <a:r>
              <a:rPr lang="ru-RU"/>
              <a:t>различие. Утраты в природе до известных пределов </a:t>
            </a:r>
            <a:r>
              <a:rPr lang="ru-RU"/>
              <a:t>восстановимы. Иное </a:t>
            </a:r>
            <a:r>
              <a:rPr lang="ru-RU"/>
              <a:t>дело – ценности культурные и нравственные. Они </a:t>
            </a:r>
            <a:r>
              <a:rPr lang="ru-RU"/>
              <a:t>или восстанавливаются </a:t>
            </a:r>
            <a:r>
              <a:rPr lang="ru-RU"/>
              <a:t>с большим трудом, или вовсе исчезают, как, </a:t>
            </a:r>
            <a:r>
              <a:rPr lang="ru-RU"/>
              <a:t>скажем, разрушенные </a:t>
            </a:r>
            <a:r>
              <a:rPr lang="ru-RU"/>
              <a:t>памятники, сгоревшие книги, рукописи…</a:t>
            </a:r>
            <a:endParaRPr/>
          </a:p>
          <a:p>
            <a:pPr marL="0" indent="0">
              <a:buNone/>
              <a:defRPr/>
            </a:pPr>
            <a:r>
              <a:rPr lang="ru-RU"/>
              <a:t>Если культура – это совокупность достижений общества в </a:t>
            </a:r>
            <a:r>
              <a:rPr lang="ru-RU"/>
              <a:t>области науки</a:t>
            </a:r>
            <a:r>
              <a:rPr lang="ru-RU"/>
              <a:t>, просвещения, искусства, то закрепляются эти достижения, </a:t>
            </a:r>
            <a:r>
              <a:rPr lang="ru-RU"/>
              <a:t>как правило</a:t>
            </a:r>
            <a:r>
              <a:rPr lang="ru-RU"/>
              <a:t>, в языке, в Слове. Возникнув на определённом историческом </a:t>
            </a:r>
            <a:r>
              <a:rPr lang="ru-RU"/>
              <a:t>этапе, литературный </a:t>
            </a:r>
            <a:r>
              <a:rPr lang="ru-RU"/>
              <a:t>язык сам по себе служит свидетельством уровня </a:t>
            </a:r>
            <a:r>
              <a:rPr lang="ru-RU"/>
              <a:t>духовного развития </a:t>
            </a:r>
            <a:r>
              <a:rPr lang="ru-RU"/>
              <a:t>народа, общества. Как всякое живое на Земле не может </a:t>
            </a:r>
            <a:endParaRPr lang="ru-RU"/>
          </a:p>
          <a:p>
            <a:pPr marL="0" indent="0">
              <a:buNone/>
              <a:defRPr/>
            </a:pPr>
            <a:r>
              <a:rPr lang="ru-RU" b="1"/>
              <a:t>мириться </a:t>
            </a:r>
            <a:r>
              <a:rPr lang="ru-RU"/>
              <a:t>со </a:t>
            </a:r>
            <a:r>
              <a:rPr lang="ru-RU"/>
              <a:t>своей смертью, так и живая нация не может смириться с </a:t>
            </a:r>
            <a:endParaRPr lang="ru-RU"/>
          </a:p>
          <a:p>
            <a:pPr marL="0" indent="0">
              <a:buNone/>
              <a:defRPr/>
            </a:pPr>
            <a:r>
              <a:rPr lang="ru-RU"/>
              <a:t>деградацией своего </a:t>
            </a:r>
            <a:r>
              <a:rPr lang="ru-RU"/>
              <a:t>языка. Ведь язык – это и </a:t>
            </a:r>
            <a:r>
              <a:rPr lang="ru-RU" b="1"/>
              <a:t>основа</a:t>
            </a:r>
            <a:r>
              <a:rPr lang="ru-RU"/>
              <a:t> </a:t>
            </a:r>
            <a:r>
              <a:rPr lang="ru-RU"/>
              <a:t>национальной</a:t>
            </a:r>
            <a:endParaRPr/>
          </a:p>
          <a:p>
            <a:pPr marL="0" indent="0">
              <a:buNone/>
              <a:defRPr/>
            </a:pPr>
            <a:r>
              <a:rPr lang="ru-RU" b="1"/>
              <a:t> </a:t>
            </a:r>
            <a:r>
              <a:rPr lang="ru-RU"/>
              <a:t>памяти, и </a:t>
            </a:r>
            <a:r>
              <a:rPr lang="ru-RU" b="1"/>
              <a:t>ключ</a:t>
            </a:r>
            <a:r>
              <a:rPr lang="ru-RU"/>
              <a:t> к </a:t>
            </a:r>
            <a:r>
              <a:rPr lang="ru-RU"/>
              <a:t>пониманию духовного мира, своего и чужого.</a:t>
            </a:r>
            <a:endParaRPr/>
          </a:p>
          <a:p>
            <a:pPr marL="0" indent="0">
              <a:buNone/>
              <a:defRPr/>
            </a:pPr>
            <a:r>
              <a:rPr lang="ru-RU"/>
              <a:t>                               (</a:t>
            </a:r>
            <a:r>
              <a:rPr lang="ru-RU"/>
              <a:t>По Л.И. Скворцову)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b="1">
                <a:solidFill>
                  <a:srgbClr val="7030A0"/>
                </a:solidFill>
                <a:latin typeface="Monotype Corsiva"/>
                <a:cs typeface="Arial"/>
              </a:rPr>
              <a:t>Интернет-источники</a:t>
            </a:r>
            <a:endParaRPr lang="ru-RU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 u="sng">
                <a:hlinkClick r:id="rId2" tooltip="http://gonorata.blogspot.ru/?m=1"/>
              </a:rPr>
              <a:t>http://gonorata.blogspot.ru/?</a:t>
            </a:r>
            <a:r>
              <a:rPr lang="en-US" sz="2400" u="sng">
                <a:hlinkClick r:id="rId2" tooltip="http://gonorata.blogspot.ru/?m=1"/>
              </a:rPr>
              <a:t>m=1</a:t>
            </a:r>
            <a:endParaRPr lang="ru-RU" sz="2400"/>
          </a:p>
          <a:p>
            <a:pPr>
              <a:defRPr/>
            </a:pPr>
            <a:r>
              <a:rPr lang="en-US" sz="2400" u="sng">
                <a:hlinkClick r:id="rId3" tooltip="http://74330s026.caduk.ru/images/kniga123.png"/>
              </a:rPr>
              <a:t>http://</a:t>
            </a:r>
            <a:r>
              <a:rPr lang="en-US" sz="2400" u="sng">
                <a:hlinkClick r:id="rId3" tooltip="http://74330s026.caduk.ru/images/kniga123.png"/>
              </a:rPr>
              <a:t>74330s026.caduk.ru/images/kniga123.png</a:t>
            </a:r>
            <a:endParaRPr lang="ru-RU" sz="2400"/>
          </a:p>
          <a:p>
            <a:pPr>
              <a:defRPr/>
            </a:pPr>
            <a:r>
              <a:rPr lang="en-US" sz="2400" u="sng">
                <a:hlinkClick r:id="rId4" tooltip="http://dou40.edu.sarkomobr.ru/files/large/ba3d20ce27c34d0"/>
              </a:rPr>
              <a:t>http://</a:t>
            </a:r>
            <a:r>
              <a:rPr lang="en-US" sz="2400" u="sng">
                <a:hlinkClick r:id="rId4" tooltip="http://dou40.edu.sarkomobr.ru/files/large/ba3d20ce27c34d0"/>
              </a:rPr>
              <a:t>dou40.edu.sarkomobr.ru/files/large/ba3d20ce27c34d0</a:t>
            </a:r>
            <a:endParaRPr lang="ru-RU" sz="2400"/>
          </a:p>
          <a:p>
            <a:pPr>
              <a:defRPr/>
            </a:pPr>
            <a:r>
              <a:rPr lang="en-US" sz="2400" u="sng">
                <a:hlinkClick r:id="rId5" tooltip="http://paidagogos.com/wp-content/uploads/2017/06/deti-vneurochnaya-deyatelnost.jpg"/>
              </a:rPr>
              <a:t>http://</a:t>
            </a:r>
            <a:r>
              <a:rPr lang="en-US" sz="2400" u="sng">
                <a:hlinkClick r:id="rId5" tooltip="http://paidagogos.com/wp-content/uploads/2017/06/deti-vneurochnaya-deyatelnost.jpg"/>
              </a:rPr>
              <a:t>paidagogos.com/wp-content/uploads/2017/06/deti-vneurochnaya-deyatelnost.jpg</a:t>
            </a:r>
            <a:endParaRPr lang="ru-RU" sz="2400"/>
          </a:p>
          <a:p>
            <a:pPr>
              <a:defRPr/>
            </a:pPr>
            <a:r>
              <a:rPr lang="en-US" sz="2400" u="sng">
                <a:hlinkClick r:id="rId6" tooltip="https://thenewschool.ru/trainer/ru_lang/2?taskNumbers=84&amp;topics=&amp;enableSolvedTasks=false"/>
              </a:rPr>
              <a:t>https://thenewschool.ru/trainer/ru_lang/2?taskNumbers=84&amp;topics=&amp;</a:t>
            </a:r>
            <a:r>
              <a:rPr lang="en-US" sz="2400" u="sng">
                <a:hlinkClick r:id="rId6" tooltip="https://thenewschool.ru/trainer/ru_lang/2?taskNumbers=84&amp;topics=&amp;enableSolvedTasks=false"/>
              </a:rPr>
              <a:t>enableSolvedTasks=false</a:t>
            </a:r>
            <a:r>
              <a:rPr lang="ru-RU" sz="2400"/>
              <a:t> </a:t>
            </a:r>
            <a:endParaRPr/>
          </a:p>
          <a:p>
            <a:pPr>
              <a:defRPr/>
            </a:pPr>
            <a:r>
              <a:rPr lang="en-US" sz="2400" u="sng">
                <a:hlinkClick r:id="rId7" tooltip="https://rustutors.ru/egeteoriya/egepraktika/2637-zadanie-1-3-praktika-egje-po-russkomu-jazyku-2022.html#hmenu-1https://rus-ege.sdamgia.ru/test?category_id=342&amp;filter=all"/>
              </a:rPr>
              <a:t>https://</a:t>
            </a:r>
            <a:r>
              <a:rPr lang="en-US" sz="2400" u="sng">
                <a:hlinkClick r:id="rId7" tooltip="https://rustutors.ru/egeteoriya/egepraktika/2637-zadanie-1-3-praktika-egje-po-russkomu-jazyku-2022.html#hmenu-1https://rus-ege.sdamgia.ru/test?category_id=342&amp;filter=all"/>
              </a:rPr>
              <a:t>rustutors.ru/egeteoriya/egepraktika/2637-zadanie-1-3-praktika-egje-po-russkomu-jazyku-2022.html#hmenu-1</a:t>
            </a:r>
            <a:endParaRPr lang="ru-RU" sz="2400"/>
          </a:p>
          <a:p>
            <a:pPr>
              <a:defRPr/>
            </a:pPr>
            <a:r>
              <a:rPr lang="en-US" sz="2400" u="sng">
                <a:hlinkClick r:id="rId7" tooltip="https://rustutors.ru/egeteoriya/egepraktika/2637-zadanie-1-3-praktika-egje-po-russkomu-jazyku-2022.html#hmenu-1https://rus-ege.sdamgia.ru/test?category_id=342&amp;filter=all"/>
              </a:rPr>
              <a:t>https</a:t>
            </a:r>
            <a:r>
              <a:rPr lang="en-US" sz="2400" u="sng">
                <a:hlinkClick r:id="rId7" tooltip="https://rustutors.ru/egeteoriya/egepraktika/2637-zadanie-1-3-praktika-egje-po-russkomu-jazyku-2022.html#hmenu-1https://rus-ege.sdamgia.ru/test?category_id=342&amp;filter=all"/>
              </a:rPr>
              <a:t>://</a:t>
            </a:r>
            <a:r>
              <a:rPr lang="en-US" sz="2400" u="sng">
                <a:hlinkClick r:id="rId7" tooltip="https://rustutors.ru/egeteoriya/egepraktika/2637-zadanie-1-3-praktika-egje-po-russkomu-jazyku-2022.html#hmenu-1https://rus-ege.sdamgia.ru/test?category_id=342&amp;filter=all"/>
              </a:rPr>
              <a:t>rus-ege.sdamgia.ru/test?category_id=342&amp;filter=all</a:t>
            </a:r>
            <a:endParaRPr lang="ru-RU" sz="2400"/>
          </a:p>
          <a:p>
            <a:pPr>
              <a:defRPr/>
            </a:pPr>
            <a:endParaRPr lang="ru-RU" sz="2400"/>
          </a:p>
          <a:p>
            <a:pPr>
              <a:defRPr/>
            </a:pPr>
            <a:endParaRPr lang="ru-RU" sz="2400"/>
          </a:p>
          <a:p>
            <a:pPr>
              <a:defRPr/>
            </a:pPr>
            <a:endParaRPr lang="ru-RU" sz="2400"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latin typeface="Century"/>
              </a:rPr>
              <a:t>Формулировка задания 2 (ЕГЭ 2024)</a:t>
            </a:r>
            <a:endParaRPr lang="ru-RU" sz="3600" b="1">
              <a:solidFill>
                <a:srgbClr val="FF0000"/>
              </a:solidFill>
              <a:latin typeface="Century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1124744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ru-RU" b="1">
                <a:solidFill>
                  <a:schemeClr val="tx2"/>
                </a:solidFill>
              </a:rPr>
              <a:t>Из демоверсии ЕГЭ по русскому языку</a:t>
            </a:r>
            <a:r>
              <a:rPr lang="ru-RU" b="1"/>
              <a:t>:</a:t>
            </a:r>
            <a:r>
              <a:rPr lang="ru-RU"/>
              <a:t> </a:t>
            </a:r>
            <a:r>
              <a:rPr lang="ru-RU" b="1" i="1"/>
              <a:t>В тексте выделено пять слов. Укажите варианты ответов, в </a:t>
            </a:r>
            <a:r>
              <a:rPr lang="ru-RU" b="1" i="1"/>
              <a:t>которых лексическое </a:t>
            </a:r>
            <a:r>
              <a:rPr lang="ru-RU" b="1" i="1"/>
              <a:t>значение выделенного слова соответствует его значению в данном тексте. Запишите номера ответов.</a:t>
            </a:r>
            <a:endParaRPr/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/>
              <a:t>1) ЖИВОЙ. Лёгкий, занимательный, выразительный. Живое изложение.</a:t>
            </a:r>
            <a:endParaRPr/>
          </a:p>
          <a:p>
            <a:pPr>
              <a:defRPr/>
            </a:pPr>
            <a:r>
              <a:rPr lang="ru-RU"/>
              <a:t>2) СРЕДА. Окружающие социально-бытовые условия, обстановка. Из рабочей среды.</a:t>
            </a:r>
            <a:endParaRPr/>
          </a:p>
          <a:p>
            <a:pPr>
              <a:defRPr/>
            </a:pPr>
            <a:r>
              <a:rPr lang="ru-RU"/>
              <a:t>3) МИРИТЬСЯ. Терпимо относиться к чему-нибудь. Мириться с неудобствами.</a:t>
            </a:r>
            <a:endParaRPr/>
          </a:p>
          <a:p>
            <a:pPr>
              <a:defRPr/>
            </a:pPr>
            <a:r>
              <a:rPr lang="ru-RU"/>
              <a:t>4) ОСНОВА. Источник; главное, на чём строится что-нибудь, что является сущностью чего-нибудь. Экономическая основа общества</a:t>
            </a:r>
            <a:r>
              <a:rPr lang="ru-RU"/>
              <a:t>.</a:t>
            </a:r>
            <a:endParaRPr/>
          </a:p>
          <a:p>
            <a:pPr>
              <a:defRPr/>
            </a:pPr>
            <a:r>
              <a:rPr lang="ru-RU"/>
              <a:t> </a:t>
            </a:r>
            <a:r>
              <a:rPr lang="ru-RU"/>
              <a:t>5) КЛЮЧ. Металлический стержень с особой комбинацией вырезов для отпирания и запирания замка. Открыть дверь ключом.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499992" y="6011995"/>
            <a:ext cx="1405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/>
              <a:t>Ответ: 34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71194" y="297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>
                <a:solidFill>
                  <a:srgbClr val="C00000"/>
                </a:solidFill>
                <a:latin typeface="Cambria"/>
                <a:ea typeface="Cambria"/>
              </a:rPr>
              <a:t>Алгоритм выполнения задания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980728"/>
            <a:ext cx="8229600" cy="568863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/>
              <a:t>1) Внимательно прочитайте предложения, в которых присутствуют выделенные слова.</a:t>
            </a:r>
            <a:endParaRPr/>
          </a:p>
          <a:p>
            <a:pPr>
              <a:defRPr/>
            </a:pPr>
            <a:r>
              <a:rPr lang="ru-RU"/>
              <a:t>2) Просмотрите лексическое значение многозначного слова, обратите внимание на примеры использования этого слова (примеры написаны после определения).</a:t>
            </a:r>
            <a:endParaRPr/>
          </a:p>
          <a:p>
            <a:pPr>
              <a:defRPr/>
            </a:pPr>
            <a:r>
              <a:rPr lang="ru-RU"/>
              <a:t>3) Не забывайте о методе исключения. Сразу вычеркивайте те значения, которые совершенно не соответствуют тематике текста. Зачастую вы знаете прямое (главное или наиболее употребляемое). </a:t>
            </a:r>
            <a:endParaRPr/>
          </a:p>
          <a:p>
            <a:pPr>
              <a:defRPr/>
            </a:pPr>
            <a:r>
              <a:rPr lang="ru-RU"/>
              <a:t>4) Чтобы проверить ответ, подставьте в текст определение, использованное в толковании. Также прочитайте примеры и попробуйте подставить их в один ряд со словосочетанием из текста.</a:t>
            </a:r>
            <a:endParaRPr/>
          </a:p>
          <a:p>
            <a:pPr>
              <a:defRPr/>
            </a:pPr>
            <a:r>
              <a:rPr lang="ru-RU"/>
              <a:t>5) Выберите те варианты, в которых слово </a:t>
            </a:r>
            <a:endParaRPr lang="ru-RU"/>
          </a:p>
          <a:p>
            <a:pPr marL="0" indent="0">
              <a:buNone/>
              <a:defRPr/>
            </a:pPr>
            <a:r>
              <a:rPr lang="ru-RU"/>
              <a:t>    использовано </a:t>
            </a:r>
            <a:r>
              <a:rPr lang="ru-RU"/>
              <a:t>в данном контексте, запишите в </a:t>
            </a:r>
            <a:endParaRPr lang="ru-RU"/>
          </a:p>
          <a:p>
            <a:pPr marL="0" indent="0">
              <a:buNone/>
              <a:defRPr/>
            </a:pPr>
            <a:r>
              <a:rPr lang="ru-RU"/>
              <a:t>    ответ </a:t>
            </a:r>
            <a:r>
              <a:rPr lang="ru-RU"/>
              <a:t>соответствующие цифры.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latin typeface="Cambria Math"/>
                <a:ea typeface="Cambria Math"/>
              </a:rPr>
              <a:t>Что нужно знать для правильного выполнения этого задания?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55673" y="1700808"/>
            <a:ext cx="852899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500" b="1"/>
              <a:t>Многозначные слова: прямое и переносное значение слова</a:t>
            </a:r>
            <a:endParaRPr/>
          </a:p>
          <a:p>
            <a:pPr algn="just">
              <a:defRPr/>
            </a:pPr>
            <a:r>
              <a:rPr lang="ru-RU" sz="2500"/>
              <a:t>В </a:t>
            </a:r>
            <a:r>
              <a:rPr lang="ru-RU" sz="2500"/>
              <a:t>русском языке слова по своему лексическому значению делятся на </a:t>
            </a:r>
            <a:r>
              <a:rPr lang="ru-RU" sz="2500" b="1">
                <a:solidFill>
                  <a:schemeClr val="tx2"/>
                </a:solidFill>
              </a:rPr>
              <a:t>однозначные</a:t>
            </a:r>
            <a:r>
              <a:rPr lang="ru-RU" sz="2500" b="1"/>
              <a:t> и </a:t>
            </a:r>
            <a:r>
              <a:rPr lang="ru-RU" sz="2500" b="1">
                <a:solidFill>
                  <a:schemeClr val="tx2"/>
                </a:solidFill>
              </a:rPr>
              <a:t>многозначные</a:t>
            </a:r>
            <a:r>
              <a:rPr lang="ru-RU" sz="2500"/>
              <a:t>. </a:t>
            </a:r>
            <a:endParaRPr lang="ru-RU" sz="2500"/>
          </a:p>
          <a:p>
            <a:pPr algn="just">
              <a:defRPr/>
            </a:pPr>
            <a:r>
              <a:rPr lang="ru-RU" sz="2500"/>
              <a:t>В </a:t>
            </a:r>
            <a:r>
              <a:rPr lang="ru-RU" sz="2500"/>
              <a:t>данном задании будут представлены только многозначные слова, т.е. такие, которые имеют много значений. Из списка значений необходимо выбрать такое, которое использовано в представленном контексте. </a:t>
            </a:r>
            <a:endParaRPr/>
          </a:p>
          <a:p>
            <a:pPr algn="just">
              <a:defRPr/>
            </a:pPr>
            <a:r>
              <a:rPr lang="ru-RU" sz="2500"/>
              <a:t>Многозначные слова могут иметь </a:t>
            </a:r>
            <a:r>
              <a:rPr lang="ru-RU" sz="2500" b="1">
                <a:solidFill>
                  <a:schemeClr val="tx2"/>
                </a:solidFill>
              </a:rPr>
              <a:t>прямое </a:t>
            </a:r>
            <a:r>
              <a:rPr lang="ru-RU" sz="2500" b="1"/>
              <a:t>и</a:t>
            </a:r>
            <a:r>
              <a:rPr lang="ru-RU" sz="2500" b="1">
                <a:solidFill>
                  <a:schemeClr val="tx2"/>
                </a:solidFill>
              </a:rPr>
              <a:t> переносное значение.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467544" y="735955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tx2"/>
                </a:solidFill>
              </a:rPr>
              <a:t>Прямое значение слова </a:t>
            </a:r>
            <a:r>
              <a:rPr lang="ru-RU" sz="2800"/>
              <a:t>- это его основное лексическое значение, сразу вызывает представление о предмете, явлении (мало зависит/ не зависит от контекста).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67544" y="2996952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tx2"/>
                </a:solidFill>
              </a:rPr>
              <a:t>Переносное значение </a:t>
            </a:r>
            <a:r>
              <a:rPr lang="ru-RU" sz="2800"/>
              <a:t>- вторичное значение слова. Оно возникает, когда название предмета или явления переносится на обозначение прямых предметов или явлений (в большей мере зависит от контекста)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2132856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>
                <a:solidFill>
                  <a:srgbClr val="C00000"/>
                </a:solidFill>
                <a:latin typeface="Century"/>
              </a:rPr>
              <a:t>Задание 2</a:t>
            </a:r>
            <a:r>
              <a:rPr lang="ru-RU" sz="3200" b="1">
                <a:solidFill>
                  <a:srgbClr val="C00000"/>
                </a:solidFill>
                <a:latin typeface="Century"/>
              </a:rPr>
              <a:t>. </a:t>
            </a:r>
            <a:br>
              <a:rPr lang="ru-RU" sz="3200" b="1">
                <a:solidFill>
                  <a:srgbClr val="C00000"/>
                </a:solidFill>
                <a:latin typeface="Century"/>
              </a:rPr>
            </a:br>
            <a:r>
              <a:rPr lang="ru-RU" sz="3200" b="1">
                <a:solidFill>
                  <a:srgbClr val="C00000"/>
                </a:solidFill>
                <a:latin typeface="Century"/>
              </a:rPr>
              <a:t>Практика </a:t>
            </a:r>
            <a:r>
              <a:rPr lang="ru-RU" sz="3200" b="1">
                <a:solidFill>
                  <a:srgbClr val="C00000"/>
                </a:solidFill>
                <a:latin typeface="Century"/>
              </a:rPr>
              <a:t>ЕГЭ по русскому языку 2024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83568" y="404664"/>
            <a:ext cx="5997352" cy="43204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>
                <a:latin typeface="+mn-lt"/>
              </a:rPr>
              <a:t>Текст 1</a:t>
            </a:r>
            <a:br>
              <a:rPr lang="ru-RU" sz="2400" b="1">
                <a:latin typeface="+mn-lt"/>
              </a:rPr>
            </a:br>
            <a:endParaRPr lang="ru-RU" sz="2400" b="1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95536" y="650249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Археологи </a:t>
            </a:r>
            <a:r>
              <a:rPr lang="ru-RU"/>
              <a:t>обнаруживают остатки древних поселений, раскапывают старые захоронения, находят там различные вещи, которые </a:t>
            </a:r>
            <a:r>
              <a:rPr lang="ru-RU" b="1"/>
              <a:t>служили</a:t>
            </a:r>
            <a:r>
              <a:rPr lang="ru-RU"/>
              <a:t> когда-то людям. &lt;…&gt; </a:t>
            </a:r>
            <a:r>
              <a:rPr lang="ru-RU" b="1"/>
              <a:t>вещи </a:t>
            </a:r>
            <a:r>
              <a:rPr lang="ru-RU"/>
              <a:t>реальны, конкретны, их можно пощупать, осмотреть, изучить. А где </a:t>
            </a:r>
            <a:r>
              <a:rPr lang="ru-RU" b="1"/>
              <a:t>«копать» </a:t>
            </a:r>
            <a:r>
              <a:rPr lang="ru-RU"/>
              <a:t>лингвисту? Правда, у лингвиста есть древние рукописи. Но письменность возникла сравнительно недавно, а как проникнуть сквозь тьму веков, заглянуть в те времена, когда люди не имели письменности (во всяком случае нам о ней ничего не известно</a:t>
            </a:r>
            <a:r>
              <a:rPr lang="ru-RU"/>
              <a:t>)?</a:t>
            </a:r>
            <a:endParaRPr lang="ru-RU"/>
          </a:p>
          <a:p>
            <a:pPr>
              <a:defRPr/>
            </a:pPr>
            <a:r>
              <a:rPr lang="ru-RU"/>
              <a:t>Если нет прямых свидетельств, то, возможно, есть косвенные... Взрослый человек может представить, как он говорил в детстве, наблюдая других детей. А что если сравнивать разные </a:t>
            </a:r>
            <a:r>
              <a:rPr lang="ru-RU" b="1"/>
              <a:t>языки</a:t>
            </a:r>
            <a:r>
              <a:rPr lang="ru-RU"/>
              <a:t>? Ведь известно, что во многих из них есть общие черты, они могут быть близкими родственниками (как, например, русский и украинский) или дальними (санскрит — язык Древней Индии и английский). Ученые открыли даже родственные связи между отдельными </a:t>
            </a:r>
            <a:r>
              <a:rPr lang="ru-RU" b="1"/>
              <a:t>семьями</a:t>
            </a:r>
            <a:r>
              <a:rPr lang="ru-RU"/>
              <a:t> — семьей славянских языков (русский, польский, болгарский и др.), семьей романских (французский, итальянский, испанский и др.). Как распределяются по родам слова других языков? Как употребляются эти слова</a:t>
            </a:r>
            <a:r>
              <a:rPr lang="ru-RU"/>
              <a:t>?</a:t>
            </a:r>
            <a:endParaRPr lang="ru-RU"/>
          </a:p>
          <a:p>
            <a:pPr>
              <a:defRPr/>
            </a:pPr>
            <a:r>
              <a:rPr lang="ru-RU"/>
              <a:t>Естественно, что ответы на эти вопросы скорее всего могли дать языки, менее других подвергшиеся позднейшим изменениям. Поэтому ученые и заинтересовались самыми древними из известных нам языков.</a:t>
            </a:r>
            <a:endParaRPr/>
          </a:p>
          <a:p>
            <a:pPr>
              <a:defRPr/>
            </a:pPr>
            <a:r>
              <a:rPr lang="ru-RU"/>
              <a:t>(</a:t>
            </a:r>
            <a:r>
              <a:rPr lang="ru-RU"/>
              <a:t>По В.В. Одинцову)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11560" y="620688"/>
            <a:ext cx="8229600" cy="36490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200" b="1">
                <a:solidFill>
                  <a:srgbClr val="C00000"/>
                </a:solidFill>
                <a:latin typeface="Century"/>
              </a:rPr>
              <a:t>ЗАДАНИЕ 2</a:t>
            </a:r>
            <a:br>
              <a:rPr lang="ru-RU" sz="1800" b="1">
                <a:latin typeface="Century"/>
              </a:rPr>
            </a:br>
            <a:endParaRPr lang="ru-RU" b="1">
              <a:latin typeface="Century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95536" y="803139"/>
            <a:ext cx="81472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b="1"/>
              <a:t>В тексте выделено пять слов. Укажите варианты ответов, в которых лексическое значение выделенного слова соответствует его значению в данном тексте. Запишите номера ответов.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1</a:t>
            </a:r>
            <a:r>
              <a:rPr lang="ru-RU" sz="2200">
                <a:solidFill>
                  <a:schemeClr val="tx2"/>
                </a:solidFill>
              </a:rPr>
              <a:t>) </a:t>
            </a:r>
            <a:r>
              <a:rPr lang="ru-RU" sz="2200" b="1">
                <a:solidFill>
                  <a:schemeClr val="tx2"/>
                </a:solidFill>
              </a:rPr>
              <a:t>ЯЗЫК</a:t>
            </a:r>
            <a:r>
              <a:rPr lang="ru-RU" sz="2200" b="1"/>
              <a:t>.</a:t>
            </a:r>
            <a:r>
              <a:rPr lang="ru-RU" sz="2200"/>
              <a:t> Исторически сложившаяся система звуковых, словарных и грамматических средств, объективирующая работу мышления и являющаяся орудием общения, обмена мыслями и взаимного понимания людей в обществе. Великий русский язык.</a:t>
            </a:r>
            <a:endParaRPr/>
          </a:p>
          <a:p>
            <a:pPr>
              <a:defRPr/>
            </a:pPr>
            <a:r>
              <a:rPr lang="ru-RU" sz="2200"/>
              <a:t>2) </a:t>
            </a:r>
            <a:r>
              <a:rPr lang="ru-RU" sz="2200" b="1">
                <a:solidFill>
                  <a:schemeClr val="tx2"/>
                </a:solidFill>
              </a:rPr>
              <a:t>СЛУЖИТЬ</a:t>
            </a:r>
            <a:r>
              <a:rPr lang="ru-RU" sz="2200">
                <a:solidFill>
                  <a:schemeClr val="tx2"/>
                </a:solidFill>
              </a:rPr>
              <a:t>.</a:t>
            </a:r>
            <a:r>
              <a:rPr lang="ru-RU" sz="2200"/>
              <a:t> Нести, исполнять службу. Служить в армии.</a:t>
            </a:r>
            <a:endParaRPr/>
          </a:p>
          <a:p>
            <a:pPr>
              <a:defRPr/>
            </a:pPr>
            <a:r>
              <a:rPr lang="ru-RU" sz="2200"/>
              <a:t>3) </a:t>
            </a:r>
            <a:r>
              <a:rPr lang="ru-RU" sz="2200" b="1">
                <a:solidFill>
                  <a:schemeClr val="tx2"/>
                </a:solidFill>
              </a:rPr>
              <a:t>СЕМЬЯ.</a:t>
            </a:r>
            <a:r>
              <a:rPr lang="ru-RU" sz="2200"/>
              <a:t> Группа родственных языков. Семья языков.</a:t>
            </a:r>
            <a:endParaRPr/>
          </a:p>
          <a:p>
            <a:pPr>
              <a:defRPr/>
            </a:pPr>
            <a:r>
              <a:rPr lang="ru-RU" sz="2200"/>
              <a:t>4) </a:t>
            </a:r>
            <a:r>
              <a:rPr lang="ru-RU" sz="2200" b="1">
                <a:solidFill>
                  <a:schemeClr val="tx2"/>
                </a:solidFill>
              </a:rPr>
              <a:t>ВЕЩЬ</a:t>
            </a:r>
            <a:r>
              <a:rPr lang="ru-RU" sz="2200" b="1"/>
              <a:t>.</a:t>
            </a:r>
            <a:r>
              <a:rPr lang="ru-RU" sz="2200"/>
              <a:t> Нечто, обстоятельство, явление. Произошла непонятная вещь.</a:t>
            </a:r>
            <a:endParaRPr/>
          </a:p>
          <a:p>
            <a:pPr>
              <a:defRPr/>
            </a:pPr>
            <a:r>
              <a:rPr lang="ru-RU" sz="2200"/>
              <a:t>5) </a:t>
            </a:r>
            <a:r>
              <a:rPr lang="ru-RU" sz="2200" b="1">
                <a:solidFill>
                  <a:schemeClr val="tx2"/>
                </a:solidFill>
              </a:rPr>
              <a:t>КОПАТЬ</a:t>
            </a:r>
            <a:r>
              <a:rPr lang="ru-RU" sz="2200">
                <a:solidFill>
                  <a:schemeClr val="tx2"/>
                </a:solidFill>
              </a:rPr>
              <a:t>.</a:t>
            </a:r>
            <a:r>
              <a:rPr lang="ru-RU" sz="2200"/>
              <a:t> Отваливая землю, доставать, извлекать. Копать картофель.</a:t>
            </a:r>
            <a:endParaRPr lang="ru-RU" sz="220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750437" y="5817682"/>
            <a:ext cx="150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Ответ</a:t>
            </a: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: </a:t>
            </a:r>
            <a:r>
              <a:rPr lang="ru-RU" sz="2400" b="1">
                <a:solidFill>
                  <a:srgbClr val="444444"/>
                </a:solidFill>
                <a:latin typeface="Montserrat"/>
                <a:ea typeface="+mj-ea"/>
                <a:cs typeface="+mj-cs"/>
              </a:rPr>
              <a:t>13</a:t>
            </a:r>
            <a:r>
              <a:rPr lang="ru-RU" sz="2400" b="1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ONLYOFFICE/7.4.1.36</Application>
  <DocSecurity>0</DocSecurity>
  <PresentationFormat>Экран (4:3)</PresentationFormat>
  <Paragraphs>0</Paragraphs>
  <Slides>20</Slides>
  <Notes>20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Samsung</dc:creator>
  <cp:keywords/>
  <dc:description/>
  <dc:identifier/>
  <dc:language/>
  <cp:lastModifiedBy/>
  <cp:revision>22</cp:revision>
  <dcterms:created xsi:type="dcterms:W3CDTF">2018-01-20T07:44:10Z</dcterms:created>
  <dcterms:modified xsi:type="dcterms:W3CDTF">2024-11-29T12:31:58Z</dcterms:modified>
  <cp:category/>
  <cp:contentStatus/>
  <cp:version/>
</cp:coreProperties>
</file>