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56" r:id="rId4"/>
  </p:sldMasterIdLst>
  <p:notesMasterIdLst>
    <p:notesMasterId r:id="rId5"/>
  </p:notesMasterIdLst>
  <p:handoutMasterIdLst>
    <p:handoutMasterId r:id="rId6"/>
  </p:handoutMasterIdLst>
  <p:sldIdLst>
    <p:sldId id="267" r:id="rId7"/>
    <p:sldId id="281" r:id="rId8"/>
    <p:sldId id="282" r:id="rId9"/>
    <p:sldId id="283" r:id="rId10"/>
    <p:sldId id="284" r:id="rId11"/>
    <p:sldId id="285" r:id="rId12"/>
    <p:sldId id="286" r:id="rId13"/>
  </p:sldIdLst>
  <p:sldSz cx="12188825" cy="6858000"/>
  <p:notesSz cx="6858000" cy="9144000"/>
  <p:custDataLst>
    <p:tags r:id="rId14"/>
  </p:custDataLst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599" autoAdjust="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1C10F06D-860A-4604-A7AD-02E614FE3976}" type="parTrans" cxnId="{927E065D-3694-4623-87D8-E19C1F47CF42}">
      <dgm:prSet/>
      <dgm:spPr/>
      <dgm:t>
        <a:bodyPr rtlCol="0"/>
        <a:lstStyle/>
        <a:p>
          <a:pPr rtl="0"/>
          <a:endParaRPr lang="en-US"/>
        </a:p>
      </dgm:t>
    </dgm:pt>
    <dgm:pt modelId="{4DF9FE7B-F642-4898-A360-D4E3814E1A3D}">
      <dgm:prSet phldrT="[Text]"/>
      <dgm:spPr/>
      <dgm:t>
        <a:bodyPr rtlCol="0"/>
        <a:lstStyle/>
        <a:p>
          <a:pPr rtl="0"/>
          <a:r>
            <a:rPr lang="ru" smtClean="0"/>
            <a:t>Вариант  1  (ССП)</a:t>
          </a:r>
          <a:endParaRPr lang="en-US"/>
        </a:p>
      </dgm:t>
    </dgm:pt>
    <dgm:pt modelId="{AEBC78E6-CDDC-4C8F-A157-3C51E907FACD}" type="parTrans" cxnId="{4701E09D-39F6-4535-899B-33204FAB0C4F}">
      <dgm:prSet/>
      <dgm:spPr/>
      <dgm:t>
        <a:bodyPr rtlCol="0"/>
        <a:lstStyle/>
        <a:p>
          <a:pPr rtl="0"/>
          <a:endParaRPr lang="en-US"/>
        </a:p>
      </dgm:t>
    </dgm:pt>
    <dgm:pt modelId="{EFF2750D-B4B3-474C-8B62-8B638DC31F7E}">
      <dgm:prSet phldrT="[Text]"/>
      <dgm:spPr/>
      <dgm:t>
        <a:bodyPr rtlCol="0"/>
        <a:lstStyle/>
        <a:p>
          <a:pPr rtl="0"/>
          <a:r>
            <a:rPr lang="ru"/>
            <a:t>Задача </a:t>
          </a:r>
          <a:r>
            <a:rPr lang="ru" smtClean="0"/>
            <a:t>по 1 предложению: заменить  первое сказуемое на ПО</a:t>
          </a:r>
          <a:endParaRPr lang="ru"/>
        </a:p>
      </dgm:t>
    </dgm:pt>
    <dgm:pt modelId="{75C067D7-FCD2-4969-8F27-4BBDA88E75ED}" type="sibTrans" cxnId="{4701E09D-39F6-4535-899B-33204FAB0C4F}">
      <dgm:prSet/>
      <dgm:spPr/>
      <dgm:t>
        <a:bodyPr rtlCol="0"/>
        <a:lstStyle/>
        <a:p>
          <a:pPr rtl="0"/>
          <a:endParaRPr lang="en-US"/>
        </a:p>
      </dgm:t>
    </dgm:pt>
    <dgm:pt modelId="{C0BEB5FF-8DFB-40B9-A228-C0C6097DDDC4}" type="parTrans" cxnId="{12376A31-853A-48CD-A6D2-3EBBCAFA7593}">
      <dgm:prSet/>
      <dgm:spPr/>
      <dgm:t>
        <a:bodyPr rtlCol="0"/>
        <a:lstStyle/>
        <a:p>
          <a:pPr rtl="0"/>
          <a:endParaRPr lang="en-US"/>
        </a:p>
      </dgm:t>
    </dgm:pt>
    <dgm:pt modelId="{789CD6DB-3A68-4A41-90BD-4F0CBB3617D1}">
      <dgm:prSet phldrT="[Text]"/>
      <dgm:spPr/>
      <dgm:t>
        <a:bodyPr rtlCol="0"/>
        <a:lstStyle/>
        <a:p>
          <a:pPr rtl="0"/>
          <a:r>
            <a:rPr lang="ru"/>
            <a:t>Задача </a:t>
          </a:r>
          <a:r>
            <a:rPr lang="ru" smtClean="0"/>
            <a:t>по 2 предложению: заменить сказуемое на ДО</a:t>
          </a:r>
          <a:endParaRPr lang="ru"/>
        </a:p>
      </dgm:t>
    </dgm:pt>
    <dgm:pt modelId="{1A702531-A59F-4EE2-8246-E2EB0955D8B1}" type="sibTrans" cxnId="{12376A31-853A-48CD-A6D2-3EBBCAFA7593}">
      <dgm:prSet/>
      <dgm:spPr/>
      <dgm:t>
        <a:bodyPr rtlCol="0"/>
        <a:lstStyle/>
        <a:p>
          <a:pPr rtl="0"/>
          <a:endParaRPr lang="en-US"/>
        </a:p>
      </dgm:t>
    </dgm:pt>
    <dgm:pt modelId="{43C18EFF-81FC-4D70-8C6B-E95FF3730413}" type="sibTrans" cxnId="{927E065D-3694-4623-87D8-E19C1F47CF42}">
      <dgm:prSet/>
      <dgm:spPr/>
      <dgm:t>
        <a:bodyPr rtlCol="0"/>
        <a:lstStyle/>
        <a:p>
          <a:pPr rtl="0"/>
          <a:endParaRPr lang="en-US"/>
        </a:p>
      </dgm:t>
    </dgm:pt>
    <dgm:pt modelId="{F356CC76-9117-4B79-A270-BBBAFD3E9C79}" type="parTrans" cxnId="{A5A84A6B-A5F9-47C7-AFED-B31EB8A63C9F}">
      <dgm:prSet/>
      <dgm:spPr/>
      <dgm:t>
        <a:bodyPr rtlCol="0"/>
        <a:lstStyle/>
        <a:p>
          <a:pPr rtl="0"/>
          <a:endParaRPr lang="en-US"/>
        </a:p>
      </dgm:t>
    </dgm:pt>
    <dgm:pt modelId="{3929B1E1-4BC4-4C73-ABE8-27CEF96A3652}">
      <dgm:prSet phldrT="[Text]"/>
      <dgm:spPr/>
      <dgm:t>
        <a:bodyPr rtlCol="0"/>
        <a:lstStyle/>
        <a:p>
          <a:pPr rtl="0"/>
          <a:r>
            <a:rPr lang="ru" smtClean="0"/>
            <a:t>Вариант  2  (СПП)</a:t>
          </a:r>
          <a:endParaRPr lang="ru"/>
        </a:p>
      </dgm:t>
    </dgm:pt>
    <dgm:pt modelId="{BE23F476-2C5C-42ED-BF2B-CD5FC7ADDDF6}" type="parTrans" cxnId="{EDF2CACD-8AE0-4D43-A073-4E23DAD6B676}">
      <dgm:prSet/>
      <dgm:spPr/>
      <dgm:t>
        <a:bodyPr rtlCol="0"/>
        <a:lstStyle/>
        <a:p>
          <a:pPr rtl="0"/>
          <a:endParaRPr lang="en-US"/>
        </a:p>
      </dgm:t>
    </dgm:pt>
    <dgm:pt modelId="{99E0600D-9954-43F4-8926-13B8777FAAA1}">
      <dgm:prSet phldrT="[Text]"/>
      <dgm:spPr/>
      <dgm:t>
        <a:bodyPr rtlCol="0"/>
        <a:lstStyle/>
        <a:p>
          <a:pPr rtl="0"/>
          <a:r>
            <a:rPr lang="ru" smtClean="0"/>
            <a:t>Задача по 1 предложению: заменить  первое сказуемое на ПО</a:t>
          </a:r>
          <a:endParaRPr lang="ru"/>
        </a:p>
      </dgm:t>
    </dgm:pt>
    <dgm:pt modelId="{C44937DC-4907-4769-AA8B-1B3E7391D7B0}" type="sibTrans" cxnId="{EDF2CACD-8AE0-4D43-A073-4E23DAD6B676}">
      <dgm:prSet/>
      <dgm:spPr/>
      <dgm:t>
        <a:bodyPr rtlCol="0"/>
        <a:lstStyle/>
        <a:p>
          <a:pPr rtl="0"/>
          <a:endParaRPr lang="en-US"/>
        </a:p>
      </dgm:t>
    </dgm:pt>
    <dgm:pt modelId="{D864BAAD-73EC-46A6-A430-9925421C069A}" type="parTrans" cxnId="{6CD861A0-A41E-4182-9253-884853866494}">
      <dgm:prSet/>
      <dgm:spPr/>
      <dgm:t>
        <a:bodyPr/>
        <a:lstStyle/>
        <a:p>
          <a:endParaRPr lang="ru-RU"/>
        </a:p>
      </dgm:t>
    </dgm:pt>
    <dgm:pt modelId="{00F29D6A-CAEB-4049-8574-F01CD3EF5855}">
      <dgm:prSet/>
      <dgm:spPr/>
      <dgm:t>
        <a:bodyPr/>
        <a:lstStyle/>
        <a:p>
          <a:pPr rtl="0"/>
          <a:r>
            <a:rPr lang="ru" smtClean="0"/>
            <a:t>Задача по 2 предложению: заменить сказуемое на ДО</a:t>
          </a:r>
          <a:endParaRPr lang="ru"/>
        </a:p>
      </dgm:t>
    </dgm:pt>
    <dgm:pt modelId="{5A9E7356-6630-4E9E-8B2E-016BAEBFB131}" type="sibTrans" cxnId="{6CD861A0-A41E-4182-9253-884853866494}">
      <dgm:prSet/>
      <dgm:spPr/>
      <dgm:t>
        <a:bodyPr/>
        <a:lstStyle/>
        <a:p>
          <a:endParaRPr lang="ru-RU"/>
        </a:p>
      </dgm:t>
    </dgm:pt>
    <dgm:pt modelId="{19BA0C22-38BB-4E9F-89D5-0FF5FF9F12CE}" type="sibTrans" cxnId="{A5A84A6B-A5F9-47C7-AFED-B31EB8A63C9F}">
      <dgm:prSet/>
      <dgm:spPr/>
      <dgm:t>
        <a:bodyPr rtlCol="0"/>
        <a:lstStyle/>
        <a:p>
          <a:pPr rtl="0"/>
          <a:endParaRPr lang="en-US"/>
        </a:p>
      </dgm:t>
    </dgm:pt>
    <dgm:pt modelId="{E6A445EE-D086-4B01-B491-D67950A5A065}" type="pres">
      <dgm:prSet presAssocID="{3F442EA2-39BA-4C9A-AD59-755D4917D532}" presName="linear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3A9625-D3EB-4CA1-AB05-34452283708A}" type="pres">
      <dgm:prSet presAssocID="{4DF9FE7B-F642-4898-A360-D4E3814E1A3D}" presName="parentLin"/>
      <dgm:spPr/>
      <dgm:t>
        <a:bodyPr/>
        <a:lstStyle/>
        <a:p/>
      </dgm:t>
    </dgm:pt>
    <dgm:pt modelId="{7E290D25-335D-4339-A8E8-B036E46B5EB5}" type="pres">
      <dgm:prSet presAssocID="{4DF9FE7B-F642-4898-A360-D4E3814E1A3D}" presName="parentLeftMargin" presStyleLbl="node1" presStyleCnt="2"/>
      <dgm:spPr/>
      <dgm:t>
        <a:bodyPr/>
        <a:lstStyle/>
        <a:p>
          <a:endParaRPr lang="ru-RU"/>
        </a:p>
      </dgm:t>
    </dgm:pt>
    <dgm:pt modelId="{674922F1-7266-4681-AD4F-1C618A5FFF23}" type="pres">
      <dgm:prSet presAssocID="{4DF9FE7B-F642-4898-A360-D4E3814E1A3D}" presName="parentText" presStyleLbl="node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29850-0672-4B77-B5DE-2E1563038631}" type="pres">
      <dgm:prSet presAssocID="{4DF9FE7B-F642-4898-A360-D4E3814E1A3D}" presName="negativeSpace"/>
      <dgm:spPr/>
      <dgm:t>
        <a:bodyPr/>
        <a:lstStyle/>
        <a:p/>
      </dgm:t>
    </dgm:pt>
    <dgm:pt modelId="{80259B02-529C-422B-91BE-D70198BA9F6C}" type="pres">
      <dgm:prSet presAssocID="{4DF9FE7B-F642-4898-A360-D4E3814E1A3D}" presName="childText" presStyleLbl="conFgAcc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EFB4E-D3DB-42E1-82AC-148F7D29254F}" type="pres">
      <dgm:prSet presAssocID="{43C18EFF-81FC-4D70-8C6B-E95FF3730413}" presName="spaceBetweenRectangles"/>
      <dgm:spPr/>
      <dgm:t>
        <a:bodyPr/>
        <a:lstStyle/>
        <a:p/>
      </dgm:t>
    </dgm:pt>
    <dgm:pt modelId="{07AC1C38-F728-4390-9C76-57A49ED97DBB}" type="pres">
      <dgm:prSet presAssocID="{3929B1E1-4BC4-4C73-ABE8-27CEF96A3652}" presName="parentLin"/>
      <dgm:spPr/>
      <dgm:t>
        <a:bodyPr/>
        <a:lstStyle/>
        <a:p/>
      </dgm:t>
    </dgm:pt>
    <dgm:pt modelId="{D0037F0D-DB9A-4BA4-97B4-D939B26E14DA}" type="pres">
      <dgm:prSet presAssocID="{3929B1E1-4BC4-4C73-ABE8-27CEF96A3652}" presName="parentLeftMargin" presStyleLbl="node1" presStyleIdx="1" presStyleCnt="2"/>
      <dgm:spPr/>
      <dgm:t>
        <a:bodyPr/>
        <a:lstStyle/>
        <a:p>
          <a:endParaRPr lang="ru-RU"/>
        </a:p>
      </dgm:t>
    </dgm:pt>
    <dgm:pt modelId="{21EEBBE2-729F-4D85-8CAE-C2B30FF126D2}" type="pres">
      <dgm:prSet presAssocID="{3929B1E1-4BC4-4C73-ABE8-27CEF96A36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B3FAF-C320-430D-84D4-71BA6D1761D1}" type="pres">
      <dgm:prSet presAssocID="{3929B1E1-4BC4-4C73-ABE8-27CEF96A3652}" presName="negativeSpace"/>
      <dgm:spPr/>
      <dgm:t>
        <a:bodyPr/>
        <a:lstStyle/>
        <a:p/>
      </dgm:t>
    </dgm:pt>
    <dgm:pt modelId="{5282638F-EFF2-4770-BB1A-21455422E45D}" type="pres">
      <dgm:prSet presAssocID="{3929B1E1-4BC4-4C73-ABE8-27CEF96A365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7E065D-3694-4623-87D8-E19C1F47CF42}" srcId="{3F442EA2-39BA-4C9A-AD59-755D4917D532}" destId="{4DF9FE7B-F642-4898-A360-D4E3814E1A3D}" srcOrd="0" destOrd="0" parTransId="{1C10F06D-860A-4604-A7AD-02E614FE3976}" sibTransId="{43C18EFF-81FC-4D70-8C6B-E95FF3730413}"/>
    <dgm:cxn modelId="{4701E09D-39F6-4535-899B-33204FAB0C4F}" srcId="{4DF9FE7B-F642-4898-A360-D4E3814E1A3D}" destId="{EFF2750D-B4B3-474C-8B62-8B638DC31F7E}" srcOrd="0" destOrd="0" parTransId="{AEBC78E6-CDDC-4C8F-A157-3C51E907FACD}" sibTransId="{75C067D7-FCD2-4969-8F27-4BBDA88E75ED}"/>
    <dgm:cxn modelId="{12376A31-853A-48CD-A6D2-3EBBCAFA7593}" srcId="{4DF9FE7B-F642-4898-A360-D4E3814E1A3D}" destId="{789CD6DB-3A68-4A41-90BD-4F0CBB3617D1}" srcOrd="1" destOrd="0" parTransId="{C0BEB5FF-8DFB-40B9-A228-C0C6097DDDC4}" sibTransId="{1A702531-A59F-4EE2-8246-E2EB0955D8B1}"/>
    <dgm:cxn modelId="{A5A84A6B-A5F9-47C7-AFED-B31EB8A63C9F}" srcId="{3F442EA2-39BA-4C9A-AD59-755D4917D532}" destId="{3929B1E1-4BC4-4C73-ABE8-27CEF96A3652}" srcOrd="1" destOrd="0" parTransId="{F356CC76-9117-4B79-A270-BBBAFD3E9C79}" sibTransId="{19BA0C22-38BB-4E9F-89D5-0FF5FF9F12CE}"/>
    <dgm:cxn modelId="{EDF2CACD-8AE0-4D43-A073-4E23DAD6B676}" srcId="{3929B1E1-4BC4-4C73-ABE8-27CEF96A3652}" destId="{99E0600D-9954-43F4-8926-13B8777FAAA1}" srcOrd="0" destOrd="0" parTransId="{BE23F476-2C5C-42ED-BF2B-CD5FC7ADDDF6}" sibTransId="{C44937DC-4907-4769-AA8B-1B3E7391D7B0}"/>
    <dgm:cxn modelId="{6CD861A0-A41E-4182-9253-884853866494}" srcId="{3929B1E1-4BC4-4C73-ABE8-27CEF96A3652}" destId="{00F29D6A-CAEB-4049-8574-F01CD3EF5855}" srcOrd="1" destOrd="0" parTransId="{D864BAAD-73EC-46A6-A430-9925421C069A}" sibTransId="{5A9E7356-6630-4E9E-8B2E-016BAEBFB131}"/>
    <dgm:cxn modelId="{43B41665-7B83-468C-9A88-8D049E81AAC6}" type="presOf" srcId="{3F442EA2-39BA-4C9A-AD59-755D4917D532}" destId="{E6A445EE-D086-4B01-B491-D67950A5A065}" srcOrd="0" destOrd="0" presId="urn:microsoft.com/office/officeart/2005/8/layout/list1"/>
    <dgm:cxn modelId="{DE0F0DCF-C609-4756-906A-97CC894CAAD0}" type="presParOf" srcId="{E6A445EE-D086-4B01-B491-D67950A5A065}" destId="{6D3A9625-D3EB-4CA1-AB05-34452283708A}" srcOrd="0" destOrd="0" presId="urn:microsoft.com/office/officeart/2005/8/layout/list1"/>
    <dgm:cxn modelId="{6E7E529D-DD11-4833-9BB3-1924F8B7A15D}" type="presParOf" srcId="{6D3A9625-D3EB-4CA1-AB05-34452283708A}" destId="{7E290D25-335D-4339-A8E8-B036E46B5EB5}" srcOrd="0" destOrd="0" presId="urn:microsoft.com/office/officeart/2005/8/layout/list1"/>
    <dgm:cxn modelId="{4368F1C6-98AF-4F81-92D9-4883842AD188}" type="presOf" srcId="{4DF9FE7B-F642-4898-A360-D4E3814E1A3D}" destId="{7E290D25-335D-4339-A8E8-B036E46B5EB5}" srcOrd="0" destOrd="0" presId="urn:microsoft.com/office/officeart/2005/8/layout/list1"/>
    <dgm:cxn modelId="{D3C9C928-958C-4E4C-8BA6-6C33D8130706}" type="presParOf" srcId="{6D3A9625-D3EB-4CA1-AB05-34452283708A}" destId="{674922F1-7266-4681-AD4F-1C618A5FFF23}" srcOrd="1" destOrd="0" presId="urn:microsoft.com/office/officeart/2005/8/layout/list1"/>
    <dgm:cxn modelId="{9CB58AA8-CC16-4EDB-A71F-1D172F7F9DDB}" type="presOf" srcId="{4DF9FE7B-F642-4898-A360-D4E3814E1A3D}" destId="{674922F1-7266-4681-AD4F-1C618A5FFF23}" srcOrd="1" destOrd="0" presId="urn:microsoft.com/office/officeart/2005/8/layout/list1"/>
    <dgm:cxn modelId="{C0C51DAC-8B45-41E2-BD8C-B2B81DB24D7B}" type="presParOf" srcId="{E6A445EE-D086-4B01-B491-D67950A5A065}" destId="{96C29850-0672-4B77-B5DE-2E1563038631}" srcOrd="1" destOrd="0" presId="urn:microsoft.com/office/officeart/2005/8/layout/list1"/>
    <dgm:cxn modelId="{89FC6CCA-9B5F-4B75-8BE2-D2FAC8E6CD84}" type="presParOf" srcId="{E6A445EE-D086-4B01-B491-D67950A5A065}" destId="{80259B02-529C-422B-91BE-D70198BA9F6C}" srcOrd="2" destOrd="0" presId="urn:microsoft.com/office/officeart/2005/8/layout/list1"/>
    <dgm:cxn modelId="{0FE89FF3-34E0-4244-AE34-EC78BDB67347}" type="presOf" srcId="{EFF2750D-B4B3-474C-8B62-8B638DC31F7E}" destId="{80259B02-529C-422B-91BE-D70198BA9F6C}" srcOrd="0" destOrd="0" presId="urn:microsoft.com/office/officeart/2005/8/layout/list1"/>
    <dgm:cxn modelId="{0C10A8F1-C479-4076-A1D3-4B263E9B6CE1}" type="presOf" srcId="{789CD6DB-3A68-4A41-90BD-4F0CBB3617D1}" destId="{80259B02-529C-422B-91BE-D70198BA9F6C}" srcOrd="0" destOrd="1" presId="urn:microsoft.com/office/officeart/2005/8/layout/list1"/>
    <dgm:cxn modelId="{F55CEF55-944E-4424-A4E1-3C9711A59BE9}" type="presParOf" srcId="{E6A445EE-D086-4B01-B491-D67950A5A065}" destId="{E53EFB4E-D3DB-42E1-82AC-148F7D29254F}" srcOrd="3" destOrd="0" presId="urn:microsoft.com/office/officeart/2005/8/layout/list1"/>
    <dgm:cxn modelId="{89131475-2A70-4AF1-A09A-AA687C5FD2BA}" type="presParOf" srcId="{E6A445EE-D086-4B01-B491-D67950A5A065}" destId="{07AC1C38-F728-4390-9C76-57A49ED97DBB}" srcOrd="4" destOrd="0" presId="urn:microsoft.com/office/officeart/2005/8/layout/list1"/>
    <dgm:cxn modelId="{380F9775-52E4-4D63-9CA4-7BC0A62BC40C}" type="presParOf" srcId="{07AC1C38-F728-4390-9C76-57A49ED97DBB}" destId="{D0037F0D-DB9A-4BA4-97B4-D939B26E14DA}" srcOrd="0" destOrd="0" presId="urn:microsoft.com/office/officeart/2005/8/layout/list1"/>
    <dgm:cxn modelId="{765C75CB-88BF-46CB-B5E4-0E4465B415E1}" type="presOf" srcId="{3929B1E1-4BC4-4C73-ABE8-27CEF96A3652}" destId="{D0037F0D-DB9A-4BA4-97B4-D939B26E14DA}" srcOrd="0" destOrd="0" presId="urn:microsoft.com/office/officeart/2005/8/layout/list1"/>
    <dgm:cxn modelId="{A8F45D7A-5F48-4AAC-9960-82DE3513DF0E}" type="presParOf" srcId="{07AC1C38-F728-4390-9C76-57A49ED97DBB}" destId="{21EEBBE2-729F-4D85-8CAE-C2B30FF126D2}" srcOrd="1" destOrd="0" presId="urn:microsoft.com/office/officeart/2005/8/layout/list1"/>
    <dgm:cxn modelId="{724514C0-9923-4490-A838-9EBA6165EE73}" type="presOf" srcId="{3929B1E1-4BC4-4C73-ABE8-27CEF96A3652}" destId="{21EEBBE2-729F-4D85-8CAE-C2B30FF126D2}" srcOrd="1" destOrd="0" presId="urn:microsoft.com/office/officeart/2005/8/layout/list1"/>
    <dgm:cxn modelId="{7D082340-1917-42BF-98DA-D990843C6C60}" type="presParOf" srcId="{E6A445EE-D086-4B01-B491-D67950A5A065}" destId="{AACB3FAF-C320-430D-84D4-71BA6D1761D1}" srcOrd="5" destOrd="0" presId="urn:microsoft.com/office/officeart/2005/8/layout/list1"/>
    <dgm:cxn modelId="{AEDE658B-DAA8-48A9-A778-3D1CFB6260EE}" type="presParOf" srcId="{E6A445EE-D086-4B01-B491-D67950A5A065}" destId="{5282638F-EFF2-4770-BB1A-21455422E45D}" srcOrd="6" destOrd="0" presId="urn:microsoft.com/office/officeart/2005/8/layout/list1"/>
    <dgm:cxn modelId="{C29B8334-19F9-4582-9658-1B80B3BA0114}" type="presOf" srcId="{99E0600D-9954-43F4-8926-13B8777FAAA1}" destId="{5282638F-EFF2-4770-BB1A-21455422E45D}" srcOrd="0" destOrd="0" presId="urn:microsoft.com/office/officeart/2005/8/layout/list1"/>
    <dgm:cxn modelId="{36440421-C8F1-4DDC-BE44-08D8C8E2E86B}" type="presOf" srcId="{00F29D6A-CAEB-4049-8574-F01CD3EF5855}" destId="{5282638F-EFF2-4770-BB1A-21455422E45D}" srcOrd="0" destOrd="1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1" name=""/>
      <dsp:cNvGrpSpPr/>
    </dsp:nvGrpSpPr>
    <dsp:grpSpPr/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r:blip="">
          <dgm:adjLst/>
        </dgm:shape>
        <dgm:presOf/>
        <dgm:constrLst/>
        <dgm:ruleLst/>
        <dgm:layoutNode name="parentLeftMargin">
          <dgm:alg type="sp"/>
          <dgm:shape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/>
        </dgm:ruleLst>
      </dgm:layoutNode>
      <dgm:forEach name="Name10" axis="followSib" ptType="sibTrans" cnt="1">
        <dgm:layoutNode name="spaceBetweenRectangle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ct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  <p:grpSp>
        <p:nvGrpSpPr>
          <p:cNvPr id="7" name="Группа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Овал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Овал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Группа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Овал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Овал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ct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  <p:grpSp>
        <p:nvGrpSpPr>
          <p:cNvPr id="13" name="Группа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Овал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ct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ct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429496729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Стиль образца заголовка</a:t>
            </a: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smtClean="0"/>
              <a:t>01.08.2016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 rtl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" smtClean="0"/>
              <a:t>Бессоюзное сложное предложение</a:t>
            </a:r>
            <a:endParaRPr lang="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2659" y="5589240"/>
            <a:ext cx="9429931" cy="991077"/>
          </a:xfrm>
        </p:spPr>
        <p:txBody>
          <a:bodyPr rtlCol="0"/>
          <a:lstStyle/>
          <a:p>
            <a:pPr rtl="0"/>
            <a:r>
              <a:rPr lang="ru-RU" sz="2800" smtClean="0"/>
              <a:t>1</a:t>
            </a:r>
            <a:r>
              <a:rPr lang="ru-RU" smtClean="0"/>
              <a:t> урок</a:t>
            </a:r>
            <a:endParaRPr lang="ru"/>
          </a:p>
        </p:txBody>
      </p:sp>
      <p:sp>
        <p:nvSpPr>
          <p:cNvPr id="4" name="Подзаголовок 2"/>
          <p:cNvSpPr txBox="1"/>
          <p:nvPr/>
        </p:nvSpPr>
        <p:spPr>
          <a:xfrm>
            <a:off x="1534503" y="3809523"/>
            <a:ext cx="9429931" cy="991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Р</a:t>
            </a:r>
            <a:r>
              <a:rPr lang="ru" smtClean="0"/>
              <a:t>усский язык, 9 класс</a:t>
            </a:r>
            <a:endParaRPr lang="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4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813" y="431800"/>
            <a:ext cx="4536503" cy="1168400"/>
          </a:xfrm>
        </p:spPr>
        <p:txBody>
          <a:bodyPr rtlCol="0"/>
          <a:lstStyle/>
          <a:p>
            <a:pPr rtl="0"/>
            <a:r>
              <a:rPr lang="ru" smtClean="0">
                <a:solidFill>
                  <a:srgbClr val="FF0000"/>
                </a:solidFill>
              </a:rPr>
              <a:t>Конструирование </a:t>
            </a:r>
            <a:br>
              <a:rPr lang="ru" smtClean="0">
                <a:solidFill>
                  <a:srgbClr val="FF0000"/>
                </a:solidFill>
              </a:rPr>
            </a:br>
            <a:r>
              <a:rPr lang="ru" smtClean="0">
                <a:solidFill>
                  <a:srgbClr val="FF0000"/>
                </a:solidFill>
              </a:rPr>
              <a:t>предложений</a:t>
            </a:r>
            <a:endParaRPr lang="ru">
              <a:solidFill>
                <a:srgbClr val="FF000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549796" y="1700808"/>
            <a:ext cx="4773956" cy="4267200"/>
          </a:xfrm>
        </p:spPr>
        <p:txBody>
          <a:bodyPr rtlCol="0">
            <a:normAutofit/>
          </a:bodyPr>
          <a:lstStyle/>
          <a:p>
            <a:pPr rtl="0"/>
            <a:r>
              <a:rPr lang="ru" sz="2800" smtClean="0"/>
              <a:t>Толстые сосулки свисали с крыш и обтаивали на солнце.</a:t>
            </a:r>
          </a:p>
          <a:p>
            <a:pPr rtl="0"/>
            <a:r>
              <a:rPr lang="ru" sz="2800" smtClean="0"/>
              <a:t>Капли падали с них, звонко ударяли о лёд, по всем улицам пели песню вёсны.</a:t>
            </a:r>
            <a:endParaRPr lang="ru" sz="2800"/>
          </a:p>
        </p:txBody>
      </p:sp>
      <p:graphicFrame>
        <p:nvGraphicFramePr>
          <p:cNvPr id="9" name="Объект 8" descr="Вертикальный список, в котором три группы расположены одна под другой, при этом под каждой группой есть отдельно выделенные пункты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3444386"/>
              </p:ext>
            </p:extLst>
          </p:nvPr>
        </p:nvGraphicFramePr>
        <p:xfrm>
          <a:off x="5518348" y="548680"/>
          <a:ext cx="6264696" cy="5904656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5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836960"/>
          </a:xfrm>
        </p:spPr>
        <p:txBody>
          <a:bodyPr/>
          <a:lstStyle/>
          <a:p>
            <a:r>
              <a:rPr lang="ru-RU" smtClean="0"/>
              <a:t>Результат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" smtClean="0"/>
              <a:t> </a:t>
            </a:r>
            <a:r>
              <a:rPr lang="ru" sz="2800" smtClean="0">
                <a:solidFill>
                  <a:srgbClr val="FF0000"/>
                </a:solidFill>
              </a:rPr>
              <a:t>ССП:</a:t>
            </a:r>
          </a:p>
          <a:p>
            <a:pPr>
              <a:buNone/>
            </a:pPr>
            <a:r>
              <a:rPr lang="ru" sz="2800" smtClean="0"/>
              <a:t>   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Толстые сосулки, </a:t>
            </a:r>
            <a:r>
              <a:rPr lang="ru" sz="2800" b="1" smtClean="0"/>
              <a:t>свисавшие с крыш</a:t>
            </a:r>
            <a:r>
              <a:rPr lang="ru" sz="2800" smtClean="0"/>
              <a:t>, обтаивали на солнце</a:t>
            </a:r>
            <a:r>
              <a:rPr lang="ru" sz="2800" smtClean="0">
                <a:sym typeface="Symbol"/>
              </a:rPr>
              <a:t></a:t>
            </a:r>
            <a:r>
              <a:rPr lang="ru" sz="2800" smtClean="0"/>
              <a:t>, и 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капли,  </a:t>
            </a:r>
            <a:r>
              <a:rPr lang="ru" sz="2800" b="1" smtClean="0"/>
              <a:t>падая с них</a:t>
            </a:r>
            <a:r>
              <a:rPr lang="ru" sz="2800" smtClean="0"/>
              <a:t>, звонко ударяли о лёд</a:t>
            </a:r>
            <a:r>
              <a:rPr lang="ru" sz="2800" smtClean="0">
                <a:sym typeface="Symbol"/>
              </a:rPr>
              <a:t></a:t>
            </a:r>
            <a:r>
              <a:rPr lang="ru" sz="2800" smtClean="0"/>
              <a:t>, 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по всем улицам пели песню вёсны</a:t>
            </a:r>
            <a:r>
              <a:rPr lang="ru" sz="2800" smtClean="0">
                <a:sym typeface="Symbol"/>
              </a:rPr>
              <a:t></a:t>
            </a:r>
            <a:r>
              <a:rPr lang="ru" sz="2800" smtClean="0"/>
              <a:t>.</a:t>
            </a:r>
          </a:p>
          <a:p>
            <a:pPr>
              <a:buNone/>
            </a:pPr>
            <a:r>
              <a:rPr lang="ru" sz="2800" smtClean="0"/>
              <a:t>   </a:t>
            </a:r>
            <a:r>
              <a:rPr lang="ru" sz="2800" smtClean="0">
                <a:solidFill>
                  <a:srgbClr val="FF0000"/>
                </a:solidFill>
              </a:rPr>
              <a:t>СПП</a:t>
            </a:r>
            <a:endParaRPr lang="ru" sz="2800" smtClean="0"/>
          </a:p>
          <a:p>
            <a:pPr>
              <a:buNone/>
            </a:pPr>
            <a:r>
              <a:rPr lang="ru" sz="2800" smtClean="0">
                <a:sym typeface="Symbol"/>
              </a:rPr>
              <a:t>   (</a:t>
            </a:r>
            <a:r>
              <a:rPr lang="ru" sz="2800" smtClean="0">
                <a:solidFill>
                  <a:srgbClr val="FF0000"/>
                </a:solidFill>
                <a:sym typeface="Symbol"/>
              </a:rPr>
              <a:t>Если</a:t>
            </a:r>
            <a:r>
              <a:rPr lang="ru" sz="2800" smtClean="0">
                <a:sym typeface="Symbol"/>
              </a:rPr>
              <a:t> т</a:t>
            </a:r>
            <a:r>
              <a:rPr lang="ru" sz="2800" smtClean="0"/>
              <a:t>олстые сосулки, </a:t>
            </a:r>
            <a:r>
              <a:rPr lang="ru" sz="2800" b="1" smtClean="0"/>
              <a:t>свисавшие с крыш</a:t>
            </a:r>
            <a:r>
              <a:rPr lang="ru" sz="2800" smtClean="0"/>
              <a:t>, обтаивали на солнце</a:t>
            </a:r>
            <a:r>
              <a:rPr lang="ru" sz="2800" smtClean="0">
                <a:sym typeface="Symbol"/>
              </a:rPr>
              <a:t>)</a:t>
            </a:r>
            <a:r>
              <a:rPr lang="ru" sz="2800" smtClean="0"/>
              <a:t>, 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>
                <a:solidFill>
                  <a:srgbClr val="FF0000"/>
                </a:solidFill>
                <a:sym typeface="Symbol"/>
              </a:rPr>
              <a:t>то</a:t>
            </a:r>
            <a:r>
              <a:rPr lang="ru" sz="2800" smtClean="0">
                <a:sym typeface="Symbol"/>
              </a:rPr>
              <a:t> </a:t>
            </a:r>
            <a:r>
              <a:rPr lang="ru" sz="2800" smtClean="0"/>
              <a:t>капли,  </a:t>
            </a:r>
            <a:r>
              <a:rPr lang="ru" sz="2800" b="1" smtClean="0"/>
              <a:t>падая с них</a:t>
            </a:r>
            <a:r>
              <a:rPr lang="ru" sz="2800" smtClean="0"/>
              <a:t>, звонко ударяли о лёд</a:t>
            </a:r>
            <a:r>
              <a:rPr lang="ru" sz="2800" smtClean="0">
                <a:sym typeface="Symbol"/>
              </a:rPr>
              <a:t></a:t>
            </a:r>
            <a:r>
              <a:rPr lang="ru" sz="2800" smtClean="0"/>
              <a:t>, 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по всем улицам пели песню вёсны</a:t>
            </a:r>
            <a:r>
              <a:rPr lang="ru" sz="2800" smtClean="0">
                <a:sym typeface="Symbol"/>
              </a:rPr>
              <a:t></a:t>
            </a:r>
            <a:r>
              <a:rPr lang="ru" sz="2800" smtClean="0"/>
              <a:t>.</a:t>
            </a:r>
          </a:p>
          <a:p>
            <a:pPr>
              <a:buNone/>
            </a:pPr>
            <a:r>
              <a:rPr lang="ru" sz="2800" smtClean="0"/>
              <a:t>    </a:t>
            </a:r>
            <a:r>
              <a:rPr lang="ru" sz="2800" smtClean="0">
                <a:solidFill>
                  <a:srgbClr val="FF0000"/>
                </a:solidFill>
              </a:rPr>
              <a:t>Как только.... +/-то                     Когда.....               Так как ...</a:t>
            </a:r>
          </a:p>
          <a:p>
            <a:pPr>
              <a:buNone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3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Бессоюзное сложное предложение (</a:t>
            </a:r>
            <a:r>
              <a:rPr lang="ru-RU" b="1" smtClean="0"/>
              <a:t>БСП</a:t>
            </a:r>
            <a:r>
              <a:rPr lang="ru-RU" smtClean="0"/>
              <a:t>)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1337568"/>
          </a:xfrm>
        </p:spPr>
        <p:txBody>
          <a:bodyPr>
            <a:normAutofit/>
          </a:bodyPr>
          <a:lstStyle/>
          <a:p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Толстые сосулки, </a:t>
            </a:r>
            <a:r>
              <a:rPr lang="ru" sz="2800" b="1" smtClean="0"/>
              <a:t>свисавшие с крыш</a:t>
            </a:r>
            <a:r>
              <a:rPr lang="ru" sz="2800" smtClean="0"/>
              <a:t>, обтаивали на солнце</a:t>
            </a:r>
            <a:r>
              <a:rPr lang="ru" sz="2800" smtClean="0">
                <a:sym typeface="Symbol"/>
              </a:rPr>
              <a:t></a:t>
            </a:r>
            <a:r>
              <a:rPr lang="ru" sz="2800" b="1" smtClean="0"/>
              <a:t>;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капли,  </a:t>
            </a:r>
            <a:r>
              <a:rPr lang="ru" sz="2800" b="1" smtClean="0"/>
              <a:t>падая с них</a:t>
            </a:r>
            <a:r>
              <a:rPr lang="ru" sz="2800" smtClean="0"/>
              <a:t>, звонко ударяли о лёд</a:t>
            </a:r>
            <a:r>
              <a:rPr lang="ru" sz="2800" smtClean="0">
                <a:sym typeface="Symbol"/>
              </a:rPr>
              <a:t></a:t>
            </a:r>
            <a:r>
              <a:rPr lang="ru" sz="2800" b="1" smtClean="0"/>
              <a:t>,</a:t>
            </a:r>
            <a:r>
              <a:rPr lang="ru" sz="2800" smtClean="0"/>
              <a:t> </a:t>
            </a:r>
            <a:r>
              <a:rPr lang="ru" sz="2800" smtClean="0">
                <a:sym typeface="Symbol"/>
              </a:rPr>
              <a:t></a:t>
            </a:r>
            <a:r>
              <a:rPr lang="ru" sz="2800" smtClean="0"/>
              <a:t>по всем улицам пели песню вёсны</a:t>
            </a:r>
            <a:r>
              <a:rPr lang="ru" sz="2800" smtClean="0">
                <a:sym typeface="Symbol"/>
              </a:rPr>
              <a:t></a:t>
            </a:r>
            <a:r>
              <a:rPr lang="ru" sz="2800" smtClean="0"/>
              <a:t>.</a:t>
            </a:r>
          </a:p>
          <a:p>
            <a:endParaRPr lang="ru-RU" sz="28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4</a:t>
            </a:fld>
            <a:endParaRPr lang="ru-RU"/>
          </a:p>
        </p:txBody>
      </p:sp>
      <p:sp>
        <p:nvSpPr>
          <p:cNvPr id="5" name="Содержимое 2"/>
          <p:cNvSpPr txBox="1"/>
          <p:nvPr/>
        </p:nvSpPr>
        <p:spPr>
          <a:xfrm>
            <a:off x="1197868" y="3717032"/>
            <a:ext cx="9751060" cy="1337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kumimoji="0" lang="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Какие отношения между простыми?</a:t>
            </a:r>
          </a:p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r>
              <a:rPr lang="ru" sz="2800" smtClean="0">
                <a:sym typeface="Symbol"/>
              </a:rPr>
              <a:t>Почему разные знаки между простыми?</a:t>
            </a:r>
            <a:endParaRPr kumimoji="0" lang="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46888" marR="0" lvl="0" indent="-246888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defRPr/>
            </a:pPr>
            <a:endParaRPr kumimoji="0" lang="ru-RU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Прочитайте. Сравните. Работа в парах.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Что объединяет?</a:t>
            </a:r>
          </a:p>
          <a:p>
            <a:r>
              <a:rPr lang="ru-RU" smtClean="0"/>
              <a:t>Чем отличаются?</a:t>
            </a:r>
          </a:p>
          <a:p>
            <a:r>
              <a:rPr lang="ru-RU" smtClean="0"/>
              <a:t>Почему разные знаки?</a:t>
            </a:r>
          </a:p>
          <a:p>
            <a:r>
              <a:rPr lang="ru-RU" smtClean="0"/>
              <a:t>Какие смысловые отношения возникают?</a:t>
            </a:r>
          </a:p>
          <a:p>
            <a:r>
              <a:rPr lang="ru-RU" smtClean="0"/>
              <a:t>Что такое БСП? Запишите определение</a:t>
            </a:r>
          </a:p>
          <a:p>
            <a:endParaRPr lang="ru-RU" smtClean="0"/>
          </a:p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34372" y="1803400"/>
            <a:ext cx="6048672" cy="4267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smtClean="0">
                <a:solidFill>
                  <a:srgbClr val="002060"/>
                </a:solidFill>
              </a:rPr>
              <a:t>Бабушка сердилась</a:t>
            </a:r>
            <a:r>
              <a:rPr lang="ru-RU" sz="4000" b="1" smtClean="0">
                <a:solidFill>
                  <a:srgbClr val="002060"/>
                </a:solidFill>
              </a:rPr>
              <a:t>,</a:t>
            </a:r>
            <a:r>
              <a:rPr lang="ru-RU" sz="2800" smtClean="0">
                <a:solidFill>
                  <a:srgbClr val="002060"/>
                </a:solidFill>
              </a:rPr>
              <a:t> внучка не слушалась.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smtClean="0">
                <a:solidFill>
                  <a:srgbClr val="002060"/>
                </a:solidFill>
              </a:rPr>
              <a:t>Бабушка сердилась</a:t>
            </a:r>
            <a:r>
              <a:rPr lang="ru-RU" sz="4000" b="1" smtClean="0">
                <a:solidFill>
                  <a:srgbClr val="002060"/>
                </a:solidFill>
              </a:rPr>
              <a:t>: </a:t>
            </a:r>
            <a:r>
              <a:rPr lang="ru-RU" sz="2800" smtClean="0">
                <a:solidFill>
                  <a:srgbClr val="002060"/>
                </a:solidFill>
              </a:rPr>
              <a:t>внучка не слушалась.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800" smtClean="0">
                <a:solidFill>
                  <a:srgbClr val="002060"/>
                </a:solidFill>
              </a:rPr>
              <a:t>Бабушка сердилась </a:t>
            </a:r>
            <a:r>
              <a:rPr lang="ru-RU" sz="4000" b="1" smtClean="0">
                <a:solidFill>
                  <a:srgbClr val="002060"/>
                </a:solidFill>
              </a:rPr>
              <a:t>–</a:t>
            </a:r>
            <a:r>
              <a:rPr lang="ru-RU" sz="2800" smtClean="0">
                <a:solidFill>
                  <a:srgbClr val="002060"/>
                </a:solidFill>
              </a:rPr>
              <a:t> внучка не слушалась.</a:t>
            </a:r>
          </a:p>
          <a:p>
            <a:pPr marL="514350" indent="-514350">
              <a:buAutoNum type="arabicPeriod"/>
            </a:pPr>
            <a:endParaRPr lang="ru-RU" sz="280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5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02724" y="2420888"/>
            <a:ext cx="2736304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schemeClr val="accent1">
                    <a:lumMod val="75000"/>
                  </a:schemeClr>
                </a:solidFill>
              </a:rPr>
              <a:t>перечисление</a:t>
            </a:r>
            <a:endParaRPr lang="ru-RU" sz="2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74732" y="3573016"/>
            <a:ext cx="2736304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schemeClr val="accent1">
                    <a:lumMod val="75000"/>
                  </a:schemeClr>
                </a:solidFill>
              </a:rPr>
              <a:t>причина</a:t>
            </a:r>
            <a:endParaRPr lang="ru-RU" sz="2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26660" y="4869160"/>
            <a:ext cx="3672408" cy="432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>
                <a:solidFill>
                  <a:schemeClr val="accent1">
                    <a:lumMod val="75000"/>
                  </a:schemeClr>
                </a:solidFill>
              </a:rPr>
              <a:t>противопоставление</a:t>
            </a:r>
            <a:endParaRPr lang="ru-RU" sz="28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2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1"/>
      <p:bldP spid="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smtClean="0">
                <a:solidFill>
                  <a:srgbClr val="FF0000"/>
                </a:solidFill>
              </a:rPr>
              <a:t>Двоеточие при БСП</a:t>
            </a:r>
            <a:endParaRPr lang="ru-RU" i="1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219200" y="1803400"/>
          <a:ext cx="10275812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249"/>
                <a:gridCol w="60485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smtClean="0"/>
                        <a:t>Значение</a:t>
                      </a:r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Примеры</a:t>
                      </a:r>
                      <a:endParaRPr lang="ru-RU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800" smtClean="0">
                          <a:sym typeface="Symbol"/>
                        </a:rPr>
                        <a:t>    :  причина 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потому что, так как, поскольку</a:t>
                      </a:r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Доброта бессмертна:</a:t>
                      </a:r>
                      <a:r>
                        <a:rPr lang="ru-RU" sz="2800" baseline="0" smtClean="0"/>
                        <a:t> в ней наша духовная сущность.</a:t>
                      </a:r>
                      <a:endParaRPr lang="ru-RU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3600" smtClean="0">
                          <a:sym typeface="Symbol"/>
                        </a:rPr>
                        <a:t>  :  </a:t>
                      </a:r>
                      <a:r>
                        <a:rPr lang="ru-RU" sz="2800" smtClean="0">
                          <a:sym typeface="Symbol"/>
                        </a:rPr>
                        <a:t>дополняет</a:t>
                      </a:r>
                      <a:r>
                        <a:rPr lang="ru-RU" sz="3600" smtClean="0">
                          <a:sym typeface="Symbol"/>
                        </a:rPr>
                        <a:t>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2000" smtClean="0"/>
                        <a:t>    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как, что</a:t>
                      </a:r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Вдруг чувствую: кто-то дергает меня за рукав.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3600" smtClean="0">
                          <a:sym typeface="Symbol"/>
                        </a:rPr>
                        <a:t>  :  </a:t>
                      </a:r>
                      <a:r>
                        <a:rPr lang="ru-RU" sz="2800" smtClean="0">
                          <a:sym typeface="Symbol"/>
                        </a:rPr>
                        <a:t>поясняет </a:t>
                      </a:r>
                      <a:r>
                        <a:rPr lang="ru-RU" sz="3600" smtClean="0">
                          <a:sym typeface="Symbol"/>
                        </a:rPr>
                        <a:t>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     а именно</a:t>
                      </a:r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Большинство сходилось на одном: старые законы никуда не годятся.</a:t>
                      </a:r>
                      <a:endParaRPr lang="ru-RU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6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5820" y="260648"/>
            <a:ext cx="9751060" cy="620936"/>
          </a:xfrm>
        </p:spPr>
        <p:txBody>
          <a:bodyPr/>
          <a:lstStyle/>
          <a:p>
            <a:pPr algn="ctr"/>
            <a:r>
              <a:rPr lang="ru-RU" i="1" smtClean="0">
                <a:solidFill>
                  <a:srgbClr val="FF0000"/>
                </a:solidFill>
              </a:rPr>
              <a:t>Тире при БСП</a:t>
            </a:r>
            <a:endParaRPr lang="ru-RU" i="1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168386"/>
              </p:ext>
            </p:extLst>
          </p:nvPr>
        </p:nvGraphicFramePr>
        <p:xfrm>
          <a:off x="405780" y="836712"/>
          <a:ext cx="11089232" cy="588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416"/>
                <a:gridCol w="6368816"/>
              </a:tblGrid>
              <a:tr h="432047">
                <a:tc>
                  <a:txBody>
                    <a:bodyPr/>
                    <a:lstStyle/>
                    <a:p>
                      <a:r>
                        <a:rPr lang="ru-RU" sz="1800" smtClean="0"/>
                        <a:t>Значение</a:t>
                      </a:r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/>
                        <a:t>Примеры</a:t>
                      </a:r>
                      <a:endParaRPr lang="ru-RU" sz="1800"/>
                    </a:p>
                  </a:txBody>
                  <a:tcPr/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800" smtClean="0">
                          <a:sym typeface="Symbol"/>
                        </a:rPr>
                        <a:t>   -</a:t>
                      </a:r>
                      <a:r>
                        <a:rPr lang="ru-RU" sz="2400" smtClean="0">
                          <a:sym typeface="Symbol"/>
                        </a:rPr>
                        <a:t>противопоставление</a:t>
                      </a:r>
                      <a:r>
                        <a:rPr lang="ru-RU" sz="2800" smtClean="0">
                          <a:sym typeface="Symbol"/>
                        </a:rPr>
                        <a:t>.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2000" smtClean="0"/>
                        <a:t>       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а, но</a:t>
                      </a:r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Смелые побеждают – трусливые погибают.</a:t>
                      </a:r>
                      <a:endParaRPr lang="ru-RU" sz="2400"/>
                    </a:p>
                  </a:txBody>
                  <a:tcPr/>
                </a:tc>
              </a:tr>
              <a:tr h="689209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400" smtClean="0">
                          <a:sym typeface="Symbol"/>
                        </a:rPr>
                        <a:t>  -  следствие,</a:t>
                      </a:r>
                      <a:r>
                        <a:rPr lang="ru-RU" sz="2400" baseline="0" smtClean="0">
                          <a:sym typeface="Symbol"/>
                        </a:rPr>
                        <a:t> вывод</a:t>
                      </a:r>
                      <a:r>
                        <a:rPr lang="ru-RU" sz="2400" smtClean="0">
                          <a:sym typeface="Symbol"/>
                        </a:rPr>
                        <a:t>.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2000" smtClean="0"/>
                        <a:t>    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поэтому, тогда, так что</a:t>
                      </a:r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Я умираю – мне не к чему лгать.</a:t>
                      </a:r>
                    </a:p>
                  </a:txBody>
                  <a:tcPr/>
                </a:tc>
              </a:tr>
              <a:tr h="575281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400" smtClean="0">
                          <a:sym typeface="Symbol"/>
                        </a:rPr>
                        <a:t> время  -    .</a:t>
                      </a:r>
                      <a:r>
                        <a:rPr lang="ru-RU" sz="2400" baseline="0" smtClean="0">
                          <a:sym typeface="Symbol"/>
                        </a:rPr>
                        <a:t>              </a:t>
                      </a:r>
                      <a:r>
                        <a:rPr lang="ru-RU" sz="2000" baseline="0" smtClean="0">
                          <a:solidFill>
                            <a:srgbClr val="FF0000"/>
                          </a:solidFill>
                          <a:sym typeface="Symbol"/>
                        </a:rPr>
                        <a:t>когда</a:t>
                      </a:r>
                      <a:r>
                        <a:rPr lang="ru-RU" sz="2000" smtClean="0"/>
                        <a:t>  </a:t>
                      </a:r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Ехал сюда – рожь начинала желтеть.</a:t>
                      </a:r>
                      <a:endParaRPr lang="ru-RU" sz="2400"/>
                    </a:p>
                  </a:txBody>
                  <a:tcPr/>
                </a:tc>
              </a:tr>
              <a:tr h="609312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400" smtClean="0">
                          <a:sym typeface="Symbol"/>
                        </a:rPr>
                        <a:t> условие  -    </a:t>
                      </a:r>
                      <a:r>
                        <a:rPr lang="ru-RU" sz="2000" smtClean="0">
                          <a:sym typeface="Symbol"/>
                        </a:rPr>
                        <a:t>.            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  <a:sym typeface="Symbol"/>
                        </a:rPr>
                        <a:t>если</a:t>
                      </a:r>
                      <a:endParaRPr lang="ru-RU" sz="2400" smtClean="0">
                        <a:solidFill>
                          <a:srgbClr val="FF0000"/>
                        </a:solidFill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Будет дождик – будут и грибки.</a:t>
                      </a:r>
                      <a:endParaRPr lang="ru-RU" sz="2400"/>
                    </a:p>
                  </a:txBody>
                  <a:tcPr/>
                </a:tc>
              </a:tr>
              <a:tr h="609312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400" smtClean="0">
                          <a:sym typeface="Symbol"/>
                        </a:rPr>
                        <a:t>   -  быстрая</a:t>
                      </a:r>
                      <a:r>
                        <a:rPr lang="ru-RU" sz="2400" baseline="0" smtClean="0">
                          <a:sym typeface="Symbol"/>
                        </a:rPr>
                        <a:t> смена событий</a:t>
                      </a:r>
                      <a:r>
                        <a:rPr lang="ru-RU" sz="2400" smtClean="0">
                          <a:sym typeface="Symbol"/>
                        </a:rPr>
                        <a:t>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2000" smtClean="0">
                          <a:solidFill>
                            <a:srgbClr val="FF0000"/>
                          </a:solidFill>
                        </a:rPr>
                        <a:t>     и</a:t>
                      </a:r>
                      <a:endParaRPr lang="ru-RU" sz="2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Сыр выпал – с ним была плутовка такова.</a:t>
                      </a:r>
                      <a:endParaRPr lang="ru-RU" sz="2400"/>
                    </a:p>
                  </a:txBody>
                  <a:tcPr/>
                </a:tc>
              </a:tr>
              <a:tr h="609312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400" smtClean="0">
                          <a:sym typeface="Symbol"/>
                        </a:rPr>
                        <a:t>    -  сравнение 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  <a:sym typeface="Symbol"/>
                        </a:rPr>
                        <a:t>.  словно, будто</a:t>
                      </a:r>
                      <a:endParaRPr lang="ru-RU" sz="2400" smtClean="0">
                        <a:solidFill>
                          <a:srgbClr val="FF0000"/>
                        </a:solidFill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Молвит слово – соловей поёт.</a:t>
                      </a:r>
                      <a:endParaRPr lang="ru-RU" sz="2400"/>
                    </a:p>
                  </a:txBody>
                  <a:tcPr/>
                </a:tc>
              </a:tr>
              <a:tr h="609312">
                <a:tc>
                  <a:txBody>
                    <a:bodyPr/>
                    <a:lstStyle/>
                    <a:p>
                      <a:pPr>
                        <a:buFont typeface="Symbol"/>
                        <a:buChar char="["/>
                      </a:pPr>
                      <a:r>
                        <a:rPr lang="ru-RU" sz="2400" baseline="0" smtClean="0">
                          <a:sym typeface="Symbol"/>
                        </a:rPr>
                        <a:t>   </a:t>
                      </a:r>
                      <a:r>
                        <a:rPr lang="ru-RU" sz="2400" smtClean="0">
                          <a:sym typeface="Symbol"/>
                        </a:rPr>
                        <a:t> -  изъяснит.значение </a:t>
                      </a:r>
                      <a:r>
                        <a:rPr lang="ru-RU" sz="2000" smtClean="0">
                          <a:sym typeface="Symbol"/>
                        </a:rPr>
                        <a:t>. 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  <a:sym typeface="Symbol"/>
                        </a:rPr>
                        <a:t>что</a:t>
                      </a:r>
                      <a:endParaRPr lang="ru-RU" sz="240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Иногда мне думается – надо убежать.</a:t>
                      </a:r>
                      <a:endParaRPr lang="ru-RU" sz="2400"/>
                    </a:p>
                  </a:txBody>
                  <a:tcPr/>
                </a:tc>
              </a:tr>
              <a:tr h="609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/>
                        <a:buNone/>
                        <a:defRPr/>
                      </a:pPr>
                      <a:r>
                        <a:rPr lang="ru-RU" sz="2000" baseline="0" smtClean="0">
                          <a:sym typeface="Symbol"/>
                        </a:rPr>
                        <a:t> </a:t>
                      </a:r>
                      <a:r>
                        <a:rPr lang="ru-RU" sz="2000" smtClean="0">
                          <a:sym typeface="Symbol"/>
                        </a:rPr>
                        <a:t>     - </a:t>
                      </a:r>
                      <a:r>
                        <a:rPr lang="ru-RU" sz="2000" baseline="0" smtClean="0">
                          <a:sym typeface="Symbol"/>
                        </a:rPr>
                        <a:t> присоеди</a:t>
                      </a:r>
                      <a:r>
                        <a:rPr lang="ru-RU" sz="2000" smtClean="0">
                          <a:sym typeface="Symbol"/>
                        </a:rPr>
                        <a:t>нит.значение </a:t>
                      </a:r>
                      <a:r>
                        <a:rPr lang="ru-RU" sz="1800" smtClean="0">
                          <a:sym typeface="Symbol"/>
                        </a:rPr>
                        <a:t>. </a:t>
                      </a:r>
                      <a:endParaRPr lang="ru-RU" sz="1800" smtClean="0">
                        <a:solidFill>
                          <a:srgbClr val="FF0000"/>
                        </a:solidFill>
                        <a:sym typeface="Symbol"/>
                      </a:endParaRPr>
                    </a:p>
                    <a:p>
                      <a:pPr>
                        <a:buFont typeface="Symbol"/>
                        <a:buNone/>
                      </a:pPr>
                      <a:r>
                        <a:rPr lang="ru-RU" sz="1800" smtClean="0">
                          <a:solidFill>
                            <a:srgbClr val="FF0000"/>
                          </a:solidFill>
                          <a:sym typeface="Symbol"/>
                        </a:rPr>
                        <a:t>     </a:t>
                      </a:r>
                      <a:r>
                        <a:rPr lang="ru-RU" sz="2000" smtClean="0">
                          <a:solidFill>
                            <a:srgbClr val="FF0000"/>
                          </a:solidFill>
                          <a:sym typeface="Symbol"/>
                        </a:rPr>
                        <a:t>это, которое</a:t>
                      </a:r>
                      <a:r>
                        <a:rPr lang="ru-RU" sz="1800" smtClean="0">
                          <a:sym typeface="Symbol"/>
                        </a:rPr>
                        <a:t> </a:t>
                      </a:r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На стене ни одного образа – дурной знак.</a:t>
                      </a:r>
                      <a:endParaRPr lang="ru-RU" sz="2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ru-RU" smtClean="0"/>
              <a:pPr rtl="0"/>
              <a:t>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Книга 16 х 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>
            <a:fillRect/>
          </a:stretch>
        </a:blipFill>
      </a:bgFillStyleLst>
    </a:fmtScheme>
  </a:themeElements>
  <a:objectDefaults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Тема Offic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ED80E12-3BE9-4746-820E-FFB249F467F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tf02801059</Template>
  <Company>SPecialiST RePack</Company>
  <PresentationFormat>Произвольный</PresentationFormat>
  <Paragraphs>43</Paragraphs>
  <Slides>7</Slides>
  <Notes>0</Notes>
  <TotalTime>460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Книга 16 х 9</vt:lpstr>
      <vt:lpstr>Бессоюзное сложное предложение</vt:lpstr>
      <vt:lpstr>Конструирование предложений</vt:lpstr>
      <vt:lpstr>Результат</vt:lpstr>
      <vt:lpstr>Бессоюзное сложное предложение (БСП)</vt:lpstr>
      <vt:lpstr>Прочитайте. Сравните. Работа в парах.</vt:lpstr>
      <vt:lpstr>Двоеточие при БСП</vt:lpstr>
      <vt:lpstr>Тире при БСП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Макет заголовка</dc:title>
  <dc:creator>УчебныеПрезентации.рф</dc:creator>
  <cp:lastModifiedBy>Учитель</cp:lastModifiedBy>
  <cp:revision>6</cp:revision>
  <dcterms:created xsi:type="dcterms:W3CDTF">2018-03-17T09:51:15Z</dcterms:created>
  <dcterms:modified xsi:type="dcterms:W3CDTF">2021-05-16T17:29:17Z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ampaign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Internal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</Properties>
</file>