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</p:sldMasterIdLst>
  <p:sldIdLst>
    <p:sldId id="313" r:id="rId3"/>
    <p:sldId id="256" r:id="rId4"/>
    <p:sldId id="260" r:id="rId5"/>
    <p:sldId id="289" r:id="rId6"/>
    <p:sldId id="290" r:id="rId7"/>
    <p:sldId id="297" r:id="rId8"/>
    <p:sldId id="298" r:id="rId9"/>
    <p:sldId id="299" r:id="rId10"/>
    <p:sldId id="291" r:id="rId11"/>
    <p:sldId id="274" r:id="rId12"/>
    <p:sldId id="275" r:id="rId13"/>
    <p:sldId id="272" r:id="rId14"/>
    <p:sldId id="273" r:id="rId15"/>
    <p:sldId id="312" r:id="rId16"/>
    <p:sldId id="292" r:id="rId17"/>
    <p:sldId id="310" r:id="rId18"/>
    <p:sldId id="305" r:id="rId19"/>
    <p:sldId id="307" r:id="rId20"/>
    <p:sldId id="308" r:id="rId21"/>
    <p:sldId id="306" r:id="rId22"/>
    <p:sldId id="304" r:id="rId23"/>
    <p:sldId id="300" r:id="rId24"/>
    <p:sldId id="303" r:id="rId25"/>
    <p:sldId id="301" r:id="rId26"/>
    <p:sldId id="302" r:id="rId27"/>
    <p:sldId id="276" r:id="rId28"/>
    <p:sldId id="277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DC90A-56F2-42AB-9252-8A3FF2D2AA09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13.05.2016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979D7-3804-412C-95BD-E3166AB7011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4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DC90A-56F2-42AB-9252-8A3FF2D2AA09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13.05.2016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979D7-3804-412C-95BD-E3166AB7011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3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DC90A-56F2-42AB-9252-8A3FF2D2AA09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13.05.2016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979D7-3804-412C-95BD-E3166AB7011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1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DC90A-56F2-42AB-9252-8A3FF2D2AA09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13.05.2016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979D7-3804-412C-95BD-E3166AB7011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59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DC90A-56F2-42AB-9252-8A3FF2D2AA09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13.05.2016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979D7-3804-412C-95BD-E3166AB7011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7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DC90A-56F2-42AB-9252-8A3FF2D2AA09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13.05.2016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979D7-3804-412C-95BD-E3166AB7011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4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DC90A-56F2-42AB-9252-8A3FF2D2AA09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13.05.2016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979D7-3804-412C-95BD-E3166AB7011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2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DC90A-56F2-42AB-9252-8A3FF2D2AA09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13.05.2016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979D7-3804-412C-95BD-E3166AB7011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DC90A-56F2-42AB-9252-8A3FF2D2AA09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13.05.2016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979D7-3804-412C-95BD-E3166AB7011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7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DC90A-56F2-42AB-9252-8A3FF2D2AA09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13.05.2016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979D7-3804-412C-95BD-E3166AB7011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DC90A-56F2-42AB-9252-8A3FF2D2AA09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13.05.2016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979D7-3804-412C-95BD-E3166AB7011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662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EDC90A-56F2-42AB-9252-8A3FF2D2AA09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13.05.2016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A979D7-3804-412C-95BD-E3166AB7011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7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EDC90A-56F2-42AB-9252-8A3FF2D2AA09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13.05.2016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FA979D7-3804-412C-95BD-E3166AB7011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43.png"/><Relationship Id="rId7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11" Type="http://schemas.openxmlformats.org/officeDocument/2006/relationships/slide" Target="slide31.xml"/><Relationship Id="rId5" Type="http://schemas.openxmlformats.org/officeDocument/2006/relationships/image" Target="../media/image45.png"/><Relationship Id="rId10" Type="http://schemas.openxmlformats.org/officeDocument/2006/relationships/slide" Target="slide30.xml"/><Relationship Id="rId4" Type="http://schemas.openxmlformats.org/officeDocument/2006/relationships/image" Target="../media/image44.png"/><Relationship Id="rId9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47.png"/><Relationship Id="rId7" Type="http://schemas.openxmlformats.org/officeDocument/2006/relationships/slide" Target="slide3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3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26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26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27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66.wmf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wmf"/><Relationship Id="rId11" Type="http://schemas.openxmlformats.org/officeDocument/2006/relationships/image" Target="../media/image61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63.wmf"/><Relationship Id="rId23" Type="http://schemas.openxmlformats.org/officeDocument/2006/relationships/image" Target="../media/image67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65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295400" y="3200400"/>
                <a:ext cx="6400800" cy="3324944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ru-RU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</m:e>
                      </m:d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;</m:t>
                      </m:r>
                    </m:oMath>
                  </m:oMathPara>
                </a14:m>
                <a:endParaRPr lang="ru-RU" sz="1400" b="1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lvl="1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ru-RU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ru-RU" sz="1400" b="1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lvl="1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num>
                        <m:den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;</m:t>
                      </m:r>
                    </m:oMath>
                  </m:oMathPara>
                </a14:m>
                <a:endParaRPr lang="ru-RU" sz="1400" b="1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lv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ru-RU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𝟔</m:t>
                              </m:r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𝟒</m:t>
                              </m:r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≥</m:t>
                          </m:r>
                          <m:func>
                            <m:funcPr>
                              <m:ctrlPr>
                                <a:rPr lang="ru-RU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ru-RU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ru-RU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en-US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;</m:t>
                          </m:r>
                        </m:e>
                      </m:func>
                    </m:oMath>
                  </m:oMathPara>
                </a14:m>
                <a:endParaRPr lang="ru-RU" sz="1400" b="1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8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28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𝒍𝒐𝒈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𝟔</m:t>
                          </m:r>
                          <m:r>
                            <a:rPr lang="en-US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𝟒</m:t>
                          </m:r>
                          <m:r>
                            <a:rPr lang="en-US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  <m:r>
                            <a:rPr lang="en-US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</m:func>
                      <m:r>
                        <a:rPr lang="en-US" sz="2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</m:t>
                      </m:r>
                      <m:func>
                        <m:funcPr>
                          <m:ctrlPr>
                            <a:rPr lang="ru-RU" sz="28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28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𝒍𝒐𝒈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ru-RU" sz="28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800" b="1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95400" y="3200400"/>
                <a:ext cx="6400800" cy="33249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Решить неравенства: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17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6" y="17832"/>
            <a:ext cx="9144000" cy="6840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2186535"/>
            <a:ext cx="3017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Решить неравенство:</a:t>
            </a:r>
          </a:p>
          <a:p>
            <a:r>
              <a:rPr lang="ru-RU" sz="2400" b="1" dirty="0" smtClean="0"/>
              <a:t>Решение:</a:t>
            </a:r>
            <a:endParaRPr lang="ru-RU" sz="2400" b="1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0" y="2985635"/>
            <a:ext cx="2952328" cy="98026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238374"/>
            <a:ext cx="3346928" cy="1922165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467891"/>
            <a:ext cx="2520280" cy="1771777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088" y="4456483"/>
            <a:ext cx="2501792" cy="173495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4834" y="1412776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 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2112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441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35742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71802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8618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0056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00562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86182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500166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2571736" y="207167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2214546" y="278605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-2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429124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3714744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07180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000364" y="278605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928926" y="350043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3714744" y="350043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4429124" y="350043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357818" y="21431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3357554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64" name="TextBox 63"/>
          <p:cNvSpPr txBox="1"/>
          <p:nvPr/>
        </p:nvSpPr>
        <p:spPr>
          <a:xfrm>
            <a:off x="4071934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65" name="TextBox 64"/>
          <p:cNvSpPr txBox="1"/>
          <p:nvPr/>
        </p:nvSpPr>
        <p:spPr>
          <a:xfrm>
            <a:off x="3643306" y="185736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125013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139300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153588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67876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182163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196451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210738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225026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17895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332183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346471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360758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375046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389333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03621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417909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432196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446484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3178959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3321835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>
            <a:off x="3464711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3607587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5400000">
            <a:off x="3750463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3893339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4036215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400000">
            <a:off x="4179091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>
            <a:off x="4321967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>
            <a:off x="4464843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085184"/>
            <a:ext cx="2771794" cy="571504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24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2060848"/>
            <a:ext cx="4084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Решить неравенство:</a:t>
            </a:r>
          </a:p>
          <a:p>
            <a:r>
              <a:rPr lang="ru-RU" sz="3200" dirty="0" smtClean="0"/>
              <a:t>Решение:</a:t>
            </a:r>
            <a:endParaRPr lang="ru-RU" sz="32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3184" y="2556300"/>
            <a:ext cx="3096344" cy="578756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571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933056"/>
            <a:ext cx="3351886" cy="1442452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289" y="3933056"/>
            <a:ext cx="3423894" cy="1453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148478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 5.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4987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000100" y="2714620"/>
            <a:ext cx="7143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28662" y="3429000"/>
            <a:ext cx="721523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143240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28992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2000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86380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29190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14810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4" idx="0"/>
          </p:cNvCxnSpPr>
          <p:nvPr/>
        </p:nvCxnSpPr>
        <p:spPr>
          <a:xfrm rot="5400000" flipH="1" flipV="1">
            <a:off x="3714744" y="2786058"/>
            <a:ext cx="11430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6248" y="2214554"/>
            <a:ext cx="38576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4893471" y="325040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00628" y="3143248"/>
            <a:ext cx="31432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3393273" y="325040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928662" y="3143248"/>
            <a:ext cx="25717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3107521" y="25360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1000100" y="2428868"/>
            <a:ext cx="22145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5250661" y="25360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4643438" y="2428868"/>
            <a:ext cx="7143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4536281" y="25360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71736" y="2143116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4857752" y="2143116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7" name="TextBox 46"/>
          <p:cNvSpPr txBox="1"/>
          <p:nvPr/>
        </p:nvSpPr>
        <p:spPr>
          <a:xfrm>
            <a:off x="3643306" y="21431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5643570" y="21431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3000364" y="278605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-2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214942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500562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873"/>
            <a:ext cx="285754" cy="357193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571877"/>
            <a:ext cx="452441" cy="35719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5000636"/>
            <a:ext cx="1428760" cy="579227"/>
          </a:xfrm>
          <a:prstGeom prst="rect">
            <a:avLst/>
          </a:prstGeom>
          <a:noFill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071678"/>
            <a:ext cx="1164333" cy="2000264"/>
          </a:xfrm>
          <a:prstGeom prst="rect">
            <a:avLst/>
          </a:prstGeom>
          <a:noFill/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15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9" y="0"/>
            <a:ext cx="9144000" cy="68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91680" y="780743"/>
                <a:ext cx="6624736" cy="4749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ru-RU" b="1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ru-RU" b="1" dirty="0">
                  <a:latin typeface="Times New Roman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 smtClean="0">
                    <a:latin typeface="Times New Roman"/>
                    <a:ea typeface="Times New Roman"/>
                    <a:cs typeface="Times New Roman"/>
                  </a:rPr>
                  <a:t>№</a:t>
                </a:r>
                <a:r>
                  <a:rPr lang="ru-RU" b="1" dirty="0">
                    <a:latin typeface="Times New Roman"/>
                    <a:ea typeface="Times New Roman"/>
                    <a:cs typeface="Times New Roman"/>
                  </a:rPr>
                  <a:t>6</a:t>
                </a:r>
                <a:r>
                  <a:rPr lang="ru-RU" b="1" dirty="0" smtClean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ru-RU" dirty="0" smtClean="0">
                    <a:effectLst/>
                    <a:latin typeface="Times New Roman"/>
                    <a:ea typeface="Times New Roman"/>
                    <a:cs typeface="Times New Roman"/>
                  </a:rPr>
                  <a:t>Решить </a:t>
                </a: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неравенство: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+1)</m:t>
                          </m:r>
                        </m:e>
                        <m:sup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+2</m:t>
                              </m:r>
                            </m:den>
                          </m:f>
                        </m:sup>
                      </m:sSup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+1)</m:t>
                          </m:r>
                        </m:e>
                        <m: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Решение: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+2</m:t>
                              </m:r>
                            </m:den>
                          </m:f>
                        </m:sup>
                      </m:sSup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;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+2</m:t>
                              </m:r>
                            </m:den>
                          </m:f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≥0;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−2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+2)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+2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≥0;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∈(−2;</m:t>
                      </m:r>
                      <m:d>
                        <m:dPr>
                          <m:begChr m:val=""/>
                          <m:endChr m:val="]"/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e>
                      </m:d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∪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−0,5;0</m:t>
                          </m:r>
                        </m:e>
                      </m:d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r>
                  <a:rPr lang="ru-RU" dirty="0">
                    <a:effectLst/>
                    <a:latin typeface="Times New Roman"/>
                    <a:ea typeface="Times New Roman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(−2;</m:t>
                    </m:r>
                    <m:d>
                      <m:dPr>
                        <m:begChr m:val=""/>
                        <m:endChr m:val="]"/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−0,5;0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780743"/>
                <a:ext cx="6624736" cy="4749955"/>
              </a:xfrm>
              <a:prstGeom prst="rect">
                <a:avLst/>
              </a:prstGeom>
              <a:blipFill rotWithShape="1">
                <a:blip r:embed="rId3"/>
                <a:stretch>
                  <a:fillRect l="-829" b="-139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7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5" y="-16626"/>
            <a:ext cx="9144000" cy="68401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7416824" cy="43708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dirty="0" smtClean="0"/>
              <a:t>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76672"/>
            <a:ext cx="373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Пример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№7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Решить неравен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ство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12" y="476672"/>
            <a:ext cx="29527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26" y="1415141"/>
            <a:ext cx="267176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7704" y="1230475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8" y="2202541"/>
            <a:ext cx="85169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5" y="2673952"/>
            <a:ext cx="39004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8" y="3437447"/>
            <a:ext cx="20272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5" y="4120976"/>
            <a:ext cx="2295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0" y="4895660"/>
            <a:ext cx="15589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4077" y="5877272"/>
            <a:ext cx="2613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Ответ: (0;1];(2;+∞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52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86000" y="1349841"/>
                <a:ext cx="4572000" cy="41583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 smtClean="0">
                    <a:latin typeface="Times New Roman"/>
                    <a:ea typeface="Times New Roman"/>
                    <a:cs typeface="Times New Roman"/>
                  </a:rPr>
                  <a:t>№8.</a:t>
                </a:r>
                <a:r>
                  <a:rPr lang="ru-RU" dirty="0" smtClean="0">
                    <a:effectLst/>
                    <a:latin typeface="Times New Roman"/>
                    <a:ea typeface="Times New Roman"/>
                    <a:cs typeface="Times New Roman"/>
                  </a:rPr>
                  <a:t>Решить </a:t>
                </a: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неравенство: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(4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+1)</m:t>
                          </m:r>
                        </m:e>
                        <m:sup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p>
                      </m:sSup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&gt;1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Решение: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+2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&gt;1   ;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+2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+1</m:t>
                            </m:r>
                          </m:e>
                        </m:d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&gt;0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;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e>
                      </m:d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&gt;0;             </m:t>
                      </m:r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𝜖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−∞; 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−0,5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∪(1;</m:t>
                      </m:r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+∞)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Ответ: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−∞; −0,5</m:t>
                        </m:r>
                      </m:e>
                    </m:d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∪(1; +∞)</m:t>
                    </m:r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349841"/>
                <a:ext cx="4572000" cy="4158318"/>
              </a:xfrm>
              <a:prstGeom prst="rect">
                <a:avLst/>
              </a:prstGeom>
              <a:blipFill rotWithShape="1">
                <a:blip r:embed="rId3"/>
                <a:stretch>
                  <a:fillRect l="-1067" t="-293" b="-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2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89" y="341125"/>
            <a:ext cx="6984776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72" y="3933056"/>
            <a:ext cx="6711453" cy="282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1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619672" y="1180596"/>
                <a:ext cx="6408712" cy="3515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smtClean="0">
                          <a:latin typeface="Cambria Math"/>
                          <a:ea typeface="Times New Roman"/>
                          <a:cs typeface="Times New Roman"/>
                        </a:rPr>
                        <m:t>№</m:t>
                      </m:r>
                      <m:r>
                        <a:rPr lang="ru-RU" b="1" i="0" smtClean="0">
                          <a:latin typeface="Cambria Math"/>
                          <a:ea typeface="Times New Roman"/>
                          <a:cs typeface="Times New Roman"/>
                        </a:rPr>
                        <m:t>𝟗</m:t>
                      </m:r>
                      <m:r>
                        <a:rPr lang="ru-RU" b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ru-RU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Решить неравенство</m:t>
                      </m:r>
                      <m:r>
                        <a:rPr lang="ru-RU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: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+3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≤0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Решение: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</m:t>
                            </m:r>
                          </m:e>
                        </m:d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+1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+3</m:t>
                            </m:r>
                          </m:e>
                        </m:d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−3</m:t>
                            </m:r>
                          </m:e>
                        </m:d>
                      </m:den>
                    </m:f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≤0</m:t>
                    </m:r>
                  </m:oMath>
                </a14:m>
                <a:r>
                  <a:rPr lang="ru-RU" dirty="0">
                    <a:ea typeface="Times New Roman"/>
                    <a:cs typeface="Times New Roman"/>
                  </a:rPr>
                  <a:t>             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−1−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−1+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+3−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+3</m:t>
                              </m:r>
                            </m:e>
                          </m:d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+3+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≤0,       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−2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+6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≤0,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a typeface="Times New Roman"/>
                    <a:cs typeface="Times New Roman"/>
                  </a:rPr>
                  <a:t>    -6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&lt;0;0&lt;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≤2</m:t>
                    </m:r>
                  </m:oMath>
                </a14:m>
                <a:r>
                  <a:rPr lang="ru-RU" dirty="0">
                    <a:ea typeface="Times New Roman"/>
                    <a:cs typeface="Times New Roman"/>
                  </a:rPr>
                  <a:t>  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a typeface="Times New Roman"/>
                    <a:cs typeface="Times New Roman"/>
                  </a:rPr>
                  <a:t> Ответ:    -6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&lt;0;0&lt;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≤2</m:t>
                    </m:r>
                  </m:oMath>
                </a14:m>
                <a:r>
                  <a:rPr lang="ru-RU" dirty="0">
                    <a:ea typeface="Times New Roman"/>
                    <a:cs typeface="Times New Roman"/>
                  </a:rPr>
                  <a:t>  </a:t>
                </a:r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80596"/>
                <a:ext cx="6408712" cy="3515001"/>
              </a:xfrm>
              <a:prstGeom prst="rect">
                <a:avLst/>
              </a:prstGeom>
              <a:blipFill rotWithShape="1">
                <a:blip r:embed="rId3"/>
                <a:stretch>
                  <a:fillRect l="-856"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6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63688" y="557124"/>
                <a:ext cx="6624736" cy="542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 smtClean="0">
                    <a:latin typeface="Times New Roman"/>
                    <a:ea typeface="Times New Roman"/>
                    <a:cs typeface="Times New Roman"/>
                  </a:rPr>
                  <a:t>№10.</a:t>
                </a:r>
                <a:r>
                  <a:rPr lang="ru-RU" dirty="0" smtClean="0">
                    <a:effectLst/>
                    <a:latin typeface="Cambria Math"/>
                    <a:ea typeface="Times New Roman"/>
                    <a:cs typeface="Times New Roman"/>
                  </a:rPr>
                  <a:t>Решить </a:t>
                </a:r>
                <a: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  <a:t>неравенство: </a:t>
                </a:r>
                <a:b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−13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+12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−6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+4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−4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≥0         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  <a:t>Решение: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−13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+12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−6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+4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−4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≥0         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  <a:t>     </a:t>
                </a:r>
                <a:b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−13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+12−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−13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+12+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−6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+4−4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−6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+4+4)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≥0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−13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+12</m:t>
                            </m:r>
                          </m:e>
                        </m:d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−13</m:t>
                        </m:r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+12)</m:t>
                        </m:r>
                      </m:num>
                      <m:den>
                        <m:d>
                          <m:d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−6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</m:d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−6</m:t>
                        </m:r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+8)</m:t>
                        </m:r>
                      </m:den>
                    </m:f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≥0</m:t>
                    </m:r>
                  </m:oMath>
                </a14:m>
                <a: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  <a:t>  </a:t>
                </a:r>
                <a:b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−12</m:t>
                              </m:r>
                            </m:e>
                          </m:d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−4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−3)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−6</m:t>
                              </m:r>
                            </m:e>
                          </m:d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−2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−4)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≥0,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Cambria Math"/>
                    <a:ea typeface="Times New Roman"/>
                    <a:cs typeface="Times New Roman"/>
                  </a:rPr>
                  <a:t>x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&lt;0,    1≤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mbria Math"/>
                    <a:ea typeface="Times New Roman"/>
                    <a:cs typeface="Times New Roman"/>
                  </a:rPr>
                  <a:t> </a:t>
                </a:r>
                <a: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  <a:t>,    2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&lt;</m:t>
                    </m:r>
                    <m:r>
                      <a:rPr lang="en-US" sz="1400" i="1">
                        <a:latin typeface="Cambria Math"/>
                      </a:rPr>
                      <m:t>𝑥</m:t>
                    </m:r>
                    <m:r>
                      <a:rPr lang="ru-RU" sz="1400" i="1">
                        <a:latin typeface="Cambria Math"/>
                      </a:rPr>
                      <m:t>≤3</m:t>
                    </m:r>
                  </m:oMath>
                </a14:m>
                <a:r>
                  <a:rPr lang="ru-RU" sz="1400" dirty="0" smtClean="0">
                    <a:ea typeface="Calibri"/>
                    <a:cs typeface="Times New Roman"/>
                  </a:rPr>
                  <a:t>   4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&lt;</m:t>
                    </m:r>
                    <m:r>
                      <a:rPr lang="en-US" sz="1400" i="1">
                        <a:latin typeface="Cambria Math"/>
                      </a:rPr>
                      <m:t>𝑥</m:t>
                    </m:r>
                    <m:r>
                      <a:rPr lang="ru-RU" sz="1400" i="1">
                        <a:latin typeface="Cambria Math"/>
                      </a:rPr>
                      <m:t>&lt;6,      </m:t>
                    </m:r>
                    <m:r>
                      <a:rPr lang="en-US" sz="1400" i="1">
                        <a:latin typeface="Cambria Math"/>
                      </a:rPr>
                      <m:t>𝑥</m:t>
                    </m:r>
                    <m:r>
                      <a:rPr lang="ru-RU" sz="1400" i="1">
                        <a:latin typeface="Cambria Math"/>
                      </a:rPr>
                      <m:t>≥12.</m:t>
                    </m:r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57124"/>
                <a:ext cx="6624736" cy="5425203"/>
              </a:xfrm>
              <a:prstGeom prst="rect">
                <a:avLst/>
              </a:prstGeom>
              <a:blipFill rotWithShape="1">
                <a:blip r:embed="rId3"/>
                <a:stretch>
                  <a:fillRect l="-736" t="-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21138"/>
            <a:ext cx="9221394" cy="68620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2865" y="1844824"/>
            <a:ext cx="913262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«Использование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етода  рационализации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 решения неравенств в задании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15 ЕГЭ по математике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профильного уровня». 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1718" y="3933056"/>
            <a:ext cx="27494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79712" y="1693365"/>
                <a:ext cx="6408712" cy="341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>
                    <a:latin typeface="Times New Roman"/>
                    <a:ea typeface="Times New Roman"/>
                    <a:cs typeface="Times New Roman"/>
                  </a:rPr>
                  <a:t>№1</a:t>
                </a:r>
                <a:r>
                  <a:rPr lang="ru-RU" b="1" dirty="0" smtClean="0">
                    <a:latin typeface="Times New Roman"/>
                    <a:ea typeface="Times New Roman"/>
                    <a:cs typeface="Times New Roman"/>
                  </a:rPr>
                  <a:t>1</a:t>
                </a: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r>
                      <a:rPr lang="ru-RU">
                        <a:effectLst/>
                        <a:latin typeface="Cambria Math"/>
                        <a:ea typeface="Calibri"/>
                        <a:cs typeface="Times New Roman"/>
                      </a:rPr>
                      <m:t>Решить неравенство: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x</m:t>
                            </m:r>
                          </m:e>
                          <m:sup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+10</m:t>
                        </m:r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x</m:t>
                        </m:r>
                        <m:r>
                          <a:rPr lang="ru-RU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+16</m:t>
                        </m:r>
                      </m:e>
                    </m:d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x</m:t>
                            </m:r>
                          </m:e>
                          <m:sup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ru-RU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16</m:t>
                        </m:r>
                      </m:e>
                    </m:d>
                    <m:r>
                      <a:rPr lang="ru-RU">
                        <a:effectLst/>
                        <a:latin typeface="Cambria Math"/>
                        <a:ea typeface="Calibri"/>
                        <a:cs typeface="Times New Roman"/>
                      </a:rPr>
                      <m:t>≥0  .</m:t>
                    </m:r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ru-RU">
                        <a:effectLst/>
                        <a:latin typeface="Cambria Math"/>
                        <a:ea typeface="Calibri"/>
                        <a:cs typeface="Times New Roman"/>
                      </a:rPr>
                      <m:t>Решение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x</m:t>
                            </m:r>
                          </m:e>
                          <m:sup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+10</m:t>
                        </m:r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x</m:t>
                        </m:r>
                        <m:r>
                          <a:rPr lang="ru-RU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+16</m:t>
                        </m:r>
                      </m:e>
                    </m:d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−16</m:t>
                        </m:r>
                      </m:e>
                    </m:d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≥0 ,</m:t>
                    </m:r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  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+10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+16</m:t>
                              </m:r>
                            </m:e>
                          </m:d>
                        </m:e>
                        <m:sup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−16</m:t>
                              </m:r>
                            </m:e>
                          </m:d>
                        </m:e>
                        <m:sup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≥0,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/>
                </a:r>
                <a:b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</a:br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+10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+16−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+16)(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+10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+16+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−16)≥0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,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(10x+32)(2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x</m:t>
                        </m:r>
                      </m:e>
                      <m:sup>
                        <m:r>
                          <a:rPr lang="en-US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+10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x</m:t>
                    </m:r>
                    <m: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)≥0 ,       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(10x+32)2x(x+5)</a:t>
                </a:r>
                <a:r>
                  <a:rPr lang="en-US" sz="14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/>
                        <a:ea typeface="Times New Roman"/>
                        <a:cs typeface="Times New Roman"/>
                      </a:rPr>
                      <m:t>≥0 </m:t>
                    </m:r>
                  </m:oMath>
                </a14:m>
                <a:endParaRPr lang="ru-RU" sz="1400" dirty="0" smtClean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 smtClean="0"/>
                  <a:t>-5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≤−3,2;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≥0.</m:t>
                    </m:r>
                  </m:oMath>
                </a14:m>
                <a:endParaRPr lang="ru-RU" dirty="0" smtClean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 smtClean="0">
                    <a:ea typeface="Calibri"/>
                    <a:cs typeface="Times New Roman"/>
                  </a:rPr>
                  <a:t>Ответ:  -5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≤−3,2;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≥0.</m:t>
                    </m:r>
                  </m:oMath>
                </a14:m>
                <a:endParaRPr lang="ru-RU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693365"/>
                <a:ext cx="6408712" cy="3410164"/>
              </a:xfrm>
              <a:prstGeom prst="rect">
                <a:avLst/>
              </a:prstGeom>
              <a:blipFill rotWithShape="1">
                <a:blip r:embed="rId3"/>
                <a:stretch>
                  <a:fillRect l="-856" t="-358" b="-14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2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97" y="1225232"/>
            <a:ext cx="6423421" cy="491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 descr="C:\Users\школа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37" y="1250950"/>
            <a:ext cx="5619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20" y="0"/>
            <a:ext cx="9206020" cy="68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79712" y="281946"/>
                <a:ext cx="6552728" cy="6312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>
                    <a:latin typeface="Times New Roman"/>
                    <a:ea typeface="Calibri"/>
                    <a:cs typeface="Times New Roman"/>
                  </a:rPr>
                  <a:t>№</a:t>
                </a:r>
                <a:r>
                  <a:rPr lang="ru-RU" b="1" dirty="0" smtClean="0">
                    <a:latin typeface="Times New Roman"/>
                    <a:ea typeface="Calibri"/>
                    <a:cs typeface="Times New Roman"/>
                  </a:rPr>
                  <a:t>13.</a:t>
                </a:r>
                <a:r>
                  <a:rPr lang="ru-RU" dirty="0" smtClean="0">
                    <a:effectLst/>
                    <a:latin typeface="Times New Roman"/>
                    <a:ea typeface="Times New Roman"/>
                    <a:cs typeface="Times New Roman"/>
                  </a:rPr>
                  <a:t>Решите  </a:t>
                </a: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неравенство:</a:t>
                </a:r>
                <a:b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</m:t>
                            </m:r>
                          </m:e>
                        </m:rad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1−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+7</m:t>
                            </m:r>
                          </m:e>
                        </m:rad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den>
                    </m:f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≤0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Решение.</a:t>
                </a:r>
                <a:b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</m:t>
                            </m:r>
                          </m:e>
                        </m:rad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1−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+7</m:t>
                            </m:r>
                          </m:e>
                        </m:rad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den>
                    </m:f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≤0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</a:t>
                </a:r>
                <a: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  <a:t/>
                </a:r>
                <a:b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</m:t>
                            </m:r>
                          </m:e>
                        </m:rad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4(1−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</m:rad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+7</m:t>
                            </m:r>
                          </m:e>
                        </m:rad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den>
                    </m:f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≤0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    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ru-RU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−4(1−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ru-RU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+7</m:t>
                                    </m:r>
                                  </m:e>
                                </m:d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≤0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−1≥0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1−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≥0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+7≥0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  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+4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−5</m:t>
                                  </m:r>
                                </m:num>
                                <m:den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+6</m:t>
                                  </m:r>
                                </m:den>
                              </m:f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≤0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≥1</m:t>
                                      </m:r>
                                    </m:e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≤−1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≥−7</m:t>
                              </m:r>
                            </m:e>
                          </m:eqAr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+5)(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−1)</m:t>
                                  </m:r>
                                </m:num>
                                <m:den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+6</m:t>
                                  </m:r>
                                </m:den>
                              </m:f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≤0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−7≤</m:t>
                                      </m:r>
                                      <m: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≤−1</m:t>
                                      </m:r>
                                    </m:e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=1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-7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&lt;−6; −5≤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≤−1;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=1</m:t>
                    </m:r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Ответ: -7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&lt;−6; −5≤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≤−1;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1</a:t>
                </a:r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81946"/>
                <a:ext cx="6552728" cy="6312818"/>
              </a:xfrm>
              <a:prstGeom prst="rect">
                <a:avLst/>
              </a:prstGeom>
              <a:blipFill rotWithShape="1">
                <a:blip r:embed="rId3"/>
                <a:stretch>
                  <a:fillRect l="-837" t="-193" b="-1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1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86000" y="848454"/>
                <a:ext cx="5382344" cy="516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b="1" dirty="0" smtClean="0">
                    <a:effectLst/>
                    <a:latin typeface="Times New Roman"/>
                    <a:ea typeface="Calibri"/>
                    <a:cs typeface="Times New Roman"/>
                  </a:rPr>
                  <a:t>№14.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Решите 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неравенство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−2</m:t>
                              </m:r>
                            </m:e>
                          </m:ra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≤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−1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Решение: </a:t>
                </a:r>
                <a: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  <a:t/>
                </a:r>
                <a:b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−2</m:t>
                              </m:r>
                            </m:e>
                          </m:ra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≤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−1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−2</m:t>
                              </m:r>
                            </m:e>
                          </m:ra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≤0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−2−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≤0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≠−1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&lt;−</m:t>
                                      </m:r>
                                      <m:rad>
                                        <m:radPr>
                                          <m:ctrlPr>
                                            <a:rPr lang="ru-RU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  <m:t>4</m:t>
                                          </m:r>
                                        </m:deg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e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&gt;</m:t>
                                      </m:r>
                                      <m:rad>
                                        <m:radPr>
                                          <m:ctrlPr>
                                            <a:rPr lang="ru-RU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  <m:t>4</m:t>
                                          </m:r>
                                        </m:deg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≥0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&lt;−</m:t>
                                      </m:r>
                                      <m:rad>
                                        <m:radPr>
                                          <m:ctrlPr>
                                            <a:rPr lang="ru-RU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  <m:t>4</m:t>
                                          </m:r>
                                        </m:deg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e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&gt;</m:t>
                                      </m:r>
                                      <m:rad>
                                        <m:radPr>
                                          <m:ctrlPr>
                                            <a:rPr lang="ru-RU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  <m:t>4</m:t>
                                          </m:r>
                                        </m:deg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≥−1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&lt;−</m:t>
                                      </m:r>
                                      <m:rad>
                                        <m:radPr>
                                          <m:ctrlPr>
                                            <a:rPr lang="ru-RU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  <m:t>4</m:t>
                                          </m:r>
                                        </m:deg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e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&gt;</m:t>
                                      </m:r>
                                      <m:rad>
                                        <m:radPr>
                                          <m:ctrlPr>
                                            <a:rPr lang="ru-RU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  <m:t>4</m:t>
                                          </m:r>
                                        </m:deg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</m:t>
                      </m:r>
                      <m:rad>
                        <m:rad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deg>
                        <m:e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/>
                </a:r>
                <a:b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</a:b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≥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g>
                      <m:e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848454"/>
                <a:ext cx="5382344" cy="5161093"/>
              </a:xfrm>
              <a:prstGeom prst="rect">
                <a:avLst/>
              </a:prstGeom>
              <a:blipFill rotWithShape="1">
                <a:blip r:embed="rId3"/>
                <a:stretch>
                  <a:fillRect l="-906" t="-236" b="-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4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86000" y="609895"/>
                <a:ext cx="5382344" cy="563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 smtClean="0">
                    <a:latin typeface="Times New Roman"/>
                    <a:ea typeface="Calibri"/>
                    <a:cs typeface="Times New Roman"/>
                  </a:rPr>
                  <a:t>№15. </a:t>
                </a:r>
                <a:r>
                  <a:rPr lang="ru-RU" dirty="0" smtClean="0">
                    <a:effectLst/>
                    <a:latin typeface="Times New Roman"/>
                    <a:ea typeface="Times New Roman"/>
                    <a:cs typeface="Times New Roman"/>
                  </a:rPr>
                  <a:t>Решите </a:t>
                </a: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неравенство</a:t>
                </a:r>
                <a:b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</m:t>
                              </m:r>
                            </m:e>
                          </m:ra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1−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+5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−2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&lt;0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Решение:</a:t>
                </a:r>
                <a: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  <a:t/>
                </a:r>
                <a:b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</m:t>
                              </m:r>
                            </m:e>
                          </m:ra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1−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+5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−2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&lt;0, 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  <m: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−(1−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  <m: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+2</m:t>
                                      </m:r>
                                    </m:e>
                                  </m:d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(3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−1)</m:t>
                                  </m:r>
                                </m:den>
                              </m:f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≥−1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≤1</m:t>
                              </m:r>
                            </m:e>
                          </m:eqArr>
                        </m:e>
                      </m:d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, 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  <m: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+2</m:t>
                                      </m:r>
                                    </m:e>
                                  </m:d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(3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−1)</m:t>
                                  </m:r>
                                </m:den>
                              </m:f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≥−1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≤1</m:t>
                              </m:r>
                            </m:e>
                          </m:eqArr>
                        </m:e>
                      </m:d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0&lt;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&lt;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Ответ: 0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609895"/>
                <a:ext cx="5382344" cy="5638210"/>
              </a:xfrm>
              <a:prstGeom prst="rect">
                <a:avLst/>
              </a:prstGeom>
              <a:blipFill rotWithShape="1">
                <a:blip r:embed="rId3"/>
                <a:stretch>
                  <a:fillRect l="-906" t="-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9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051720" y="49902"/>
                <a:ext cx="6480720" cy="6432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ru-RU" b="1" dirty="0" smtClean="0">
                  <a:latin typeface="Times New Roman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 smtClean="0">
                    <a:latin typeface="Times New Roman"/>
                    <a:ea typeface="Calibri"/>
                    <a:cs typeface="Times New Roman"/>
                  </a:rPr>
                  <a:t>№16.  </a:t>
                </a:r>
                <a:r>
                  <a:rPr lang="ru-RU" dirty="0" smtClean="0">
                    <a:effectLst/>
                    <a:latin typeface="Times New Roman"/>
                    <a:ea typeface="Times New Roman"/>
                    <a:cs typeface="Times New Roman"/>
                  </a:rPr>
                  <a:t>Решить </a:t>
                </a: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неравенство: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+5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+4</m:t>
                            </m:r>
                          </m:e>
                        </m:rad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+3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+3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g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+10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+5</m:t>
                            </m:r>
                          </m:e>
                        </m:rad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ad>
                          <m:rad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g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+7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≥0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b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</a:b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Решение:  </a:t>
                </a:r>
                <a: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  <a:t/>
                </a:r>
                <a:br>
                  <a:rPr lang="ru-RU" dirty="0">
                    <a:effectLst/>
                    <a:latin typeface="Cambria Math"/>
                    <a:ea typeface="Times New Roman"/>
                    <a:cs typeface="Times New Roman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+5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+4</m:t>
                              </m:r>
                            </m:e>
                          </m:ra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+3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g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+10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+5</m:t>
                              </m:r>
                            </m:e>
                          </m:ra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ad>
                            <m:ra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g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+7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≥0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+5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+4</m:t>
                              </m:r>
                            </m:e>
                          </m:ra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+3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g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+10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+5</m:t>
                              </m:r>
                            </m:e>
                          </m:rad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ad>
                            <m:ra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g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−7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≥0,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+5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+4−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−3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−3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+10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+5+3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+7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≥0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/>
                </a:r>
                <a:b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+2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6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+17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+5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≥0 ,                  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(2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+5)(3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+1)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≥0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&lt;−2,5;  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&gt;−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;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=−1</m:t>
                      </m:r>
                    </m:oMath>
                  </m:oMathPara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&lt;−2,5;   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&gt;−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=−1</m:t>
                    </m:r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9902"/>
                <a:ext cx="6480720" cy="6432274"/>
              </a:xfrm>
              <a:prstGeom prst="rect">
                <a:avLst/>
              </a:prstGeom>
              <a:blipFill rotWithShape="1">
                <a:blip r:embed="rId3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7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2"/>
            <a:ext cx="9144000" cy="6840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975729"/>
            <a:ext cx="1561646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/>
          </a:p>
          <a:p>
            <a:r>
              <a:rPr lang="ru-RU" sz="2400" b="1" dirty="0" smtClean="0"/>
              <a:t>Пример 5.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Пример 6.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Пример 7.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Пример 8.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492896"/>
            <a:ext cx="4824536" cy="413237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2271" y="3573016"/>
            <a:ext cx="4074538" cy="855546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582597"/>
            <a:ext cx="4311465" cy="742645"/>
          </a:xfrm>
          <a:prstGeom prst="rect">
            <a:avLst/>
          </a:prstGeom>
          <a:noFill/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2527" y="5517232"/>
            <a:ext cx="3292314" cy="864096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>
            <a:hlinkClick r:id="rId7" action="ppaction://hlinksldjump"/>
          </p:cNvPr>
          <p:cNvSpPr txBox="1"/>
          <p:nvPr/>
        </p:nvSpPr>
        <p:spPr>
          <a:xfrm>
            <a:off x="7659701" y="2544825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8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9702" y="3816123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9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1470" y="4725144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10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1470" y="5764614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11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9609" y="620688"/>
            <a:ext cx="49218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Решите примеры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549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1896214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 9.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Пример 10.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Пример 11.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4619" y="1873262"/>
            <a:ext cx="4412221" cy="55801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284984"/>
            <a:ext cx="3744415" cy="8071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771" y="4844282"/>
            <a:ext cx="5688632" cy="460618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1967604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6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20" y="3413988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7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4480" y="5589240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8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6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441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843808" y="263691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83768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86182" y="264318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00562" y="264318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35696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4459143" y="252804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3851920" y="2420888"/>
            <a:ext cx="7143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3744763" y="252804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00166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3203848" y="21328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2627784" y="2780928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1/2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429124" y="278605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3714744" y="278605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1984272" y="2776368"/>
            <a:ext cx="11430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555776" y="2204864"/>
            <a:ext cx="41764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57818" y="21431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3995936" y="2132856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125013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139300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153588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67876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182163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196451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210738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225026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115418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129706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143993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158281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1725689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186856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>
            <a:off x="237604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252005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266407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411760" y="357301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691680" y="357301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99" y="4725145"/>
            <a:ext cx="2607287" cy="108511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3873060" y="1157615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5</a:t>
            </a:r>
            <a:endParaRPr lang="ru-RU" sz="2800" dirty="0"/>
          </a:p>
        </p:txBody>
      </p:sp>
      <p:sp>
        <p:nvSpPr>
          <p:cNvPr id="114" name="TextBox 113">
            <a:hlinkClick r:id="rId5" action="ppaction://hlinksldjump"/>
          </p:cNvPr>
          <p:cNvSpPr txBox="1"/>
          <p:nvPr/>
        </p:nvSpPr>
        <p:spPr>
          <a:xfrm>
            <a:off x="7452320" y="6165304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6" action="ppaction://hlinksldjump"/>
              </a:rPr>
              <a:t>НАЗАД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34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187624" y="27089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441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35742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79912" y="263691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64088" y="263691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12160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83968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339752" y="2132856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1547664" y="21328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5220072" y="278092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3714744" y="278605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555776" y="263691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339752" y="285293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4211960" y="350100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940152" y="350100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9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940152" y="21328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4427984" y="19888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65" name="TextBox 64"/>
          <p:cNvSpPr txBox="1"/>
          <p:nvPr/>
        </p:nvSpPr>
        <p:spPr>
          <a:xfrm>
            <a:off x="3059832" y="213285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rot="5400000">
            <a:off x="431569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445857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96363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410651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424938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439226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453514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467801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82089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496376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51066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524952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4611709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475458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>
            <a:off x="489746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504033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5400000">
            <a:off x="518321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5326089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546896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400000">
            <a:off x="561184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>
            <a:off x="575471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>
            <a:off x="589759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34888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5013176"/>
            <a:ext cx="1152128" cy="6679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695910" y="1116233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6</a:t>
            </a:r>
            <a:endParaRPr lang="ru-RU" sz="2800" dirty="0"/>
          </a:p>
        </p:txBody>
      </p:sp>
      <p:sp>
        <p:nvSpPr>
          <p:cNvPr id="100" name="TextBox 99"/>
          <p:cNvSpPr txBox="1"/>
          <p:nvPr/>
        </p:nvSpPr>
        <p:spPr>
          <a:xfrm>
            <a:off x="7439696" y="6169338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5" action="ppaction://hlinksldjump"/>
              </a:rPr>
              <a:t>НАЗАД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67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99592" y="1772816"/>
                <a:ext cx="7560840" cy="4353347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ru-RU" sz="7200" b="1" dirty="0" smtClean="0">
                    <a:latin typeface="Arial" pitchFamily="34" charset="0"/>
                    <a:cs typeface="Arial" pitchFamily="34" charset="0"/>
                  </a:rPr>
                  <a:t>Метод  </a:t>
                </a:r>
                <a:r>
                  <a:rPr lang="ru-RU" sz="7200" b="1" dirty="0">
                    <a:latin typeface="Arial" pitchFamily="34" charset="0"/>
                    <a:cs typeface="Arial" pitchFamily="34" charset="0"/>
                  </a:rPr>
                  <a:t>рационализации  позволяет перейти от неравенства содержащего  сложные логарифмические и показательные </a:t>
                </a:r>
                <a:r>
                  <a:rPr lang="ru-RU" sz="7200" b="1" dirty="0" smtClean="0">
                    <a:latin typeface="Arial" pitchFamily="34" charset="0"/>
                    <a:cs typeface="Arial" pitchFamily="34" charset="0"/>
                  </a:rPr>
                  <a:t>иррациональные  выражения </a:t>
                </a:r>
                <a:r>
                  <a:rPr lang="ru-RU" sz="7200" b="1" dirty="0">
                    <a:latin typeface="Arial" pitchFamily="34" charset="0"/>
                    <a:cs typeface="Arial" pitchFamily="34" charset="0"/>
                  </a:rPr>
                  <a:t>к равносильному ему рациональному неравенству</a:t>
                </a:r>
                <a:r>
                  <a:rPr lang="ru-RU" sz="7200" b="1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just">
                  <a:buNone/>
                </a:pPr>
                <a:r>
                  <a:rPr lang="ru-RU" sz="7200" b="1" dirty="0" smtClean="0">
                    <a:latin typeface="Arial" pitchFamily="34" charset="0"/>
                    <a:cs typeface="Arial" pitchFamily="34" charset="0"/>
                  </a:rPr>
                  <a:t>        </a:t>
                </a:r>
                <a:r>
                  <a:rPr lang="ru-RU" sz="72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Метод </a:t>
                </a:r>
                <a:r>
                  <a:rPr lang="ru-RU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рационализации заключается в замене сложного выражения </a:t>
                </a:r>
                <a:r>
                  <a:rPr lang="en-US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ru-RU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) на более простое выражение </a:t>
                </a:r>
                <a:r>
                  <a:rPr lang="en-US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ru-RU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), при котором    неравенство    </a:t>
                </a:r>
                <a:r>
                  <a:rPr lang="en-US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ru-RU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7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ru-RU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0    равносильно    неравенству </a:t>
                </a:r>
                <a:r>
                  <a:rPr lang="en-US" sz="72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ru-RU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7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ru-RU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0 в области определения выражения </a:t>
                </a:r>
                <a:r>
                  <a:rPr lang="en-US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ru-RU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7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).  </a:t>
                </a:r>
                <a:endParaRPr lang="ru-RU" sz="72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ru-RU" sz="7200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7200" dirty="0">
                    <a:latin typeface="Arial" pitchFamily="34" charset="0"/>
                    <a:cs typeface="Arial" pitchFamily="34" charset="0"/>
                  </a:rPr>
                  <a:t>Метод используется при решении неравенств  с переменным основанием логарифма и позволяет решать неравенства такого вида без перехода к равносильной совокупности систем, решение которой является достаточно трудоёмким и требующим большого количества времени.</a:t>
                </a:r>
              </a:p>
              <a:p>
                <a:r>
                  <a:rPr lang="ru-RU" sz="7200" dirty="0">
                    <a:latin typeface="Arial" pitchFamily="34" charset="0"/>
                    <a:cs typeface="Arial" pitchFamily="34" charset="0"/>
                  </a:rPr>
                  <a:t>Рассмотрим таблицы, позволяющие рационализировать логарифмические неравенства(заметим, что рационализация производится на ОДЗ</a:t>
                </a:r>
                <a:r>
                  <a:rPr lang="ru-RU" sz="72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endParaRPr lang="ru-RU" dirty="0"/>
              </a:p>
              <a:p>
                <a:pPr algn="just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772816"/>
                <a:ext cx="7560840" cy="4353347"/>
              </a:xfrm>
              <a:blipFill rotWithShape="1">
                <a:blip r:embed="rId3"/>
                <a:stretch>
                  <a:fillRect l="-565" t="-1961" r="-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153694" y="548680"/>
            <a:ext cx="28366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Введение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18762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35742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39752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44008" y="263691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80112" y="263691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48064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19872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338472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91880" y="3140968"/>
            <a:ext cx="32403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47664" y="2060848"/>
            <a:ext cx="47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2771800" y="2060848"/>
            <a:ext cx="41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9" name="TextBox 48"/>
          <p:cNvSpPr txBox="1"/>
          <p:nvPr/>
        </p:nvSpPr>
        <p:spPr>
          <a:xfrm>
            <a:off x="2195736" y="278092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508104" y="278092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0" y="278092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4714844" y="2776368"/>
            <a:ext cx="11430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286348" y="2204864"/>
            <a:ext cx="1445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394090" y="3140968"/>
            <a:ext cx="0" cy="2143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1187624" y="3140968"/>
            <a:ext cx="12064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3419872" y="263691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347864" y="278092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195736" y="357301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3347864" y="35010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076056" y="350100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6012160" y="21328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5004048" y="2060848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65" name="TextBox 64"/>
          <p:cNvSpPr txBox="1"/>
          <p:nvPr/>
        </p:nvSpPr>
        <p:spPr>
          <a:xfrm>
            <a:off x="3923928" y="213285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245146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25943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273722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288009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302297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316584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330872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468371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482659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496946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51123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525522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539809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554097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771800" y="4941168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(2;3)</a:t>
            </a:r>
            <a:endParaRPr lang="ru-RU" sz="32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3853630" y="891707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7</a:t>
            </a:r>
            <a:endParaRPr lang="ru-RU" sz="2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452320" y="6165304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4" action="ppaction://hlinksldjump"/>
              </a:rPr>
              <a:t>НАЗАД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11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208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441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35742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71802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0056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86182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374476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51920" y="3140968"/>
            <a:ext cx="28803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00166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2571736" y="207167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2123728" y="278092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-2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429124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300701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1259632" y="3140968"/>
            <a:ext cx="18545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307180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000364" y="278605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928926" y="350043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3714744" y="350043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357818" y="21431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3707904" y="19888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125013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139300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153588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67876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182163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196451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210738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225026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17895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332183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346471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360758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375046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389333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03621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417909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432196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446484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1" y="5013176"/>
            <a:ext cx="3225959" cy="576064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793224" y="1095375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8</a:t>
            </a:r>
            <a:endParaRPr lang="ru-RU" sz="28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452320" y="6165304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5" action="ppaction://hlinksldjump"/>
              </a:rPr>
              <a:t>НАЗАД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06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441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195736" y="263691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19872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86182" y="264318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00562" y="264318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40152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555776" y="19888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1547664" y="206084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2051720" y="278092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-3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429124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3714744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588733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3491880" y="3140968"/>
            <a:ext cx="25026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307180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000364" y="278605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3131840" y="3501008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-1/2</a:t>
            </a:r>
            <a:endParaRPr lang="ru-RU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868144" y="350100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508104" y="206084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3357554" y="2000240"/>
            <a:ext cx="34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4071934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125013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139300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153588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67876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182163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196451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210738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17895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332183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346471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360758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375046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461056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7534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489632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503919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518207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>
            <a:off x="532836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547580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561868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576155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590443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605072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61947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633762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648049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662337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 flipH="1" flipV="1">
            <a:off x="338472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797152"/>
            <a:ext cx="2839752" cy="1008112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719882" y="885825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9</a:t>
            </a:r>
            <a:endParaRPr lang="ru-RU" sz="2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452320" y="6165304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5" action="ppaction://hlinksldjump"/>
              </a:rPr>
              <a:t>НАЗАД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5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441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79712" y="263691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59832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86182" y="264318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60032" y="263691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39952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483768" y="19888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1403648" y="206084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4788024" y="278092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410480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3131840" y="3140968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3071802" y="264318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000364" y="278605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987824" y="364502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4067944" y="3645024"/>
            <a:ext cx="27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508104" y="206084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3357554" y="2000240"/>
            <a:ext cx="34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4071934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5400000">
            <a:off x="201600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215887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230175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244462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25943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273722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288009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302297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388820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403108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417396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>
            <a:off x="432025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446769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461056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47534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 flipH="1" flipV="1">
            <a:off x="302468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662732" y="913297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10</a:t>
            </a:r>
            <a:endParaRPr lang="ru-RU" sz="28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780928"/>
            <a:ext cx="857250" cy="381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80928"/>
            <a:ext cx="647700" cy="38100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25143"/>
            <a:ext cx="2304256" cy="1267341"/>
          </a:xfrm>
          <a:prstGeom prst="rect">
            <a:avLst/>
          </a:prstGeom>
          <a:noFill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52320" y="6165304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7" action="ppaction://hlinksldjump"/>
              </a:rPr>
              <a:t>НАЗАД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53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18762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067944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0056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429124" y="2786058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3/2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07180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000364" y="278605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51920" y="3573016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5/4</a:t>
            </a:r>
            <a:endParaRPr lang="ru-RU" sz="2000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>
            <a:off x="648049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633648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88934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403222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417510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431797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17895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332183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346471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360758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375046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417738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32025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446313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4606009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474888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34888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>
            <a:off x="489518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504261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518549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5328369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547124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561754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576155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590443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6047309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619018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311575" y="109347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11</a:t>
            </a:r>
            <a:endParaRPr lang="ru-RU" sz="2800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869160"/>
            <a:ext cx="2590315" cy="936104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43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2"/>
          <p:cNvGrpSpPr>
            <a:grpSpLocks/>
          </p:cNvGrpSpPr>
          <p:nvPr/>
        </p:nvGrpSpPr>
        <p:grpSpPr bwMode="auto">
          <a:xfrm>
            <a:off x="277813" y="196850"/>
            <a:ext cx="8535987" cy="523875"/>
            <a:chOff x="309562" y="458787"/>
            <a:chExt cx="8536418" cy="524963"/>
          </a:xfrm>
        </p:grpSpPr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309562" y="458787"/>
              <a:ext cx="8525305" cy="48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800" dirty="0" smtClean="0">
                  <a:solidFill>
                    <a:srgbClr val="FF0A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Calibri" pitchFamily="34" charset="0"/>
                  <a:cs typeface="Calibri" pitchFamily="34" charset="0"/>
                </a:rPr>
                <a:t>     </a:t>
              </a:r>
              <a:r>
                <a:rPr lang="ru-RU" dirty="0" smtClean="0">
                  <a:solidFill>
                    <a:prstClr val="black"/>
                  </a:solidFill>
                  <a:latin typeface="Bookman Old Style" pitchFamily="18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ru-RU" dirty="0">
                  <a:solidFill>
                    <a:srgbClr val="000000"/>
                  </a:solidFill>
                  <a:latin typeface="Bookman Old Style" pitchFamily="18" charset="0"/>
                  <a:ea typeface="Calibri" pitchFamily="34" charset="0"/>
                  <a:cs typeface="Calibri" pitchFamily="34" charset="0"/>
                </a:rPr>
                <a:t>Решите неравенство</a:t>
              </a:r>
              <a:endParaRPr lang="ru-RU" i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8444" name="Object 15"/>
            <p:cNvGraphicFramePr>
              <a:graphicFrameLocks noChangeAspect="1"/>
            </p:cNvGraphicFramePr>
            <p:nvPr/>
          </p:nvGraphicFramePr>
          <p:xfrm>
            <a:off x="4602379" y="507722"/>
            <a:ext cx="4243601" cy="4760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7" name="Формула" r:id="rId3" imgW="2044440" imgH="228600" progId="Equation.3">
                    <p:embed/>
                  </p:oleObj>
                </mc:Choice>
                <mc:Fallback>
                  <p:oleObj name="Формула" r:id="rId3" imgW="2044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2379" y="507722"/>
                          <a:ext cx="4243601" cy="4760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588963" y="655638"/>
            <a:ext cx="8351837" cy="2728912"/>
            <a:chOff x="614363" y="1104900"/>
            <a:chExt cx="8351837" cy="2728535"/>
          </a:xfrm>
        </p:grpSpPr>
        <p:grpSp>
          <p:nvGrpSpPr>
            <p:cNvPr id="7" name="Группа 89"/>
            <p:cNvGrpSpPr>
              <a:grpSpLocks/>
            </p:cNvGrpSpPr>
            <p:nvPr/>
          </p:nvGrpSpPr>
          <p:grpSpPr bwMode="auto">
            <a:xfrm>
              <a:off x="614363" y="1104900"/>
              <a:ext cx="8351837" cy="2728535"/>
              <a:chOff x="660930" y="1491743"/>
              <a:chExt cx="8350774" cy="2727598"/>
            </a:xfrm>
          </p:grpSpPr>
          <p:sp>
            <p:nvSpPr>
              <p:cNvPr id="18490" name="Прямоугольник 56"/>
              <p:cNvSpPr>
                <a:spLocks noChangeArrowheads="1"/>
              </p:cNvSpPr>
              <p:nvPr/>
            </p:nvSpPr>
            <p:spPr bwMode="auto">
              <a:xfrm>
                <a:off x="660930" y="1491743"/>
                <a:ext cx="8350774" cy="830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ru-RU" i="1" u="sng">
                    <a:solidFill>
                      <a:srgbClr val="000000"/>
                    </a:solidFill>
                    <a:latin typeface="Bookman Old Style" pitchFamily="18" charset="0"/>
                    <a:ea typeface="Calibri" pitchFamily="34" charset="0"/>
                    <a:cs typeface="Calibri" pitchFamily="34" charset="0"/>
                  </a:rPr>
                  <a:t>Решение</a:t>
                </a:r>
                <a:r>
                  <a:rPr lang="en-US" i="1" u="sng">
                    <a:solidFill>
                      <a:srgbClr val="000000"/>
                    </a:solidFill>
                    <a:latin typeface="Bookman Old Style" pitchFamily="18" charset="0"/>
                    <a:ea typeface="Calibri" pitchFamily="34" charset="0"/>
                    <a:cs typeface="Calibri" pitchFamily="34" charset="0"/>
                  </a:rPr>
                  <a:t>.</a:t>
                </a:r>
                <a:r>
                  <a:rPr lang="en-US" i="1">
                    <a:solidFill>
                      <a:srgbClr val="000000"/>
                    </a:solidFill>
                    <a:latin typeface="Bookman Old Style" pitchFamily="18" charset="0"/>
                    <a:ea typeface="Calibri" pitchFamily="34" charset="0"/>
                    <a:cs typeface="Calibri" pitchFamily="34" charset="0"/>
                  </a:rPr>
                  <a:t>   </a:t>
                </a:r>
                <a:endParaRPr lang="ru-RU" i="1">
                  <a:solidFill>
                    <a:srgbClr val="000000"/>
                  </a:solidFill>
                  <a:latin typeface="Bookman Old Style" pitchFamily="18" charset="0"/>
                  <a:ea typeface="Calibri" pitchFamily="34" charset="0"/>
                  <a:cs typeface="Calibri" pitchFamily="34" charset="0"/>
                </a:endParaRPr>
              </a:p>
              <a:p>
                <a:pPr algn="just"/>
                <a:r>
                  <a:rPr lang="ru-RU" i="1">
                    <a:solidFill>
                      <a:srgbClr val="000000"/>
                    </a:solidFill>
                    <a:latin typeface="Bookman Old Style" pitchFamily="18" charset="0"/>
                    <a:ea typeface="Calibri" pitchFamily="34" charset="0"/>
                    <a:cs typeface="Calibri" pitchFamily="34" charset="0"/>
                  </a:rPr>
                  <a:t>ОДЗ</a:t>
                </a:r>
                <a:r>
                  <a:rPr lang="en-US" i="1">
                    <a:solidFill>
                      <a:srgbClr val="000000"/>
                    </a:solidFill>
                    <a:latin typeface="Bookman Old Style" pitchFamily="18" charset="0"/>
                    <a:ea typeface="Calibri" pitchFamily="34" charset="0"/>
                    <a:cs typeface="Calibri" pitchFamily="34" charset="0"/>
                  </a:rPr>
                  <a:t>:</a:t>
                </a:r>
                <a:endParaRPr lang="ru-RU" i="1">
                  <a:solidFill>
                    <a:srgbClr val="000000"/>
                  </a:solidFill>
                  <a:latin typeface="Bookman Old Style" pitchFamily="18" charset="0"/>
                  <a:ea typeface="Calibri" pitchFamily="34" charset="0"/>
                  <a:cs typeface="Calibri" pitchFamily="34" charset="0"/>
                </a:endParaRPr>
              </a:p>
            </p:txBody>
          </p:sp>
          <p:graphicFrame>
            <p:nvGraphicFramePr>
              <p:cNvPr id="2" name="Object 45"/>
              <p:cNvGraphicFramePr>
                <a:graphicFrameLocks noChangeAspect="1"/>
              </p:cNvGraphicFramePr>
              <p:nvPr/>
            </p:nvGraphicFramePr>
            <p:xfrm>
              <a:off x="1663044" y="1930126"/>
              <a:ext cx="1587298" cy="2289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68" name="Формула" r:id="rId5" imgW="952200" imgH="1371600" progId="Equation.3">
                      <p:embed/>
                    </p:oleObj>
                  </mc:Choice>
                  <mc:Fallback>
                    <p:oleObj name="Формула" r:id="rId5" imgW="952200" imgH="137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3044" y="1930126"/>
                            <a:ext cx="1587298" cy="22892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" name="Object 6"/>
              <p:cNvGraphicFramePr>
                <a:graphicFrameLocks noChangeAspect="1"/>
              </p:cNvGraphicFramePr>
              <p:nvPr/>
            </p:nvGraphicFramePr>
            <p:xfrm>
              <a:off x="4172032" y="2857143"/>
              <a:ext cx="2384122" cy="3967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69" name="Формула" r:id="rId7" imgW="1295280" imgH="215640" progId="Equation.3">
                      <p:embed/>
                    </p:oleObj>
                  </mc:Choice>
                  <mc:Fallback>
                    <p:oleObj name="Формула" r:id="rId7" imgW="12952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2032" y="2857143"/>
                            <a:ext cx="2384122" cy="3967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489" name="Прямоугольник 13"/>
            <p:cNvSpPr>
              <a:spLocks noChangeArrowheads="1"/>
            </p:cNvSpPr>
            <p:nvPr/>
          </p:nvSpPr>
          <p:spPr bwMode="auto">
            <a:xfrm>
              <a:off x="3320079" y="2437552"/>
              <a:ext cx="505267" cy="46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>
                  <a:solidFill>
                    <a:srgbClr val="000000"/>
                  </a:solidFill>
                  <a:latin typeface="Bookman Old Style" pitchFamily="18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</a:t>
              </a:r>
              <a:endParaRPr lang="ru-RU" i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660400" y="3436938"/>
          <a:ext cx="36941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Формула" r:id="rId9" imgW="2044440" imgH="228600" progId="Equation.3">
                  <p:embed/>
                </p:oleObj>
              </mc:Choice>
              <mc:Fallback>
                <p:oleObj name="Формула" r:id="rId9" imgW="2044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436938"/>
                        <a:ext cx="3694113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660400" y="3921125"/>
          <a:ext cx="33274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1" name="Формула" r:id="rId10" imgW="1841400" imgH="431640" progId="Equation.3">
                  <p:embed/>
                </p:oleObj>
              </mc:Choice>
              <mc:Fallback>
                <p:oleObj name="Формула" r:id="rId10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921125"/>
                        <a:ext cx="332740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669925" y="4821238"/>
          <a:ext cx="339566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2" name="Формула" r:id="rId12" imgW="1879560" imgH="419040" progId="Equation.3">
                  <p:embed/>
                </p:oleObj>
              </mc:Choice>
              <mc:Fallback>
                <p:oleObj name="Формула" r:id="rId12" imgW="1879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4821238"/>
                        <a:ext cx="3395663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669925" y="5708650"/>
          <a:ext cx="22717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3" name="Формула" r:id="rId14" imgW="1257120" imgH="419040" progId="Equation.3">
                  <p:embed/>
                </p:oleObj>
              </mc:Choice>
              <mc:Fallback>
                <p:oleObj name="Формула" r:id="rId14" imgW="1257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5708650"/>
                        <a:ext cx="2271713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5797550" y="3025775"/>
          <a:ext cx="22717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4" name="Формула" r:id="rId16" imgW="1257120" imgH="419040" progId="Equation.3">
                  <p:embed/>
                </p:oleObj>
              </mc:Choice>
              <mc:Fallback>
                <p:oleObj name="Формула" r:id="rId16" imgW="1257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3025775"/>
                        <a:ext cx="2271713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3813175" y="3898900"/>
            <a:ext cx="6057900" cy="776288"/>
            <a:chOff x="1660525" y="3035831"/>
            <a:chExt cx="6057900" cy="777376"/>
          </a:xfrm>
        </p:grpSpPr>
        <p:sp>
          <p:nvSpPr>
            <p:cNvPr id="18464" name="Прямоугольник 78"/>
            <p:cNvSpPr>
              <a:spLocks noChangeArrowheads="1"/>
            </p:cNvSpPr>
            <p:nvPr/>
          </p:nvSpPr>
          <p:spPr bwMode="auto">
            <a:xfrm>
              <a:off x="5195887" y="3406861"/>
              <a:ext cx="642938" cy="220117"/>
            </a:xfrm>
            <a:prstGeom prst="rect">
              <a:avLst/>
            </a:prstGeom>
            <a:solidFill>
              <a:srgbClr val="FFADFF">
                <a:alpha val="4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Дуга 19"/>
            <p:cNvSpPr/>
            <p:nvPr/>
          </p:nvSpPr>
          <p:spPr bwMode="auto">
            <a:xfrm>
              <a:off x="5202238" y="3139164"/>
              <a:ext cx="622300" cy="492815"/>
            </a:xfrm>
            <a:prstGeom prst="arc">
              <a:avLst>
                <a:gd name="adj1" fmla="val 10766628"/>
                <a:gd name="adj2" fmla="val 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9" name="Группа 55"/>
            <p:cNvGrpSpPr>
              <a:grpSpLocks/>
            </p:cNvGrpSpPr>
            <p:nvPr/>
          </p:nvGrpSpPr>
          <p:grpSpPr bwMode="auto">
            <a:xfrm>
              <a:off x="1660525" y="3035831"/>
              <a:ext cx="6057900" cy="776992"/>
              <a:chOff x="3973513" y="2671764"/>
              <a:chExt cx="6057900" cy="776992"/>
            </a:xfrm>
          </p:grpSpPr>
          <p:sp>
            <p:nvSpPr>
              <p:cNvPr id="25" name="Дуга 24"/>
              <p:cNvSpPr/>
              <p:nvPr/>
            </p:nvSpPr>
            <p:spPr bwMode="auto">
              <a:xfrm flipH="1">
                <a:off x="8143876" y="2752840"/>
                <a:ext cx="1887537" cy="564352"/>
              </a:xfrm>
              <a:prstGeom prst="arc">
                <a:avLst>
                  <a:gd name="adj1" fmla="val 16263334"/>
                  <a:gd name="adj2" fmla="val 0"/>
                </a:avLst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Дуга 25"/>
              <p:cNvSpPr/>
              <p:nvPr/>
            </p:nvSpPr>
            <p:spPr bwMode="auto">
              <a:xfrm>
                <a:off x="3973513" y="2773506"/>
                <a:ext cx="1809750" cy="548455"/>
              </a:xfrm>
              <a:prstGeom prst="arc">
                <a:avLst>
                  <a:gd name="adj1" fmla="val 16263334"/>
                  <a:gd name="adj2" fmla="val 0"/>
                </a:avLst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" name="Группа 54"/>
              <p:cNvGrpSpPr>
                <a:grpSpLocks/>
              </p:cNvGrpSpPr>
              <p:nvPr/>
            </p:nvGrpSpPr>
            <p:grpSpPr bwMode="auto">
              <a:xfrm>
                <a:off x="4873626" y="2671764"/>
                <a:ext cx="4329516" cy="776992"/>
                <a:chOff x="4873626" y="2671764"/>
                <a:chExt cx="4329516" cy="776992"/>
              </a:xfrm>
            </p:grpSpPr>
            <p:sp>
              <p:nvSpPr>
                <p:cNvPr id="28" name="Дуга 27"/>
                <p:cNvSpPr/>
                <p:nvPr/>
              </p:nvSpPr>
              <p:spPr bwMode="auto">
                <a:xfrm>
                  <a:off x="5788026" y="2770327"/>
                  <a:ext cx="639762" cy="507122"/>
                </a:xfrm>
                <a:prstGeom prst="arc">
                  <a:avLst>
                    <a:gd name="adj1" fmla="val 10766628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474" name="Прямоугольник 78"/>
                <p:cNvSpPr>
                  <a:spLocks noChangeArrowheads="1"/>
                </p:cNvSpPr>
                <p:nvPr/>
              </p:nvSpPr>
              <p:spPr bwMode="auto">
                <a:xfrm>
                  <a:off x="5799138" y="3041737"/>
                  <a:ext cx="638175" cy="220117"/>
                </a:xfrm>
                <a:prstGeom prst="rect">
                  <a:avLst/>
                </a:prstGeom>
                <a:solidFill>
                  <a:srgbClr val="FFADFF">
                    <a:alpha val="47842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Дуга 30"/>
                <p:cNvSpPr/>
                <p:nvPr/>
              </p:nvSpPr>
              <p:spPr bwMode="auto">
                <a:xfrm>
                  <a:off x="6418263" y="2778276"/>
                  <a:ext cx="1082675" cy="507121"/>
                </a:xfrm>
                <a:prstGeom prst="arc">
                  <a:avLst>
                    <a:gd name="adj1" fmla="val 10766628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8476" name="Прямая со стрелкой 54"/>
                <p:cNvCxnSpPr>
                  <a:cxnSpLocks noChangeShapeType="1"/>
                </p:cNvCxnSpPr>
                <p:nvPr/>
              </p:nvCxnSpPr>
              <p:spPr bwMode="auto">
                <a:xfrm>
                  <a:off x="4873626" y="3050204"/>
                  <a:ext cx="4268787" cy="1501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 type="stealth" w="med" len="lg"/>
                </a:ln>
              </p:spPr>
            </p:cxnSp>
            <p:sp>
              <p:nvSpPr>
                <p:cNvPr id="18477" name="Прямоугольник 56"/>
                <p:cNvSpPr>
                  <a:spLocks noChangeArrowheads="1"/>
                </p:cNvSpPr>
                <p:nvPr/>
              </p:nvSpPr>
              <p:spPr bwMode="auto">
                <a:xfrm>
                  <a:off x="5526949" y="3040564"/>
                  <a:ext cx="44595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>
                      <a:solidFill>
                        <a:srgbClr val="000000"/>
                      </a:solidFill>
                      <a:latin typeface="Bookman Old Style" pitchFamily="18" charset="0"/>
                      <a:ea typeface="Calibri" pitchFamily="34" charset="0"/>
                      <a:cs typeface="Calibri" pitchFamily="34" charset="0"/>
                    </a:rPr>
                    <a:t>-2</a:t>
                  </a:r>
                  <a:endParaRPr lang="ru-RU" sz="2000">
                    <a:solidFill>
                      <a:srgbClr val="000000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18478" name="Прямоугольник 57"/>
                <p:cNvSpPr>
                  <a:spLocks noChangeArrowheads="1"/>
                </p:cNvSpPr>
                <p:nvPr/>
              </p:nvSpPr>
              <p:spPr bwMode="auto">
                <a:xfrm>
                  <a:off x="7349927" y="3035802"/>
                  <a:ext cx="343364" cy="4000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>
                      <a:solidFill>
                        <a:srgbClr val="000000"/>
                      </a:solidFill>
                      <a:latin typeface="Bookman Old Style" pitchFamily="18" charset="0"/>
                      <a:ea typeface="Calibri" pitchFamily="34" charset="0"/>
                      <a:cs typeface="Calibri" pitchFamily="34" charset="0"/>
                    </a:rPr>
                    <a:t>1</a:t>
                  </a:r>
                  <a:endParaRPr lang="ru-RU" sz="2000">
                    <a:solidFill>
                      <a:srgbClr val="000000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18479" name="Прямоугольник 59"/>
                <p:cNvSpPr>
                  <a:spLocks noChangeArrowheads="1"/>
                </p:cNvSpPr>
                <p:nvPr/>
              </p:nvSpPr>
              <p:spPr bwMode="auto">
                <a:xfrm>
                  <a:off x="6173591" y="3041620"/>
                  <a:ext cx="44595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>
                      <a:solidFill>
                        <a:srgbClr val="000000"/>
                      </a:solidFill>
                      <a:latin typeface="Bookman Old Style" pitchFamily="18" charset="0"/>
                      <a:ea typeface="Calibri" pitchFamily="34" charset="0"/>
                      <a:cs typeface="Calibri" pitchFamily="34" charset="0"/>
                    </a:rPr>
                    <a:t>-1</a:t>
                  </a:r>
                  <a:endParaRPr lang="ru-RU" sz="2000">
                    <a:solidFill>
                      <a:srgbClr val="000000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18480" name="Овал 60"/>
                <p:cNvSpPr>
                  <a:spLocks noChangeArrowheads="1"/>
                </p:cNvSpPr>
                <p:nvPr/>
              </p:nvSpPr>
              <p:spPr bwMode="auto">
                <a:xfrm>
                  <a:off x="5740400" y="3012108"/>
                  <a:ext cx="90487" cy="91670"/>
                </a:xfrm>
                <a:prstGeom prst="ellipse">
                  <a:avLst/>
                </a:prstGeom>
                <a:solidFill>
                  <a:schemeClr val="bg1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481" name="Овал 61"/>
                <p:cNvSpPr>
                  <a:spLocks noChangeArrowheads="1"/>
                </p:cNvSpPr>
                <p:nvPr/>
              </p:nvSpPr>
              <p:spPr bwMode="auto">
                <a:xfrm>
                  <a:off x="6386512" y="3008405"/>
                  <a:ext cx="90487" cy="91670"/>
                </a:xfrm>
                <a:prstGeom prst="ellipse">
                  <a:avLst/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482" name="Овал 63"/>
                <p:cNvSpPr>
                  <a:spLocks noChangeArrowheads="1"/>
                </p:cNvSpPr>
                <p:nvPr/>
              </p:nvSpPr>
              <p:spPr bwMode="auto">
                <a:xfrm>
                  <a:off x="7458602" y="3009462"/>
                  <a:ext cx="90487" cy="91670"/>
                </a:xfrm>
                <a:prstGeom prst="ellipse">
                  <a:avLst/>
                </a:prstGeom>
                <a:solidFill>
                  <a:schemeClr val="bg1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483" name="Прямоугольник 70"/>
                <p:cNvSpPr>
                  <a:spLocks noChangeArrowheads="1"/>
                </p:cNvSpPr>
                <p:nvPr/>
              </p:nvSpPr>
              <p:spPr bwMode="auto">
                <a:xfrm>
                  <a:off x="8508272" y="2671764"/>
                  <a:ext cx="369012" cy="4616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solidFill>
                        <a:srgbClr val="000000"/>
                      </a:solidFill>
                      <a:latin typeface="Bookman Old Style" pitchFamily="18" charset="0"/>
                      <a:ea typeface="Calibri" pitchFamily="34" charset="0"/>
                      <a:cs typeface="Calibri" pitchFamily="34" charset="0"/>
                    </a:rPr>
                    <a:t>+</a:t>
                  </a:r>
                  <a:endParaRPr lang="ru-RU">
                    <a:solidFill>
                      <a:srgbClr val="000000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18484" name="Прямоугольник 71"/>
                <p:cNvSpPr>
                  <a:spLocks noChangeArrowheads="1"/>
                </p:cNvSpPr>
                <p:nvPr/>
              </p:nvSpPr>
              <p:spPr bwMode="auto">
                <a:xfrm>
                  <a:off x="7629325" y="2700337"/>
                  <a:ext cx="369012" cy="4616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solidFill>
                        <a:srgbClr val="000000"/>
                      </a:solidFill>
                      <a:latin typeface="Bookman Old Style" pitchFamily="18" charset="0"/>
                      <a:ea typeface="Calibri" pitchFamily="34" charset="0"/>
                      <a:cs typeface="Calibri" pitchFamily="34" charset="0"/>
                    </a:rPr>
                    <a:t>−</a:t>
                  </a:r>
                  <a:endParaRPr lang="ru-RU">
                    <a:solidFill>
                      <a:srgbClr val="000000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18485" name="Прямоугольник 72"/>
                <p:cNvSpPr>
                  <a:spLocks noChangeArrowheads="1"/>
                </p:cNvSpPr>
                <p:nvPr/>
              </p:nvSpPr>
              <p:spPr bwMode="auto">
                <a:xfrm>
                  <a:off x="6764868" y="2687638"/>
                  <a:ext cx="36901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>
                      <a:solidFill>
                        <a:srgbClr val="000000"/>
                      </a:solidFill>
                      <a:latin typeface="Bookman Old Style" pitchFamily="18" charset="0"/>
                      <a:ea typeface="Calibri" pitchFamily="34" charset="0"/>
                      <a:cs typeface="Calibri" pitchFamily="34" charset="0"/>
                    </a:rPr>
                    <a:t>+</a:t>
                  </a:r>
                  <a:endParaRPr lang="ru-RU">
                    <a:solidFill>
                      <a:srgbClr val="000000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18486" name="Прямоугольник 73"/>
                <p:cNvSpPr>
                  <a:spLocks noChangeArrowheads="1"/>
                </p:cNvSpPr>
                <p:nvPr/>
              </p:nvSpPr>
              <p:spPr bwMode="auto">
                <a:xfrm>
                  <a:off x="5919060" y="2699280"/>
                  <a:ext cx="369012" cy="4616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solidFill>
                        <a:srgbClr val="000000"/>
                      </a:solidFill>
                      <a:latin typeface="Bookman Old Style" pitchFamily="18" charset="0"/>
                      <a:ea typeface="Calibri" pitchFamily="34" charset="0"/>
                      <a:cs typeface="Calibri" pitchFamily="34" charset="0"/>
                    </a:rPr>
                    <a:t>−</a:t>
                  </a:r>
                  <a:endParaRPr lang="ru-RU">
                    <a:solidFill>
                      <a:srgbClr val="000000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18487" name="Прямоугольник 76"/>
                <p:cNvSpPr>
                  <a:spLocks noChangeArrowheads="1"/>
                </p:cNvSpPr>
                <p:nvPr/>
              </p:nvSpPr>
              <p:spPr bwMode="auto">
                <a:xfrm>
                  <a:off x="8845352" y="2987127"/>
                  <a:ext cx="357790" cy="4616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i="1">
                      <a:solidFill>
                        <a:srgbClr val="000000"/>
                      </a:solidFill>
                      <a:latin typeface="Bookman Old Style" pitchFamily="18" charset="0"/>
                      <a:ea typeface="Calibri" pitchFamily="34" charset="0"/>
                      <a:cs typeface="Calibri" pitchFamily="34" charset="0"/>
                    </a:rPr>
                    <a:t>х</a:t>
                  </a:r>
                  <a:endParaRPr lang="ru-RU" i="1">
                    <a:solidFill>
                      <a:srgbClr val="000000"/>
                    </a:solidFill>
                    <a:latin typeface="Bookman Old Style" pitchFamily="18" charset="0"/>
                  </a:endParaRPr>
                </a:p>
              </p:txBody>
            </p:sp>
          </p:grpSp>
        </p:grpSp>
        <p:sp>
          <p:nvSpPr>
            <p:cNvPr id="18467" name="Овал 63"/>
            <p:cNvSpPr>
              <a:spLocks noChangeArrowheads="1"/>
            </p:cNvSpPr>
            <p:nvPr/>
          </p:nvSpPr>
          <p:spPr bwMode="auto">
            <a:xfrm>
              <a:off x="5782202" y="3372471"/>
              <a:ext cx="90487" cy="91670"/>
            </a:xfrm>
            <a:prstGeom prst="ellipse">
              <a:avLst/>
            </a:prstGeom>
            <a:solidFill>
              <a:srgbClr val="000000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68" name="Прямоугольник 72"/>
            <p:cNvSpPr>
              <a:spLocks noChangeArrowheads="1"/>
            </p:cNvSpPr>
            <p:nvPr/>
          </p:nvSpPr>
          <p:spPr bwMode="auto">
            <a:xfrm>
              <a:off x="2673880" y="3048000"/>
              <a:ext cx="3690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  <a:latin typeface="Bookman Old Style" pitchFamily="18" charset="0"/>
                  <a:ea typeface="Calibri" pitchFamily="34" charset="0"/>
                  <a:cs typeface="Calibri" pitchFamily="34" charset="0"/>
                </a:rPr>
                <a:t>+</a:t>
              </a:r>
              <a:endParaRPr lang="ru-RU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18469" name="Прямоугольник 57"/>
            <p:cNvSpPr>
              <a:spLocks noChangeArrowheads="1"/>
            </p:cNvSpPr>
            <p:nvPr/>
          </p:nvSpPr>
          <p:spPr bwMode="auto">
            <a:xfrm>
              <a:off x="5550430" y="3413097"/>
              <a:ext cx="5672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solidFill>
                    <a:srgbClr val="000000"/>
                  </a:solidFill>
                  <a:latin typeface="Bookman Old Style" pitchFamily="18" charset="0"/>
                  <a:ea typeface="Calibri" pitchFamily="34" charset="0"/>
                  <a:cs typeface="Calibri" pitchFamily="34" charset="0"/>
                </a:rPr>
                <a:t>2</a:t>
              </a:r>
              <a:endParaRPr lang="ru-RU" sz="200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</p:grpSp>
      <p:graphicFrame>
        <p:nvGraphicFramePr>
          <p:cNvPr id="36891" name="Object 27"/>
          <p:cNvGraphicFramePr>
            <a:graphicFrameLocks noChangeAspect="1"/>
          </p:cNvGraphicFramePr>
          <p:nvPr/>
        </p:nvGraphicFramePr>
        <p:xfrm>
          <a:off x="5180013" y="4678363"/>
          <a:ext cx="31781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5" name="Формула" r:id="rId18" imgW="1777680" imgH="203040" progId="Equation.3">
                  <p:embed/>
                </p:oleObj>
              </mc:Choice>
              <mc:Fallback>
                <p:oleObj name="Формула" r:id="rId18" imgW="1777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4678363"/>
                        <a:ext cx="31781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Группа 72"/>
          <p:cNvGrpSpPr>
            <a:grpSpLocks/>
          </p:cNvGrpSpPr>
          <p:nvPr/>
        </p:nvGrpSpPr>
        <p:grpSpPr bwMode="auto">
          <a:xfrm>
            <a:off x="4687888" y="5260975"/>
            <a:ext cx="4329112" cy="625475"/>
            <a:chOff x="4678893" y="5557839"/>
            <a:chExt cx="4329516" cy="624976"/>
          </a:xfrm>
        </p:grpSpPr>
        <p:sp>
          <p:nvSpPr>
            <p:cNvPr id="18449" name="Прямоугольник 78"/>
            <p:cNvSpPr>
              <a:spLocks noChangeArrowheads="1"/>
            </p:cNvSpPr>
            <p:nvPr/>
          </p:nvSpPr>
          <p:spPr bwMode="auto">
            <a:xfrm>
              <a:off x="5600171" y="5557839"/>
              <a:ext cx="2350029" cy="230186"/>
            </a:xfrm>
            <a:prstGeom prst="rect">
              <a:avLst/>
            </a:prstGeom>
            <a:solidFill>
              <a:srgbClr val="0070C0">
                <a:alpha val="4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2" name="Группа 46"/>
            <p:cNvGrpSpPr>
              <a:grpSpLocks/>
            </p:cNvGrpSpPr>
            <p:nvPr/>
          </p:nvGrpSpPr>
          <p:grpSpPr bwMode="auto">
            <a:xfrm>
              <a:off x="4678893" y="5720802"/>
              <a:ext cx="4329516" cy="462013"/>
              <a:chOff x="2560638" y="3351194"/>
              <a:chExt cx="4329516" cy="462013"/>
            </a:xfrm>
          </p:grpSpPr>
          <p:sp>
            <p:nvSpPr>
              <p:cNvPr id="18451" name="Прямоугольник 78"/>
              <p:cNvSpPr>
                <a:spLocks noChangeArrowheads="1"/>
              </p:cNvSpPr>
              <p:nvPr/>
            </p:nvSpPr>
            <p:spPr bwMode="auto">
              <a:xfrm>
                <a:off x="5195887" y="3406861"/>
                <a:ext cx="642938" cy="220117"/>
              </a:xfrm>
              <a:prstGeom prst="rect">
                <a:avLst/>
              </a:prstGeom>
              <a:solidFill>
                <a:srgbClr val="FFADFF">
                  <a:alpha val="47842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" name="Группа 54"/>
              <p:cNvGrpSpPr>
                <a:grpSpLocks/>
              </p:cNvGrpSpPr>
              <p:nvPr/>
            </p:nvGrpSpPr>
            <p:grpSpPr bwMode="auto">
              <a:xfrm>
                <a:off x="2560638" y="3351194"/>
                <a:ext cx="4329516" cy="461629"/>
                <a:chOff x="4873626" y="2987127"/>
                <a:chExt cx="4329516" cy="461629"/>
              </a:xfrm>
            </p:grpSpPr>
            <p:sp>
              <p:nvSpPr>
                <p:cNvPr id="18455" name="Прямоугольник 78"/>
                <p:cNvSpPr>
                  <a:spLocks noChangeArrowheads="1"/>
                </p:cNvSpPr>
                <p:nvPr/>
              </p:nvSpPr>
              <p:spPr bwMode="auto">
                <a:xfrm>
                  <a:off x="5799138" y="3041737"/>
                  <a:ext cx="638175" cy="220117"/>
                </a:xfrm>
                <a:prstGeom prst="rect">
                  <a:avLst/>
                </a:prstGeom>
                <a:solidFill>
                  <a:srgbClr val="FFADFF">
                    <a:alpha val="47842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8456" name="Прямая со стрелкой 54"/>
                <p:cNvCxnSpPr>
                  <a:cxnSpLocks noChangeShapeType="1"/>
                </p:cNvCxnSpPr>
                <p:nvPr/>
              </p:nvCxnSpPr>
              <p:spPr bwMode="auto">
                <a:xfrm>
                  <a:off x="4873626" y="3050204"/>
                  <a:ext cx="4268787" cy="1501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 type="stealth" w="med" len="lg"/>
                </a:ln>
              </p:spPr>
            </p:cxnSp>
            <p:sp>
              <p:nvSpPr>
                <p:cNvPr id="18457" name="Прямоугольник 56"/>
                <p:cNvSpPr>
                  <a:spLocks noChangeArrowheads="1"/>
                </p:cNvSpPr>
                <p:nvPr/>
              </p:nvSpPr>
              <p:spPr bwMode="auto">
                <a:xfrm>
                  <a:off x="5526949" y="3040564"/>
                  <a:ext cx="44595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>
                      <a:solidFill>
                        <a:srgbClr val="000000"/>
                      </a:solidFill>
                      <a:latin typeface="Bookman Old Style" pitchFamily="18" charset="0"/>
                      <a:ea typeface="Calibri" pitchFamily="34" charset="0"/>
                      <a:cs typeface="Calibri" pitchFamily="34" charset="0"/>
                    </a:rPr>
                    <a:t>-2</a:t>
                  </a:r>
                  <a:endParaRPr lang="ru-RU" sz="2000">
                    <a:solidFill>
                      <a:srgbClr val="000000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18458" name="Прямоугольник 57"/>
                <p:cNvSpPr>
                  <a:spLocks noChangeArrowheads="1"/>
                </p:cNvSpPr>
                <p:nvPr/>
              </p:nvSpPr>
              <p:spPr bwMode="auto">
                <a:xfrm>
                  <a:off x="7349927" y="3035802"/>
                  <a:ext cx="343364" cy="4000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>
                      <a:solidFill>
                        <a:srgbClr val="000000"/>
                      </a:solidFill>
                      <a:latin typeface="Bookman Old Style" pitchFamily="18" charset="0"/>
                      <a:ea typeface="Calibri" pitchFamily="34" charset="0"/>
                      <a:cs typeface="Calibri" pitchFamily="34" charset="0"/>
                    </a:rPr>
                    <a:t>1</a:t>
                  </a:r>
                  <a:endParaRPr lang="ru-RU" sz="2000">
                    <a:solidFill>
                      <a:srgbClr val="000000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18459" name="Прямоугольник 59"/>
                <p:cNvSpPr>
                  <a:spLocks noChangeArrowheads="1"/>
                </p:cNvSpPr>
                <p:nvPr/>
              </p:nvSpPr>
              <p:spPr bwMode="auto">
                <a:xfrm>
                  <a:off x="6173591" y="3041620"/>
                  <a:ext cx="44595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>
                      <a:solidFill>
                        <a:srgbClr val="000000"/>
                      </a:solidFill>
                      <a:latin typeface="Bookman Old Style" pitchFamily="18" charset="0"/>
                      <a:ea typeface="Calibri" pitchFamily="34" charset="0"/>
                      <a:cs typeface="Calibri" pitchFamily="34" charset="0"/>
                    </a:rPr>
                    <a:t>-1</a:t>
                  </a:r>
                  <a:endParaRPr lang="ru-RU" sz="2000">
                    <a:solidFill>
                      <a:srgbClr val="000000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18460" name="Овал 60"/>
                <p:cNvSpPr>
                  <a:spLocks noChangeArrowheads="1"/>
                </p:cNvSpPr>
                <p:nvPr/>
              </p:nvSpPr>
              <p:spPr bwMode="auto">
                <a:xfrm>
                  <a:off x="5740400" y="3012108"/>
                  <a:ext cx="90487" cy="91670"/>
                </a:xfrm>
                <a:prstGeom prst="ellipse">
                  <a:avLst/>
                </a:prstGeom>
                <a:solidFill>
                  <a:schemeClr val="bg1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461" name="Овал 61"/>
                <p:cNvSpPr>
                  <a:spLocks noChangeArrowheads="1"/>
                </p:cNvSpPr>
                <p:nvPr/>
              </p:nvSpPr>
              <p:spPr bwMode="auto">
                <a:xfrm>
                  <a:off x="6386512" y="3008405"/>
                  <a:ext cx="90487" cy="91670"/>
                </a:xfrm>
                <a:prstGeom prst="ellipse">
                  <a:avLst/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462" name="Овал 63"/>
                <p:cNvSpPr>
                  <a:spLocks noChangeArrowheads="1"/>
                </p:cNvSpPr>
                <p:nvPr/>
              </p:nvSpPr>
              <p:spPr bwMode="auto">
                <a:xfrm>
                  <a:off x="7458602" y="3009462"/>
                  <a:ext cx="90487" cy="91670"/>
                </a:xfrm>
                <a:prstGeom prst="ellipse">
                  <a:avLst/>
                </a:prstGeom>
                <a:solidFill>
                  <a:schemeClr val="bg1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463" name="Прямоугольник 76"/>
                <p:cNvSpPr>
                  <a:spLocks noChangeArrowheads="1"/>
                </p:cNvSpPr>
                <p:nvPr/>
              </p:nvSpPr>
              <p:spPr bwMode="auto">
                <a:xfrm>
                  <a:off x="8845352" y="2987127"/>
                  <a:ext cx="357790" cy="4616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i="1">
                      <a:solidFill>
                        <a:srgbClr val="000000"/>
                      </a:solidFill>
                      <a:latin typeface="Bookman Old Style" pitchFamily="18" charset="0"/>
                      <a:ea typeface="Calibri" pitchFamily="34" charset="0"/>
                      <a:cs typeface="Calibri" pitchFamily="34" charset="0"/>
                    </a:rPr>
                    <a:t>х</a:t>
                  </a:r>
                  <a:endParaRPr lang="ru-RU" i="1">
                    <a:solidFill>
                      <a:srgbClr val="000000"/>
                    </a:solidFill>
                    <a:latin typeface="Bookman Old Style" pitchFamily="18" charset="0"/>
                  </a:endParaRPr>
                </a:p>
              </p:txBody>
            </p:sp>
          </p:grpSp>
          <p:sp>
            <p:nvSpPr>
              <p:cNvPr id="18453" name="Овал 63"/>
              <p:cNvSpPr>
                <a:spLocks noChangeArrowheads="1"/>
              </p:cNvSpPr>
              <p:nvPr/>
            </p:nvSpPr>
            <p:spPr bwMode="auto">
              <a:xfrm>
                <a:off x="5782202" y="3372471"/>
                <a:ext cx="90487" cy="91670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8454" name="Прямоугольник 57"/>
              <p:cNvSpPr>
                <a:spLocks noChangeArrowheads="1"/>
              </p:cNvSpPr>
              <p:nvPr/>
            </p:nvSpPr>
            <p:spPr bwMode="auto">
              <a:xfrm>
                <a:off x="5550430" y="3413097"/>
                <a:ext cx="5672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000">
                    <a:solidFill>
                      <a:srgbClr val="000000"/>
                    </a:solidFill>
                    <a:latin typeface="Bookman Old Style" pitchFamily="18" charset="0"/>
                    <a:ea typeface="Calibri" pitchFamily="34" charset="0"/>
                    <a:cs typeface="Calibri" pitchFamily="34" charset="0"/>
                  </a:rPr>
                  <a:t>2</a:t>
                </a:r>
                <a:endParaRPr lang="ru-RU" sz="2000">
                  <a:solidFill>
                    <a:srgbClr val="000000"/>
                  </a:solidFill>
                  <a:latin typeface="Bookman Old Style" pitchFamily="18" charset="0"/>
                </a:endParaRPr>
              </a:p>
            </p:txBody>
          </p:sp>
        </p:grpSp>
      </p:grpSp>
      <p:graphicFrame>
        <p:nvGraphicFramePr>
          <p:cNvPr id="74" name="Object 13"/>
          <p:cNvGraphicFramePr>
            <a:graphicFrameLocks noChangeAspect="1"/>
          </p:cNvGraphicFramePr>
          <p:nvPr/>
        </p:nvGraphicFramePr>
        <p:xfrm>
          <a:off x="5418138" y="5883275"/>
          <a:ext cx="25939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6" name="Формула" r:id="rId20" imgW="1409400" imgH="215640" progId="Equation.3">
                  <p:embed/>
                </p:oleObj>
              </mc:Choice>
              <mc:Fallback>
                <p:oleObj name="Формула" r:id="rId20" imgW="1409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5883275"/>
                        <a:ext cx="25939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5019675" y="6342063"/>
          <a:ext cx="34353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7" name="Формула" r:id="rId22" imgW="1866600" imgH="215640" progId="Equation.3">
                  <p:embed/>
                </p:oleObj>
              </mc:Choice>
              <mc:Fallback>
                <p:oleObj name="Формула" r:id="rId22" imgW="1866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6342063"/>
                        <a:ext cx="34353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7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Таблица работает при условии :f›0,g›0,h›0,h≠</a:t>
            </a:r>
            <a:r>
              <a:rPr lang="ru-RU" dirty="0" smtClean="0"/>
              <a:t>1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где f и g— функции от х,</a:t>
            </a:r>
          </a:p>
          <a:p>
            <a:r>
              <a:rPr lang="ru-RU" dirty="0"/>
              <a:t>h— функция или число,</a:t>
            </a:r>
          </a:p>
          <a:p>
            <a:r>
              <a:rPr lang="ru-RU" dirty="0"/>
              <a:t>V— один из знаков ≤,›,≥,‹</a:t>
            </a:r>
          </a:p>
          <a:p>
            <a:r>
              <a:rPr lang="ru-RU" dirty="0"/>
              <a:t>Заметим также, вторая и третья строчки таблицы — следствия первой.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04664"/>
            <a:ext cx="73326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рационализации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логарифмических неравенствах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uih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016" y="2132856"/>
            <a:ext cx="56886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7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2"/>
            <a:ext cx="9144000" cy="68401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7416824" cy="43708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dirty="0" smtClean="0"/>
              <a:t>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062198"/>
            <a:ext cx="4572000" cy="47336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И еще несколько полезных следствий :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6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6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6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6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6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где </a:t>
            </a:r>
            <a:r>
              <a:rPr lang="en-US" sz="2600" dirty="0">
                <a:solidFill>
                  <a:prstClr val="black"/>
                </a:solidFill>
                <a:latin typeface="Constantia"/>
              </a:rPr>
              <a:t>f </a:t>
            </a:r>
            <a:r>
              <a:rPr lang="ru-RU" sz="2600" dirty="0">
                <a:solidFill>
                  <a:prstClr val="black"/>
                </a:solidFill>
                <a:latin typeface="Constantia"/>
              </a:rPr>
              <a:t>и </a:t>
            </a:r>
            <a:r>
              <a:rPr lang="en-US" sz="2600" dirty="0">
                <a:solidFill>
                  <a:prstClr val="black"/>
                </a:solidFill>
                <a:latin typeface="Constantia"/>
              </a:rPr>
              <a:t>g</a:t>
            </a:r>
            <a:r>
              <a:rPr lang="ru-RU" sz="2600" dirty="0">
                <a:solidFill>
                  <a:prstClr val="black"/>
                </a:solidFill>
                <a:latin typeface="Constantia"/>
              </a:rPr>
              <a:t> — функции от </a:t>
            </a:r>
            <a:r>
              <a:rPr lang="en-US" sz="2600" dirty="0">
                <a:solidFill>
                  <a:prstClr val="black"/>
                </a:solidFill>
                <a:latin typeface="Constantia"/>
              </a:rPr>
              <a:t>x</a:t>
            </a:r>
            <a:r>
              <a:rPr lang="ru-RU" sz="2600" dirty="0">
                <a:solidFill>
                  <a:prstClr val="black"/>
                </a:solidFill>
                <a:latin typeface="Constantia"/>
              </a:rPr>
              <a:t>,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h</a:t>
            </a:r>
            <a:r>
              <a:rPr lang="ru-RU" sz="2600" dirty="0">
                <a:solidFill>
                  <a:prstClr val="black"/>
                </a:solidFill>
                <a:latin typeface="Constantia"/>
              </a:rPr>
              <a:t>— функция или число,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V</a:t>
            </a:r>
            <a:r>
              <a:rPr lang="ru-RU" sz="2600" dirty="0">
                <a:solidFill>
                  <a:prstClr val="black"/>
                </a:solidFill>
                <a:latin typeface="Constantia"/>
              </a:rPr>
              <a:t>— один из знаков ‹,≥,≤,›</a:t>
            </a:r>
          </a:p>
        </p:txBody>
      </p:sp>
      <p:pic>
        <p:nvPicPr>
          <p:cNvPr id="6" name="Рисунок 5" descr="ghf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577" y="2060848"/>
            <a:ext cx="51845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52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2"/>
            <a:ext cx="9144000" cy="68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27584" y="980728"/>
                <a:ext cx="8496944" cy="5469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b="1" dirty="0" smtClean="0">
                    <a:latin typeface="Times New Roman"/>
                    <a:ea typeface="Calibri"/>
                    <a:cs typeface="Times New Roman"/>
                  </a:rPr>
                  <a:t>                           №1.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Решить неравенство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𝑙𝑜𝑔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+3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−1&lt;0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   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       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Решение: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𝑙𝑜𝑔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+3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−1&lt;0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,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𝑙𝑜𝑔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+3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𝑙𝑜𝑔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+3</m:t>
                        </m:r>
                      </m:sub>
                    </m:sSub>
                    <m:r>
                      <a:rPr lang="ru-RU">
                        <a:effectLst/>
                        <a:latin typeface="Cambria Math"/>
                        <a:ea typeface="Calibri"/>
                        <a:cs typeface="Times New Roman"/>
                      </a:rPr>
                      <m:t>(2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>
                        <a:effectLst/>
                        <a:latin typeface="Cambria Math"/>
                        <a:ea typeface="Calibri"/>
                        <a:cs typeface="Times New Roman"/>
                      </a:rPr>
                      <m:t>+3)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&lt;0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+3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1)(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ru-RU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3)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&lt;0,</m:t>
                            </m:r>
                          </m:e>
                          <m:e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+3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&gt;0,</m:t>
                            </m:r>
                          </m:e>
                          <m:e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+3≠1,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≠0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+2)(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ru-RU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3)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&lt;0,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≠−1,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≠0,</m:t>
                            </m:r>
                          </m:e>
                        </m:eqArr>
                      </m:e>
                    </m:d>
                  </m:oMath>
                </a14:m>
                <a:endParaRPr lang="ru-RU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2(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+1)(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+1)(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3)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&lt;0,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≠−1,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≠0,</m:t>
                            </m:r>
                          </m:e>
                        </m:eqAr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+1)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3)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&lt;0,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≠−1,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≠0,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−1,5&lt;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&lt;−1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−1&lt;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&lt;0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0&lt;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&lt;3</m:t>
                            </m:r>
                          </m:e>
                        </m:eqArr>
                      </m:e>
                    </m:d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Ответ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:   (-1,5;-1)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(-1;0)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(0;3)</a:t>
                </a:r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80728"/>
                <a:ext cx="8496944" cy="5469190"/>
              </a:xfrm>
              <a:prstGeom prst="rect">
                <a:avLst/>
              </a:prstGeom>
              <a:blipFill rotWithShape="1">
                <a:blip r:embed="rId3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5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75656" y="1652296"/>
                <a:ext cx="5382344" cy="3553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b="1" dirty="0" smtClean="0">
                    <a:latin typeface="Times New Roman"/>
                    <a:ea typeface="Calibri"/>
                    <a:cs typeface="Times New Roman"/>
                  </a:rPr>
                  <a:t>№2.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Решить неравенство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𝑙𝑜𝑔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−2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−1)&gt;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𝑙𝑜𝑔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−2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(2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−3)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              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Решение: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𝑙𝑜𝑔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−2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−1)&gt;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𝑙𝑜𝑔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−2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(2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−3)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,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−2&gt;0,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−2≠1,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−1&gt;0,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−3&gt;,0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−1−2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+3)(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−2−1)&gt;0,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       </a:t>
                </a:r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52296"/>
                <a:ext cx="5382344" cy="3553409"/>
              </a:xfrm>
              <a:prstGeom prst="rect">
                <a:avLst/>
              </a:prstGeom>
              <a:blipFill rotWithShape="1">
                <a:blip r:embed="rId3"/>
                <a:stretch>
                  <a:fillRect l="-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8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63688" y="548679"/>
                <a:ext cx="5904656" cy="5842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−2&gt;0,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−2≠1,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−1&gt;0,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−3&gt;,0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(−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+2)(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−3)&gt;0,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&gt;2,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≠3,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𝑥</m:t>
                                    </m:r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&lt;−1,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𝑥</m:t>
                                    </m:r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&gt;1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2(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−1)(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+1,5)&gt;0,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(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−3)(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−1)(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+2)&lt;0,</m:t>
                            </m:r>
                          </m:e>
                        </m:eqArr>
                      </m:e>
                    </m:d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&gt;2,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≠3,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𝑥</m:t>
                                    </m:r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&lt;−1,5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𝑥</m:t>
                                    </m:r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&gt;1,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𝑥</m:t>
                                    </m:r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&lt;−2,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1&lt;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𝑥</m:t>
                                    </m:r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&lt;3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&gt;2,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1&lt;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&lt;3,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      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Cambria Math"/>
                        <a:cs typeface="Cambria Math"/>
                      </a:rPr>
                      <m:t>2&lt;</m:t>
                    </m:r>
                    <m:r>
                      <a:rPr lang="en-US" i="1">
                        <a:effectLst/>
                        <a:latin typeface="Cambria Math"/>
                        <a:ea typeface="Cambria Math"/>
                        <a:cs typeface="Cambria Math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Cambria Math"/>
                        <a:cs typeface="Cambria Math"/>
                      </a:rPr>
                      <m:t>&lt;3</m:t>
                    </m:r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   Ответ: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Cambria Math"/>
                        <a:cs typeface="Cambria Math"/>
                      </a:rPr>
                      <m:t>2&lt;</m:t>
                    </m:r>
                    <m:r>
                      <a:rPr lang="en-US" i="1">
                        <a:effectLst/>
                        <a:latin typeface="Cambria Math"/>
                        <a:ea typeface="Cambria Math"/>
                        <a:cs typeface="Cambria Math"/>
                      </a:rPr>
                      <m:t>𝑥</m:t>
                    </m:r>
                    <m:r>
                      <a:rPr lang="ru-RU" i="1">
                        <a:effectLst/>
                        <a:latin typeface="Cambria Math"/>
                        <a:ea typeface="Cambria Math"/>
                        <a:cs typeface="Cambria Math"/>
                      </a:rPr>
                      <m:t>&lt;3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48679"/>
                <a:ext cx="5904656" cy="5842882"/>
              </a:xfrm>
              <a:prstGeom prst="rect">
                <a:avLst/>
              </a:prstGeom>
              <a:blipFill rotWithShape="1">
                <a:blip r:embed="rId3"/>
                <a:stretch>
                  <a:fillRect b="-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0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" y="0"/>
            <a:ext cx="9144000" cy="68401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7416824" cy="43708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dirty="0" smtClean="0"/>
              <a:t>           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86000" y="836712"/>
                <a:ext cx="6102424" cy="3096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/>
                  <a:t>№3.</a:t>
                </a:r>
                <a:r>
                  <a:rPr lang="ru-RU" dirty="0" smtClean="0"/>
                  <a:t> </a:t>
                </a:r>
                <a:r>
                  <a:rPr lang="ru-RU" dirty="0"/>
                  <a:t>Решить неравенство: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−2)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+2)≤0</m:t>
                    </m:r>
                  </m:oMath>
                </a14:m>
                <a:r>
                  <a:rPr lang="ru-RU" b="1" dirty="0"/>
                  <a:t> </a:t>
                </a:r>
                <a:endParaRPr lang="ru-RU" dirty="0"/>
              </a:p>
              <a:p>
                <a:r>
                  <a:rPr lang="ru-RU" dirty="0"/>
                  <a:t>Решение: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−2)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+2)≤0</m:t>
                    </m:r>
                  </m:oMath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&gt;0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&gt;0,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&gt;0,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≠1,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x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x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x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1)≤0,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&gt;2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≤0,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2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≤3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Ответ:</m:t>
                    </m:r>
                  </m:oMath>
                </a14:m>
                <a:r>
                  <a:rPr lang="ru-RU" dirty="0"/>
                  <a:t>2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≤3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836712"/>
                <a:ext cx="6102424" cy="3096810"/>
              </a:xfrm>
              <a:prstGeom prst="rect">
                <a:avLst/>
              </a:prstGeom>
              <a:blipFill rotWithShape="1">
                <a:blip r:embed="rId3"/>
                <a:stretch>
                  <a:fillRect l="-799" t="-984" b="-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2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1400</Words>
  <Application>Microsoft Office PowerPoint</Application>
  <PresentationFormat>Экран (4:3)</PresentationFormat>
  <Paragraphs>292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Аспект</vt:lpstr>
      <vt:lpstr>Справедливость</vt:lpstr>
      <vt:lpstr>Формула</vt:lpstr>
      <vt:lpstr>Решить неравенства: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школа</cp:lastModifiedBy>
  <cp:revision>64</cp:revision>
  <dcterms:created xsi:type="dcterms:W3CDTF">2013-03-27T11:18:05Z</dcterms:created>
  <dcterms:modified xsi:type="dcterms:W3CDTF">2016-05-13T05:37:08Z</dcterms:modified>
</cp:coreProperties>
</file>