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528" r:id="rId2"/>
    <p:sldId id="626" r:id="rId3"/>
    <p:sldId id="625" r:id="rId4"/>
    <p:sldId id="627" r:id="rId5"/>
    <p:sldId id="628" r:id="rId6"/>
    <p:sldId id="664" r:id="rId7"/>
    <p:sldId id="632" r:id="rId8"/>
    <p:sldId id="633" r:id="rId9"/>
    <p:sldId id="634" r:id="rId10"/>
    <p:sldId id="663" r:id="rId11"/>
    <p:sldId id="665" r:id="rId12"/>
    <p:sldId id="666" r:id="rId13"/>
    <p:sldId id="635" r:id="rId14"/>
    <p:sldId id="636" r:id="rId15"/>
    <p:sldId id="637" r:id="rId16"/>
    <p:sldId id="667" r:id="rId17"/>
    <p:sldId id="668" r:id="rId18"/>
    <p:sldId id="669" r:id="rId19"/>
    <p:sldId id="671" r:id="rId20"/>
    <p:sldId id="640" r:id="rId21"/>
    <p:sldId id="670" r:id="rId22"/>
    <p:sldId id="641" r:id="rId23"/>
    <p:sldId id="642" r:id="rId24"/>
    <p:sldId id="643" r:id="rId25"/>
    <p:sldId id="644" r:id="rId26"/>
    <p:sldId id="645" r:id="rId27"/>
    <p:sldId id="646" r:id="rId28"/>
    <p:sldId id="647" r:id="rId29"/>
    <p:sldId id="648" r:id="rId30"/>
    <p:sldId id="649" r:id="rId31"/>
    <p:sldId id="650" r:id="rId32"/>
    <p:sldId id="651" r:id="rId33"/>
    <p:sldId id="652" r:id="rId34"/>
    <p:sldId id="661" r:id="rId35"/>
    <p:sldId id="673" r:id="rId36"/>
    <p:sldId id="672" r:id="rId37"/>
    <p:sldId id="653" r:id="rId38"/>
    <p:sldId id="654" r:id="rId39"/>
    <p:sldId id="655" r:id="rId40"/>
    <p:sldId id="656" r:id="rId41"/>
    <p:sldId id="657" r:id="rId42"/>
    <p:sldId id="658" r:id="rId43"/>
    <p:sldId id="659" r:id="rId44"/>
    <p:sldId id="660" r:id="rId4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F0000"/>
    <a:srgbClr val="EAF864"/>
    <a:srgbClr val="FC6130"/>
    <a:srgbClr val="EFC93D"/>
    <a:srgbClr val="FFD653"/>
    <a:srgbClr val="99FF99"/>
    <a:srgbClr val="F3FB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82" autoAdjust="0"/>
    <p:restoredTop sz="91370" autoAdjust="0"/>
  </p:normalViewPr>
  <p:slideViewPr>
    <p:cSldViewPr>
      <p:cViewPr varScale="1">
        <p:scale>
          <a:sx n="112" d="100"/>
          <a:sy n="112" d="100"/>
        </p:scale>
        <p:origin x="186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37F14295-EA90-D730-35F9-CC87E1BFE2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1EC4E22-F8C3-F7CF-3E16-DFAD9BE300F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82286B5-2CB9-49B1-920C-F6A4D9BCC182}" type="datetimeFigureOut">
              <a:rPr lang="ru-RU"/>
              <a:pPr>
                <a:defRPr/>
              </a:pPr>
              <a:t>24.12.2024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6FFF22A-EF80-ABC7-6559-70C34EF86CA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65F1898-4475-53B1-C0FE-7A4FF6498A3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7B0AF82-B5DE-4B5D-A4EF-59AF0E60B31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B88A4691-41BF-3ACF-B94B-E263C2E8A10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35A4DA4D-6951-619A-EC9B-DE00170D80D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7108" name="Rectangle 4">
            <a:extLst>
              <a:ext uri="{FF2B5EF4-FFF2-40B4-BE49-F238E27FC236}">
                <a16:creationId xmlns:a16="http://schemas.microsoft.com/office/drawing/2014/main" id="{E99EF0D3-6822-9C95-67A3-7DB5CBCB20F8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7" name="Rectangle 5">
            <a:extLst>
              <a:ext uri="{FF2B5EF4-FFF2-40B4-BE49-F238E27FC236}">
                <a16:creationId xmlns:a16="http://schemas.microsoft.com/office/drawing/2014/main" id="{08AD3E36-3EA2-D2AB-81C5-5E8F4D3B00A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18438" name="Rectangle 6">
            <a:extLst>
              <a:ext uri="{FF2B5EF4-FFF2-40B4-BE49-F238E27FC236}">
                <a16:creationId xmlns:a16="http://schemas.microsoft.com/office/drawing/2014/main" id="{EB056443-0100-C4D0-3469-3BCE6AF5CC3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439" name="Rectangle 7">
            <a:extLst>
              <a:ext uri="{FF2B5EF4-FFF2-40B4-BE49-F238E27FC236}">
                <a16:creationId xmlns:a16="http://schemas.microsoft.com/office/drawing/2014/main" id="{77307A34-08F1-C752-E169-51745956C4E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C50399F-E238-444D-B159-85B7F6AB165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>
            <a:extLst>
              <a:ext uri="{FF2B5EF4-FFF2-40B4-BE49-F238E27FC236}">
                <a16:creationId xmlns:a16="http://schemas.microsoft.com/office/drawing/2014/main" id="{1E701D1C-5663-50F7-97F3-0213F69CC8B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1413" y="685800"/>
            <a:ext cx="4575175" cy="3430588"/>
          </a:xfrm>
          <a:ln/>
        </p:spPr>
      </p:sp>
      <p:sp>
        <p:nvSpPr>
          <p:cNvPr id="48131" name="Заметки 2">
            <a:extLst>
              <a:ext uri="{FF2B5EF4-FFF2-40B4-BE49-F238E27FC236}">
                <a16:creationId xmlns:a16="http://schemas.microsoft.com/office/drawing/2014/main" id="{FD2FA786-D655-9DD5-790D-4FF05A40D5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48132" name="Номер слайда 3">
            <a:extLst>
              <a:ext uri="{FF2B5EF4-FFF2-40B4-BE49-F238E27FC236}">
                <a16:creationId xmlns:a16="http://schemas.microsoft.com/office/drawing/2014/main" id="{3727C8EF-84FC-CDDE-40F8-DEB7E1D9B6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9D07EA7-AFBA-40A3-B57F-53005F302B2F}" type="slidenum">
              <a:rPr lang="ru-RU" altLang="ru-RU">
                <a:solidFill>
                  <a:srgbClr val="000000"/>
                </a:solidFill>
              </a:rPr>
              <a:pPr eaLnBrk="1" hangingPunct="1"/>
              <a:t>7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Образ слайда 1">
            <a:extLst>
              <a:ext uri="{FF2B5EF4-FFF2-40B4-BE49-F238E27FC236}">
                <a16:creationId xmlns:a16="http://schemas.microsoft.com/office/drawing/2014/main" id="{A19D7555-138C-54FB-9068-49421832C40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1413" y="685800"/>
            <a:ext cx="4575175" cy="3430588"/>
          </a:xfrm>
          <a:ln/>
        </p:spPr>
      </p:sp>
      <p:sp>
        <p:nvSpPr>
          <p:cNvPr id="57347" name="Заметки 2">
            <a:extLst>
              <a:ext uri="{FF2B5EF4-FFF2-40B4-BE49-F238E27FC236}">
                <a16:creationId xmlns:a16="http://schemas.microsoft.com/office/drawing/2014/main" id="{00289EA8-1D47-1FC2-F502-EEFF965D02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57348" name="Номер слайда 3">
            <a:extLst>
              <a:ext uri="{FF2B5EF4-FFF2-40B4-BE49-F238E27FC236}">
                <a16:creationId xmlns:a16="http://schemas.microsoft.com/office/drawing/2014/main" id="{373BECD4-2262-6409-B4DC-CDAFCF2213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8BF6F50-B48F-4E8C-9F05-F160353607F2}" type="slidenum">
              <a:rPr lang="ru-RU" altLang="ru-RU">
                <a:solidFill>
                  <a:srgbClr val="000000"/>
                </a:solidFill>
              </a:rPr>
              <a:pPr eaLnBrk="1" hangingPunct="1"/>
              <a:t>30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Образ слайда 1">
            <a:extLst>
              <a:ext uri="{FF2B5EF4-FFF2-40B4-BE49-F238E27FC236}">
                <a16:creationId xmlns:a16="http://schemas.microsoft.com/office/drawing/2014/main" id="{5D41EEA0-20FA-23B9-5698-95AA7B9E49B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1413" y="685800"/>
            <a:ext cx="4575175" cy="3430588"/>
          </a:xfrm>
          <a:ln/>
        </p:spPr>
      </p:sp>
      <p:sp>
        <p:nvSpPr>
          <p:cNvPr id="58371" name="Заметки 2">
            <a:extLst>
              <a:ext uri="{FF2B5EF4-FFF2-40B4-BE49-F238E27FC236}">
                <a16:creationId xmlns:a16="http://schemas.microsoft.com/office/drawing/2014/main" id="{6D71D2B8-085C-D50D-F761-3EEBE36C40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58372" name="Номер слайда 3">
            <a:extLst>
              <a:ext uri="{FF2B5EF4-FFF2-40B4-BE49-F238E27FC236}">
                <a16:creationId xmlns:a16="http://schemas.microsoft.com/office/drawing/2014/main" id="{C68B1AB3-A1AF-3531-4F59-81AF2290B8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CBA1147-01E1-44C1-995A-0D1F179EC6EA}" type="slidenum">
              <a:rPr lang="ru-RU" altLang="ru-RU">
                <a:solidFill>
                  <a:srgbClr val="000000"/>
                </a:solidFill>
              </a:rPr>
              <a:pPr eaLnBrk="1" hangingPunct="1"/>
              <a:t>32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>
            <a:extLst>
              <a:ext uri="{FF2B5EF4-FFF2-40B4-BE49-F238E27FC236}">
                <a16:creationId xmlns:a16="http://schemas.microsoft.com/office/drawing/2014/main" id="{83A1BA30-1A9E-2E1D-8CDD-A7BDC6429AB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1413" y="685800"/>
            <a:ext cx="4575175" cy="3430588"/>
          </a:xfrm>
          <a:ln/>
        </p:spPr>
      </p:sp>
      <p:sp>
        <p:nvSpPr>
          <p:cNvPr id="49155" name="Заметки 2">
            <a:extLst>
              <a:ext uri="{FF2B5EF4-FFF2-40B4-BE49-F238E27FC236}">
                <a16:creationId xmlns:a16="http://schemas.microsoft.com/office/drawing/2014/main" id="{0B9A4D81-F95A-91A9-4B89-44067C32E7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49156" name="Номер слайда 3">
            <a:extLst>
              <a:ext uri="{FF2B5EF4-FFF2-40B4-BE49-F238E27FC236}">
                <a16:creationId xmlns:a16="http://schemas.microsoft.com/office/drawing/2014/main" id="{26F58819-276E-887E-5D7D-D26B5DACC0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55AF21E-9731-4EB5-8522-3F1F4E7FEA84}" type="slidenum">
              <a:rPr lang="ru-RU" altLang="ru-RU">
                <a:solidFill>
                  <a:srgbClr val="000000"/>
                </a:solidFill>
              </a:rPr>
              <a:pPr eaLnBrk="1" hangingPunct="1"/>
              <a:t>8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>
            <a:extLst>
              <a:ext uri="{FF2B5EF4-FFF2-40B4-BE49-F238E27FC236}">
                <a16:creationId xmlns:a16="http://schemas.microsoft.com/office/drawing/2014/main" id="{7FAF3462-26AE-E8FC-1F66-5D05D0051F6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1413" y="685800"/>
            <a:ext cx="4575175" cy="3430588"/>
          </a:xfrm>
          <a:ln/>
        </p:spPr>
      </p:sp>
      <p:sp>
        <p:nvSpPr>
          <p:cNvPr id="50179" name="Заметки 2">
            <a:extLst>
              <a:ext uri="{FF2B5EF4-FFF2-40B4-BE49-F238E27FC236}">
                <a16:creationId xmlns:a16="http://schemas.microsoft.com/office/drawing/2014/main" id="{786381D1-17EA-CA06-413E-915E32E6B8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50180" name="Номер слайда 3">
            <a:extLst>
              <a:ext uri="{FF2B5EF4-FFF2-40B4-BE49-F238E27FC236}">
                <a16:creationId xmlns:a16="http://schemas.microsoft.com/office/drawing/2014/main" id="{2077F8B0-BAEA-A061-A9DD-C7125BEFE9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EEEBEF7-AC94-4CCE-91EE-1E431FAD805C}" type="slidenum">
              <a:rPr lang="ru-RU" altLang="ru-RU">
                <a:solidFill>
                  <a:srgbClr val="000000"/>
                </a:solidFill>
              </a:rPr>
              <a:pPr eaLnBrk="1" hangingPunct="1"/>
              <a:t>9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>
            <a:extLst>
              <a:ext uri="{FF2B5EF4-FFF2-40B4-BE49-F238E27FC236}">
                <a16:creationId xmlns:a16="http://schemas.microsoft.com/office/drawing/2014/main" id="{A3F6FE5D-5B88-ECAB-64C4-A89410B4147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1413" y="685800"/>
            <a:ext cx="4575175" cy="3430588"/>
          </a:xfrm>
          <a:ln/>
        </p:spPr>
      </p:sp>
      <p:sp>
        <p:nvSpPr>
          <p:cNvPr id="51203" name="Заметки 2">
            <a:extLst>
              <a:ext uri="{FF2B5EF4-FFF2-40B4-BE49-F238E27FC236}">
                <a16:creationId xmlns:a16="http://schemas.microsoft.com/office/drawing/2014/main" id="{781C5C69-EDFA-B3BB-D278-CB5E41BBB0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51204" name="Номер слайда 3">
            <a:extLst>
              <a:ext uri="{FF2B5EF4-FFF2-40B4-BE49-F238E27FC236}">
                <a16:creationId xmlns:a16="http://schemas.microsoft.com/office/drawing/2014/main" id="{94CA4AA0-7C50-2864-E1A9-BCDA827EEC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A7E8D68-9742-427A-AAB4-FE50D7F2B302}" type="slidenum">
              <a:rPr lang="ru-RU" altLang="ru-RU">
                <a:solidFill>
                  <a:srgbClr val="000000"/>
                </a:solidFill>
              </a:rPr>
              <a:pPr eaLnBrk="1" hangingPunct="1"/>
              <a:t>10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>
            <a:extLst>
              <a:ext uri="{FF2B5EF4-FFF2-40B4-BE49-F238E27FC236}">
                <a16:creationId xmlns:a16="http://schemas.microsoft.com/office/drawing/2014/main" id="{9EB5AC63-8920-4241-728E-EE3E397564F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1413" y="685800"/>
            <a:ext cx="4575175" cy="3430588"/>
          </a:xfrm>
          <a:ln/>
        </p:spPr>
      </p:sp>
      <p:sp>
        <p:nvSpPr>
          <p:cNvPr id="52227" name="Заметки 2">
            <a:extLst>
              <a:ext uri="{FF2B5EF4-FFF2-40B4-BE49-F238E27FC236}">
                <a16:creationId xmlns:a16="http://schemas.microsoft.com/office/drawing/2014/main" id="{4632C927-6155-A8AD-E2EB-D8A808E342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52228" name="Номер слайда 3">
            <a:extLst>
              <a:ext uri="{FF2B5EF4-FFF2-40B4-BE49-F238E27FC236}">
                <a16:creationId xmlns:a16="http://schemas.microsoft.com/office/drawing/2014/main" id="{17E9452C-0427-6CFE-6812-8963971E6D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B47B85B-2934-4BA1-8B21-EEC24A306BA9}" type="slidenum">
              <a:rPr lang="ru-RU" altLang="ru-RU">
                <a:solidFill>
                  <a:srgbClr val="000000"/>
                </a:solidFill>
              </a:rPr>
              <a:pPr eaLnBrk="1" hangingPunct="1"/>
              <a:t>13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раз слайда 1">
            <a:extLst>
              <a:ext uri="{FF2B5EF4-FFF2-40B4-BE49-F238E27FC236}">
                <a16:creationId xmlns:a16="http://schemas.microsoft.com/office/drawing/2014/main" id="{924764CA-13E3-4BC2-8998-F93D0E75851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Заметки 2">
            <a:extLst>
              <a:ext uri="{FF2B5EF4-FFF2-40B4-BE49-F238E27FC236}">
                <a16:creationId xmlns:a16="http://schemas.microsoft.com/office/drawing/2014/main" id="{26EBFB5D-9BC4-18BC-5AC7-A8B55ADEE9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53252" name="Номер слайда 3">
            <a:extLst>
              <a:ext uri="{FF2B5EF4-FFF2-40B4-BE49-F238E27FC236}">
                <a16:creationId xmlns:a16="http://schemas.microsoft.com/office/drawing/2014/main" id="{726C5B56-F717-911D-A522-A0F1733B6C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C2645F9-2BB4-41C3-9364-D2CD4C9B5AA0}" type="slidenum">
              <a:rPr lang="ru-RU" altLang="ru-RU"/>
              <a:pPr eaLnBrk="1" hangingPunct="1"/>
              <a:t>18</a:t>
            </a:fld>
            <a:endParaRPr lang="ru-RU" altLang="ru-RU"/>
          </a:p>
        </p:txBody>
      </p:sp>
      <p:sp>
        <p:nvSpPr>
          <p:cNvPr id="53253" name="Верхний колонтитул 4">
            <a:extLst>
              <a:ext uri="{FF2B5EF4-FFF2-40B4-BE49-F238E27FC236}">
                <a16:creationId xmlns:a16="http://schemas.microsoft.com/office/drawing/2014/main" id="{68BC79E1-BB14-6143-2244-8AABBEF77AA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>
            <a:extLst>
              <a:ext uri="{FF2B5EF4-FFF2-40B4-BE49-F238E27FC236}">
                <a16:creationId xmlns:a16="http://schemas.microsoft.com/office/drawing/2014/main" id="{3BE1B4E0-334A-F3DA-54DF-529411D0E74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1413" y="685800"/>
            <a:ext cx="4575175" cy="3430588"/>
          </a:xfrm>
          <a:ln/>
        </p:spPr>
      </p:sp>
      <p:sp>
        <p:nvSpPr>
          <p:cNvPr id="54275" name="Заметки 2">
            <a:extLst>
              <a:ext uri="{FF2B5EF4-FFF2-40B4-BE49-F238E27FC236}">
                <a16:creationId xmlns:a16="http://schemas.microsoft.com/office/drawing/2014/main" id="{4BDBEF00-2A3E-8E9C-CE14-3A6CB1832E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54276" name="Номер слайда 3">
            <a:extLst>
              <a:ext uri="{FF2B5EF4-FFF2-40B4-BE49-F238E27FC236}">
                <a16:creationId xmlns:a16="http://schemas.microsoft.com/office/drawing/2014/main" id="{8FE2F0E6-0081-A6EC-0BCE-9959DC6B68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B5CB978-F2DF-4561-9BD2-D6761D7C6E50}" type="slidenum">
              <a:rPr lang="ru-RU" altLang="ru-RU">
                <a:solidFill>
                  <a:srgbClr val="000000"/>
                </a:solidFill>
              </a:rPr>
              <a:pPr eaLnBrk="1" hangingPunct="1"/>
              <a:t>22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Образ слайда 1">
            <a:extLst>
              <a:ext uri="{FF2B5EF4-FFF2-40B4-BE49-F238E27FC236}">
                <a16:creationId xmlns:a16="http://schemas.microsoft.com/office/drawing/2014/main" id="{F3B5A837-E201-ACA9-1047-9D22777E033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1413" y="685800"/>
            <a:ext cx="4575175" cy="3430588"/>
          </a:xfrm>
          <a:ln/>
        </p:spPr>
      </p:sp>
      <p:sp>
        <p:nvSpPr>
          <p:cNvPr id="55299" name="Заметки 2">
            <a:extLst>
              <a:ext uri="{FF2B5EF4-FFF2-40B4-BE49-F238E27FC236}">
                <a16:creationId xmlns:a16="http://schemas.microsoft.com/office/drawing/2014/main" id="{EDC99030-871D-B54D-4A13-C5CC6F25B4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55300" name="Номер слайда 3">
            <a:extLst>
              <a:ext uri="{FF2B5EF4-FFF2-40B4-BE49-F238E27FC236}">
                <a16:creationId xmlns:a16="http://schemas.microsoft.com/office/drawing/2014/main" id="{112B20CB-E4B7-3A00-EE8F-0C38A11D4F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8D04DB0-FB60-4DDD-B4E4-E6E1C63E1561}" type="slidenum">
              <a:rPr lang="ru-RU" altLang="ru-RU">
                <a:solidFill>
                  <a:srgbClr val="000000"/>
                </a:solidFill>
              </a:rPr>
              <a:pPr eaLnBrk="1" hangingPunct="1"/>
              <a:t>28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>
            <a:extLst>
              <a:ext uri="{FF2B5EF4-FFF2-40B4-BE49-F238E27FC236}">
                <a16:creationId xmlns:a16="http://schemas.microsoft.com/office/drawing/2014/main" id="{8BB2FE71-A5C2-A540-2F60-7E79E66A3CC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1413" y="685800"/>
            <a:ext cx="4575175" cy="3430588"/>
          </a:xfrm>
          <a:ln/>
        </p:spPr>
      </p:sp>
      <p:sp>
        <p:nvSpPr>
          <p:cNvPr id="56323" name="Заметки 2">
            <a:extLst>
              <a:ext uri="{FF2B5EF4-FFF2-40B4-BE49-F238E27FC236}">
                <a16:creationId xmlns:a16="http://schemas.microsoft.com/office/drawing/2014/main" id="{E3B97271-EE8F-115C-C476-B115F8505E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56324" name="Номер слайда 3">
            <a:extLst>
              <a:ext uri="{FF2B5EF4-FFF2-40B4-BE49-F238E27FC236}">
                <a16:creationId xmlns:a16="http://schemas.microsoft.com/office/drawing/2014/main" id="{BD6BE11C-083C-F3A7-A8B5-736D9A3936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4077BAD-1CCE-4EDE-91AE-669DB7FA1800}" type="slidenum">
              <a:rPr lang="ru-RU" altLang="ru-RU">
                <a:solidFill>
                  <a:srgbClr val="000000"/>
                </a:solidFill>
              </a:rPr>
              <a:pPr eaLnBrk="1" hangingPunct="1"/>
              <a:t>29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E85DD56-6294-8C41-DF61-E7E638F750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7753232-9BD3-34B4-B4AC-46D4BFC203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C068372-07D7-F8C0-9727-B9F7A8B415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030DB1-33F0-460D-8089-DEE75D23FB7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34032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8E6CE3C-BAB5-FDD9-885C-4FB42D3839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48D197A-6A02-3B04-093E-7B46648213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D54A0E0-A886-741F-90B5-66E3ACE89D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ADAA50-5115-44ED-976D-4B13E0D5E29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4365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743100A-DE4F-15B7-E089-94B3C9A756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830D2A9-36F8-D675-1F9A-031DB68651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1749F19-DFF3-8246-9F93-760015AD4C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4F1BE7-7D19-4CAB-9CB7-C90976349A7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94058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F922CDB-063B-79CD-2764-83D162BC14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5412128-74B4-0DB5-6D9D-DF40E977D6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685B218-D09B-38B7-9C6C-57E7777A41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89F90E-70AD-473B-8EF2-90FB62380C8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05295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BEAEBD0-B54F-E8C8-C557-9BC20268EC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D679CDD-F2E1-6E8F-9D92-10DBEEBD11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A0655CB-644F-8276-1BE6-48011E6194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A13551-60D7-4608-80CD-21F65A9666C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43201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150315A-E546-2C96-0A49-B3CB34CE27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532F2E5-9AD2-3B6F-7896-35A0C4C69D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E880AA8-541B-0AAB-B03D-9FBDC4900A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C4A6BF-01A9-47F1-8FA4-C37E1386323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49819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A04932C-A10B-43C6-E6BB-3E56120D8C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B44AAC-E75D-DFEE-276B-F20C1B9A17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3197256-69BB-6954-F577-4C9E369633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552ACD-E4E3-4942-9648-1A75E0709C7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49257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05B615B-74A8-8092-BB56-CE79214F05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C061B45-EC85-7B3C-B1F5-F2992EF01A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0C785EE-7B5F-B643-D018-BA4B0331F9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A3D294-81FC-4FE7-8678-8B706001048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05281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CAEFB66-4F89-865F-D0A2-0D1409BD6A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3CDBA5E-C9B1-CCF3-3A78-AD2B611FAA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FDF661B-A61E-BF3B-BAB7-5302D000E2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31B69E-5687-45FF-8510-5590D4471B2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33481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6B6B2C0-713A-A727-55E6-8C34097626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F7779E4-5D84-7D26-A9C9-19E0E2CFA1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0C21CEB-0108-D45C-AA65-7D03ADC927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2A12C9-DAE5-4D4E-AB89-D9CF8878193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00333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91CA5A-18CE-3050-E94E-B7FD46E27D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8435E38-BD9D-B325-DB9C-262814F1E0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2488F5-7A12-65FF-54DE-BCEBF9BF0D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D6C543-9039-44DA-8823-378C5AB8B1E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40293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9F04139-0519-362B-1CA5-B8B45B6448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8AA4F37-E876-58B0-FEA3-C9F1725DEF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4A48A6F-F91A-AC2E-2BDD-8FE02B5F35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16119B-7CF6-4D5D-9368-E834214D43D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47793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CB68AD4-6CDE-5EEF-E38B-F197D2D85F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CC7A57D-B36C-F2F6-9AA5-03B24229E6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849D145-BFA4-0987-9184-D13AE5C29D8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B99602D-C660-4A2A-931C-2D77E581DDB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31F95FA-C24B-891E-0E3C-29ABB720FF3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DAE5C24-CCD3-4E1A-9808-87A848A6B4E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26.wmf"/><Relationship Id="rId7" Type="http://schemas.openxmlformats.org/officeDocument/2006/relationships/image" Target="../media/image30.png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oleObject" Target="../embeddings/oleObject3.bin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wmf"/><Relationship Id="rId11" Type="http://schemas.openxmlformats.org/officeDocument/2006/relationships/image" Target="../media/image1.jpeg"/><Relationship Id="rId5" Type="http://schemas.openxmlformats.org/officeDocument/2006/relationships/oleObject" Target="../embeddings/oleObject4.bin"/><Relationship Id="rId10" Type="http://schemas.openxmlformats.org/officeDocument/2006/relationships/image" Target="../media/image35.wmf"/><Relationship Id="rId4" Type="http://schemas.openxmlformats.org/officeDocument/2006/relationships/image" Target="../media/image31.wmf"/><Relationship Id="rId9" Type="http://schemas.openxmlformats.org/officeDocument/2006/relationships/oleObject" Target="../embeddings/oleObject5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6.wmf"/><Relationship Id="rId7" Type="http://schemas.openxmlformats.org/officeDocument/2006/relationships/image" Target="../media/image38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37.wmf"/><Relationship Id="rId4" Type="http://schemas.openxmlformats.org/officeDocument/2006/relationships/oleObject" Target="../embeddings/oleObject7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7" Type="http://schemas.openxmlformats.org/officeDocument/2006/relationships/image" Target="../media/image53.w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52.wmf"/><Relationship Id="rId4" Type="http://schemas.openxmlformats.org/officeDocument/2006/relationships/oleObject" Target="../embeddings/oleObject10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wmf"/><Relationship Id="rId4" Type="http://schemas.openxmlformats.org/officeDocument/2006/relationships/oleObject" Target="../embeddings/oleObject13.bin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1.wmf"/><Relationship Id="rId18" Type="http://schemas.openxmlformats.org/officeDocument/2006/relationships/oleObject" Target="../embeddings/oleObject22.bin"/><Relationship Id="rId26" Type="http://schemas.openxmlformats.org/officeDocument/2006/relationships/oleObject" Target="../embeddings/oleObject26.bin"/><Relationship Id="rId3" Type="http://schemas.openxmlformats.org/officeDocument/2006/relationships/image" Target="../media/image56.wmf"/><Relationship Id="rId21" Type="http://schemas.openxmlformats.org/officeDocument/2006/relationships/image" Target="../media/image65.wmf"/><Relationship Id="rId7" Type="http://schemas.openxmlformats.org/officeDocument/2006/relationships/image" Target="../media/image58.wmf"/><Relationship Id="rId12" Type="http://schemas.openxmlformats.org/officeDocument/2006/relationships/oleObject" Target="../embeddings/oleObject19.bin"/><Relationship Id="rId17" Type="http://schemas.openxmlformats.org/officeDocument/2006/relationships/image" Target="../media/image63.wmf"/><Relationship Id="rId25" Type="http://schemas.openxmlformats.org/officeDocument/2006/relationships/image" Target="../media/image67.wmf"/><Relationship Id="rId33" Type="http://schemas.openxmlformats.org/officeDocument/2006/relationships/image" Target="../media/image71.wmf"/><Relationship Id="rId2" Type="http://schemas.openxmlformats.org/officeDocument/2006/relationships/oleObject" Target="../embeddings/oleObject14.bin"/><Relationship Id="rId16" Type="http://schemas.openxmlformats.org/officeDocument/2006/relationships/oleObject" Target="../embeddings/oleObject21.bin"/><Relationship Id="rId20" Type="http://schemas.openxmlformats.org/officeDocument/2006/relationships/oleObject" Target="../embeddings/oleObject23.bin"/><Relationship Id="rId29" Type="http://schemas.openxmlformats.org/officeDocument/2006/relationships/image" Target="../media/image69.w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6.bin"/><Relationship Id="rId11" Type="http://schemas.openxmlformats.org/officeDocument/2006/relationships/image" Target="../media/image60.wmf"/><Relationship Id="rId24" Type="http://schemas.openxmlformats.org/officeDocument/2006/relationships/oleObject" Target="../embeddings/oleObject25.bin"/><Relationship Id="rId32" Type="http://schemas.openxmlformats.org/officeDocument/2006/relationships/oleObject" Target="../embeddings/oleObject29.bin"/><Relationship Id="rId5" Type="http://schemas.openxmlformats.org/officeDocument/2006/relationships/image" Target="../media/image57.wmf"/><Relationship Id="rId15" Type="http://schemas.openxmlformats.org/officeDocument/2006/relationships/image" Target="../media/image62.wmf"/><Relationship Id="rId23" Type="http://schemas.openxmlformats.org/officeDocument/2006/relationships/image" Target="../media/image66.wmf"/><Relationship Id="rId28" Type="http://schemas.openxmlformats.org/officeDocument/2006/relationships/oleObject" Target="../embeddings/oleObject27.bin"/><Relationship Id="rId10" Type="http://schemas.openxmlformats.org/officeDocument/2006/relationships/oleObject" Target="../embeddings/oleObject18.bin"/><Relationship Id="rId19" Type="http://schemas.openxmlformats.org/officeDocument/2006/relationships/image" Target="../media/image64.wmf"/><Relationship Id="rId31" Type="http://schemas.openxmlformats.org/officeDocument/2006/relationships/image" Target="../media/image70.wmf"/><Relationship Id="rId4" Type="http://schemas.openxmlformats.org/officeDocument/2006/relationships/oleObject" Target="../embeddings/oleObject15.bin"/><Relationship Id="rId9" Type="http://schemas.openxmlformats.org/officeDocument/2006/relationships/image" Target="../media/image59.wmf"/><Relationship Id="rId14" Type="http://schemas.openxmlformats.org/officeDocument/2006/relationships/oleObject" Target="../embeddings/oleObject20.bin"/><Relationship Id="rId22" Type="http://schemas.openxmlformats.org/officeDocument/2006/relationships/oleObject" Target="../embeddings/oleObject24.bin"/><Relationship Id="rId27" Type="http://schemas.openxmlformats.org/officeDocument/2006/relationships/image" Target="../media/image68.wmf"/><Relationship Id="rId30" Type="http://schemas.openxmlformats.org/officeDocument/2006/relationships/oleObject" Target="../embeddings/oleObject28.bin"/><Relationship Id="rId8" Type="http://schemas.openxmlformats.org/officeDocument/2006/relationships/oleObject" Target="../embeddings/oleObject17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3.png"/><Relationship Id="rId7" Type="http://schemas.openxmlformats.org/officeDocument/2006/relationships/image" Target="../media/image76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74.wmf"/><Relationship Id="rId4" Type="http://schemas.openxmlformats.org/officeDocument/2006/relationships/oleObject" Target="../embeddings/oleObject30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image" Target="../media/image93.png"/><Relationship Id="rId7" Type="http://schemas.openxmlformats.org/officeDocument/2006/relationships/image" Target="../media/image9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7.png"/><Relationship Id="rId5" Type="http://schemas.openxmlformats.org/officeDocument/2006/relationships/image" Target="../media/image106.png"/><Relationship Id="rId4" Type="http://schemas.openxmlformats.org/officeDocument/2006/relationships/image" Target="../media/image10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1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1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0.jpe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png"/><Relationship Id="rId3" Type="http://schemas.openxmlformats.org/officeDocument/2006/relationships/image" Target="../media/image122.png"/><Relationship Id="rId7" Type="http://schemas.openxmlformats.org/officeDocument/2006/relationships/image" Target="../media/image126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5.png"/><Relationship Id="rId5" Type="http://schemas.openxmlformats.org/officeDocument/2006/relationships/image" Target="../media/image124.png"/><Relationship Id="rId4" Type="http://schemas.openxmlformats.org/officeDocument/2006/relationships/image" Target="../media/image123.png"/><Relationship Id="rId9" Type="http://schemas.openxmlformats.org/officeDocument/2006/relationships/image" Target="../media/image12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7" Type="http://schemas.openxmlformats.org/officeDocument/2006/relationships/image" Target="../media/image134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3.png"/><Relationship Id="rId5" Type="http://schemas.openxmlformats.org/officeDocument/2006/relationships/image" Target="../media/image132.png"/><Relationship Id="rId4" Type="http://schemas.openxmlformats.org/officeDocument/2006/relationships/image" Target="../media/image13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171616CB-9C6D-8CF7-B505-9CA33F5E71A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79388" y="1773238"/>
            <a:ext cx="8785225" cy="2305050"/>
          </a:xfrm>
          <a:solidFill>
            <a:srgbClr val="F3FBA3"/>
          </a:solidFill>
          <a:ln w="19050">
            <a:solidFill>
              <a:schemeClr val="tx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ru-RU" sz="2800" b="1" dirty="0">
                <a:solidFill>
                  <a:srgbClr val="000099"/>
                </a:solidFill>
              </a:rPr>
              <a:t>Рекомендации</a:t>
            </a:r>
            <a:r>
              <a:rPr lang="ru-RU" sz="2800" b="1" dirty="0">
                <a:solidFill>
                  <a:srgbClr val="000099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800" b="1" dirty="0">
                <a:solidFill>
                  <a:srgbClr val="000099"/>
                </a:solidFill>
              </a:rPr>
              <a:t>по подготовке к выполнению </a:t>
            </a:r>
            <a:br>
              <a:rPr lang="ru-RU" sz="2800" b="1" dirty="0">
                <a:solidFill>
                  <a:srgbClr val="000099"/>
                </a:solidFill>
                <a:latin typeface="+mn-lt"/>
                <a:ea typeface="+mn-ea"/>
                <a:cs typeface="+mn-cs"/>
              </a:rPr>
            </a:br>
            <a:r>
              <a:rPr lang="ru-RU" sz="2800" b="1" dirty="0">
                <a:solidFill>
                  <a:srgbClr val="000099"/>
                </a:solidFill>
              </a:rPr>
              <a:t> задания</a:t>
            </a:r>
            <a:r>
              <a:rPr lang="ru-RU" sz="2800" b="1" dirty="0">
                <a:solidFill>
                  <a:srgbClr val="000099"/>
                </a:solidFill>
                <a:latin typeface="+mn-lt"/>
                <a:ea typeface="+mn-ea"/>
                <a:cs typeface="+mn-cs"/>
              </a:rPr>
              <a:t> №18 (задачи с параметром) </a:t>
            </a:r>
            <a:br>
              <a:rPr lang="ru-RU" sz="2800" b="1" dirty="0">
                <a:solidFill>
                  <a:srgbClr val="000099"/>
                </a:solidFill>
                <a:latin typeface="+mn-lt"/>
                <a:ea typeface="+mn-ea"/>
                <a:cs typeface="+mn-cs"/>
              </a:rPr>
            </a:br>
            <a:r>
              <a:rPr lang="ru-RU" sz="2800" b="1" dirty="0">
                <a:solidFill>
                  <a:srgbClr val="000099"/>
                </a:solidFill>
                <a:latin typeface="+mn-lt"/>
                <a:ea typeface="+mn-ea"/>
                <a:cs typeface="+mn-cs"/>
              </a:rPr>
              <a:t>ЕГЭ профильного уровня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Номер слайда 19">
            <a:extLst>
              <a:ext uri="{FF2B5EF4-FFF2-40B4-BE49-F238E27FC236}">
                <a16:creationId xmlns:a16="http://schemas.microsoft.com/office/drawing/2014/main" id="{D4208E8A-349B-5773-4F64-D910FDD84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8713" y="6530975"/>
            <a:ext cx="395287" cy="3175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0C49520-4E9D-43B2-9928-093F4EFA9B79}" type="slidenum">
              <a:rPr lang="ru-RU" altLang="ru-RU"/>
              <a:pPr eaLnBrk="1" hangingPunct="1"/>
              <a:t>10</a:t>
            </a:fld>
            <a:endParaRPr lang="ru-RU" altLang="ru-RU"/>
          </a:p>
        </p:txBody>
      </p:sp>
      <p:grpSp>
        <p:nvGrpSpPr>
          <p:cNvPr id="11267" name="Группа 9">
            <a:extLst>
              <a:ext uri="{FF2B5EF4-FFF2-40B4-BE49-F238E27FC236}">
                <a16:creationId xmlns:a16="http://schemas.microsoft.com/office/drawing/2014/main" id="{C62F949D-8DD0-3FB3-E065-43236B4EB0C3}"/>
              </a:ext>
            </a:extLst>
          </p:cNvPr>
          <p:cNvGrpSpPr>
            <a:grpSpLocks/>
          </p:cNvGrpSpPr>
          <p:nvPr/>
        </p:nvGrpSpPr>
        <p:grpSpPr bwMode="auto">
          <a:xfrm>
            <a:off x="196850" y="161925"/>
            <a:ext cx="8839200" cy="6624638"/>
            <a:chOff x="196850" y="115888"/>
            <a:chExt cx="8839200" cy="6624637"/>
          </a:xfrm>
        </p:grpSpPr>
        <p:pic>
          <p:nvPicPr>
            <p:cNvPr id="11268" name="Picture 5">
              <a:extLst>
                <a:ext uri="{FF2B5EF4-FFF2-40B4-BE49-F238E27FC236}">
                  <a16:creationId xmlns:a16="http://schemas.microsoft.com/office/drawing/2014/main" id="{F803D935-2B92-C3DB-ADA3-9D8A8DF963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6013" y="115888"/>
              <a:ext cx="7920037" cy="3133725"/>
            </a:xfrm>
            <a:prstGeom prst="rect">
              <a:avLst/>
            </a:prstGeom>
            <a:noFill/>
            <a:ln w="9525">
              <a:solidFill>
                <a:srgbClr val="0000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69" name="Picture 2">
              <a:extLst>
                <a:ext uri="{FF2B5EF4-FFF2-40B4-BE49-F238E27FC236}">
                  <a16:creationId xmlns:a16="http://schemas.microsoft.com/office/drawing/2014/main" id="{4C1A7068-5D01-25EB-8371-7873F311E4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50" y="3022600"/>
              <a:ext cx="3727450" cy="3717925"/>
            </a:xfrm>
            <a:prstGeom prst="rect">
              <a:avLst/>
            </a:prstGeom>
            <a:noFill/>
            <a:ln w="9525">
              <a:solidFill>
                <a:srgbClr val="0000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5DA2E44C-38CE-0D74-9172-186E573C1251}"/>
                </a:ext>
              </a:extLst>
            </p:cNvPr>
            <p:cNvSpPr/>
            <p:nvPr/>
          </p:nvSpPr>
          <p:spPr>
            <a:xfrm>
              <a:off x="4211638" y="3503612"/>
              <a:ext cx="4752975" cy="175418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b="1" dirty="0">
                  <a:latin typeface="+mj-lt"/>
                </a:rPr>
                <a:t>●13.46.</a:t>
              </a:r>
              <a:r>
                <a:rPr lang="ru-RU" b="1" dirty="0">
                  <a:latin typeface="Corbel" pitchFamily="34" charset="0"/>
                </a:rPr>
                <a:t> При каких значениях параметра </a:t>
              </a:r>
              <a:r>
                <a:rPr lang="ru-RU" b="1" i="1" dirty="0">
                  <a:latin typeface="Corbel" pitchFamily="34" charset="0"/>
                </a:rPr>
                <a:t>а</a:t>
              </a:r>
            </a:p>
            <a:p>
              <a:pPr>
                <a:defRPr/>
              </a:pPr>
              <a:r>
                <a:rPr lang="ru-RU" b="1" i="1" dirty="0">
                  <a:latin typeface="Corbel" pitchFamily="34" charset="0"/>
                </a:rPr>
                <a:t>               </a:t>
              </a:r>
              <a:r>
                <a:rPr lang="ru-RU" b="1" dirty="0">
                  <a:latin typeface="Corbel" pitchFamily="34" charset="0"/>
                </a:rPr>
                <a:t>неравенство:</a:t>
              </a:r>
            </a:p>
            <a:p>
              <a:pPr>
                <a:defRPr/>
              </a:pPr>
              <a:r>
                <a:rPr lang="ru-RU" b="1" dirty="0">
                  <a:latin typeface="Corbel" pitchFamily="34" charset="0"/>
                </a:rPr>
                <a:t>а)  </a:t>
              </a:r>
              <a:r>
                <a:rPr lang="ru-RU" dirty="0">
                  <a:latin typeface="+mn-lt"/>
                </a:rPr>
                <a:t>9</a:t>
              </a:r>
              <a:r>
                <a:rPr lang="en-US" sz="2000" b="1" i="1" baseline="30000" dirty="0">
                  <a:latin typeface="Corbel" pitchFamily="34" charset="0"/>
                </a:rPr>
                <a:t>x</a:t>
              </a:r>
              <a:r>
                <a:rPr lang="en-US" b="1" dirty="0">
                  <a:latin typeface="Corbel" pitchFamily="34" charset="0"/>
                </a:rPr>
                <a:t> –  </a:t>
              </a:r>
              <a:r>
                <a:rPr lang="en-US" dirty="0">
                  <a:latin typeface="+mn-lt"/>
                </a:rPr>
                <a:t>4</a:t>
              </a:r>
              <a:r>
                <a:rPr lang="en-US" b="1" dirty="0">
                  <a:latin typeface="Corbel" pitchFamily="34" charset="0"/>
                </a:rPr>
                <a:t>(</a:t>
              </a:r>
              <a:r>
                <a:rPr lang="en-US" b="1" i="1" dirty="0">
                  <a:latin typeface="Corbel" pitchFamily="34" charset="0"/>
                </a:rPr>
                <a:t>a </a:t>
              </a:r>
              <a:r>
                <a:rPr lang="en-US" b="1" dirty="0">
                  <a:latin typeface="Corbel" pitchFamily="34" charset="0"/>
                </a:rPr>
                <a:t>– </a:t>
              </a:r>
              <a:r>
                <a:rPr lang="en-US" b="1" dirty="0">
                  <a:latin typeface="+mn-lt"/>
                </a:rPr>
                <a:t>1</a:t>
              </a:r>
              <a:r>
                <a:rPr lang="en-US" b="1" dirty="0">
                  <a:latin typeface="Corbel" pitchFamily="34" charset="0"/>
                </a:rPr>
                <a:t>)</a:t>
              </a:r>
              <a:r>
                <a:rPr lang="ru-RU" b="1" dirty="0">
                  <a:latin typeface="Corbel" pitchFamily="34" charset="0"/>
                </a:rPr>
                <a:t> </a:t>
              </a:r>
              <a:r>
                <a:rPr lang="en-US" sz="2000" b="1" baseline="26000" dirty="0">
                  <a:latin typeface="Corbel" pitchFamily="34" charset="0"/>
                </a:rPr>
                <a:t>.</a:t>
              </a:r>
              <a:r>
                <a:rPr lang="ru-RU" b="1" dirty="0">
                  <a:latin typeface="Corbel" pitchFamily="34" charset="0"/>
                </a:rPr>
                <a:t> </a:t>
              </a:r>
              <a:r>
                <a:rPr lang="en-US" dirty="0">
                  <a:latin typeface="Arial" charset="0"/>
                </a:rPr>
                <a:t>3</a:t>
              </a:r>
              <a:r>
                <a:rPr lang="en-US" sz="2000" b="1" i="1" baseline="30000" dirty="0">
                  <a:latin typeface="Corbel" pitchFamily="34" charset="0"/>
                </a:rPr>
                <a:t>x</a:t>
              </a:r>
              <a:r>
                <a:rPr lang="en-US" b="1" dirty="0">
                  <a:latin typeface="Corbel" pitchFamily="34" charset="0"/>
                </a:rPr>
                <a:t> + </a:t>
              </a:r>
              <a:r>
                <a:rPr lang="en-US" b="1" i="1" dirty="0">
                  <a:latin typeface="Corbel" pitchFamily="34" charset="0"/>
                </a:rPr>
                <a:t>a</a:t>
              </a:r>
              <a:r>
                <a:rPr lang="en-US" b="1" dirty="0">
                  <a:latin typeface="Corbel" pitchFamily="34" charset="0"/>
                </a:rPr>
                <a:t> &gt; </a:t>
              </a:r>
              <a:r>
                <a:rPr lang="en-US" dirty="0">
                  <a:latin typeface="+mn-lt"/>
                </a:rPr>
                <a:t>1</a:t>
              </a:r>
              <a:r>
                <a:rPr lang="en-US" b="1" dirty="0">
                  <a:latin typeface="Corbel" pitchFamily="34" charset="0"/>
                </a:rPr>
                <a:t> </a:t>
              </a:r>
              <a:r>
                <a:rPr lang="ru-RU" b="1" dirty="0">
                  <a:latin typeface="Corbel" pitchFamily="34" charset="0"/>
                </a:rPr>
                <a:t> выполняется  для</a:t>
              </a:r>
            </a:p>
            <a:p>
              <a:pPr>
                <a:defRPr/>
              </a:pPr>
              <a:r>
                <a:rPr lang="ru-RU" b="1" dirty="0">
                  <a:latin typeface="Corbel" pitchFamily="34" charset="0"/>
                </a:rPr>
                <a:t>                                                     любого значения </a:t>
              </a:r>
              <a:r>
                <a:rPr lang="ru-RU" b="1" i="1" dirty="0" err="1">
                  <a:latin typeface="Corbel" pitchFamily="34" charset="0"/>
                </a:rPr>
                <a:t>х</a:t>
              </a:r>
              <a:r>
                <a:rPr lang="ru-RU" b="1" dirty="0">
                  <a:latin typeface="Corbel" pitchFamily="34" charset="0"/>
                </a:rPr>
                <a:t>?</a:t>
              </a:r>
            </a:p>
            <a:p>
              <a:pPr>
                <a:defRPr/>
              </a:pPr>
              <a:r>
                <a:rPr lang="ru-RU" b="1" dirty="0">
                  <a:latin typeface="Corbel" pitchFamily="34" charset="0"/>
                </a:rPr>
                <a:t>б)  </a:t>
              </a:r>
              <a:r>
                <a:rPr lang="ru-RU" dirty="0">
                  <a:latin typeface="Arial" charset="0"/>
                </a:rPr>
                <a:t>4</a:t>
              </a:r>
              <a:r>
                <a:rPr lang="en-US" sz="2000" b="1" i="1" baseline="30000" dirty="0">
                  <a:latin typeface="Corbel" pitchFamily="34" charset="0"/>
                </a:rPr>
                <a:t>x</a:t>
              </a:r>
              <a:r>
                <a:rPr lang="en-US" b="1" dirty="0">
                  <a:latin typeface="Corbel" pitchFamily="34" charset="0"/>
                </a:rPr>
                <a:t> –  (</a:t>
              </a:r>
              <a:r>
                <a:rPr lang="en-US" b="1" i="1" dirty="0">
                  <a:latin typeface="Corbel" pitchFamily="34" charset="0"/>
                </a:rPr>
                <a:t>a </a:t>
              </a:r>
              <a:r>
                <a:rPr lang="en-US" b="1" dirty="0">
                  <a:latin typeface="Corbel" pitchFamily="34" charset="0"/>
                </a:rPr>
                <a:t>–</a:t>
              </a:r>
              <a:r>
                <a:rPr lang="ru-RU" b="1" dirty="0">
                  <a:latin typeface="Corbel" pitchFamily="34" charset="0"/>
                </a:rPr>
                <a:t> </a:t>
              </a:r>
              <a:r>
                <a:rPr lang="ru-RU" dirty="0">
                  <a:latin typeface="+mn-lt"/>
                </a:rPr>
                <a:t>3</a:t>
              </a:r>
              <a:r>
                <a:rPr lang="en-US" b="1" dirty="0">
                  <a:latin typeface="Corbel" pitchFamily="34" charset="0"/>
                </a:rPr>
                <a:t>) </a:t>
              </a:r>
              <a:r>
                <a:rPr lang="en-US" b="1" baseline="26000" dirty="0">
                  <a:latin typeface="+mn-lt"/>
                </a:rPr>
                <a:t>.</a:t>
              </a:r>
              <a:r>
                <a:rPr lang="ru-RU" b="1" dirty="0">
                  <a:latin typeface="Corbel" pitchFamily="34" charset="0"/>
                </a:rPr>
                <a:t> </a:t>
              </a:r>
              <a:r>
                <a:rPr lang="ru-RU" dirty="0">
                  <a:latin typeface="Arial" charset="0"/>
                </a:rPr>
                <a:t>2</a:t>
              </a:r>
              <a:r>
                <a:rPr lang="en-US" sz="2000" b="1" i="1" baseline="30000" dirty="0">
                  <a:latin typeface="Corbel" pitchFamily="34" charset="0"/>
                </a:rPr>
                <a:t>x</a:t>
              </a:r>
              <a:r>
                <a:rPr lang="ru-RU" sz="2000" b="1" i="1" baseline="30000" dirty="0">
                  <a:latin typeface="Corbel" pitchFamily="34" charset="0"/>
                </a:rPr>
                <a:t> </a:t>
              </a:r>
              <a:r>
                <a:rPr lang="ru-RU" sz="2000" baseline="30000" dirty="0">
                  <a:latin typeface="+mn-lt"/>
                </a:rPr>
                <a:t>+1</a:t>
              </a:r>
              <a:r>
                <a:rPr lang="en-US" b="1" dirty="0">
                  <a:latin typeface="Corbel" pitchFamily="34" charset="0"/>
                </a:rPr>
                <a:t> + </a:t>
              </a:r>
              <a:r>
                <a:rPr lang="ru-RU" dirty="0">
                  <a:latin typeface="+mn-lt"/>
                </a:rPr>
                <a:t>2</a:t>
              </a:r>
              <a:r>
                <a:rPr lang="en-US" b="1" i="1" dirty="0">
                  <a:latin typeface="Corbel" pitchFamily="34" charset="0"/>
                </a:rPr>
                <a:t>a</a:t>
              </a:r>
              <a:r>
                <a:rPr lang="en-US" b="1" dirty="0">
                  <a:latin typeface="Corbel" pitchFamily="34" charset="0"/>
                </a:rPr>
                <a:t> </a:t>
              </a:r>
              <a:r>
                <a:rPr lang="ru-RU" b="1" dirty="0">
                  <a:latin typeface="Corbel" pitchFamily="34" charset="0"/>
                </a:rPr>
                <a:t> </a:t>
              </a:r>
              <a:r>
                <a:rPr lang="ru-RU" dirty="0">
                  <a:latin typeface="+mn-lt"/>
                </a:rPr>
                <a:t>+ 2 </a:t>
              </a:r>
              <a:r>
                <a:rPr lang="en-US" dirty="0">
                  <a:latin typeface="+mn-lt"/>
                </a:rPr>
                <a:t>&lt; </a:t>
              </a:r>
              <a:r>
                <a:rPr lang="en-US" dirty="0">
                  <a:latin typeface="Arial" charset="0"/>
                </a:rPr>
                <a:t>0</a:t>
              </a:r>
              <a:r>
                <a:rPr lang="en-US" b="1" dirty="0">
                  <a:latin typeface="Corbel" pitchFamily="34" charset="0"/>
                </a:rPr>
                <a:t> </a:t>
              </a:r>
              <a:r>
                <a:rPr lang="ru-RU" b="1" dirty="0">
                  <a:latin typeface="Corbel" pitchFamily="34" charset="0"/>
                </a:rPr>
                <a:t> не имеет </a:t>
              </a:r>
            </a:p>
            <a:p>
              <a:pPr>
                <a:defRPr/>
              </a:pPr>
              <a:r>
                <a:rPr lang="ru-RU" b="1" dirty="0">
                  <a:latin typeface="Corbel" pitchFamily="34" charset="0"/>
                </a:rPr>
                <a:t>                                                                      решений?</a:t>
              </a:r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3BC4D421-7AE7-7D84-96CC-75A92BFA28DF}"/>
                </a:ext>
              </a:extLst>
            </p:cNvPr>
            <p:cNvSpPr/>
            <p:nvPr/>
          </p:nvSpPr>
          <p:spPr>
            <a:xfrm>
              <a:off x="6588125" y="5303837"/>
              <a:ext cx="2330450" cy="64611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b="1" dirty="0">
                  <a:latin typeface="Corbel" pitchFamily="34" charset="0"/>
                </a:rPr>
                <a:t>Ответ:  а)</a:t>
              </a:r>
              <a:r>
                <a:rPr lang="ru-RU" b="1" i="1" dirty="0">
                  <a:latin typeface="Corbel" pitchFamily="34" charset="0"/>
                </a:rPr>
                <a:t> </a:t>
              </a:r>
              <a:r>
                <a:rPr lang="ru-RU" dirty="0">
                  <a:latin typeface="+mn-lt"/>
                </a:rPr>
                <a:t>1 </a:t>
              </a:r>
              <a:r>
                <a:rPr lang="en-US" dirty="0">
                  <a:latin typeface="Corbel" pitchFamily="34" charset="0"/>
                </a:rPr>
                <a:t>&lt;</a:t>
              </a:r>
              <a:r>
                <a:rPr lang="ru-RU" dirty="0">
                  <a:latin typeface="Corbel" pitchFamily="34" charset="0"/>
                </a:rPr>
                <a:t> </a:t>
              </a:r>
              <a:r>
                <a:rPr lang="ru-RU" b="1" i="1" dirty="0">
                  <a:latin typeface="Corbel" pitchFamily="34" charset="0"/>
                </a:rPr>
                <a:t>а </a:t>
              </a:r>
              <a:r>
                <a:rPr lang="en-US" dirty="0">
                  <a:latin typeface="Corbel" pitchFamily="34" charset="0"/>
                </a:rPr>
                <a:t>&lt;</a:t>
              </a:r>
              <a:r>
                <a:rPr lang="ru-RU" b="1" dirty="0">
                  <a:latin typeface="Corbel" pitchFamily="34" charset="0"/>
                </a:rPr>
                <a:t> </a:t>
              </a:r>
              <a:r>
                <a:rPr lang="en-US" dirty="0">
                  <a:latin typeface="+mn-lt"/>
                </a:rPr>
                <a:t>5/4;</a:t>
              </a:r>
              <a:r>
                <a:rPr lang="en-US" b="1" dirty="0">
                  <a:latin typeface="+mn-lt"/>
                </a:rPr>
                <a:t> </a:t>
              </a:r>
              <a:endParaRPr lang="ru-RU" b="1" dirty="0">
                <a:latin typeface="+mn-lt"/>
              </a:endParaRPr>
            </a:p>
            <a:p>
              <a:pPr>
                <a:defRPr/>
              </a:pPr>
              <a:r>
                <a:rPr lang="ru-RU" b="1" dirty="0">
                  <a:latin typeface="Corbel" pitchFamily="34" charset="0"/>
                </a:rPr>
                <a:t>                б)</a:t>
              </a:r>
              <a:r>
                <a:rPr lang="ru-RU" b="1" dirty="0">
                  <a:latin typeface="+mn-lt"/>
                </a:rPr>
                <a:t> </a:t>
              </a:r>
              <a:r>
                <a:rPr lang="en-US" b="1" dirty="0">
                  <a:latin typeface="Corbel" pitchFamily="34" charset="0"/>
                </a:rPr>
                <a:t>–</a:t>
              </a:r>
              <a:r>
                <a:rPr lang="ru-RU" dirty="0">
                  <a:latin typeface="+mn-lt"/>
                </a:rPr>
                <a:t>1</a:t>
              </a:r>
              <a:r>
                <a:rPr lang="ru-RU" dirty="0">
                  <a:latin typeface="Arial" charset="0"/>
                </a:rPr>
                <a:t> </a:t>
              </a:r>
              <a:r>
                <a:rPr lang="en-US" dirty="0">
                  <a:latin typeface="Corbel" pitchFamily="34" charset="0"/>
                </a:rPr>
                <a:t>≤</a:t>
              </a:r>
              <a:r>
                <a:rPr lang="ru-RU" dirty="0">
                  <a:latin typeface="Corbel" pitchFamily="34" charset="0"/>
                </a:rPr>
                <a:t> </a:t>
              </a:r>
              <a:r>
                <a:rPr lang="ru-RU" b="1" i="1" dirty="0">
                  <a:latin typeface="Corbel" pitchFamily="34" charset="0"/>
                </a:rPr>
                <a:t>а </a:t>
              </a:r>
              <a:r>
                <a:rPr lang="en-US" dirty="0">
                  <a:latin typeface="Corbel" pitchFamily="34" charset="0"/>
                </a:rPr>
                <a:t>≤</a:t>
              </a:r>
              <a:r>
                <a:rPr lang="ru-RU" b="1" dirty="0">
                  <a:latin typeface="Corbel" pitchFamily="34" charset="0"/>
                </a:rPr>
                <a:t> </a:t>
              </a:r>
              <a:r>
                <a:rPr lang="ru-RU" dirty="0">
                  <a:latin typeface="Arial" charset="0"/>
                </a:rPr>
                <a:t>7.</a:t>
              </a:r>
              <a:r>
                <a:rPr lang="en-US" b="1" dirty="0">
                  <a:latin typeface="Arial" charset="0"/>
                </a:rPr>
                <a:t> </a:t>
              </a:r>
              <a:endParaRPr lang="ru-RU" dirty="0">
                <a:latin typeface="Arial" charset="0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Номер слайда 5">
            <a:extLst>
              <a:ext uri="{FF2B5EF4-FFF2-40B4-BE49-F238E27FC236}">
                <a16:creationId xmlns:a16="http://schemas.microsoft.com/office/drawing/2014/main" id="{7FEACBA1-8D2D-7D1D-47CB-5DDB3653A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597650"/>
            <a:ext cx="2133600" cy="2603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824B9F2-1178-4123-BC91-C72478AC64EF}" type="slidenum">
              <a:rPr lang="ru-RU" altLang="ru-RU"/>
              <a:pPr eaLnBrk="1" hangingPunct="1"/>
              <a:t>11</a:t>
            </a:fld>
            <a:endParaRPr lang="ru-RU" altLang="ru-RU"/>
          </a:p>
        </p:txBody>
      </p:sp>
      <p:sp>
        <p:nvSpPr>
          <p:cNvPr id="12291" name="Прямоугольник 13">
            <a:extLst>
              <a:ext uri="{FF2B5EF4-FFF2-40B4-BE49-F238E27FC236}">
                <a16:creationId xmlns:a16="http://schemas.microsoft.com/office/drawing/2014/main" id="{5246F258-9AD9-F2C9-8ADC-C146FB13F1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2600" b="1">
                <a:solidFill>
                  <a:srgbClr val="C00000"/>
                </a:solidFill>
                <a:latin typeface="Corbel" panose="020B0503020204020204" pitchFamily="34" charset="0"/>
              </a:rPr>
              <a:t>Задачи, сводящиеся к исследованию  </a:t>
            </a:r>
            <a:br>
              <a:rPr lang="ru-RU" altLang="ru-RU" sz="2600" b="1">
                <a:solidFill>
                  <a:srgbClr val="C00000"/>
                </a:solidFill>
                <a:latin typeface="Corbel" panose="020B0503020204020204" pitchFamily="34" charset="0"/>
              </a:rPr>
            </a:br>
            <a:r>
              <a:rPr lang="ru-RU" altLang="ru-RU" sz="2600" b="1">
                <a:solidFill>
                  <a:srgbClr val="C00000"/>
                </a:solidFill>
                <a:latin typeface="Corbel" panose="020B0503020204020204" pitchFamily="34" charset="0"/>
              </a:rPr>
              <a:t>квадратного трехчлена</a:t>
            </a:r>
            <a:endParaRPr lang="ru-RU" altLang="ru-RU" sz="2400" b="1">
              <a:solidFill>
                <a:srgbClr val="C00000"/>
              </a:solidFill>
              <a:latin typeface="Corbel" panose="020B0503020204020204" pitchFamily="34" charset="0"/>
            </a:endParaRPr>
          </a:p>
        </p:txBody>
      </p:sp>
      <p:pic>
        <p:nvPicPr>
          <p:cNvPr id="12292" name="Picture 2">
            <a:extLst>
              <a:ext uri="{FF2B5EF4-FFF2-40B4-BE49-F238E27FC236}">
                <a16:creationId xmlns:a16="http://schemas.microsoft.com/office/drawing/2014/main" id="{0BC08A0B-6A84-2535-3CE8-9135EB2A9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836613"/>
            <a:ext cx="8582025" cy="7207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3">
            <a:extLst>
              <a:ext uri="{FF2B5EF4-FFF2-40B4-BE49-F238E27FC236}">
                <a16:creationId xmlns:a16="http://schemas.microsoft.com/office/drawing/2014/main" id="{EED844AC-9C98-92B5-05AC-B679D294C5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1662113"/>
            <a:ext cx="7629525" cy="4770437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12">
            <a:extLst>
              <a:ext uri="{FF2B5EF4-FFF2-40B4-BE49-F238E27FC236}">
                <a16:creationId xmlns:a16="http://schemas.microsoft.com/office/drawing/2014/main" id="{17BD5879-F655-9379-1C3C-D5EC5D31D0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6237288"/>
            <a:ext cx="2876550" cy="42862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Номер слайда 5">
            <a:extLst>
              <a:ext uri="{FF2B5EF4-FFF2-40B4-BE49-F238E27FC236}">
                <a16:creationId xmlns:a16="http://schemas.microsoft.com/office/drawing/2014/main" id="{4C1A27EB-01DB-A65F-145C-84E7784DE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597650"/>
            <a:ext cx="2133600" cy="2603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E12756C-D5FA-44E5-A9F4-9966CD1B3B3E}" type="slidenum">
              <a:rPr lang="ru-RU" altLang="ru-RU"/>
              <a:pPr eaLnBrk="1" hangingPunct="1"/>
              <a:t>12</a:t>
            </a:fld>
            <a:endParaRPr lang="ru-RU" altLang="ru-RU"/>
          </a:p>
        </p:txBody>
      </p:sp>
      <p:sp>
        <p:nvSpPr>
          <p:cNvPr id="13315" name="Прямоугольник 13">
            <a:extLst>
              <a:ext uri="{FF2B5EF4-FFF2-40B4-BE49-F238E27FC236}">
                <a16:creationId xmlns:a16="http://schemas.microsoft.com/office/drawing/2014/main" id="{E9076B64-1FA9-872E-728D-B0FD9A0F00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2600" b="1">
                <a:solidFill>
                  <a:srgbClr val="C00000"/>
                </a:solidFill>
                <a:latin typeface="Corbel" panose="020B0503020204020204" pitchFamily="34" charset="0"/>
              </a:rPr>
              <a:t>Задачи, сводящиеся к исследованию  </a:t>
            </a:r>
            <a:br>
              <a:rPr lang="ru-RU" altLang="ru-RU" sz="2600" b="1">
                <a:solidFill>
                  <a:srgbClr val="C00000"/>
                </a:solidFill>
                <a:latin typeface="Corbel" panose="020B0503020204020204" pitchFamily="34" charset="0"/>
              </a:rPr>
            </a:br>
            <a:r>
              <a:rPr lang="ru-RU" altLang="ru-RU" sz="2600" b="1">
                <a:solidFill>
                  <a:srgbClr val="C00000"/>
                </a:solidFill>
                <a:latin typeface="Corbel" panose="020B0503020204020204" pitchFamily="34" charset="0"/>
              </a:rPr>
              <a:t>квадратного трехчлена</a:t>
            </a:r>
            <a:endParaRPr lang="ru-RU" altLang="ru-RU" sz="2400" b="1">
              <a:solidFill>
                <a:srgbClr val="C00000"/>
              </a:solidFill>
              <a:latin typeface="Corbel" panose="020B0503020204020204" pitchFamily="34" charset="0"/>
            </a:endParaRPr>
          </a:p>
        </p:txBody>
      </p:sp>
      <p:pic>
        <p:nvPicPr>
          <p:cNvPr id="13316" name="Picture 3">
            <a:extLst>
              <a:ext uri="{FF2B5EF4-FFF2-40B4-BE49-F238E27FC236}">
                <a16:creationId xmlns:a16="http://schemas.microsoft.com/office/drawing/2014/main" id="{4AB716C6-1F5D-BDAE-7E08-A4425CBD25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836613"/>
            <a:ext cx="6981825" cy="7524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4">
            <a:extLst>
              <a:ext uri="{FF2B5EF4-FFF2-40B4-BE49-F238E27FC236}">
                <a16:creationId xmlns:a16="http://schemas.microsoft.com/office/drawing/2014/main" id="{FFFD7608-FD45-4086-9DA7-F5950A0E3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716088"/>
            <a:ext cx="7096125" cy="5038725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5">
            <a:extLst>
              <a:ext uri="{FF2B5EF4-FFF2-40B4-BE49-F238E27FC236}">
                <a16:creationId xmlns:a16="http://schemas.microsoft.com/office/drawing/2014/main" id="{84D11A33-3B73-D1DE-00B0-22937CD66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5805488"/>
            <a:ext cx="2762250" cy="6953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Номер слайда 19">
            <a:extLst>
              <a:ext uri="{FF2B5EF4-FFF2-40B4-BE49-F238E27FC236}">
                <a16:creationId xmlns:a16="http://schemas.microsoft.com/office/drawing/2014/main" id="{4E1A847E-549D-4D81-3858-8723B9D6F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75688" y="6540500"/>
            <a:ext cx="468312" cy="3175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78502D4-0D5F-4139-8C1A-B9C9F86A1732}" type="slidenum">
              <a:rPr lang="ru-RU" altLang="ru-RU"/>
              <a:pPr eaLnBrk="1" hangingPunct="1"/>
              <a:t>13</a:t>
            </a:fld>
            <a:endParaRPr lang="ru-RU" altLang="ru-RU"/>
          </a:p>
        </p:txBody>
      </p:sp>
      <p:pic>
        <p:nvPicPr>
          <p:cNvPr id="14339" name="Picture 6">
            <a:extLst>
              <a:ext uri="{FF2B5EF4-FFF2-40B4-BE49-F238E27FC236}">
                <a16:creationId xmlns:a16="http://schemas.microsoft.com/office/drawing/2014/main" id="{46FA898B-0811-AD0C-D7D0-E1A983A69A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692150"/>
            <a:ext cx="7296150" cy="9906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7">
            <a:extLst>
              <a:ext uri="{FF2B5EF4-FFF2-40B4-BE49-F238E27FC236}">
                <a16:creationId xmlns:a16="http://schemas.microsoft.com/office/drawing/2014/main" id="{997228F5-ACF1-AA3C-DC1F-ED3DC25BD2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2638425"/>
            <a:ext cx="8858250" cy="3721100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020E31A9-9C63-D63D-A665-E8EF6AC56845}"/>
              </a:ext>
            </a:extLst>
          </p:cNvPr>
          <p:cNvCxnSpPr/>
          <p:nvPr/>
        </p:nvCxnSpPr>
        <p:spPr>
          <a:xfrm>
            <a:off x="4643438" y="2816225"/>
            <a:ext cx="172878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ABA4BB54-BDA9-C81C-13E0-7746CB3E72A1}"/>
              </a:ext>
            </a:extLst>
          </p:cNvPr>
          <p:cNvCxnSpPr/>
          <p:nvPr/>
        </p:nvCxnSpPr>
        <p:spPr>
          <a:xfrm>
            <a:off x="7415213" y="5176838"/>
            <a:ext cx="1549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79283094-AD38-2D68-53CC-B1F055FECE80}"/>
              </a:ext>
            </a:extLst>
          </p:cNvPr>
          <p:cNvCxnSpPr/>
          <p:nvPr/>
        </p:nvCxnSpPr>
        <p:spPr>
          <a:xfrm>
            <a:off x="4932363" y="5186363"/>
            <a:ext cx="863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CA7D71DC-643D-3971-B381-CFA0E7F1AA65}"/>
              </a:ext>
            </a:extLst>
          </p:cNvPr>
          <p:cNvCxnSpPr/>
          <p:nvPr/>
        </p:nvCxnSpPr>
        <p:spPr>
          <a:xfrm>
            <a:off x="1403350" y="5221288"/>
            <a:ext cx="172878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5" name="Прямоугольник 19">
            <a:extLst>
              <a:ext uri="{FF2B5EF4-FFF2-40B4-BE49-F238E27FC236}">
                <a16:creationId xmlns:a16="http://schemas.microsoft.com/office/drawing/2014/main" id="{E282F0CE-86FD-C732-2824-CFB256175B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3" y="1989138"/>
            <a:ext cx="67230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/>
              <a:t>Решение аналогичного примера участником экзамена.</a:t>
            </a:r>
          </a:p>
        </p:txBody>
      </p:sp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id="{9237F409-A850-95F2-34AB-2E8159ABEB1B}"/>
              </a:ext>
            </a:extLst>
          </p:cNvPr>
          <p:cNvSpPr/>
          <p:nvPr/>
        </p:nvSpPr>
        <p:spPr>
          <a:xfrm>
            <a:off x="179388" y="1052513"/>
            <a:ext cx="476250" cy="360362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8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4347" name="Прямоугольник 13">
            <a:extLst>
              <a:ext uri="{FF2B5EF4-FFF2-40B4-BE49-F238E27FC236}">
                <a16:creationId xmlns:a16="http://schemas.microsoft.com/office/drawing/2014/main" id="{DB3708A6-B62E-E716-2D39-CA90605EC5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2800" b="1">
                <a:solidFill>
                  <a:srgbClr val="C00000"/>
                </a:solidFill>
                <a:latin typeface="Corbel" panose="020B0503020204020204" pitchFamily="34" charset="0"/>
              </a:rPr>
              <a:t>Алгебраический метод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>
            <a:extLst>
              <a:ext uri="{FF2B5EF4-FFF2-40B4-BE49-F238E27FC236}">
                <a16:creationId xmlns:a16="http://schemas.microsoft.com/office/drawing/2014/main" id="{2970F287-3C24-F7AC-8730-1F7B904DE6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15900" y="620713"/>
            <a:ext cx="8748713" cy="5976937"/>
          </a:xfrm>
          <a:solidFill>
            <a:schemeClr val="bg1"/>
          </a:solidFill>
          <a:ln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ru-RU" altLang="ru-RU" sz="2000">
                <a:solidFill>
                  <a:srgbClr val="FF0000"/>
                </a:solidFill>
              </a:rPr>
              <a:t>Функциональный метод </a:t>
            </a:r>
            <a:r>
              <a:rPr lang="ru-RU" altLang="ru-RU" sz="2000"/>
              <a:t>решения уравнений и неравенств (в том числе и  с параметрами) является составной частью и естественным развитием функциональной линии обучения математике. </a:t>
            </a:r>
          </a:p>
          <a:p>
            <a:pPr algn="just" eaLnBrk="1" hangingPunct="1">
              <a:buFontTx/>
              <a:buNone/>
            </a:pPr>
            <a:r>
              <a:rPr lang="ru-RU" altLang="ru-RU" sz="2000"/>
              <a:t>Рассмотрение функционального метода в программе средней школы на базовом уровне носит эпизодический характер. </a:t>
            </a:r>
          </a:p>
          <a:p>
            <a:pPr algn="just" eaLnBrk="1" hangingPunct="1">
              <a:spcAft>
                <a:spcPts val="600"/>
              </a:spcAft>
              <a:buFontTx/>
              <a:buNone/>
            </a:pPr>
            <a:r>
              <a:rPr lang="ru-RU" altLang="ru-RU" sz="2000"/>
              <a:t>Наиболее часто используются следующие  свойства функций: </a:t>
            </a: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altLang="ru-RU" sz="2000"/>
              <a:t>свойства ограниченности области определения или области значения функции (в частности, </a:t>
            </a:r>
            <a:r>
              <a:rPr lang="ru-RU" altLang="ru-RU" sz="2000" i="1">
                <a:solidFill>
                  <a:srgbClr val="000099"/>
                </a:solidFill>
              </a:rPr>
              <a:t>методы оценки и минимакса</a:t>
            </a:r>
            <a:r>
              <a:rPr lang="ru-RU" altLang="ru-RU" sz="2000"/>
              <a:t>);</a:t>
            </a: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altLang="ru-RU" sz="2000"/>
              <a:t>свойства четности и нечетности входящих в уравнение или неравенство функций;</a:t>
            </a: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altLang="ru-RU" sz="2000"/>
              <a:t>кусочная монотонность большинства алгебраических и элементарных трансцендентных функций входящих в уравнение или неравенство (в частности, на этом основан </a:t>
            </a:r>
            <a:r>
              <a:rPr lang="ru-RU" altLang="ru-RU" sz="2000" i="1">
                <a:solidFill>
                  <a:srgbClr val="000099"/>
                </a:solidFill>
              </a:rPr>
              <a:t>метод рационализации</a:t>
            </a:r>
            <a:r>
              <a:rPr lang="ru-RU" altLang="ru-RU" sz="2000"/>
              <a:t>);</a:t>
            </a:r>
          </a:p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ru-RU" altLang="ru-RU" sz="2000"/>
              <a:t>периодичность функций и др.. </a:t>
            </a:r>
          </a:p>
          <a:p>
            <a:pPr algn="just" eaLnBrk="1" hangingPunct="1">
              <a:buFontTx/>
              <a:buNone/>
            </a:pPr>
            <a:r>
              <a:rPr lang="ru-RU" altLang="ru-RU" sz="2000"/>
              <a:t>В отличие от графического метода, знание этих свойств функций позволяет находить точные корни уравнения без построения графиков функций</a:t>
            </a:r>
            <a:r>
              <a:rPr lang="ru-RU" altLang="ru-RU" sz="1900"/>
              <a:t>. </a:t>
            </a:r>
          </a:p>
        </p:txBody>
      </p:sp>
      <p:sp>
        <p:nvSpPr>
          <p:cNvPr id="15363" name="Номер слайда 5">
            <a:extLst>
              <a:ext uri="{FF2B5EF4-FFF2-40B4-BE49-F238E27FC236}">
                <a16:creationId xmlns:a16="http://schemas.microsoft.com/office/drawing/2014/main" id="{153A2EA7-2860-7C50-1B6A-6BE7C69B6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75688" y="6524625"/>
            <a:ext cx="468312" cy="333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99CAD02-7032-44AB-834A-F6634CF0CCC1}" type="slidenum">
              <a:rPr lang="ru-RU" altLang="ru-RU"/>
              <a:pPr eaLnBrk="1" hangingPunct="1"/>
              <a:t>14</a:t>
            </a:fld>
            <a:endParaRPr lang="ru-RU" altLang="ru-RU"/>
          </a:p>
        </p:txBody>
      </p:sp>
      <p:sp>
        <p:nvSpPr>
          <p:cNvPr id="15364" name="Прямоугольник 13">
            <a:extLst>
              <a:ext uri="{FF2B5EF4-FFF2-40B4-BE49-F238E27FC236}">
                <a16:creationId xmlns:a16="http://schemas.microsoft.com/office/drawing/2014/main" id="{CCB17DCE-A2A3-876A-9283-427BE024C6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ru-RU" altLang="ru-RU" sz="2800" b="1">
                <a:solidFill>
                  <a:srgbClr val="C00000"/>
                </a:solidFill>
                <a:latin typeface="Corbel" panose="020B0503020204020204" pitchFamily="34" charset="0"/>
              </a:rPr>
              <a:t>Функциональный метод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6">
            <a:extLst>
              <a:ext uri="{FF2B5EF4-FFF2-40B4-BE49-F238E27FC236}">
                <a16:creationId xmlns:a16="http://schemas.microsoft.com/office/drawing/2014/main" id="{589D6BC6-324D-F782-9C65-53CBA2E207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75" y="881063"/>
            <a:ext cx="8005763" cy="863600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2">
            <a:extLst>
              <a:ext uri="{FF2B5EF4-FFF2-40B4-BE49-F238E27FC236}">
                <a16:creationId xmlns:a16="http://schemas.microsoft.com/office/drawing/2014/main" id="{151CC9DF-12F8-D6C3-2262-6AF40E0576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1754188"/>
            <a:ext cx="8923337" cy="4743450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8" name="Номер слайда 7">
            <a:extLst>
              <a:ext uri="{FF2B5EF4-FFF2-40B4-BE49-F238E27FC236}">
                <a16:creationId xmlns:a16="http://schemas.microsoft.com/office/drawing/2014/main" id="{172636C4-4BFE-E223-101A-C3526691B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8713" y="6597650"/>
            <a:ext cx="395287" cy="2603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175A311-8A0B-4975-A59C-082E2E529AEA}" type="slidenum">
              <a:rPr lang="ru-RU" altLang="ru-RU"/>
              <a:pPr eaLnBrk="1" hangingPunct="1"/>
              <a:t>15</a:t>
            </a:fld>
            <a:endParaRPr lang="ru-RU" altLang="ru-RU"/>
          </a:p>
        </p:txBody>
      </p:sp>
      <p:sp>
        <p:nvSpPr>
          <p:cNvPr id="16389" name="Прямоугольник 13">
            <a:extLst>
              <a:ext uri="{FF2B5EF4-FFF2-40B4-BE49-F238E27FC236}">
                <a16:creationId xmlns:a16="http://schemas.microsoft.com/office/drawing/2014/main" id="{2930478C-2471-66FB-783A-2B5F135EE7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ru-RU" altLang="ru-RU" sz="2800" b="1">
                <a:solidFill>
                  <a:srgbClr val="C00000"/>
                </a:solidFill>
                <a:latin typeface="Corbel" panose="020B0503020204020204" pitchFamily="34" charset="0"/>
              </a:rPr>
              <a:t>ЕГЭ профильный уровень (кодификатор)</a:t>
            </a:r>
          </a:p>
        </p:txBody>
      </p:sp>
      <p:pic>
        <p:nvPicPr>
          <p:cNvPr id="16390" name="Рисунок 6" descr="Электрокинетические работа электронного двойного дипломная явления слоя образование">
            <a:extLst>
              <a:ext uri="{FF2B5EF4-FFF2-40B4-BE49-F238E27FC236}">
                <a16:creationId xmlns:a16="http://schemas.microsoft.com/office/drawing/2014/main" id="{4750560C-D055-7C58-C691-517F981A76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20713"/>
            <a:ext cx="798513" cy="1065212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2A9E9FC5-951F-71F2-477B-D996A4300300}"/>
              </a:ext>
            </a:extLst>
          </p:cNvPr>
          <p:cNvGraphicFramePr>
            <a:graphicFrameLocks noGrp="1"/>
          </p:cNvGraphicFramePr>
          <p:nvPr/>
        </p:nvGraphicFramePr>
        <p:xfrm>
          <a:off x="179388" y="1052513"/>
          <a:ext cx="8785225" cy="538162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8785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10575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latin typeface="+mn-lt"/>
                          <a:cs typeface="Times New Roman" pitchFamily="18" charset="0"/>
                        </a:rPr>
                        <a:t>1. </a:t>
                      </a:r>
                      <a:r>
                        <a:rPr lang="ru-RU" sz="1800" b="0" dirty="0">
                          <a:solidFill>
                            <a:srgbClr val="FF0000"/>
                          </a:solidFill>
                          <a:latin typeface="+mn-lt"/>
                          <a:cs typeface="Times New Roman" pitchFamily="18" charset="0"/>
                        </a:rPr>
                        <a:t>К первому типу</a:t>
                      </a:r>
                      <a:r>
                        <a:rPr lang="ru-RU" sz="1800" b="0" dirty="0">
                          <a:latin typeface="+mn-lt"/>
                          <a:cs typeface="Times New Roman" pitchFamily="18" charset="0"/>
                        </a:rPr>
                        <a:t> отнесем задачи, в условии которых непосредственно требуется исследовать свойства функции </a:t>
                      </a:r>
                      <a:r>
                        <a:rPr lang="en-US" sz="2200" b="0" i="1" dirty="0">
                          <a:latin typeface="Times New Roman" pitchFamily="18" charset="0"/>
                          <a:cs typeface="Times New Roman" pitchFamily="18" charset="0"/>
                        </a:rPr>
                        <a:t>y = f</a:t>
                      </a:r>
                      <a:r>
                        <a:rPr lang="ru-RU" sz="2200" b="0" i="0" dirty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sz="2200" b="0" i="1" dirty="0">
                          <a:latin typeface="Times New Roman" pitchFamily="18" charset="0"/>
                          <a:cs typeface="Times New Roman" pitchFamily="18" charset="0"/>
                        </a:rPr>
                        <a:t>x, a</a:t>
                      </a:r>
                      <a:r>
                        <a:rPr lang="ru-RU" sz="2200" b="0" i="0" u="none" dirty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r>
                        <a:rPr lang="en-US" sz="2200" b="0" i="0" u="none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200" b="0" i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dirty="0">
                          <a:latin typeface="+mn-lt"/>
                          <a:cs typeface="Times New Roman" pitchFamily="18" charset="0"/>
                        </a:rPr>
                        <a:t>(область определения, монотонность и т.д.) в зависимости от значений параметра </a:t>
                      </a:r>
                      <a:r>
                        <a:rPr lang="en-US" sz="2200" b="0" i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</a:t>
                      </a:r>
                      <a:r>
                        <a:rPr lang="ru-RU" sz="2000" b="0" dirty="0">
                          <a:latin typeface="+mn-lt"/>
                          <a:cs typeface="Times New Roman" pitchFamily="18" charset="0"/>
                        </a:rPr>
                        <a:t>,</a:t>
                      </a:r>
                      <a:r>
                        <a:rPr lang="ru-RU" sz="1800" b="0" dirty="0">
                          <a:latin typeface="+mn-lt"/>
                          <a:cs typeface="Times New Roman" pitchFamily="18" charset="0"/>
                        </a:rPr>
                        <a:t> принимающего допустимые числовые значения. </a:t>
                      </a:r>
                    </a:p>
                  </a:txBody>
                  <a:tcPr marL="91443" marR="91443" marT="45715" marB="45715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3925">
                <a:tc>
                  <a:txBody>
                    <a:bodyPr/>
                    <a:lstStyle/>
                    <a:p>
                      <a:pPr algn="just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2. </a:t>
                      </a:r>
                      <a:r>
                        <a:rPr lang="ru-RU" sz="1800" dirty="0">
                          <a:solidFill>
                            <a:srgbClr val="FF0000"/>
                          </a:solidFill>
                        </a:rPr>
                        <a:t>Ко</a:t>
                      </a:r>
                      <a:r>
                        <a:rPr lang="ru-RU" sz="1800" baseline="0" dirty="0">
                          <a:solidFill>
                            <a:srgbClr val="FF0000"/>
                          </a:solidFill>
                        </a:rPr>
                        <a:t> второму типу </a:t>
                      </a:r>
                      <a:r>
                        <a:rPr lang="ru-RU" sz="1800" baseline="0" dirty="0"/>
                        <a:t>задач отнесем такие, в которых ф</a:t>
                      </a:r>
                      <a:r>
                        <a:rPr lang="ru-RU" sz="1800" dirty="0"/>
                        <a:t>ормулировки свойств функции в точке или на промежутке позволяют рассматривать параметр не только в формуле, но и при задании области существования функции. Например, исследовать на монотонность функцию</a:t>
                      </a:r>
                      <a:r>
                        <a:rPr lang="en-US" sz="1800" dirty="0"/>
                        <a:t>  </a:t>
                      </a:r>
                      <a:r>
                        <a:rPr lang="ru-RU" sz="1800" dirty="0"/>
                        <a:t> </a:t>
                      </a:r>
                      <a:r>
                        <a:rPr lang="en-US" sz="1800" dirty="0"/>
                        <a:t>                    </a:t>
                      </a:r>
                      <a:r>
                        <a:rPr lang="ru-RU" sz="1800" dirty="0"/>
                        <a:t> </a:t>
                      </a:r>
                      <a:r>
                        <a:rPr lang="en-US" sz="1800" dirty="0"/>
                        <a:t> </a:t>
                      </a:r>
                      <a:r>
                        <a:rPr lang="ru-RU" sz="1800" dirty="0"/>
                        <a:t>на промежутке </a:t>
                      </a:r>
                      <a:r>
                        <a:rPr lang="en-US" sz="2200" b="0" i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[</a:t>
                      </a:r>
                      <a:r>
                        <a:rPr lang="en-US" sz="2200" b="0" i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</a:t>
                      </a:r>
                      <a:r>
                        <a:rPr lang="en-US" sz="2200" b="0" i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</a:t>
                      </a:r>
                      <a:r>
                        <a:rPr lang="en-US" sz="2200" b="0" i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t+</a:t>
                      </a:r>
                      <a:r>
                        <a:rPr lang="en-US" sz="2200" b="0" i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2]</a:t>
                      </a:r>
                      <a:r>
                        <a:rPr lang="ru-RU" sz="2200" b="0" i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/>
                        <a:t>при всех значениях </a:t>
                      </a:r>
                      <a:r>
                        <a:rPr lang="en-US" sz="2200" i="1" dirty="0"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lang="ru-RU" sz="2000" dirty="0"/>
                        <a:t>.</a:t>
                      </a:r>
                      <a:r>
                        <a:rPr lang="ru-RU" sz="1800" dirty="0"/>
                        <a:t> </a:t>
                      </a:r>
                    </a:p>
                  </a:txBody>
                  <a:tcPr marL="91443" marR="91443" marT="45715" marB="45715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4157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3. </a:t>
                      </a:r>
                      <a:r>
                        <a:rPr lang="ru-RU" sz="1800" dirty="0">
                          <a:solidFill>
                            <a:srgbClr val="FF0000"/>
                          </a:solidFill>
                        </a:rPr>
                        <a:t>Третий тип</a:t>
                      </a:r>
                      <a:r>
                        <a:rPr lang="ru-RU" sz="1800" dirty="0"/>
                        <a:t> задач связан с постановкой  дополнительных условий на свойства функции (количество нулей функции, ограничение на наибольшее значение функции и т.д.).</a:t>
                      </a:r>
                    </a:p>
                  </a:txBody>
                  <a:tcPr marL="91443" marR="91443" marT="45715" marB="45715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2968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/>
                        <a:t>4. Решение задач </a:t>
                      </a:r>
                      <a:r>
                        <a:rPr lang="ru-RU" sz="1800" kern="1200" dirty="0">
                          <a:solidFill>
                            <a:srgbClr val="FF0000"/>
                          </a:solidFill>
                        </a:rPr>
                        <a:t>четвертого типа </a:t>
                      </a:r>
                      <a:r>
                        <a:rPr lang="ru-RU" sz="1800" kern="1200" dirty="0"/>
                        <a:t>опирается на определение свойства функции (непрерывность, дифференцируемость, экстремум, …). Подобные задачи можно переформулировать и свести к уравнению, неравенству или системе уравнений (неравенств), для решения которых используют аналитический или функционально-графический способы (графическую интерпретацию). </a:t>
                      </a:r>
                      <a:endParaRPr lang="ru-RU" sz="1800" dirty="0"/>
                    </a:p>
                  </a:txBody>
                  <a:tcPr marL="91443" marR="91443" marT="45715" marB="45715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7422" name="Object 7">
            <a:extLst>
              <a:ext uri="{FF2B5EF4-FFF2-40B4-BE49-F238E27FC236}">
                <a16:creationId xmlns:a16="http://schemas.microsoft.com/office/drawing/2014/main" id="{3B35DF7B-318B-4445-709E-9C3BB99D572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99125" y="3181350"/>
          <a:ext cx="1465263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27100" imgH="228600" progId="Equation.DSMT4">
                  <p:embed/>
                </p:oleObj>
              </mc:Choice>
              <mc:Fallback>
                <p:oleObj name="Equation" r:id="rId2" imgW="927100" imgH="228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9125" y="3181350"/>
                        <a:ext cx="1465263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23" name="Номер слайда 6">
            <a:extLst>
              <a:ext uri="{FF2B5EF4-FFF2-40B4-BE49-F238E27FC236}">
                <a16:creationId xmlns:a16="http://schemas.microsoft.com/office/drawing/2014/main" id="{72170ECF-F7E2-450D-2799-4AC41B9FE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66163" y="6524625"/>
            <a:ext cx="477837" cy="333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69585E8-ED0F-4A61-BA6E-547269E61FD1}" type="slidenum">
              <a:rPr lang="ru-RU" altLang="ru-RU"/>
              <a:pPr eaLnBrk="1" hangingPunct="1"/>
              <a:t>16</a:t>
            </a:fld>
            <a:endParaRPr lang="ru-RU" altLang="ru-RU"/>
          </a:p>
        </p:txBody>
      </p:sp>
      <p:sp>
        <p:nvSpPr>
          <p:cNvPr id="17424" name="Прямоугольник 13">
            <a:extLst>
              <a:ext uri="{FF2B5EF4-FFF2-40B4-BE49-F238E27FC236}">
                <a16:creationId xmlns:a16="http://schemas.microsoft.com/office/drawing/2014/main" id="{3BB152A9-5C03-C390-5742-493571EF55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2800" b="1">
                <a:solidFill>
                  <a:srgbClr val="C00000"/>
                </a:solidFill>
                <a:latin typeface="Corbel" panose="020B0503020204020204" pitchFamily="34" charset="0"/>
              </a:rPr>
              <a:t>Классификация задач, </a:t>
            </a:r>
          </a:p>
          <a:p>
            <a:pPr algn="ctr">
              <a:spcAft>
                <a:spcPts val="600"/>
              </a:spcAft>
            </a:pPr>
            <a:r>
              <a:rPr lang="ru-RU" altLang="ru-RU" sz="2800" b="1">
                <a:solidFill>
                  <a:srgbClr val="C00000"/>
                </a:solidFill>
                <a:latin typeface="Corbel" panose="020B0503020204020204" pitchFamily="34" charset="0"/>
              </a:rPr>
              <a:t>решаемых функциональными методами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>
            <a:extLst>
              <a:ext uri="{FF2B5EF4-FFF2-40B4-BE49-F238E27FC236}">
                <a16:creationId xmlns:a16="http://schemas.microsoft.com/office/drawing/2014/main" id="{91D79382-2409-4482-7864-76510E0C54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549275"/>
            <a:ext cx="8713787" cy="6121400"/>
          </a:xfrm>
        </p:spPr>
        <p:txBody>
          <a:bodyPr/>
          <a:lstStyle/>
          <a:p>
            <a:pPr marL="0">
              <a:buFontTx/>
              <a:buNone/>
              <a:defRPr/>
            </a:pPr>
            <a:r>
              <a:rPr lang="ru-RU" sz="2400" dirty="0"/>
              <a:t> </a:t>
            </a:r>
          </a:p>
          <a:p>
            <a:pPr eaLnBrk="1" hangingPunct="1">
              <a:buFontTx/>
              <a:buNone/>
              <a:defRPr/>
            </a:pPr>
            <a:endParaRPr lang="ru-RU" sz="2400" dirty="0"/>
          </a:p>
        </p:txBody>
      </p:sp>
      <p:sp>
        <p:nvSpPr>
          <p:cNvPr id="18435" name="Прямоугольник 4">
            <a:extLst>
              <a:ext uri="{FF2B5EF4-FFF2-40B4-BE49-F238E27FC236}">
                <a16:creationId xmlns:a16="http://schemas.microsoft.com/office/drawing/2014/main" id="{B1987E21-D345-E0B3-41BA-061DADD87E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63563"/>
            <a:ext cx="85693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/>
              <a:t>Полезно знать и уметь находить область значений функций на всей области определения и на отрезке.</a:t>
            </a:r>
          </a:p>
        </p:txBody>
      </p:sp>
      <p:graphicFrame>
        <p:nvGraphicFramePr>
          <p:cNvPr id="18436" name="Object 2">
            <a:extLst>
              <a:ext uri="{FF2B5EF4-FFF2-40B4-BE49-F238E27FC236}">
                <a16:creationId xmlns:a16="http://schemas.microsoft.com/office/drawing/2014/main" id="{5A8D5EC3-2017-5AA4-CF56-DCF3EFEC221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27088" y="1268413"/>
          <a:ext cx="7281862" cy="160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025900" imgH="889000" progId="Equation.DSMT4">
                  <p:embed/>
                </p:oleObj>
              </mc:Choice>
              <mc:Fallback>
                <p:oleObj name="Equation" r:id="rId2" imgW="4025900" imgH="8890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1268413"/>
                        <a:ext cx="7281862" cy="1608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437" name="Picture 7">
            <a:extLst>
              <a:ext uri="{FF2B5EF4-FFF2-40B4-BE49-F238E27FC236}">
                <a16:creationId xmlns:a16="http://schemas.microsoft.com/office/drawing/2014/main" id="{4978AD5C-CC9E-B6C2-E248-A01B9E100C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997200"/>
            <a:ext cx="6153150" cy="1809750"/>
          </a:xfrm>
          <a:prstGeom prst="rect">
            <a:avLst/>
          </a:prstGeom>
          <a:noFill/>
          <a:ln w="19050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8">
            <a:extLst>
              <a:ext uri="{FF2B5EF4-FFF2-40B4-BE49-F238E27FC236}">
                <a16:creationId xmlns:a16="http://schemas.microsoft.com/office/drawing/2014/main" id="{2BF9A50B-2FCD-9B06-63D7-8CC6E6A220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4508500"/>
            <a:ext cx="2524125" cy="381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9" name="Picture 4">
            <a:extLst>
              <a:ext uri="{FF2B5EF4-FFF2-40B4-BE49-F238E27FC236}">
                <a16:creationId xmlns:a16="http://schemas.microsoft.com/office/drawing/2014/main" id="{7405A553-4F2B-1234-FB1B-9FABBC0D39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989513"/>
            <a:ext cx="7058025" cy="1533525"/>
          </a:xfrm>
          <a:prstGeom prst="rect">
            <a:avLst/>
          </a:prstGeom>
          <a:noFill/>
          <a:ln w="19050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40" name="Номер слайда 11">
            <a:extLst>
              <a:ext uri="{FF2B5EF4-FFF2-40B4-BE49-F238E27FC236}">
                <a16:creationId xmlns:a16="http://schemas.microsoft.com/office/drawing/2014/main" id="{8033105F-46AD-CD4D-ABB2-E984EC006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75688" y="6524625"/>
            <a:ext cx="468312" cy="333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1C9A9E3-3433-466E-AE1A-DDE0B540B381}" type="slidenum">
              <a:rPr lang="ru-RU" altLang="ru-RU"/>
              <a:pPr eaLnBrk="1" hangingPunct="1"/>
              <a:t>17</a:t>
            </a:fld>
            <a:endParaRPr lang="ru-RU" altLang="ru-RU"/>
          </a:p>
        </p:txBody>
      </p:sp>
      <p:pic>
        <p:nvPicPr>
          <p:cNvPr id="18441" name="Picture 12">
            <a:extLst>
              <a:ext uri="{FF2B5EF4-FFF2-40B4-BE49-F238E27FC236}">
                <a16:creationId xmlns:a16="http://schemas.microsoft.com/office/drawing/2014/main" id="{EA4683CD-76A0-6CCD-468B-3435269D5B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6381750"/>
            <a:ext cx="2990850" cy="33337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42" name="Прямоугольник 13">
            <a:extLst>
              <a:ext uri="{FF2B5EF4-FFF2-40B4-BE49-F238E27FC236}">
                <a16:creationId xmlns:a16="http://schemas.microsoft.com/office/drawing/2014/main" id="{56D51908-502B-054D-D61A-F0719E2DD4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ru-RU" altLang="ru-RU" sz="2800" b="1">
                <a:solidFill>
                  <a:srgbClr val="C00000"/>
                </a:solidFill>
                <a:latin typeface="Corbel" panose="020B0503020204020204" pitchFamily="34" charset="0"/>
              </a:rPr>
              <a:t>Область значений функции</a:t>
            </a: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A9567262-F78A-B34C-96CE-48AD522F819E}"/>
              </a:ext>
            </a:extLst>
          </p:cNvPr>
          <p:cNvSpPr/>
          <p:nvPr/>
        </p:nvSpPr>
        <p:spPr>
          <a:xfrm>
            <a:off x="184150" y="1763713"/>
            <a:ext cx="431800" cy="431800"/>
          </a:xfrm>
          <a:prstGeom prst="ellipse">
            <a:avLst/>
          </a:prstGeom>
          <a:blipFill>
            <a:blip r:embed="rId8" cstate="print"/>
            <a:tile tx="0" ty="0" sx="100000" sy="100000" flip="none" algn="tl"/>
          </a:blip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444" name="Прямоугольник 46">
            <a:extLst>
              <a:ext uri="{FF2B5EF4-FFF2-40B4-BE49-F238E27FC236}">
                <a16:creationId xmlns:a16="http://schemas.microsoft.com/office/drawing/2014/main" id="{64E547F8-9E64-20FB-93ED-57E10084C2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1773238"/>
            <a:ext cx="327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000" b="1">
                <a:solidFill>
                  <a:srgbClr val="FF0000"/>
                </a:solidFill>
              </a:rPr>
              <a:t>1</a:t>
            </a:r>
            <a:endParaRPr lang="ru-RU" altLang="ru-RU" sz="2000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Object 2">
            <a:extLst>
              <a:ext uri="{FF2B5EF4-FFF2-40B4-BE49-F238E27FC236}">
                <a16:creationId xmlns:a16="http://schemas.microsoft.com/office/drawing/2014/main" id="{7A416313-CE1E-7A4E-C86E-40B0BAF7FE7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16013" y="112713"/>
          <a:ext cx="6840537" cy="1614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873500" imgH="914400" progId="Equation.DSMT4">
                  <p:embed/>
                </p:oleObj>
              </mc:Choice>
              <mc:Fallback>
                <p:oleObj name="Equation" r:id="rId3" imgW="3873500" imgH="9144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112713"/>
                        <a:ext cx="6840537" cy="1614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59" name="Object 9">
            <a:extLst>
              <a:ext uri="{FF2B5EF4-FFF2-40B4-BE49-F238E27FC236}">
                <a16:creationId xmlns:a16="http://schemas.microsoft.com/office/drawing/2014/main" id="{2945DAC4-5633-EBA7-D9B7-21A5AB9F0A9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75463" y="6213475"/>
          <a:ext cx="1647825" cy="32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965200" imgH="190500" progId="Equation.DSMT4">
                  <p:embed/>
                </p:oleObj>
              </mc:Choice>
              <mc:Fallback>
                <p:oleObj name="Equation" r:id="rId5" imgW="965200" imgH="1905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5463" y="6213475"/>
                        <a:ext cx="1647825" cy="325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0" name="Номер слайда 10">
            <a:extLst>
              <a:ext uri="{FF2B5EF4-FFF2-40B4-BE49-F238E27FC236}">
                <a16:creationId xmlns:a16="http://schemas.microsoft.com/office/drawing/2014/main" id="{62DD3AF7-8307-F193-D909-2616880A9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8713" y="6524625"/>
            <a:ext cx="395287" cy="333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CBDE056-6019-420C-85F9-F44D917F60B0}" type="slidenum">
              <a:rPr lang="ru-RU" altLang="ru-RU"/>
              <a:pPr eaLnBrk="1" hangingPunct="1"/>
              <a:t>18</a:t>
            </a:fld>
            <a:endParaRPr lang="ru-RU" altLang="ru-RU"/>
          </a:p>
        </p:txBody>
      </p:sp>
      <p:pic>
        <p:nvPicPr>
          <p:cNvPr id="19461" name="Picture 14">
            <a:extLst>
              <a:ext uri="{FF2B5EF4-FFF2-40B4-BE49-F238E27FC236}">
                <a16:creationId xmlns:a16="http://schemas.microsoft.com/office/drawing/2014/main" id="{68858E4D-766A-83CD-1064-F6B398B18A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" y="1719263"/>
            <a:ext cx="5067300" cy="2286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23">
            <a:extLst>
              <a:ext uri="{FF2B5EF4-FFF2-40B4-BE49-F238E27FC236}">
                <a16:creationId xmlns:a16="http://schemas.microsoft.com/office/drawing/2014/main" id="{1262511C-7E14-D505-2939-9E8E30DCBB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888" y="3225800"/>
            <a:ext cx="5743575" cy="9620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9463" name="Object 24">
            <a:extLst>
              <a:ext uri="{FF2B5EF4-FFF2-40B4-BE49-F238E27FC236}">
                <a16:creationId xmlns:a16="http://schemas.microsoft.com/office/drawing/2014/main" id="{4047169E-B5AC-6D89-BEF3-42EC1E153B3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27088" y="4316413"/>
          <a:ext cx="8208962" cy="180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4572000" imgH="1002960" progId="Equation.DSMT4">
                  <p:embed/>
                </p:oleObj>
              </mc:Choice>
              <mc:Fallback>
                <p:oleObj name="Equation" r:id="rId9" imgW="4572000" imgH="100296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4316413"/>
                        <a:ext cx="8208962" cy="180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Овал 33">
            <a:extLst>
              <a:ext uri="{FF2B5EF4-FFF2-40B4-BE49-F238E27FC236}">
                <a16:creationId xmlns:a16="http://schemas.microsoft.com/office/drawing/2014/main" id="{96852F33-A741-CC65-6815-36FC23BB7D29}"/>
              </a:ext>
            </a:extLst>
          </p:cNvPr>
          <p:cNvSpPr/>
          <p:nvPr/>
        </p:nvSpPr>
        <p:spPr>
          <a:xfrm>
            <a:off x="179388" y="611188"/>
            <a:ext cx="431800" cy="431800"/>
          </a:xfrm>
          <a:prstGeom prst="ellipse">
            <a:avLst/>
          </a:prstGeom>
          <a:blipFill>
            <a:blip r:embed="rId11" cstate="print"/>
            <a:tile tx="0" ty="0" sx="100000" sy="100000" flip="none" algn="tl"/>
          </a:blip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465" name="Прямоугольник 46">
            <a:extLst>
              <a:ext uri="{FF2B5EF4-FFF2-40B4-BE49-F238E27FC236}">
                <a16:creationId xmlns:a16="http://schemas.microsoft.com/office/drawing/2014/main" id="{D58BD5AD-B200-707F-0A2F-C8FC9EF2AA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063" y="620713"/>
            <a:ext cx="327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000" b="1">
                <a:solidFill>
                  <a:srgbClr val="FF0000"/>
                </a:solidFill>
              </a:rPr>
              <a:t>2</a:t>
            </a:r>
            <a:endParaRPr lang="ru-RU" altLang="ru-RU" sz="2000" b="1">
              <a:solidFill>
                <a:srgbClr val="FF0000"/>
              </a:solidFill>
            </a:endParaRPr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EF8B5011-C2D5-8540-94C2-464CFB71C111}"/>
              </a:ext>
            </a:extLst>
          </p:cNvPr>
          <p:cNvSpPr/>
          <p:nvPr/>
        </p:nvSpPr>
        <p:spPr>
          <a:xfrm>
            <a:off x="184150" y="4356100"/>
            <a:ext cx="431800" cy="431800"/>
          </a:xfrm>
          <a:prstGeom prst="ellipse">
            <a:avLst/>
          </a:prstGeom>
          <a:blipFill>
            <a:blip r:embed="rId11" cstate="print"/>
            <a:tile tx="0" ty="0" sx="100000" sy="100000" flip="none" algn="tl"/>
          </a:blip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467" name="Прямоугольник 46">
            <a:extLst>
              <a:ext uri="{FF2B5EF4-FFF2-40B4-BE49-F238E27FC236}">
                <a16:creationId xmlns:a16="http://schemas.microsoft.com/office/drawing/2014/main" id="{E05E7024-9B9D-7948-53A2-4C399C1F22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4365625"/>
            <a:ext cx="327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000" b="1">
                <a:solidFill>
                  <a:srgbClr val="FF0000"/>
                </a:solidFill>
              </a:rPr>
              <a:t>3</a:t>
            </a:r>
            <a:endParaRPr lang="ru-RU" altLang="ru-RU" sz="2000" b="1">
              <a:solidFill>
                <a:srgbClr val="FF0000"/>
              </a:solidFill>
            </a:endParaRPr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0A018C50-97DD-A3C2-4323-F5555402A5E3}"/>
              </a:ext>
            </a:extLst>
          </p:cNvPr>
          <p:cNvSpPr/>
          <p:nvPr/>
        </p:nvSpPr>
        <p:spPr>
          <a:xfrm>
            <a:off x="179388" y="5013325"/>
            <a:ext cx="431800" cy="431800"/>
          </a:xfrm>
          <a:prstGeom prst="ellipse">
            <a:avLst/>
          </a:prstGeom>
          <a:blipFill>
            <a:blip r:embed="rId11" cstate="print"/>
            <a:tile tx="0" ty="0" sx="100000" sy="100000" flip="none" algn="tl"/>
          </a:blip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469" name="Прямоугольник 46">
            <a:extLst>
              <a:ext uri="{FF2B5EF4-FFF2-40B4-BE49-F238E27FC236}">
                <a16:creationId xmlns:a16="http://schemas.microsoft.com/office/drawing/2014/main" id="{42E3BB23-ABA3-5612-BEEE-A70B457327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063" y="5022850"/>
            <a:ext cx="327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000" b="1">
                <a:solidFill>
                  <a:srgbClr val="FF0000"/>
                </a:solidFill>
              </a:rPr>
              <a:t>4</a:t>
            </a:r>
            <a:endParaRPr lang="ru-RU" altLang="ru-RU" sz="2000" b="1">
              <a:solidFill>
                <a:srgbClr val="FF0000"/>
              </a:solidFill>
            </a:endParaRPr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3023CAD6-A9E8-BAB2-178C-73A6B5A1A33A}"/>
              </a:ext>
            </a:extLst>
          </p:cNvPr>
          <p:cNvSpPr/>
          <p:nvPr/>
        </p:nvSpPr>
        <p:spPr>
          <a:xfrm>
            <a:off x="179388" y="5661025"/>
            <a:ext cx="431800" cy="431800"/>
          </a:xfrm>
          <a:prstGeom prst="ellipse">
            <a:avLst/>
          </a:prstGeom>
          <a:blipFill>
            <a:blip r:embed="rId11" cstate="print"/>
            <a:tile tx="0" ty="0" sx="100000" sy="100000" flip="none" algn="tl"/>
          </a:blip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471" name="Прямоугольник 46">
            <a:extLst>
              <a:ext uri="{FF2B5EF4-FFF2-40B4-BE49-F238E27FC236}">
                <a16:creationId xmlns:a16="http://schemas.microsoft.com/office/drawing/2014/main" id="{D64D5537-3B09-DD2A-D7BF-077D4E3DA3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063" y="5670550"/>
            <a:ext cx="327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b="1">
                <a:solidFill>
                  <a:srgbClr val="FF0000"/>
                </a:solidFill>
              </a:rPr>
              <a:t>5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>
            <a:extLst>
              <a:ext uri="{FF2B5EF4-FFF2-40B4-BE49-F238E27FC236}">
                <a16:creationId xmlns:a16="http://schemas.microsoft.com/office/drawing/2014/main" id="{577642CC-24DF-BC77-85B0-38E9E2DB98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981075"/>
            <a:ext cx="8713788" cy="5616575"/>
          </a:xfrm>
          <a:ln>
            <a:solidFill>
              <a:srgbClr val="000099"/>
            </a:solidFill>
          </a:ln>
        </p:spPr>
        <p:txBody>
          <a:bodyPr/>
          <a:lstStyle/>
          <a:p>
            <a:pPr>
              <a:buFontTx/>
              <a:buNone/>
              <a:defRPr/>
            </a:pPr>
            <a:r>
              <a:rPr lang="ru-RU" sz="2000" dirty="0"/>
              <a:t>Идея </a:t>
            </a:r>
            <a:r>
              <a:rPr lang="ru-RU" sz="2000" i="1" dirty="0">
                <a:solidFill>
                  <a:srgbClr val="FF0000"/>
                </a:solidFill>
              </a:rPr>
              <a:t>метода минимаксов</a:t>
            </a:r>
            <a:r>
              <a:rPr lang="ru-RU" sz="2000" dirty="0"/>
              <a:t>.</a:t>
            </a:r>
          </a:p>
          <a:p>
            <a:pPr>
              <a:buFontTx/>
              <a:buNone/>
              <a:defRPr/>
            </a:pPr>
            <a:endParaRPr lang="ru-RU" sz="2400" dirty="0"/>
          </a:p>
          <a:p>
            <a:pPr>
              <a:buFontTx/>
              <a:buNone/>
              <a:defRPr/>
            </a:pPr>
            <a:endParaRPr lang="ru-RU" sz="2400" dirty="0"/>
          </a:p>
          <a:p>
            <a:pPr>
              <a:buFontTx/>
              <a:buNone/>
              <a:defRPr/>
            </a:pPr>
            <a:endParaRPr lang="ru-RU" sz="2400" dirty="0"/>
          </a:p>
          <a:p>
            <a:pPr>
              <a:buFontTx/>
              <a:buNone/>
              <a:defRPr/>
            </a:pPr>
            <a:endParaRPr lang="ru-RU" sz="2400" dirty="0"/>
          </a:p>
          <a:p>
            <a:pPr algn="just">
              <a:spcBef>
                <a:spcPts val="0"/>
              </a:spcBef>
              <a:buFontTx/>
              <a:buNone/>
              <a:defRPr/>
            </a:pPr>
            <a:r>
              <a:rPr lang="ru-RU" sz="2000" dirty="0"/>
              <a:t>     </a:t>
            </a:r>
          </a:p>
          <a:p>
            <a:pPr indent="180000" algn="just">
              <a:spcBef>
                <a:spcPts val="0"/>
              </a:spcBef>
              <a:buFontTx/>
              <a:buNone/>
              <a:defRPr/>
            </a:pPr>
            <a:r>
              <a:rPr lang="ru-RU" sz="2000" dirty="0"/>
              <a:t>Иначе говоря, уравнение                         можно переписать в виде</a:t>
            </a:r>
          </a:p>
          <a:p>
            <a:pPr marL="0" indent="0" algn="just">
              <a:buFontTx/>
              <a:buNone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min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f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400" dirty="0"/>
              <a:t>,</a:t>
            </a:r>
            <a:r>
              <a:rPr lang="ru-RU" sz="2400" dirty="0"/>
              <a:t> </a:t>
            </a:r>
            <a:r>
              <a:rPr lang="ru-RU" sz="2000" dirty="0"/>
              <a:t>то есть нужно найти такие значения      чтобы они одновременно являлись точками минимума для функции         и точками максимума для функции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dirty="0"/>
              <a:t>. </a:t>
            </a:r>
          </a:p>
          <a:p>
            <a:pPr marL="0" indent="180000" algn="just">
              <a:buFontTx/>
              <a:buNone/>
              <a:defRPr/>
            </a:pPr>
            <a:r>
              <a:rPr lang="ru-RU" sz="2000" dirty="0"/>
              <a:t> Поэтому подобные уравнения называют «минимаксными задачами».</a:t>
            </a:r>
          </a:p>
          <a:p>
            <a:pPr marL="0" indent="0" algn="just">
              <a:buFontTx/>
              <a:buNone/>
              <a:defRPr/>
            </a:pPr>
            <a:r>
              <a:rPr lang="ru-RU" sz="2000" dirty="0"/>
              <a:t>Наиболее часто этот метод можно применить в случаях, когда функции, стоящие в левой и правой частях уравнения – разного типа (степенная и логарифмическая, степенная и тригонометрическая и т.д.)</a:t>
            </a:r>
          </a:p>
        </p:txBody>
      </p:sp>
      <p:graphicFrame>
        <p:nvGraphicFramePr>
          <p:cNvPr id="20483" name="Object 10">
            <a:extLst>
              <a:ext uri="{FF2B5EF4-FFF2-40B4-BE49-F238E27FC236}">
                <a16:creationId xmlns:a16="http://schemas.microsoft.com/office/drawing/2014/main" id="{4417B499-0EB1-B75C-2C8D-BA20AE8CB21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08850" y="3860800"/>
          <a:ext cx="320675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4885" imgH="164885" progId="Equation.DSMT4">
                  <p:embed/>
                </p:oleObj>
              </mc:Choice>
              <mc:Fallback>
                <p:oleObj name="Equation" r:id="rId2" imgW="164885" imgH="164885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8850" y="3860800"/>
                        <a:ext cx="320675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4" name="Object 12">
            <a:extLst>
              <a:ext uri="{FF2B5EF4-FFF2-40B4-BE49-F238E27FC236}">
                <a16:creationId xmlns:a16="http://schemas.microsoft.com/office/drawing/2014/main" id="{0B5AC40F-41F0-756E-0D82-024239D5EEF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24300" y="3357563"/>
          <a:ext cx="1511300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74364" imgH="203112" progId="Equation.DSMT4">
                  <p:embed/>
                </p:oleObj>
              </mc:Choice>
              <mc:Fallback>
                <p:oleObj name="Equation" r:id="rId4" imgW="774364" imgH="203112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3357563"/>
                        <a:ext cx="1511300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5" name="Object 8">
            <a:extLst>
              <a:ext uri="{FF2B5EF4-FFF2-40B4-BE49-F238E27FC236}">
                <a16:creationId xmlns:a16="http://schemas.microsoft.com/office/drawing/2014/main" id="{DD22E1F4-92F2-EA46-B968-5A5E97B386E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97788" y="4119563"/>
          <a:ext cx="647700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42751" imgH="203112" progId="Equation.DSMT4">
                  <p:embed/>
                </p:oleObj>
              </mc:Choice>
              <mc:Fallback>
                <p:oleObj name="Equation" r:id="rId6" imgW="342751" imgH="203112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7788" y="4119563"/>
                        <a:ext cx="647700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486" name="Picture 14">
            <a:extLst>
              <a:ext uri="{FF2B5EF4-FFF2-40B4-BE49-F238E27FC236}">
                <a16:creationId xmlns:a16="http://schemas.microsoft.com/office/drawing/2014/main" id="{46DD250A-D910-9503-B560-40E16BF4B5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84313"/>
            <a:ext cx="8172450" cy="180022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7" name="Номер слайда 9">
            <a:extLst>
              <a:ext uri="{FF2B5EF4-FFF2-40B4-BE49-F238E27FC236}">
                <a16:creationId xmlns:a16="http://schemas.microsoft.com/office/drawing/2014/main" id="{20826EF8-11C2-500C-C945-C75631FF1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524625"/>
            <a:ext cx="2133600" cy="333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FADE44D-AD0B-47EA-81EB-1E037B43D740}" type="slidenum">
              <a:rPr lang="ru-RU" altLang="ru-RU"/>
              <a:pPr eaLnBrk="1" hangingPunct="1"/>
              <a:t>19</a:t>
            </a:fld>
            <a:endParaRPr lang="ru-RU" altLang="ru-RU"/>
          </a:p>
        </p:txBody>
      </p:sp>
      <p:sp>
        <p:nvSpPr>
          <p:cNvPr id="20488" name="Прямоугольник 13">
            <a:extLst>
              <a:ext uri="{FF2B5EF4-FFF2-40B4-BE49-F238E27FC236}">
                <a16:creationId xmlns:a16="http://schemas.microsoft.com/office/drawing/2014/main" id="{087EE74B-3964-725D-618B-93C60E439A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ru-RU" altLang="ru-RU" sz="2800" b="1">
                <a:solidFill>
                  <a:srgbClr val="C00000"/>
                </a:solidFill>
                <a:latin typeface="Corbel" panose="020B0503020204020204" pitchFamily="34" charset="0"/>
              </a:rPr>
              <a:t>Использование ограниченности функции</a:t>
            </a:r>
            <a:br>
              <a:rPr lang="ru-RU" altLang="ru-RU" sz="2800" b="1">
                <a:solidFill>
                  <a:srgbClr val="C00000"/>
                </a:solidFill>
                <a:latin typeface="Corbel" panose="020B0503020204020204" pitchFamily="34" charset="0"/>
              </a:rPr>
            </a:br>
            <a:r>
              <a:rPr lang="ru-RU" altLang="ru-RU" sz="2400" b="1">
                <a:solidFill>
                  <a:srgbClr val="C00000"/>
                </a:solidFill>
                <a:latin typeface="Corbel" panose="020B0503020204020204" pitchFamily="34" charset="0"/>
              </a:rPr>
              <a:t>Метод оценки (минимаксные задачи)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Номер слайда 7">
            <a:extLst>
              <a:ext uri="{FF2B5EF4-FFF2-40B4-BE49-F238E27FC236}">
                <a16:creationId xmlns:a16="http://schemas.microsoft.com/office/drawing/2014/main" id="{5E27DD96-F22E-CE2E-53C1-EAF4AF4C2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93175" y="6597650"/>
            <a:ext cx="250825" cy="2603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7AA3BD8-2351-4A30-98C0-DB76479D9B45}" type="slidenum">
              <a:rPr lang="ru-RU" altLang="ru-RU"/>
              <a:pPr eaLnBrk="1" hangingPunct="1"/>
              <a:t>2</a:t>
            </a:fld>
            <a:endParaRPr lang="ru-RU" altLang="ru-RU"/>
          </a:p>
        </p:txBody>
      </p:sp>
      <p:sp>
        <p:nvSpPr>
          <p:cNvPr id="3075" name="Прямоугольник 8">
            <a:extLst>
              <a:ext uri="{FF2B5EF4-FFF2-40B4-BE49-F238E27FC236}">
                <a16:creationId xmlns:a16="http://schemas.microsoft.com/office/drawing/2014/main" id="{499FCE94-AA64-3D29-3FCC-BD623F1419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75" y="3860800"/>
            <a:ext cx="8969375" cy="2862263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58775" indent="-3587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2.1. Решать рациональные, иррациональные, показательные,     тригонометрические и логарифмические уравнения, их системы.</a:t>
            </a:r>
          </a:p>
          <a:p>
            <a:pPr eaLnBrk="1" hangingPunct="1"/>
            <a:r>
              <a:rPr lang="ru-RU" altLang="ru-RU"/>
              <a:t>2.2. Решать уравнения, простейшие системы уравнений, </a:t>
            </a:r>
            <a:r>
              <a:rPr lang="ru-RU" altLang="ru-RU">
                <a:solidFill>
                  <a:srgbClr val="FF0000"/>
                </a:solidFill>
              </a:rPr>
              <a:t>используя свойства функций и их графиков</a:t>
            </a:r>
            <a:r>
              <a:rPr lang="ru-RU" altLang="ru-RU"/>
              <a:t>; </a:t>
            </a:r>
            <a:r>
              <a:rPr lang="ru-RU" altLang="ru-RU">
                <a:solidFill>
                  <a:srgbClr val="FF0000"/>
                </a:solidFill>
              </a:rPr>
              <a:t>использовать</a:t>
            </a:r>
            <a:r>
              <a:rPr lang="ru-RU" altLang="ru-RU"/>
              <a:t> для приближенного решения уравнений и неравенств </a:t>
            </a:r>
            <a:r>
              <a:rPr lang="ru-RU" altLang="ru-RU">
                <a:solidFill>
                  <a:srgbClr val="FF0000"/>
                </a:solidFill>
              </a:rPr>
              <a:t>графический метод</a:t>
            </a:r>
            <a:r>
              <a:rPr lang="ru-RU" altLang="ru-RU"/>
              <a:t>.</a:t>
            </a:r>
          </a:p>
          <a:p>
            <a:pPr eaLnBrk="1" hangingPunct="1"/>
            <a:r>
              <a:rPr lang="ru-RU" altLang="ru-RU"/>
              <a:t>2.3. Решать рациональные, показательные и логарифмические неравенства, их системы.</a:t>
            </a:r>
          </a:p>
          <a:p>
            <a:pPr eaLnBrk="1" hangingPunct="1"/>
            <a:r>
              <a:rPr lang="ru-RU" altLang="ru-RU"/>
              <a:t>5.1. Моделировать реальные ситуации на языке алгебры, составлять уравнения и неравенства по условию задачи; исследовать построенные модели с использованием аппарата алгебры.</a:t>
            </a:r>
          </a:p>
        </p:txBody>
      </p:sp>
      <p:sp>
        <p:nvSpPr>
          <p:cNvPr id="3076" name="Прямоугольник 9">
            <a:extLst>
              <a:ext uri="{FF2B5EF4-FFF2-40B4-BE49-F238E27FC236}">
                <a16:creationId xmlns:a16="http://schemas.microsoft.com/office/drawing/2014/main" id="{6662EBC6-85F7-9F4B-B5E0-645792827813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-1172368" y="1958181"/>
            <a:ext cx="2990850" cy="43021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200" b="1">
                <a:solidFill>
                  <a:srgbClr val="FF0000"/>
                </a:solidFill>
              </a:rPr>
              <a:t>Спецификация КИМ</a:t>
            </a:r>
            <a:endParaRPr lang="ru-RU" altLang="ru-RU" sz="2200">
              <a:solidFill>
                <a:srgbClr val="FF0000"/>
              </a:solidFill>
            </a:endParaRPr>
          </a:p>
        </p:txBody>
      </p:sp>
      <p:pic>
        <p:nvPicPr>
          <p:cNvPr id="3077" name="Picture 3">
            <a:extLst>
              <a:ext uri="{FF2B5EF4-FFF2-40B4-BE49-F238E27FC236}">
                <a16:creationId xmlns:a16="http://schemas.microsoft.com/office/drawing/2014/main" id="{33FBFD94-F18D-E7A6-3612-704407CBA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61963"/>
            <a:ext cx="8270875" cy="3427412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кругленный прямоугольник 13">
            <a:extLst>
              <a:ext uri="{FF2B5EF4-FFF2-40B4-BE49-F238E27FC236}">
                <a16:creationId xmlns:a16="http://schemas.microsoft.com/office/drawing/2014/main" id="{3B7D30AD-A324-5639-980F-0B54098DE27D}"/>
              </a:ext>
            </a:extLst>
          </p:cNvPr>
          <p:cNvSpPr/>
          <p:nvPr/>
        </p:nvSpPr>
        <p:spPr>
          <a:xfrm>
            <a:off x="7885113" y="3316288"/>
            <a:ext cx="935037" cy="5762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FF0000"/>
                </a:solidFill>
              </a:rPr>
              <a:t>35</a:t>
            </a:r>
          </a:p>
          <a:p>
            <a:pPr algn="ctr">
              <a:defRPr/>
            </a:pPr>
            <a:r>
              <a:rPr lang="ru-RU" dirty="0">
                <a:solidFill>
                  <a:srgbClr val="FF0000"/>
                </a:solidFill>
              </a:rPr>
              <a:t>минут</a:t>
            </a:r>
          </a:p>
        </p:txBody>
      </p:sp>
      <p:sp>
        <p:nvSpPr>
          <p:cNvPr id="15" name="Стрелка вниз 14">
            <a:extLst>
              <a:ext uri="{FF2B5EF4-FFF2-40B4-BE49-F238E27FC236}">
                <a16:creationId xmlns:a16="http://schemas.microsoft.com/office/drawing/2014/main" id="{5AC8ED5F-7680-35A1-3557-8445643554BC}"/>
              </a:ext>
            </a:extLst>
          </p:cNvPr>
          <p:cNvSpPr/>
          <p:nvPr/>
        </p:nvSpPr>
        <p:spPr>
          <a:xfrm>
            <a:off x="3875088" y="3629025"/>
            <a:ext cx="225425" cy="279400"/>
          </a:xfrm>
          <a:prstGeom prst="down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080" name="Прямоугольник 3">
            <a:extLst>
              <a:ext uri="{FF2B5EF4-FFF2-40B4-BE49-F238E27FC236}">
                <a16:creationId xmlns:a16="http://schemas.microsoft.com/office/drawing/2014/main" id="{3C83405D-6268-BB5D-CEC8-4E8A3B57BB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300" b="1">
                <a:solidFill>
                  <a:srgbClr val="C00000"/>
                </a:solidFill>
              </a:rPr>
              <a:t>Характеристика задания 18 ЕГЭ профильный уровень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>
            <a:extLst>
              <a:ext uri="{FF2B5EF4-FFF2-40B4-BE49-F238E27FC236}">
                <a16:creationId xmlns:a16="http://schemas.microsoft.com/office/drawing/2014/main" id="{5D8065B8-0565-1C45-15BB-1E5AFF5C41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981075"/>
            <a:ext cx="8713788" cy="5616575"/>
          </a:xfrm>
        </p:spPr>
        <p:txBody>
          <a:bodyPr/>
          <a:lstStyle/>
          <a:p>
            <a:pPr>
              <a:buFontTx/>
              <a:buNone/>
            </a:pPr>
            <a:endParaRPr lang="ru-RU" altLang="ru-RU" sz="2000"/>
          </a:p>
          <a:p>
            <a:pPr>
              <a:buFontTx/>
              <a:buNone/>
            </a:pPr>
            <a:endParaRPr lang="ru-RU" altLang="ru-RU" sz="2000"/>
          </a:p>
          <a:p>
            <a:pPr>
              <a:buFontTx/>
              <a:buNone/>
            </a:pPr>
            <a:endParaRPr lang="ru-RU" altLang="ru-RU" sz="2000"/>
          </a:p>
          <a:p>
            <a:pPr>
              <a:buFontTx/>
              <a:buNone/>
            </a:pPr>
            <a:endParaRPr lang="ru-RU" altLang="ru-RU" sz="2000"/>
          </a:p>
          <a:p>
            <a:pPr>
              <a:buFontTx/>
              <a:buNone/>
            </a:pPr>
            <a:endParaRPr lang="ru-RU" altLang="ru-RU" sz="2000"/>
          </a:p>
          <a:p>
            <a:pPr>
              <a:buFontTx/>
              <a:buNone/>
            </a:pPr>
            <a:endParaRPr lang="ru-RU" altLang="ru-RU" sz="2000"/>
          </a:p>
          <a:p>
            <a:pPr>
              <a:buFontTx/>
              <a:buNone/>
            </a:pPr>
            <a:endParaRPr lang="ru-RU" altLang="ru-RU" sz="2000"/>
          </a:p>
        </p:txBody>
      </p:sp>
      <p:pic>
        <p:nvPicPr>
          <p:cNvPr id="21507" name="Picture 5">
            <a:extLst>
              <a:ext uri="{FF2B5EF4-FFF2-40B4-BE49-F238E27FC236}">
                <a16:creationId xmlns:a16="http://schemas.microsoft.com/office/drawing/2014/main" id="{C3321464-8E57-68E1-DB10-0E8EB8808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88" y="908050"/>
            <a:ext cx="8048625" cy="4465638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8" name="Номер слайда 7">
            <a:extLst>
              <a:ext uri="{FF2B5EF4-FFF2-40B4-BE49-F238E27FC236}">
                <a16:creationId xmlns:a16="http://schemas.microsoft.com/office/drawing/2014/main" id="{86D186D3-ED69-007E-7752-108126FF2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05850" y="6545263"/>
            <a:ext cx="419100" cy="3317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90278A4-455A-4878-A340-D0BA9060F771}" type="slidenum">
              <a:rPr lang="ru-RU" altLang="ru-RU"/>
              <a:pPr eaLnBrk="1" hangingPunct="1"/>
              <a:t>20</a:t>
            </a:fld>
            <a:endParaRPr lang="ru-RU" altLang="ru-RU"/>
          </a:p>
        </p:txBody>
      </p:sp>
      <p:pic>
        <p:nvPicPr>
          <p:cNvPr id="21509" name="Picture 2">
            <a:extLst>
              <a:ext uri="{FF2B5EF4-FFF2-40B4-BE49-F238E27FC236}">
                <a16:creationId xmlns:a16="http://schemas.microsoft.com/office/drawing/2014/main" id="{18E9CB37-28C8-65FD-0A2E-8A3FF6EFC8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438775"/>
            <a:ext cx="6985000" cy="11271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3">
            <a:extLst>
              <a:ext uri="{FF2B5EF4-FFF2-40B4-BE49-F238E27FC236}">
                <a16:creationId xmlns:a16="http://schemas.microsoft.com/office/drawing/2014/main" id="{1D24927D-90F3-1AFD-2D97-A2667E67CB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6308725"/>
            <a:ext cx="5045075" cy="37941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1" name="Picture 5">
            <a:extLst>
              <a:ext uri="{FF2B5EF4-FFF2-40B4-BE49-F238E27FC236}">
                <a16:creationId xmlns:a16="http://schemas.microsoft.com/office/drawing/2014/main" id="{D49623EA-B5F5-37BF-B5FC-1256A7458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838" y="4951413"/>
            <a:ext cx="1123950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5">
            <a:extLst>
              <a:ext uri="{FF2B5EF4-FFF2-40B4-BE49-F238E27FC236}">
                <a16:creationId xmlns:a16="http://schemas.microsoft.com/office/drawing/2014/main" id="{4C88ECB5-60F3-DEA7-FEE5-AB9EC01D08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1638" y="4941888"/>
            <a:ext cx="1122362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3" name="Прямоугольник 13">
            <a:extLst>
              <a:ext uri="{FF2B5EF4-FFF2-40B4-BE49-F238E27FC236}">
                <a16:creationId xmlns:a16="http://schemas.microsoft.com/office/drawing/2014/main" id="{D45E5B7F-6D01-C36C-03F6-B6C62C8A32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ru-RU" altLang="ru-RU" sz="2800" b="1">
                <a:solidFill>
                  <a:srgbClr val="C00000"/>
                </a:solidFill>
                <a:latin typeface="Corbel" panose="020B0503020204020204" pitchFamily="34" charset="0"/>
              </a:rPr>
              <a:t>Функциональный метод</a:t>
            </a:r>
            <a:br>
              <a:rPr lang="ru-RU" altLang="ru-RU" sz="2800" b="1">
                <a:solidFill>
                  <a:srgbClr val="C00000"/>
                </a:solidFill>
                <a:latin typeface="Corbel" panose="020B0503020204020204" pitchFamily="34" charset="0"/>
              </a:rPr>
            </a:br>
            <a:r>
              <a:rPr lang="ru-RU" altLang="ru-RU" sz="2400" b="1">
                <a:solidFill>
                  <a:srgbClr val="C00000"/>
                </a:solidFill>
                <a:latin typeface="Corbel" panose="020B0503020204020204" pitchFamily="34" charset="0"/>
              </a:rPr>
              <a:t>Метод оценки (минимаксные задачи)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Номер слайда 6">
            <a:extLst>
              <a:ext uri="{FF2B5EF4-FFF2-40B4-BE49-F238E27FC236}">
                <a16:creationId xmlns:a16="http://schemas.microsoft.com/office/drawing/2014/main" id="{2633F010-26DB-6E50-001E-EF2E908AB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453188"/>
            <a:ext cx="2133600" cy="4048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A050120-5874-4F53-8A07-DE2E3BE93FDE}" type="slidenum">
              <a:rPr lang="ru-RU" altLang="ru-RU"/>
              <a:pPr eaLnBrk="1" hangingPunct="1"/>
              <a:t>21</a:t>
            </a:fld>
            <a:endParaRPr lang="ru-RU" altLang="ru-RU"/>
          </a:p>
        </p:txBody>
      </p:sp>
      <p:sp>
        <p:nvSpPr>
          <p:cNvPr id="22531" name="Прямоугольник 13">
            <a:extLst>
              <a:ext uri="{FF2B5EF4-FFF2-40B4-BE49-F238E27FC236}">
                <a16:creationId xmlns:a16="http://schemas.microsoft.com/office/drawing/2014/main" id="{1A679D92-6110-F4EA-44F3-20D8D18A55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2800" b="1">
                <a:solidFill>
                  <a:srgbClr val="C00000"/>
                </a:solidFill>
                <a:latin typeface="Corbel" panose="020B0503020204020204" pitchFamily="34" charset="0"/>
              </a:rPr>
              <a:t>Четность, нечетность функции</a:t>
            </a:r>
          </a:p>
        </p:txBody>
      </p:sp>
      <p:pic>
        <p:nvPicPr>
          <p:cNvPr id="22532" name="Picture 5">
            <a:extLst>
              <a:ext uri="{FF2B5EF4-FFF2-40B4-BE49-F238E27FC236}">
                <a16:creationId xmlns:a16="http://schemas.microsoft.com/office/drawing/2014/main" id="{5206CA5C-793D-0A6E-9895-DB61575EB9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775" y="6472238"/>
            <a:ext cx="161925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6">
            <a:extLst>
              <a:ext uri="{FF2B5EF4-FFF2-40B4-BE49-F238E27FC236}">
                <a16:creationId xmlns:a16="http://schemas.microsoft.com/office/drawing/2014/main" id="{7CAD51BC-28D7-1660-0F03-DC7203DA4B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365250"/>
            <a:ext cx="8239125" cy="5324475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4" name="Picture 7">
            <a:extLst>
              <a:ext uri="{FF2B5EF4-FFF2-40B4-BE49-F238E27FC236}">
                <a16:creationId xmlns:a16="http://schemas.microsoft.com/office/drawing/2014/main" id="{60AC4F97-8BCE-618F-BD83-6CFC211B9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549275"/>
            <a:ext cx="8372475" cy="7524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5" name="Picture 4">
            <a:extLst>
              <a:ext uri="{FF2B5EF4-FFF2-40B4-BE49-F238E27FC236}">
                <a16:creationId xmlns:a16="http://schemas.microsoft.com/office/drawing/2014/main" id="{697D547D-22AD-EDEF-B420-9D4E8531FA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6462713"/>
            <a:ext cx="1733550" cy="2952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Номер слайда 19">
            <a:extLst>
              <a:ext uri="{FF2B5EF4-FFF2-40B4-BE49-F238E27FC236}">
                <a16:creationId xmlns:a16="http://schemas.microsoft.com/office/drawing/2014/main" id="{720DEDBC-24DD-0BAD-E152-B5B5897A4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20138" y="6530975"/>
            <a:ext cx="404812" cy="3175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4D581F9-D819-4AEF-A199-9F1AC1ECC151}" type="slidenum">
              <a:rPr lang="ru-RU" altLang="ru-RU"/>
              <a:pPr eaLnBrk="1" hangingPunct="1"/>
              <a:t>22</a:t>
            </a:fld>
            <a:endParaRPr lang="ru-RU" altLang="ru-RU"/>
          </a:p>
        </p:txBody>
      </p:sp>
      <p:pic>
        <p:nvPicPr>
          <p:cNvPr id="23555" name="Picture 5">
            <a:extLst>
              <a:ext uri="{FF2B5EF4-FFF2-40B4-BE49-F238E27FC236}">
                <a16:creationId xmlns:a16="http://schemas.microsoft.com/office/drawing/2014/main" id="{FB9F1E8B-3567-20F7-7605-69D056B847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549275"/>
            <a:ext cx="6696075" cy="12144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6" name="Прямоугольник 17">
            <a:extLst>
              <a:ext uri="{FF2B5EF4-FFF2-40B4-BE49-F238E27FC236}">
                <a16:creationId xmlns:a16="http://schemas.microsoft.com/office/drawing/2014/main" id="{52741931-2BD2-4FE6-4C5F-FC4598F10E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549275"/>
            <a:ext cx="1258888" cy="101600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b="1">
                <a:solidFill>
                  <a:srgbClr val="C00000"/>
                </a:solidFill>
              </a:rPr>
              <a:t>Пример из пособия</a:t>
            </a:r>
            <a:endParaRPr lang="ru-RU" altLang="ru-RU" sz="2000">
              <a:solidFill>
                <a:srgbClr val="C00000"/>
              </a:solidFill>
            </a:endParaRPr>
          </a:p>
        </p:txBody>
      </p:sp>
      <p:sp>
        <p:nvSpPr>
          <p:cNvPr id="23557" name="Прямоугольник 13">
            <a:extLst>
              <a:ext uri="{FF2B5EF4-FFF2-40B4-BE49-F238E27FC236}">
                <a16:creationId xmlns:a16="http://schemas.microsoft.com/office/drawing/2014/main" id="{EA1BFFD0-C215-EF1D-CDD0-92571B5F5E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2800" b="1">
                <a:solidFill>
                  <a:srgbClr val="C00000"/>
                </a:solidFill>
                <a:latin typeface="Corbel" panose="020B0503020204020204" pitchFamily="34" charset="0"/>
              </a:rPr>
              <a:t>Функциональный метод</a:t>
            </a:r>
            <a:r>
              <a:rPr lang="en-US" altLang="ru-RU" sz="2800" b="1">
                <a:solidFill>
                  <a:srgbClr val="C00000"/>
                </a:solidFill>
                <a:latin typeface="Corbel" panose="020B0503020204020204" pitchFamily="34" charset="0"/>
              </a:rPr>
              <a:t> </a:t>
            </a:r>
            <a:r>
              <a:rPr lang="en-US" altLang="ru-RU" sz="2400" b="1">
                <a:solidFill>
                  <a:srgbClr val="C00000"/>
                </a:solidFill>
                <a:latin typeface="Corbel" panose="020B0503020204020204" pitchFamily="34" charset="0"/>
              </a:rPr>
              <a:t>(</a:t>
            </a:r>
            <a:r>
              <a:rPr lang="ru-RU" altLang="ru-RU" sz="2400" b="1">
                <a:solidFill>
                  <a:srgbClr val="C00000"/>
                </a:solidFill>
                <a:latin typeface="Corbel" panose="020B0503020204020204" pitchFamily="34" charset="0"/>
              </a:rPr>
              <a:t>монотонность функции)</a:t>
            </a:r>
          </a:p>
        </p:txBody>
      </p:sp>
      <p:pic>
        <p:nvPicPr>
          <p:cNvPr id="23558" name="Picture 9">
            <a:extLst>
              <a:ext uri="{FF2B5EF4-FFF2-40B4-BE49-F238E27FC236}">
                <a16:creationId xmlns:a16="http://schemas.microsoft.com/office/drawing/2014/main" id="{AEE0C6EA-78D7-4961-0E0F-D9217EDB2A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916113"/>
            <a:ext cx="7496175" cy="4619625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9" name="Picture 8">
            <a:extLst>
              <a:ext uri="{FF2B5EF4-FFF2-40B4-BE49-F238E27FC236}">
                <a16:creationId xmlns:a16="http://schemas.microsoft.com/office/drawing/2014/main" id="{8B8FE542-D128-9CE2-D288-130D124C8B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6308725"/>
            <a:ext cx="1743075" cy="3714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>
            <a:extLst>
              <a:ext uri="{FF2B5EF4-FFF2-40B4-BE49-F238E27FC236}">
                <a16:creationId xmlns:a16="http://schemas.microsoft.com/office/drawing/2014/main" id="{A13495EB-254A-F8F7-1869-5FEAD18ABA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7950" y="1125538"/>
            <a:ext cx="8928100" cy="5616575"/>
          </a:xfrm>
          <a:solidFill>
            <a:schemeClr val="accent3"/>
          </a:solidFill>
          <a:ln>
            <a:solidFill>
              <a:srgbClr val="000099"/>
            </a:solidFill>
          </a:ln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ru-RU" sz="2000" dirty="0"/>
              <a:t> В задачах (уравнение, неравенство, система уравнений или неравенств)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endParaRPr lang="ru-RU" sz="2000" dirty="0"/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ru-RU" sz="2000" dirty="0"/>
              <a:t> вида                                                                                                    (1)  </a:t>
            </a:r>
          </a:p>
          <a:p>
            <a:pPr>
              <a:buFontTx/>
              <a:buNone/>
              <a:defRPr/>
            </a:pPr>
            <a:endParaRPr lang="ru-RU" sz="2000" dirty="0"/>
          </a:p>
          <a:p>
            <a:pPr marL="0" indent="0" algn="just">
              <a:spcBef>
                <a:spcPts val="0"/>
              </a:spcBef>
              <a:buFontTx/>
              <a:buNone/>
              <a:defRPr/>
            </a:pPr>
            <a:r>
              <a:rPr lang="ru-RU" sz="2000" dirty="0"/>
              <a:t>где символ      заменяет один из знаков                             часто ставится вопрос исследовать (1) на: – наличие решений или их отсутствие, – единственность решения или наличие определенного количества решений, – наличие решений определенного типа и т.д.</a:t>
            </a:r>
          </a:p>
          <a:p>
            <a:pPr marL="0" indent="0" algn="just">
              <a:spcBef>
                <a:spcPts val="600"/>
              </a:spcBef>
              <a:buFontTx/>
              <a:buNone/>
              <a:defRPr/>
            </a:pPr>
            <a:r>
              <a:rPr lang="ru-RU" sz="2000" dirty="0"/>
              <a:t>     Для решения подобных задачи можно применять графический метод решения (</a:t>
            </a:r>
            <a:r>
              <a:rPr lang="ru-RU" sz="2000" i="1" dirty="0">
                <a:solidFill>
                  <a:srgbClr val="FF0000"/>
                </a:solidFill>
              </a:rPr>
              <a:t>метод наглядной графической интерпретации</a:t>
            </a:r>
            <a:r>
              <a:rPr lang="ru-RU" sz="2000" dirty="0"/>
              <a:t>), основанный на использовании графических образов, входящих в (1) выражений</a:t>
            </a:r>
            <a:r>
              <a:rPr lang="ru-RU" sz="2000" i="1" dirty="0"/>
              <a:t>.</a:t>
            </a:r>
            <a:endParaRPr lang="ru-RU" sz="2000" dirty="0"/>
          </a:p>
          <a:p>
            <a:pPr algn="ctr">
              <a:spcBef>
                <a:spcPts val="600"/>
              </a:spcBef>
              <a:buFontTx/>
              <a:buNone/>
              <a:defRPr/>
            </a:pPr>
            <a:r>
              <a:rPr lang="ru-RU" sz="2000" i="1" dirty="0">
                <a:solidFill>
                  <a:srgbClr val="000099"/>
                </a:solidFill>
              </a:rPr>
              <a:t>Графиком функции  </a:t>
            </a:r>
            <a:r>
              <a:rPr lang="ru-RU" sz="22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y = f</a:t>
            </a:r>
            <a:r>
              <a:rPr lang="ru-RU" sz="2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2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),</a:t>
            </a:r>
            <a:r>
              <a:rPr lang="ru-RU" sz="22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x </a:t>
            </a:r>
            <a:r>
              <a:rPr lang="ru-RU" sz="2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∈</a:t>
            </a:r>
            <a:r>
              <a:rPr lang="ru-RU" sz="22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D</a:t>
            </a:r>
            <a:r>
              <a:rPr lang="ru-RU" sz="2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2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2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i="1" dirty="0">
                <a:solidFill>
                  <a:srgbClr val="000099"/>
                </a:solidFill>
              </a:rPr>
              <a:t>называется множество всех точек координатной плоскости  </a:t>
            </a:r>
            <a:r>
              <a:rPr lang="ru-RU" sz="22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Oxy</a:t>
            </a:r>
            <a:r>
              <a:rPr lang="ru-RU" sz="2000" i="1" dirty="0">
                <a:solidFill>
                  <a:srgbClr val="000099"/>
                </a:solidFill>
              </a:rPr>
              <a:t>  вида  </a:t>
            </a:r>
            <a:r>
              <a:rPr lang="ru-RU" sz="2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2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x, f</a:t>
            </a:r>
            <a:r>
              <a:rPr lang="ru-RU" sz="2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2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)),</a:t>
            </a:r>
            <a:r>
              <a:rPr lang="ru-RU" sz="22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>
                <a:solidFill>
                  <a:srgbClr val="000099"/>
                </a:solidFill>
              </a:rPr>
              <a:t>где  </a:t>
            </a:r>
            <a:r>
              <a:rPr lang="ru-RU" sz="22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ru-RU" sz="2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∈</a:t>
            </a:r>
            <a:r>
              <a:rPr lang="ru-RU" sz="22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D</a:t>
            </a:r>
            <a:r>
              <a:rPr lang="ru-RU" sz="2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2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2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>
                <a:solidFill>
                  <a:srgbClr val="000099"/>
                </a:solidFill>
              </a:rPr>
              <a:t>.</a:t>
            </a:r>
            <a:endParaRPr lang="ru-RU" sz="2000" dirty="0">
              <a:solidFill>
                <a:srgbClr val="000099"/>
              </a:solidFill>
            </a:endParaRPr>
          </a:p>
          <a:p>
            <a:pPr>
              <a:buFontTx/>
              <a:buNone/>
              <a:defRPr/>
            </a:pPr>
            <a:endParaRPr lang="ru-RU" sz="2000" dirty="0"/>
          </a:p>
          <a:p>
            <a:pPr>
              <a:buFontTx/>
              <a:buNone/>
              <a:defRPr/>
            </a:pPr>
            <a:endParaRPr lang="ru-RU" sz="2000" dirty="0"/>
          </a:p>
          <a:p>
            <a:pPr>
              <a:buFontTx/>
              <a:buNone/>
              <a:defRPr/>
            </a:pPr>
            <a:endParaRPr lang="ru-RU" sz="2000" dirty="0"/>
          </a:p>
        </p:txBody>
      </p:sp>
      <p:sp>
        <p:nvSpPr>
          <p:cNvPr id="24579" name="Номер слайда 5">
            <a:extLst>
              <a:ext uri="{FF2B5EF4-FFF2-40B4-BE49-F238E27FC236}">
                <a16:creationId xmlns:a16="http://schemas.microsoft.com/office/drawing/2014/main" id="{A281E30F-371F-BC9E-45DE-293B287DA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8713" y="6524625"/>
            <a:ext cx="395287" cy="333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9B4BCE0-86E3-41EF-84DC-8C43562012D6}" type="slidenum">
              <a:rPr lang="ru-RU" altLang="ru-RU"/>
              <a:pPr eaLnBrk="1" hangingPunct="1"/>
              <a:t>23</a:t>
            </a:fld>
            <a:endParaRPr lang="ru-RU" altLang="ru-RU"/>
          </a:p>
        </p:txBody>
      </p:sp>
      <p:graphicFrame>
        <p:nvGraphicFramePr>
          <p:cNvPr id="24580" name="Object 7">
            <a:extLst>
              <a:ext uri="{FF2B5EF4-FFF2-40B4-BE49-F238E27FC236}">
                <a16:creationId xmlns:a16="http://schemas.microsoft.com/office/drawing/2014/main" id="{88A558F2-E794-B1C6-2ADB-A18D415B8B6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04900" y="1493838"/>
          <a:ext cx="6497638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352800" imgH="482600" progId="Equation.DSMT4">
                  <p:embed/>
                </p:oleObj>
              </mc:Choice>
              <mc:Fallback>
                <p:oleObj name="Equation" r:id="rId2" imgW="3352800" imgH="482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4900" y="1493838"/>
                        <a:ext cx="6497638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1" name="Object 5">
            <a:extLst>
              <a:ext uri="{FF2B5EF4-FFF2-40B4-BE49-F238E27FC236}">
                <a16:creationId xmlns:a16="http://schemas.microsoft.com/office/drawing/2014/main" id="{EF57ABBB-3890-1B11-BEE1-ACF35FB3C49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81150" y="2478088"/>
          <a:ext cx="280988" cy="255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9518" imgH="126835" progId="Equation.DSMT4">
                  <p:embed/>
                </p:oleObj>
              </mc:Choice>
              <mc:Fallback>
                <p:oleObj name="Equation" r:id="rId4" imgW="139518" imgH="126835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1150" y="2478088"/>
                        <a:ext cx="280988" cy="255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2" name="Object 6">
            <a:extLst>
              <a:ext uri="{FF2B5EF4-FFF2-40B4-BE49-F238E27FC236}">
                <a16:creationId xmlns:a16="http://schemas.microsoft.com/office/drawing/2014/main" id="{0991BC18-A55E-981D-5351-78516454B0C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41938" y="2427288"/>
          <a:ext cx="1509712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74364" imgH="190417" progId="Equation.DSMT4">
                  <p:embed/>
                </p:oleObj>
              </mc:Choice>
              <mc:Fallback>
                <p:oleObj name="Equation" r:id="rId6" imgW="774364" imgH="190417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1938" y="2427288"/>
                        <a:ext cx="1509712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3" name="Прямоугольник 13">
            <a:extLst>
              <a:ext uri="{FF2B5EF4-FFF2-40B4-BE49-F238E27FC236}">
                <a16:creationId xmlns:a16="http://schemas.microsoft.com/office/drawing/2014/main" id="{136C40DF-9CAD-205C-CEBC-7720F993C1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b="1">
                <a:solidFill>
                  <a:srgbClr val="C00000"/>
                </a:solidFill>
                <a:latin typeface="Corbel" panose="020B0503020204020204" pitchFamily="34" charset="0"/>
              </a:rPr>
              <a:t>О функционально-графическом </a:t>
            </a:r>
            <a:br>
              <a:rPr lang="en-US" altLang="ru-RU" sz="2800" b="1">
                <a:solidFill>
                  <a:srgbClr val="C00000"/>
                </a:solidFill>
                <a:latin typeface="Corbel" panose="020B0503020204020204" pitchFamily="34" charset="0"/>
              </a:rPr>
            </a:br>
            <a:r>
              <a:rPr lang="ru-RU" altLang="ru-RU" sz="2800" b="1">
                <a:solidFill>
                  <a:srgbClr val="C00000"/>
                </a:solidFill>
                <a:latin typeface="Corbel" panose="020B0503020204020204" pitchFamily="34" charset="0"/>
              </a:rPr>
              <a:t>методе решения </a:t>
            </a:r>
            <a:r>
              <a:rPr lang="en-US" altLang="ru-RU" sz="2800" b="1">
                <a:solidFill>
                  <a:srgbClr val="C00000"/>
                </a:solidFill>
                <a:latin typeface="Corbel" panose="020B0503020204020204" pitchFamily="34" charset="0"/>
              </a:rPr>
              <a:t> </a:t>
            </a:r>
            <a:r>
              <a:rPr lang="ru-RU" altLang="ru-RU" sz="2800" b="1">
                <a:solidFill>
                  <a:srgbClr val="C00000"/>
                </a:solidFill>
                <a:latin typeface="Corbel" panose="020B0503020204020204" pitchFamily="34" charset="0"/>
              </a:rPr>
              <a:t>задач с параметрами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>
            <a:extLst>
              <a:ext uri="{FF2B5EF4-FFF2-40B4-BE49-F238E27FC236}">
                <a16:creationId xmlns:a16="http://schemas.microsoft.com/office/drawing/2014/main" id="{AA745A5A-D09E-9CE9-B58A-2784774637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7950" y="1125538"/>
            <a:ext cx="8928100" cy="5616575"/>
          </a:xfrm>
          <a:solidFill>
            <a:schemeClr val="accent3"/>
          </a:solidFill>
          <a:ln>
            <a:solidFill>
              <a:srgbClr val="000099"/>
            </a:solidFill>
          </a:ln>
        </p:spPr>
        <p:txBody>
          <a:bodyPr/>
          <a:lstStyle/>
          <a:p>
            <a:pPr marL="0" indent="180000" algn="just">
              <a:spcBef>
                <a:spcPts val="0"/>
              </a:spcBef>
              <a:buFontTx/>
              <a:buNone/>
              <a:defRPr/>
            </a:pPr>
            <a:r>
              <a:rPr lang="ru-RU" sz="2000" dirty="0"/>
              <a:t>Графический метод применительно к рассматриваемым задачам допускает несколько интерпретаций, имеющих общее название </a:t>
            </a:r>
            <a:r>
              <a:rPr lang="ru-RU" sz="2000" b="1" i="1" dirty="0">
                <a:solidFill>
                  <a:srgbClr val="FF0000"/>
                </a:solidFill>
              </a:rPr>
              <a:t>метод сечений</a:t>
            </a:r>
            <a:r>
              <a:rPr lang="ru-RU" sz="2000" dirty="0"/>
              <a:t>. В зависимости от того, какая роль отводится параметру при решении задачи с параметрами с использованием этого метода можно выделить два основных графических приема. </a:t>
            </a:r>
          </a:p>
          <a:p>
            <a:pPr indent="342900"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ru-RU" sz="2000" dirty="0"/>
              <a:t>Построение графического образа на координатной плоскости </a:t>
            </a:r>
            <a:r>
              <a:rPr lang="ru-RU" sz="2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Oxy</a:t>
            </a:r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342000">
              <a:spcBef>
                <a:spcPts val="0"/>
              </a:spcBef>
              <a:buFontTx/>
              <a:buNone/>
              <a:defRPr/>
            </a:pPr>
            <a:r>
              <a:rPr lang="ru-RU" sz="2000" dirty="0"/>
              <a:t>В этом случае (1) приводится, если это возможно, к виду</a:t>
            </a:r>
          </a:p>
          <a:p>
            <a:pPr indent="342900">
              <a:buFont typeface="Wingdings" pitchFamily="2" charset="2"/>
              <a:buChar char="Ø"/>
              <a:defRPr/>
            </a:pPr>
            <a:endParaRPr lang="ru-RU" sz="2000" dirty="0"/>
          </a:p>
          <a:p>
            <a:pPr indent="342900">
              <a:buFont typeface="Wingdings" pitchFamily="2" charset="2"/>
              <a:buChar char="Ø"/>
              <a:defRPr/>
            </a:pPr>
            <a:endParaRPr lang="ru-RU" sz="2000" dirty="0"/>
          </a:p>
          <a:p>
            <a:pPr indent="342900">
              <a:spcBef>
                <a:spcPts val="1800"/>
              </a:spcBef>
              <a:buFont typeface="Wingdings" pitchFamily="2" charset="2"/>
              <a:buChar char="Ø"/>
              <a:defRPr/>
            </a:pPr>
            <a:r>
              <a:rPr lang="ru-RU" sz="2000" dirty="0"/>
              <a:t>построение графического образа на координатной плоскости </a:t>
            </a:r>
            <a:r>
              <a:rPr lang="ru-RU" sz="2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Ox</a:t>
            </a:r>
            <a:r>
              <a:rPr lang="en-US" sz="2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000" dirty="0"/>
              <a:t>. </a:t>
            </a:r>
          </a:p>
          <a:p>
            <a:pPr indent="342900">
              <a:spcBef>
                <a:spcPts val="0"/>
              </a:spcBef>
              <a:buFontTx/>
              <a:buNone/>
              <a:defRPr/>
            </a:pPr>
            <a:r>
              <a:rPr lang="ru-RU" sz="2000" dirty="0"/>
              <a:t>В этом случае (1) приводится, если это возможно, к виду</a:t>
            </a:r>
          </a:p>
          <a:p>
            <a:pPr indent="342900">
              <a:spcBef>
                <a:spcPts val="0"/>
              </a:spcBef>
              <a:buFont typeface="Wingdings" pitchFamily="2" charset="2"/>
              <a:buChar char="Ø"/>
              <a:defRPr/>
            </a:pPr>
            <a:endParaRPr lang="ru-RU" sz="2000" dirty="0"/>
          </a:p>
          <a:p>
            <a:pPr indent="342900">
              <a:buFont typeface="Wingdings" pitchFamily="2" charset="2"/>
              <a:buChar char="Ø"/>
              <a:defRPr/>
            </a:pPr>
            <a:endParaRPr lang="ru-RU" sz="2000" dirty="0"/>
          </a:p>
          <a:p>
            <a:pPr>
              <a:buFontTx/>
              <a:buNone/>
              <a:defRPr/>
            </a:pPr>
            <a:endParaRPr lang="ru-RU" sz="2000" dirty="0"/>
          </a:p>
          <a:p>
            <a:pPr indent="342900">
              <a:buFontTx/>
              <a:buNone/>
              <a:defRPr/>
            </a:pPr>
            <a:endParaRPr lang="ru-RU" sz="2000" dirty="0"/>
          </a:p>
          <a:p>
            <a:pPr indent="342900">
              <a:buFont typeface="Wingdings" pitchFamily="2" charset="2"/>
              <a:buChar char="Ø"/>
              <a:defRPr/>
            </a:pPr>
            <a:endParaRPr lang="ru-RU" sz="2000" dirty="0"/>
          </a:p>
          <a:p>
            <a:pPr indent="342900">
              <a:buFont typeface="Wingdings" pitchFamily="2" charset="2"/>
              <a:buChar char="Ø"/>
              <a:defRPr/>
            </a:pPr>
            <a:endParaRPr lang="ru-RU" sz="2000" dirty="0"/>
          </a:p>
          <a:p>
            <a:pPr indent="342900">
              <a:buFont typeface="Wingdings" pitchFamily="2" charset="2"/>
              <a:buChar char="Ø"/>
              <a:defRPr/>
            </a:pPr>
            <a:endParaRPr lang="ru-RU" sz="2000" dirty="0"/>
          </a:p>
          <a:p>
            <a:pPr indent="342900">
              <a:buFont typeface="Wingdings" pitchFamily="2" charset="2"/>
              <a:buChar char="Ø"/>
              <a:defRPr/>
            </a:pPr>
            <a:endParaRPr lang="ru-RU" sz="2000" dirty="0"/>
          </a:p>
          <a:p>
            <a:pPr indent="342900">
              <a:buFont typeface="Wingdings" pitchFamily="2" charset="2"/>
              <a:buChar char="Ø"/>
              <a:defRPr/>
            </a:pPr>
            <a:endParaRPr lang="ru-RU" sz="2000" b="1" dirty="0">
              <a:solidFill>
                <a:srgbClr val="FF0000"/>
              </a:solidFill>
            </a:endParaRPr>
          </a:p>
          <a:p>
            <a:pPr>
              <a:buFontTx/>
              <a:buNone/>
              <a:defRPr/>
            </a:pPr>
            <a:endParaRPr lang="ru-RU" sz="2000" dirty="0"/>
          </a:p>
          <a:p>
            <a:pPr>
              <a:buFontTx/>
              <a:buNone/>
              <a:defRPr/>
            </a:pPr>
            <a:endParaRPr lang="ru-RU" sz="2000" dirty="0"/>
          </a:p>
          <a:p>
            <a:pPr>
              <a:buFontTx/>
              <a:buNone/>
              <a:defRPr/>
            </a:pPr>
            <a:endParaRPr lang="ru-RU" sz="2000" dirty="0"/>
          </a:p>
        </p:txBody>
      </p:sp>
      <p:sp>
        <p:nvSpPr>
          <p:cNvPr id="25603" name="Номер слайда 5">
            <a:extLst>
              <a:ext uri="{FF2B5EF4-FFF2-40B4-BE49-F238E27FC236}">
                <a16:creationId xmlns:a16="http://schemas.microsoft.com/office/drawing/2014/main" id="{0F92BCDC-39F3-54A0-11F6-DA7FB6324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4250" y="6499225"/>
            <a:ext cx="522288" cy="333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24</a:t>
            </a:r>
          </a:p>
        </p:txBody>
      </p:sp>
      <p:graphicFrame>
        <p:nvGraphicFramePr>
          <p:cNvPr id="25604" name="Object 7">
            <a:extLst>
              <a:ext uri="{FF2B5EF4-FFF2-40B4-BE49-F238E27FC236}">
                <a16:creationId xmlns:a16="http://schemas.microsoft.com/office/drawing/2014/main" id="{3A4DDF47-BE26-799C-13B1-4B2465843BA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98713" y="3471863"/>
          <a:ext cx="4306887" cy="887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222500" imgH="457200" progId="Equation.DSMT4">
                  <p:embed/>
                </p:oleObj>
              </mc:Choice>
              <mc:Fallback>
                <p:oleObj name="Equation" r:id="rId2" imgW="2222500" imgH="4572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8713" y="3471863"/>
                        <a:ext cx="4306887" cy="887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5" name="Object 3">
            <a:extLst>
              <a:ext uri="{FF2B5EF4-FFF2-40B4-BE49-F238E27FC236}">
                <a16:creationId xmlns:a16="http://schemas.microsoft.com/office/drawing/2014/main" id="{C92CEA5B-86FB-9EA5-F0D8-78841F2C373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78300" y="5070475"/>
          <a:ext cx="1206500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22030" imgH="228501" progId="Equation.DSMT4">
                  <p:embed/>
                </p:oleObj>
              </mc:Choice>
              <mc:Fallback>
                <p:oleObj name="Equation" r:id="rId4" imgW="622030" imgH="228501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8300" y="5070475"/>
                        <a:ext cx="1206500" cy="442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6" name="Прямоугольник 13">
            <a:extLst>
              <a:ext uri="{FF2B5EF4-FFF2-40B4-BE49-F238E27FC236}">
                <a16:creationId xmlns:a16="http://schemas.microsoft.com/office/drawing/2014/main" id="{ED34718C-5865-6D39-5C77-9CCDDF6EF1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ru-RU" altLang="ru-RU" sz="2800" b="1">
                <a:solidFill>
                  <a:srgbClr val="C00000"/>
                </a:solidFill>
                <a:latin typeface="Corbel" panose="020B0503020204020204" pitchFamily="34" charset="0"/>
              </a:rPr>
              <a:t>О функционально-графических </a:t>
            </a:r>
            <a:br>
              <a:rPr lang="en-US" altLang="ru-RU" sz="2800" b="1">
                <a:solidFill>
                  <a:srgbClr val="C00000"/>
                </a:solidFill>
                <a:latin typeface="Corbel" panose="020B0503020204020204" pitchFamily="34" charset="0"/>
              </a:rPr>
            </a:br>
            <a:r>
              <a:rPr lang="ru-RU" altLang="ru-RU" sz="2800" b="1">
                <a:solidFill>
                  <a:srgbClr val="C00000"/>
                </a:solidFill>
                <a:latin typeface="Corbel" panose="020B0503020204020204" pitchFamily="34" charset="0"/>
              </a:rPr>
              <a:t>методах </a:t>
            </a:r>
            <a:r>
              <a:rPr lang="en-US" altLang="ru-RU" sz="2800" b="1">
                <a:solidFill>
                  <a:srgbClr val="C00000"/>
                </a:solidFill>
                <a:latin typeface="Corbel" panose="020B0503020204020204" pitchFamily="34" charset="0"/>
              </a:rPr>
              <a:t> </a:t>
            </a:r>
            <a:r>
              <a:rPr lang="ru-RU" altLang="ru-RU" sz="2800" b="1">
                <a:solidFill>
                  <a:srgbClr val="C00000"/>
                </a:solidFill>
                <a:latin typeface="Corbel" panose="020B0503020204020204" pitchFamily="34" charset="0"/>
              </a:rPr>
              <a:t>решения</a:t>
            </a:r>
            <a:r>
              <a:rPr lang="en-US" altLang="ru-RU" sz="2800" b="1">
                <a:solidFill>
                  <a:srgbClr val="C00000"/>
                </a:solidFill>
                <a:latin typeface="Corbel" panose="020B0503020204020204" pitchFamily="34" charset="0"/>
              </a:rPr>
              <a:t> </a:t>
            </a:r>
            <a:r>
              <a:rPr lang="ru-RU" altLang="ru-RU" sz="2800" b="1">
                <a:solidFill>
                  <a:srgbClr val="C00000"/>
                </a:solidFill>
                <a:latin typeface="Corbel" panose="020B0503020204020204" pitchFamily="34" charset="0"/>
              </a:rPr>
              <a:t>задач с параметрами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>
            <a:extLst>
              <a:ext uri="{FF2B5EF4-FFF2-40B4-BE49-F238E27FC236}">
                <a16:creationId xmlns:a16="http://schemas.microsoft.com/office/drawing/2014/main" id="{98355A13-AE59-BF73-C966-5351622133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7950" y="620713"/>
            <a:ext cx="8856663" cy="6048375"/>
          </a:xfrm>
          <a:solidFill>
            <a:schemeClr val="bg1"/>
          </a:solidFill>
          <a:ln>
            <a:solidFill>
              <a:srgbClr val="000099"/>
            </a:solidFill>
          </a:ln>
        </p:spPr>
        <p:txBody>
          <a:bodyPr/>
          <a:lstStyle/>
          <a:p>
            <a:pPr marL="0" indent="342900" algn="just">
              <a:spcBef>
                <a:spcPts val="0"/>
              </a:spcBef>
              <a:buFontTx/>
              <a:buNone/>
              <a:defRPr/>
            </a:pPr>
            <a:r>
              <a:rPr lang="ru-RU" sz="2000" dirty="0"/>
              <a:t>   Рассмотрим часто встречающиеся в подобных задачах семейства функций                                 или уравнения                           и их графики. </a:t>
            </a:r>
          </a:p>
          <a:p>
            <a:pPr marL="0" indent="342900" algn="just">
              <a:spcBef>
                <a:spcPts val="0"/>
              </a:spcBef>
              <a:buFontTx/>
              <a:buNone/>
              <a:defRPr/>
            </a:pPr>
            <a:endParaRPr lang="en-US" sz="2000" dirty="0"/>
          </a:p>
          <a:p>
            <a:pPr marL="0" indent="342900" algn="just">
              <a:spcBef>
                <a:spcPts val="0"/>
              </a:spcBef>
              <a:buFontTx/>
              <a:buNone/>
              <a:defRPr/>
            </a:pPr>
            <a:r>
              <a:rPr lang="ru-RU" sz="2000" dirty="0"/>
              <a:t>1. Семейство линейных функций                                             графики которых - прямые, проходящие через точку              и имеющие угловой коэффициент, равный      («</a:t>
            </a:r>
            <a:r>
              <a:rPr lang="ru-RU" sz="2000" dirty="0">
                <a:solidFill>
                  <a:srgbClr val="FF0000"/>
                </a:solidFill>
              </a:rPr>
              <a:t>пучок прямых</a:t>
            </a:r>
            <a:r>
              <a:rPr lang="ru-RU" sz="2000" dirty="0"/>
              <a:t>» </a:t>
            </a:r>
            <a:r>
              <a:rPr lang="en-US" sz="2000" dirty="0"/>
              <a:t>–</a:t>
            </a:r>
            <a:r>
              <a:rPr lang="ru-RU" sz="2000" dirty="0"/>
              <a:t> так обычно называют это семейство графиков). </a:t>
            </a:r>
          </a:p>
          <a:p>
            <a:pPr marL="0" indent="342900" algn="just">
              <a:spcBef>
                <a:spcPts val="0"/>
              </a:spcBef>
              <a:buFontTx/>
              <a:buNone/>
              <a:defRPr/>
            </a:pPr>
            <a:endParaRPr lang="en-US" sz="2000" dirty="0"/>
          </a:p>
          <a:p>
            <a:pPr marL="0" indent="342900" algn="just">
              <a:spcBef>
                <a:spcPts val="0"/>
              </a:spcBef>
              <a:buFontTx/>
              <a:buNone/>
              <a:defRPr/>
            </a:pPr>
            <a:r>
              <a:rPr lang="ru-RU" sz="2000" dirty="0"/>
              <a:t>2. Семейство функций                                                , графики которых получаются из графика                   параллельным переносом  на вектор </a:t>
            </a:r>
          </a:p>
          <a:p>
            <a:pPr marL="0" indent="342900" algn="just">
              <a:spcBef>
                <a:spcPts val="0"/>
              </a:spcBef>
              <a:buFontTx/>
              <a:buNone/>
              <a:defRPr/>
            </a:pPr>
            <a:r>
              <a:rPr lang="en-US" sz="2000" dirty="0"/>
              <a:t>                       </a:t>
            </a:r>
            <a:r>
              <a:rPr lang="ru-RU" sz="2000" dirty="0"/>
              <a:t> (семейство «</a:t>
            </a:r>
            <a:r>
              <a:rPr lang="ru-RU" sz="2000" dirty="0">
                <a:solidFill>
                  <a:srgbClr val="FF0000"/>
                </a:solidFill>
              </a:rPr>
              <a:t>уголков</a:t>
            </a:r>
            <a:r>
              <a:rPr lang="ru-RU" sz="2000" dirty="0"/>
              <a:t>»). </a:t>
            </a:r>
          </a:p>
          <a:p>
            <a:pPr marL="0" indent="342900" algn="just">
              <a:spcBef>
                <a:spcPts val="0"/>
              </a:spcBef>
              <a:buFontTx/>
              <a:buNone/>
              <a:defRPr/>
            </a:pPr>
            <a:endParaRPr lang="en-US" sz="2000" dirty="0"/>
          </a:p>
          <a:p>
            <a:pPr marL="0" indent="342900" algn="just">
              <a:spcBef>
                <a:spcPts val="0"/>
              </a:spcBef>
              <a:buFontTx/>
              <a:buNone/>
              <a:defRPr/>
            </a:pPr>
            <a:r>
              <a:rPr lang="ru-RU" sz="2000" dirty="0"/>
              <a:t>3. </a:t>
            </a:r>
            <a:r>
              <a:rPr lang="ru-RU" sz="2000" dirty="0">
                <a:solidFill>
                  <a:srgbClr val="FF0000"/>
                </a:solidFill>
              </a:rPr>
              <a:t>Семейство окружностей</a:t>
            </a:r>
            <a:r>
              <a:rPr lang="ru-RU" sz="2000" dirty="0"/>
              <a:t>                                                             с центром в точке                          , радиуса             .</a:t>
            </a:r>
          </a:p>
          <a:p>
            <a:pPr marL="0" indent="180000">
              <a:buFontTx/>
              <a:buNone/>
              <a:defRPr/>
            </a:pPr>
            <a:endParaRPr lang="en-US" sz="2000" dirty="0"/>
          </a:p>
          <a:p>
            <a:pPr marL="0" indent="180000" algn="just">
              <a:buFontTx/>
              <a:buNone/>
              <a:defRPr/>
            </a:pPr>
            <a:r>
              <a:rPr lang="ru-RU" sz="2000" dirty="0"/>
              <a:t>При решении уравнения (неравенства) вида                   на плоскости  </a:t>
            </a:r>
            <a:r>
              <a:rPr lang="en-US" sz="2000" dirty="0"/>
              <a:t>  </a:t>
            </a:r>
          </a:p>
          <a:p>
            <a:pPr marL="0" indent="180000" algn="just">
              <a:buFontTx/>
              <a:buNone/>
              <a:defRPr/>
            </a:pPr>
            <a:r>
              <a:rPr lang="en-US" sz="2000" dirty="0"/>
              <a:t>   </a:t>
            </a:r>
            <a:r>
              <a:rPr lang="ru-RU" sz="2000" dirty="0"/>
              <a:t>       строятся график функции  </a:t>
            </a:r>
            <a:r>
              <a:rPr lang="en-US" sz="2000" dirty="0"/>
              <a:t>           </a:t>
            </a:r>
            <a:r>
              <a:rPr lang="ru-RU" sz="2000" dirty="0"/>
              <a:t>(назовем его «</a:t>
            </a:r>
            <a:r>
              <a:rPr lang="ru-RU" sz="2000" i="1" dirty="0"/>
              <a:t>неподвижным</a:t>
            </a:r>
            <a:r>
              <a:rPr lang="ru-RU" sz="2000" dirty="0"/>
              <a:t>») и прямые </a:t>
            </a:r>
            <a:r>
              <a:rPr lang="en-US" sz="2000" dirty="0"/>
              <a:t>                </a:t>
            </a:r>
            <a:r>
              <a:rPr lang="ru-RU" sz="2000" dirty="0"/>
              <a:t>  параллельные оси </a:t>
            </a:r>
            <a:r>
              <a:rPr lang="en-US" sz="2000" dirty="0"/>
              <a:t>          </a:t>
            </a:r>
            <a:r>
              <a:rPr lang="ru-RU" sz="2000" dirty="0"/>
              <a:t> Далее в соответствии с условием задачи исследуется расположение построенных графиков.</a:t>
            </a:r>
          </a:p>
          <a:p>
            <a:pPr>
              <a:buFontTx/>
              <a:buNone/>
              <a:defRPr/>
            </a:pPr>
            <a:endParaRPr lang="ru-RU" sz="2000" dirty="0"/>
          </a:p>
          <a:p>
            <a:pPr>
              <a:defRPr/>
            </a:pPr>
            <a:endParaRPr lang="ru-RU" sz="2000" dirty="0"/>
          </a:p>
          <a:p>
            <a:pPr marL="0" algn="just">
              <a:spcBef>
                <a:spcPts val="0"/>
              </a:spcBef>
              <a:buFontTx/>
              <a:buNone/>
              <a:defRPr/>
            </a:pPr>
            <a:endParaRPr lang="ru-RU" sz="2000" dirty="0"/>
          </a:p>
          <a:p>
            <a:pPr marL="0">
              <a:buFontTx/>
              <a:buNone/>
              <a:defRPr/>
            </a:pPr>
            <a:r>
              <a:rPr lang="ru-RU" sz="2400" dirty="0"/>
              <a:t> </a:t>
            </a:r>
          </a:p>
          <a:p>
            <a:pPr eaLnBrk="1" hangingPunct="1">
              <a:buFontTx/>
              <a:buNone/>
              <a:defRPr/>
            </a:pPr>
            <a:endParaRPr lang="ru-RU" sz="2400" dirty="0"/>
          </a:p>
        </p:txBody>
      </p:sp>
      <p:graphicFrame>
        <p:nvGraphicFramePr>
          <p:cNvPr id="26627" name="Object 4">
            <a:extLst>
              <a:ext uri="{FF2B5EF4-FFF2-40B4-BE49-F238E27FC236}">
                <a16:creationId xmlns:a16="http://schemas.microsoft.com/office/drawing/2014/main" id="{9FCE045A-1B02-0467-98EC-E689400EEB6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59113" y="2254250"/>
          <a:ext cx="241300" cy="26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6835" imgH="139518" progId="Equation.DSMT4">
                  <p:embed/>
                </p:oleObj>
              </mc:Choice>
              <mc:Fallback>
                <p:oleObj name="Equation" r:id="rId2" imgW="126835" imgH="139518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113" y="2254250"/>
                        <a:ext cx="241300" cy="265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8" name="Object 5">
            <a:extLst>
              <a:ext uri="{FF2B5EF4-FFF2-40B4-BE49-F238E27FC236}">
                <a16:creationId xmlns:a16="http://schemas.microsoft.com/office/drawing/2014/main" id="{5F99371F-C7F4-1E50-D176-3697E9D3F80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0" y="908050"/>
          <a:ext cx="1827213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65200" imgH="228600" progId="Equation.DSMT4">
                  <p:embed/>
                </p:oleObj>
              </mc:Choice>
              <mc:Fallback>
                <p:oleObj name="Equation" r:id="rId4" imgW="965200" imgH="228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908050"/>
                        <a:ext cx="1827213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9" name="Object 6">
            <a:extLst>
              <a:ext uri="{FF2B5EF4-FFF2-40B4-BE49-F238E27FC236}">
                <a16:creationId xmlns:a16="http://schemas.microsoft.com/office/drawing/2014/main" id="{0E981D0A-CD4F-4E84-2935-C36C132827B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81625" y="974725"/>
          <a:ext cx="1657350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76300" imgH="203200" progId="Equation.DSMT4">
                  <p:embed/>
                </p:oleObj>
              </mc:Choice>
              <mc:Fallback>
                <p:oleObj name="Equation" r:id="rId6" imgW="876300" imgH="2032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1625" y="974725"/>
                        <a:ext cx="1657350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0" name="Object 7">
            <a:extLst>
              <a:ext uri="{FF2B5EF4-FFF2-40B4-BE49-F238E27FC236}">
                <a16:creationId xmlns:a16="http://schemas.microsoft.com/office/drawing/2014/main" id="{BB076823-3D24-F659-07C9-20706F5E206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4163" y="5675313"/>
          <a:ext cx="576262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04404" imgH="177569" progId="Equation.DSMT4">
                  <p:embed/>
                </p:oleObj>
              </mc:Choice>
              <mc:Fallback>
                <p:oleObj name="Equation" r:id="rId8" imgW="304404" imgH="177569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163" y="5675313"/>
                        <a:ext cx="576262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1" name="Object 8">
            <a:extLst>
              <a:ext uri="{FF2B5EF4-FFF2-40B4-BE49-F238E27FC236}">
                <a16:creationId xmlns:a16="http://schemas.microsoft.com/office/drawing/2014/main" id="{47C37E15-4D4D-B81C-5DBA-E44BD0341CB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37163" y="6021388"/>
          <a:ext cx="447675" cy="328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41091" imgH="177646" progId="Equation.DSMT4">
                  <p:embed/>
                </p:oleObj>
              </mc:Choice>
              <mc:Fallback>
                <p:oleObj name="Equation" r:id="rId10" imgW="241091" imgH="177646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7163" y="6021388"/>
                        <a:ext cx="447675" cy="328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2" name="Номер слайда 12">
            <a:extLst>
              <a:ext uri="{FF2B5EF4-FFF2-40B4-BE49-F238E27FC236}">
                <a16:creationId xmlns:a16="http://schemas.microsoft.com/office/drawing/2014/main" id="{E9465E4D-A9D1-DD89-1C0C-EA4843081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75688" y="6589713"/>
            <a:ext cx="468312" cy="2682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994CEEB-EDB3-417A-B74C-8BE5E85F5FB8}" type="slidenum">
              <a:rPr lang="ru-RU" altLang="ru-RU"/>
              <a:pPr eaLnBrk="1" hangingPunct="1"/>
              <a:t>25</a:t>
            </a:fld>
            <a:endParaRPr lang="ru-RU" altLang="ru-RU"/>
          </a:p>
        </p:txBody>
      </p:sp>
      <p:graphicFrame>
        <p:nvGraphicFramePr>
          <p:cNvPr id="26633" name="Object 10">
            <a:extLst>
              <a:ext uri="{FF2B5EF4-FFF2-40B4-BE49-F238E27FC236}">
                <a16:creationId xmlns:a16="http://schemas.microsoft.com/office/drawing/2014/main" id="{4C7EA64F-4556-9D26-9520-924F761673C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11713" y="1504950"/>
          <a:ext cx="2789237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473200" imgH="228600" progId="Equation.DSMT4">
                  <p:embed/>
                </p:oleObj>
              </mc:Choice>
              <mc:Fallback>
                <p:oleObj name="Equation" r:id="rId12" imgW="1473200" imgH="2286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1713" y="1504950"/>
                        <a:ext cx="2789237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4" name="Object 11">
            <a:extLst>
              <a:ext uri="{FF2B5EF4-FFF2-40B4-BE49-F238E27FC236}">
                <a16:creationId xmlns:a16="http://schemas.microsoft.com/office/drawing/2014/main" id="{ACFCD8DB-CD7A-3A67-132A-F1837A683E1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21325" y="1841500"/>
          <a:ext cx="93662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495085" imgH="228501" progId="Equation.DSMT4">
                  <p:embed/>
                </p:oleObj>
              </mc:Choice>
              <mc:Fallback>
                <p:oleObj name="Equation" r:id="rId14" imgW="495085" imgH="228501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1325" y="1841500"/>
                        <a:ext cx="936625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5" name="Object 12">
            <a:extLst>
              <a:ext uri="{FF2B5EF4-FFF2-40B4-BE49-F238E27FC236}">
                <a16:creationId xmlns:a16="http://schemas.microsoft.com/office/drawing/2014/main" id="{9759B117-1B01-D7C4-866B-0F880D75D99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98825" y="3027363"/>
          <a:ext cx="3462338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828800" imgH="228600" progId="Equation.DSMT4">
                  <p:embed/>
                </p:oleObj>
              </mc:Choice>
              <mc:Fallback>
                <p:oleObj name="Equation" r:id="rId16" imgW="1828800" imgH="2286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8825" y="3027363"/>
                        <a:ext cx="3462338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6" name="Object 13">
            <a:extLst>
              <a:ext uri="{FF2B5EF4-FFF2-40B4-BE49-F238E27FC236}">
                <a16:creationId xmlns:a16="http://schemas.microsoft.com/office/drawing/2014/main" id="{C005837B-3958-1B27-9FAE-E58006F7AF8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59113" y="3387725"/>
          <a:ext cx="1106487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583947" imgH="203112" progId="Equation.DSMT4">
                  <p:embed/>
                </p:oleObj>
              </mc:Choice>
              <mc:Fallback>
                <p:oleObj name="Equation" r:id="rId18" imgW="583947" imgH="203112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113" y="3387725"/>
                        <a:ext cx="1106487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7" name="Object 14">
            <a:extLst>
              <a:ext uri="{FF2B5EF4-FFF2-40B4-BE49-F238E27FC236}">
                <a16:creationId xmlns:a16="http://schemas.microsoft.com/office/drawing/2014/main" id="{7093B101-D877-4257-4E29-D446833AA5B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3213" y="3646488"/>
          <a:ext cx="168275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889000" imgH="228600" progId="Equation.DSMT4">
                  <p:embed/>
                </p:oleObj>
              </mc:Choice>
              <mc:Fallback>
                <p:oleObj name="Equation" r:id="rId20" imgW="889000" imgH="2286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213" y="3646488"/>
                        <a:ext cx="168275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8" name="Object 16">
            <a:extLst>
              <a:ext uri="{FF2B5EF4-FFF2-40B4-BE49-F238E27FC236}">
                <a16:creationId xmlns:a16="http://schemas.microsoft.com/office/drawing/2014/main" id="{923C8132-86A7-50CC-D708-0FCD200B9C1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44963" y="4246563"/>
          <a:ext cx="4111625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2171700" imgH="241300" progId="Equation.DSMT4">
                  <p:embed/>
                </p:oleObj>
              </mc:Choice>
              <mc:Fallback>
                <p:oleObj name="Equation" r:id="rId22" imgW="2171700" imgH="2413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4963" y="4246563"/>
                        <a:ext cx="4111625" cy="455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9" name="Object 17">
            <a:extLst>
              <a:ext uri="{FF2B5EF4-FFF2-40B4-BE49-F238E27FC236}">
                <a16:creationId xmlns:a16="http://schemas.microsoft.com/office/drawing/2014/main" id="{87D14ADD-08AB-656E-7745-A62B56E50BA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54250" y="4578350"/>
          <a:ext cx="1658938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876300" imgH="228600" progId="Equation.DSMT4">
                  <p:embed/>
                </p:oleObj>
              </mc:Choice>
              <mc:Fallback>
                <p:oleObj name="Equation" r:id="rId24" imgW="876300" imgH="22860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4250" y="4578350"/>
                        <a:ext cx="1658938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40" name="Object 18">
            <a:extLst>
              <a:ext uri="{FF2B5EF4-FFF2-40B4-BE49-F238E27FC236}">
                <a16:creationId xmlns:a16="http://schemas.microsoft.com/office/drawing/2014/main" id="{47C8198E-59B0-38DA-FB78-BD41B8FFAB0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37150" y="4611688"/>
          <a:ext cx="769938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406048" imgH="203024" progId="Equation.DSMT4">
                  <p:embed/>
                </p:oleObj>
              </mc:Choice>
              <mc:Fallback>
                <p:oleObj name="Equation" r:id="rId26" imgW="406048" imgH="203024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7150" y="4611688"/>
                        <a:ext cx="769938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41" name="Object 19">
            <a:extLst>
              <a:ext uri="{FF2B5EF4-FFF2-40B4-BE49-F238E27FC236}">
                <a16:creationId xmlns:a16="http://schemas.microsoft.com/office/drawing/2014/main" id="{B19859A2-7A5E-A638-5C2E-31F76D3C3CC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95963" y="5353050"/>
          <a:ext cx="1092200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609336" imgH="203112" progId="Equation.DSMT4">
                  <p:embed/>
                </p:oleObj>
              </mc:Choice>
              <mc:Fallback>
                <p:oleObj name="Equation" r:id="rId28" imgW="609336" imgH="203112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5963" y="5353050"/>
                        <a:ext cx="1092200" cy="363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42" name="Object 20">
            <a:extLst>
              <a:ext uri="{FF2B5EF4-FFF2-40B4-BE49-F238E27FC236}">
                <a16:creationId xmlns:a16="http://schemas.microsoft.com/office/drawing/2014/main" id="{DDB5FF17-EEC3-E453-4F2B-124053F3687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43388" y="5711825"/>
          <a:ext cx="615950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342751" imgH="203112" progId="Equation.DSMT4">
                  <p:embed/>
                </p:oleObj>
              </mc:Choice>
              <mc:Fallback>
                <p:oleObj name="Equation" r:id="rId30" imgW="342751" imgH="203112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3388" y="5711825"/>
                        <a:ext cx="615950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43" name="Object 21">
            <a:extLst>
              <a:ext uri="{FF2B5EF4-FFF2-40B4-BE49-F238E27FC236}">
                <a16:creationId xmlns:a16="http://schemas.microsoft.com/office/drawing/2014/main" id="{2B5CEE5B-A405-973F-D1DD-7CFA35714D5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30313" y="6021388"/>
          <a:ext cx="1225550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609336" imgH="165028" progId="Equation.DSMT4">
                  <p:embed/>
                </p:oleObj>
              </mc:Choice>
              <mc:Fallback>
                <p:oleObj name="Equation" r:id="rId32" imgW="609336" imgH="165028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0313" y="6021388"/>
                        <a:ext cx="1225550" cy="331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44" name="Прямоугольник 13">
            <a:extLst>
              <a:ext uri="{FF2B5EF4-FFF2-40B4-BE49-F238E27FC236}">
                <a16:creationId xmlns:a16="http://schemas.microsoft.com/office/drawing/2014/main" id="{2DDB8341-4E37-2C5F-7F0C-802E58B12B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ru-RU" altLang="ru-RU" sz="2800" b="1">
                <a:solidFill>
                  <a:srgbClr val="C00000"/>
                </a:solidFill>
                <a:latin typeface="Corbel" panose="020B0503020204020204" pitchFamily="34" charset="0"/>
              </a:rPr>
              <a:t>Часто используемые семейства функций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Номер слайда 5">
            <a:extLst>
              <a:ext uri="{FF2B5EF4-FFF2-40B4-BE49-F238E27FC236}">
                <a16:creationId xmlns:a16="http://schemas.microsoft.com/office/drawing/2014/main" id="{D639556E-6257-D827-E329-C853C521F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75688" y="6524625"/>
            <a:ext cx="468312" cy="333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35F4F86-C4AA-4AB6-B36C-759A6CB09ADD}" type="slidenum">
              <a:rPr lang="ru-RU" altLang="ru-RU"/>
              <a:pPr eaLnBrk="1" hangingPunct="1"/>
              <a:t>26</a:t>
            </a:fld>
            <a:endParaRPr lang="ru-RU" altLang="ru-RU"/>
          </a:p>
        </p:txBody>
      </p:sp>
      <p:pic>
        <p:nvPicPr>
          <p:cNvPr id="27651" name="Picture 2">
            <a:extLst>
              <a:ext uri="{FF2B5EF4-FFF2-40B4-BE49-F238E27FC236}">
                <a16:creationId xmlns:a16="http://schemas.microsoft.com/office/drawing/2014/main" id="{7280A3A7-B8DA-9404-8CA0-344B1810ED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981075"/>
            <a:ext cx="5534025" cy="1222375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2" name="Picture 3">
            <a:extLst>
              <a:ext uri="{FF2B5EF4-FFF2-40B4-BE49-F238E27FC236}">
                <a16:creationId xmlns:a16="http://schemas.microsoft.com/office/drawing/2014/main" id="{A58DC0FC-A682-389A-37CD-809027E41E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981075"/>
            <a:ext cx="3238500" cy="1714500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7653" name="Object 4">
            <a:extLst>
              <a:ext uri="{FF2B5EF4-FFF2-40B4-BE49-F238E27FC236}">
                <a16:creationId xmlns:a16="http://schemas.microsoft.com/office/drawing/2014/main" id="{11386F49-A8AE-BD1C-C6EA-A35F1515777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9388" y="2406650"/>
          <a:ext cx="2074862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66337" imgH="203112" progId="Equation.DSMT4">
                  <p:embed/>
                </p:oleObj>
              </mc:Choice>
              <mc:Fallback>
                <p:oleObj name="Equation" r:id="rId4" imgW="1066337" imgH="203112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2406650"/>
                        <a:ext cx="2074862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4" name="Прямоугольник 12">
            <a:extLst>
              <a:ext uri="{FF2B5EF4-FFF2-40B4-BE49-F238E27FC236}">
                <a16:creationId xmlns:a16="http://schemas.microsoft.com/office/drawing/2014/main" id="{90B11D01-FB6D-323A-C754-231DEC5A24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1875" y="2276475"/>
            <a:ext cx="34575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>
                <a:solidFill>
                  <a:srgbClr val="FF0000"/>
                </a:solidFill>
              </a:rPr>
              <a:t>Уравнение «пучка» прямых,</a:t>
            </a:r>
          </a:p>
          <a:p>
            <a:pPr eaLnBrk="1" hangingPunct="1"/>
            <a:r>
              <a:rPr lang="ru-RU" altLang="ru-RU">
                <a:solidFill>
                  <a:srgbClr val="FF0000"/>
                </a:solidFill>
              </a:rPr>
              <a:t>проходящих через точку (4; 2).</a:t>
            </a:r>
          </a:p>
        </p:txBody>
      </p:sp>
      <p:pic>
        <p:nvPicPr>
          <p:cNvPr id="27655" name="Picture 8">
            <a:extLst>
              <a:ext uri="{FF2B5EF4-FFF2-40B4-BE49-F238E27FC236}">
                <a16:creationId xmlns:a16="http://schemas.microsoft.com/office/drawing/2014/main" id="{E1AEB3AE-ECD7-D6C3-9CB3-68AA78882C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013200"/>
            <a:ext cx="3190875" cy="2800350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6" name="Picture 2">
            <a:extLst>
              <a:ext uri="{FF2B5EF4-FFF2-40B4-BE49-F238E27FC236}">
                <a16:creationId xmlns:a16="http://schemas.microsoft.com/office/drawing/2014/main" id="{7239A7D7-88BF-658B-01AD-E16537B03E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2924175"/>
            <a:ext cx="6980238" cy="12255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7" name="Picture 4">
            <a:extLst>
              <a:ext uri="{FF2B5EF4-FFF2-40B4-BE49-F238E27FC236}">
                <a16:creationId xmlns:a16="http://schemas.microsoft.com/office/drawing/2014/main" id="{EBEAB1BA-6F51-8BD8-C4D9-2BF5EA06BD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5805488"/>
            <a:ext cx="3486150" cy="43815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8" name="Прямоугольник 17">
            <a:extLst>
              <a:ext uri="{FF2B5EF4-FFF2-40B4-BE49-F238E27FC236}">
                <a16:creationId xmlns:a16="http://schemas.microsoft.com/office/drawing/2014/main" id="{BE286399-5D60-2684-4A68-16BFD92FB7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476250"/>
            <a:ext cx="2592387" cy="40005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b="1">
                <a:solidFill>
                  <a:srgbClr val="C00000"/>
                </a:solidFill>
              </a:rPr>
              <a:t>ЕГЭ прошлых лет</a:t>
            </a:r>
            <a:endParaRPr lang="ru-RU" altLang="ru-RU" sz="2000">
              <a:solidFill>
                <a:srgbClr val="C00000"/>
              </a:solidFill>
            </a:endParaRPr>
          </a:p>
        </p:txBody>
      </p:sp>
      <p:sp>
        <p:nvSpPr>
          <p:cNvPr id="27659" name="Прямоугольник 13">
            <a:extLst>
              <a:ext uri="{FF2B5EF4-FFF2-40B4-BE49-F238E27FC236}">
                <a16:creationId xmlns:a16="http://schemas.microsoft.com/office/drawing/2014/main" id="{A04CCFBF-BD82-097B-6D11-69E7A1780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ru-RU" altLang="ru-RU" sz="2800" b="1">
                <a:solidFill>
                  <a:srgbClr val="C00000"/>
                </a:solidFill>
                <a:latin typeface="Corbel" panose="020B0503020204020204" pitchFamily="34" charset="0"/>
              </a:rPr>
              <a:t>Соответствие формул и геометрических образов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>
            <a:extLst>
              <a:ext uri="{FF2B5EF4-FFF2-40B4-BE49-F238E27FC236}">
                <a16:creationId xmlns:a16="http://schemas.microsoft.com/office/drawing/2014/main" id="{C7E75DCB-0923-F671-0E91-0CBAFB3982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7950" y="981075"/>
            <a:ext cx="8928100" cy="5761038"/>
          </a:xfrm>
          <a:solidFill>
            <a:schemeClr val="accent3"/>
          </a:solidFill>
          <a:ln>
            <a:solidFill>
              <a:srgbClr val="000099"/>
            </a:solidFill>
          </a:ln>
        </p:spPr>
        <p:txBody>
          <a:bodyPr/>
          <a:lstStyle/>
          <a:p>
            <a:pPr marL="4320000" indent="180000" algn="just">
              <a:spcBef>
                <a:spcPts val="0"/>
              </a:spcBef>
              <a:buFontTx/>
              <a:buNone/>
              <a:defRPr/>
            </a:pPr>
            <a:r>
              <a:rPr lang="ru-RU" sz="1800" dirty="0"/>
              <a:t>Применение графических методов оправдано в случаях, когда в условии задачи ставится вопрос о количестве решений в зависимости от значений параметра или нахождения значений параметра, при которых решение отсутствует или единственно.</a:t>
            </a:r>
          </a:p>
          <a:p>
            <a:pPr marL="4320000" indent="180000" algn="just">
              <a:spcBef>
                <a:spcPts val="0"/>
              </a:spcBef>
              <a:buFontTx/>
              <a:buNone/>
              <a:defRPr/>
            </a:pPr>
            <a:r>
              <a:rPr lang="ru-RU" sz="1800" dirty="0">
                <a:solidFill>
                  <a:srgbClr val="FF0000"/>
                </a:solidFill>
              </a:rPr>
              <a:t>Плюсы графических методов</a:t>
            </a:r>
            <a:r>
              <a:rPr lang="ru-RU" sz="1800" dirty="0"/>
              <a:t>:</a:t>
            </a:r>
          </a:p>
          <a:p>
            <a:pPr marL="4320000" indent="180000" algn="just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ru-RU" sz="1800" dirty="0"/>
              <a:t>  во-первых, построив графический образ, можно определить, как влияет на</a:t>
            </a:r>
          </a:p>
          <a:p>
            <a:pPr marL="0" indent="0" algn="just">
              <a:spcBef>
                <a:spcPts val="0"/>
              </a:spcBef>
              <a:buFontTx/>
              <a:buNone/>
              <a:defRPr/>
            </a:pPr>
            <a:r>
              <a:rPr lang="ru-RU" sz="1800" dirty="0"/>
              <a:t> них и, соответственно, на решение изменение параметра;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ru-RU" sz="1800" dirty="0"/>
              <a:t>во-вторых, иногда график дает возможность сформулировать аналитически необходимые и достаточные условия для решения поставленной задачи;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ru-RU" sz="1800" dirty="0"/>
              <a:t>в-третьих, ряд теорем позволяет на основании графической информации делать вполне строгие и обоснованные заключения о количестве решений, об их границах и т.д.</a:t>
            </a:r>
          </a:p>
          <a:p>
            <a:pPr marL="0" indent="180000" algn="just">
              <a:spcBef>
                <a:spcPts val="0"/>
              </a:spcBef>
              <a:buFontTx/>
              <a:buNone/>
              <a:defRPr/>
            </a:pPr>
            <a:r>
              <a:rPr lang="ru-RU" sz="1800" dirty="0">
                <a:solidFill>
                  <a:srgbClr val="FF0000"/>
                </a:solidFill>
              </a:rPr>
              <a:t>Минусы графических методов</a:t>
            </a:r>
            <a:r>
              <a:rPr lang="ru-RU" sz="1800" dirty="0"/>
              <a:t>: при использовании графических методов возникает вопрос о строгости решения. Требования к строгости должны определяться здравым смыслом. Если результат, полученный графическим методом, вызывает сомнения, его необходимо подкрепить аналитически. </a:t>
            </a:r>
          </a:p>
        </p:txBody>
      </p:sp>
      <p:sp>
        <p:nvSpPr>
          <p:cNvPr id="28675" name="Номер слайда 5">
            <a:extLst>
              <a:ext uri="{FF2B5EF4-FFF2-40B4-BE49-F238E27FC236}">
                <a16:creationId xmlns:a16="http://schemas.microsoft.com/office/drawing/2014/main" id="{5D93CE4C-825B-9D0F-D415-B813A8EF7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75688" y="6524625"/>
            <a:ext cx="468312" cy="333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A89A6DB-A304-4995-AE3C-5E6E3858BFC3}" type="slidenum">
              <a:rPr lang="ru-RU" altLang="ru-RU"/>
              <a:pPr eaLnBrk="1" hangingPunct="1"/>
              <a:t>27</a:t>
            </a:fld>
            <a:endParaRPr lang="ru-RU" altLang="ru-RU"/>
          </a:p>
        </p:txBody>
      </p:sp>
      <p:pic>
        <p:nvPicPr>
          <p:cNvPr id="28676" name="Рисунок 5" descr="Весы.png">
            <a:extLst>
              <a:ext uri="{FF2B5EF4-FFF2-40B4-BE49-F238E27FC236}">
                <a16:creationId xmlns:a16="http://schemas.microsoft.com/office/drawing/2014/main" id="{8D41B6EF-E7F2-46A2-7814-D49D7C35A0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920750"/>
            <a:ext cx="4321175" cy="288131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7" name="Прямоугольник 13">
            <a:extLst>
              <a:ext uri="{FF2B5EF4-FFF2-40B4-BE49-F238E27FC236}">
                <a16:creationId xmlns:a16="http://schemas.microsoft.com/office/drawing/2014/main" id="{908894E2-7814-36C2-C446-9ABF94103D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2800" b="1">
                <a:solidFill>
                  <a:srgbClr val="C00000"/>
                </a:solidFill>
                <a:latin typeface="Corbel" panose="020B0503020204020204" pitchFamily="34" charset="0"/>
              </a:rPr>
              <a:t>Плюсы и минусы графических методов </a:t>
            </a:r>
            <a:br>
              <a:rPr lang="en-US" altLang="ru-RU" sz="2800" b="1">
                <a:solidFill>
                  <a:srgbClr val="C00000"/>
                </a:solidFill>
                <a:latin typeface="Corbel" panose="020B0503020204020204" pitchFamily="34" charset="0"/>
              </a:rPr>
            </a:br>
            <a:r>
              <a:rPr lang="ru-RU" altLang="ru-RU" sz="2800" b="1">
                <a:solidFill>
                  <a:srgbClr val="C00000"/>
                </a:solidFill>
                <a:latin typeface="Corbel" panose="020B0503020204020204" pitchFamily="34" charset="0"/>
              </a:rPr>
              <a:t>в сравнении с аналитическими методами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Номер слайда 19">
            <a:extLst>
              <a:ext uri="{FF2B5EF4-FFF2-40B4-BE49-F238E27FC236}">
                <a16:creationId xmlns:a16="http://schemas.microsoft.com/office/drawing/2014/main" id="{71E77B39-481B-7176-D732-B558DF900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9188" y="6540500"/>
            <a:ext cx="404812" cy="3175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2586556-C311-47C5-B19B-CC506712CA9F}" type="slidenum">
              <a:rPr lang="ru-RU" altLang="ru-RU"/>
              <a:pPr eaLnBrk="1" hangingPunct="1"/>
              <a:t>28</a:t>
            </a:fld>
            <a:endParaRPr lang="ru-RU" altLang="ru-RU"/>
          </a:p>
        </p:txBody>
      </p:sp>
      <p:pic>
        <p:nvPicPr>
          <p:cNvPr id="7" name="Picture 11">
            <a:extLst>
              <a:ext uri="{FF2B5EF4-FFF2-40B4-BE49-F238E27FC236}">
                <a16:creationId xmlns:a16="http://schemas.microsoft.com/office/drawing/2014/main" id="{13FFBB61-E05F-78A4-1D9B-5A5E95FEF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722383"/>
            <a:ext cx="5629275" cy="18097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29700" name="Picture 12">
            <a:extLst>
              <a:ext uri="{FF2B5EF4-FFF2-40B4-BE49-F238E27FC236}">
                <a16:creationId xmlns:a16="http://schemas.microsoft.com/office/drawing/2014/main" id="{D5DC861C-3341-D322-B7B1-0B2BFBC6A7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4067175"/>
            <a:ext cx="3533775" cy="2686050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1" name="Picture 19">
            <a:extLst>
              <a:ext uri="{FF2B5EF4-FFF2-40B4-BE49-F238E27FC236}">
                <a16:creationId xmlns:a16="http://schemas.microsoft.com/office/drawing/2014/main" id="{E5FEA783-1F59-A62C-1D64-85FE16F41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5599113"/>
            <a:ext cx="2543175" cy="714375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2" name="Picture 15">
            <a:extLst>
              <a:ext uri="{FF2B5EF4-FFF2-40B4-BE49-F238E27FC236}">
                <a16:creationId xmlns:a16="http://schemas.microsoft.com/office/drawing/2014/main" id="{8293642E-5F03-468F-DE02-7989C4E15C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386513"/>
            <a:ext cx="3127375" cy="357187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3" name="Picture 3">
            <a:extLst>
              <a:ext uri="{FF2B5EF4-FFF2-40B4-BE49-F238E27FC236}">
                <a16:creationId xmlns:a16="http://schemas.microsoft.com/office/drawing/2014/main" id="{A8355F80-398C-F138-F728-BFA168269D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1308100"/>
            <a:ext cx="8848725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4" name="Прямоугольник 20">
            <a:extLst>
              <a:ext uri="{FF2B5EF4-FFF2-40B4-BE49-F238E27FC236}">
                <a16:creationId xmlns:a16="http://schemas.microsoft.com/office/drawing/2014/main" id="{CBB2A5A4-B9A0-8AAE-9A0D-6E6F551ED3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549275"/>
            <a:ext cx="87852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/>
              <a:t>Требуется знание соответствия формул и геометрических образов, и величин (</a:t>
            </a:r>
            <a:r>
              <a:rPr lang="ru-RU" altLang="ru-RU" sz="1900"/>
              <a:t>формулы расстояний между точками на прямой и на плоскости</a:t>
            </a:r>
            <a:r>
              <a:rPr lang="ru-RU" altLang="ru-RU" sz="2000"/>
              <a:t>).</a:t>
            </a:r>
          </a:p>
        </p:txBody>
      </p:sp>
      <p:sp>
        <p:nvSpPr>
          <p:cNvPr id="29705" name="Прямоугольник 13">
            <a:extLst>
              <a:ext uri="{FF2B5EF4-FFF2-40B4-BE49-F238E27FC236}">
                <a16:creationId xmlns:a16="http://schemas.microsoft.com/office/drawing/2014/main" id="{12B25CB2-40C3-EBB7-E9BD-066226A2E4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ru-RU" altLang="ru-RU" sz="2800" b="1">
                <a:solidFill>
                  <a:srgbClr val="C00000"/>
                </a:solidFill>
                <a:latin typeface="Corbel" panose="020B0503020204020204" pitchFamily="34" charset="0"/>
              </a:rPr>
              <a:t>Геометрический метод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Номер слайда 19">
            <a:extLst>
              <a:ext uri="{FF2B5EF4-FFF2-40B4-BE49-F238E27FC236}">
                <a16:creationId xmlns:a16="http://schemas.microsoft.com/office/drawing/2014/main" id="{F7212B24-F213-9AB0-0CDD-5547A0786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29663" y="6530975"/>
            <a:ext cx="404812" cy="3175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1BB5506-7DA0-4E1F-8545-E885CB1E6644}" type="slidenum">
              <a:rPr lang="ru-RU" altLang="ru-RU"/>
              <a:pPr eaLnBrk="1" hangingPunct="1"/>
              <a:t>29</a:t>
            </a:fld>
            <a:endParaRPr lang="ru-RU" altLang="ru-RU"/>
          </a:p>
        </p:txBody>
      </p:sp>
      <p:pic>
        <p:nvPicPr>
          <p:cNvPr id="30723" name="Picture 29">
            <a:extLst>
              <a:ext uri="{FF2B5EF4-FFF2-40B4-BE49-F238E27FC236}">
                <a16:creationId xmlns:a16="http://schemas.microsoft.com/office/drawing/2014/main" id="{8C2206CD-A6E6-B33E-D751-0C13D28672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549275"/>
            <a:ext cx="4464050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46">
            <a:extLst>
              <a:ext uri="{FF2B5EF4-FFF2-40B4-BE49-F238E27FC236}">
                <a16:creationId xmlns:a16="http://schemas.microsoft.com/office/drawing/2014/main" id="{673A7D16-CA64-9B62-7CA3-4D136BF035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981075"/>
            <a:ext cx="8321675" cy="1222375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5" name="Picture 10">
            <a:extLst>
              <a:ext uri="{FF2B5EF4-FFF2-40B4-BE49-F238E27FC236}">
                <a16:creationId xmlns:a16="http://schemas.microsoft.com/office/drawing/2014/main" id="{61B6FDC4-075C-BC61-6BA9-EE93BD0215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3222625"/>
            <a:ext cx="3122612" cy="2952750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6" name="Picture 15">
            <a:extLst>
              <a:ext uri="{FF2B5EF4-FFF2-40B4-BE49-F238E27FC236}">
                <a16:creationId xmlns:a16="http://schemas.microsoft.com/office/drawing/2014/main" id="{427FC855-23CD-29A7-B0EA-D15AC9696F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021388"/>
            <a:ext cx="4954587" cy="5842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9">
            <a:extLst>
              <a:ext uri="{FF2B5EF4-FFF2-40B4-BE49-F238E27FC236}">
                <a16:creationId xmlns:a16="http://schemas.microsoft.com/office/drawing/2014/main" id="{1BEA34D1-93B3-ECA6-6F90-0452DAF598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2420888"/>
            <a:ext cx="6048672" cy="189721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D3529D66-92D6-F505-DFC3-7B2D3AE5340F}"/>
              </a:ext>
            </a:extLst>
          </p:cNvPr>
          <p:cNvCxnSpPr/>
          <p:nvPr/>
        </p:nvCxnSpPr>
        <p:spPr>
          <a:xfrm flipV="1">
            <a:off x="6181725" y="4149725"/>
            <a:ext cx="1414463" cy="1071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29" name="Прямоугольник 13">
            <a:extLst>
              <a:ext uri="{FF2B5EF4-FFF2-40B4-BE49-F238E27FC236}">
                <a16:creationId xmlns:a16="http://schemas.microsoft.com/office/drawing/2014/main" id="{7E8F9222-E57B-02BC-7A99-FB99547C6D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03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ru-RU" altLang="ru-RU" sz="2800" b="1">
                <a:solidFill>
                  <a:srgbClr val="C00000"/>
                </a:solidFill>
                <a:latin typeface="Corbel" panose="020B0503020204020204" pitchFamily="34" charset="0"/>
              </a:rPr>
              <a:t>Геометрический метод</a:t>
            </a:r>
          </a:p>
          <a:p>
            <a:pPr algn="ctr">
              <a:spcAft>
                <a:spcPts val="600"/>
              </a:spcAft>
            </a:pPr>
            <a:endParaRPr lang="ru-RU" altLang="ru-RU" sz="2800" b="1">
              <a:solidFill>
                <a:srgbClr val="C00000"/>
              </a:solidFill>
              <a:latin typeface="Corbel" panose="020B0503020204020204" pitchFamily="34" charset="0"/>
            </a:endParaRPr>
          </a:p>
        </p:txBody>
      </p:sp>
      <p:pic>
        <p:nvPicPr>
          <p:cNvPr id="30730" name="Picture 14">
            <a:extLst>
              <a:ext uri="{FF2B5EF4-FFF2-40B4-BE49-F238E27FC236}">
                <a16:creationId xmlns:a16="http://schemas.microsoft.com/office/drawing/2014/main" id="{9E2801F8-5AC5-2D67-5E74-32A484940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508500"/>
            <a:ext cx="5210175" cy="1266825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Прямоугольник 3">
            <a:extLst>
              <a:ext uri="{FF2B5EF4-FFF2-40B4-BE49-F238E27FC236}">
                <a16:creationId xmlns:a16="http://schemas.microsoft.com/office/drawing/2014/main" id="{288B4709-82B6-D281-BC14-6A8F55A215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300" b="1">
                <a:solidFill>
                  <a:srgbClr val="C00000"/>
                </a:solidFill>
              </a:rPr>
              <a:t>Что можно ожидать в качестве задания 18 на экзамене?</a:t>
            </a:r>
          </a:p>
        </p:txBody>
      </p:sp>
      <p:sp>
        <p:nvSpPr>
          <p:cNvPr id="4099" name="Номер слайда 5">
            <a:extLst>
              <a:ext uri="{FF2B5EF4-FFF2-40B4-BE49-F238E27FC236}">
                <a16:creationId xmlns:a16="http://schemas.microsoft.com/office/drawing/2014/main" id="{077AFD28-4752-1763-B28F-DFE716EC8FF4}"/>
              </a:ext>
            </a:extLst>
          </p:cNvPr>
          <p:cNvSpPr txBox="1">
            <a:spLocks/>
          </p:cNvSpPr>
          <p:nvPr/>
        </p:nvSpPr>
        <p:spPr bwMode="auto">
          <a:xfrm>
            <a:off x="8680450" y="6523038"/>
            <a:ext cx="395288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4F329851-6475-4AF2-AC76-475F941561AA}" type="slidenum">
              <a:rPr lang="ru-RU" altLang="ru-RU" sz="1400"/>
              <a:pPr algn="r" eaLnBrk="1" hangingPunct="1"/>
              <a:t>3</a:t>
            </a:fld>
            <a:endParaRPr lang="ru-RU" altLang="ru-RU" sz="1400"/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806B9881-27A7-A6A0-C05B-DAEE9C6F40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571500"/>
            <a:ext cx="7545388" cy="5976938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кругленный прямоугольник 12">
            <a:extLst>
              <a:ext uri="{FF2B5EF4-FFF2-40B4-BE49-F238E27FC236}">
                <a16:creationId xmlns:a16="http://schemas.microsoft.com/office/drawing/2014/main" id="{84E51F62-A30F-E049-FB11-848B6A743B77}"/>
              </a:ext>
            </a:extLst>
          </p:cNvPr>
          <p:cNvSpPr/>
          <p:nvPr/>
        </p:nvSpPr>
        <p:spPr>
          <a:xfrm>
            <a:off x="928688" y="1500188"/>
            <a:ext cx="7416800" cy="8636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Номер слайда 19">
            <a:extLst>
              <a:ext uri="{FF2B5EF4-FFF2-40B4-BE49-F238E27FC236}">
                <a16:creationId xmlns:a16="http://schemas.microsoft.com/office/drawing/2014/main" id="{74D4AB27-045C-0AE6-5C11-9752AB8E0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29663" y="6530975"/>
            <a:ext cx="404812" cy="3175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E702BD0-00F6-4856-9C1A-F0A45FEB72A5}" type="slidenum">
              <a:rPr lang="ru-RU" altLang="ru-RU"/>
              <a:pPr eaLnBrk="1" hangingPunct="1"/>
              <a:t>30</a:t>
            </a:fld>
            <a:endParaRPr lang="ru-RU" altLang="ru-RU"/>
          </a:p>
        </p:txBody>
      </p:sp>
      <p:pic>
        <p:nvPicPr>
          <p:cNvPr id="31747" name="Picture 5">
            <a:extLst>
              <a:ext uri="{FF2B5EF4-FFF2-40B4-BE49-F238E27FC236}">
                <a16:creationId xmlns:a16="http://schemas.microsoft.com/office/drawing/2014/main" id="{A5AEF514-C6AC-A1C5-6308-3E0AAFB779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06425"/>
            <a:ext cx="8280400" cy="17526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8" name="Picture 14">
            <a:extLst>
              <a:ext uri="{FF2B5EF4-FFF2-40B4-BE49-F238E27FC236}">
                <a16:creationId xmlns:a16="http://schemas.microsoft.com/office/drawing/2014/main" id="{180FADB2-DCDB-70DC-577B-092FA343F1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397125"/>
            <a:ext cx="7632700" cy="441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Прямоугольник 17">
            <a:extLst>
              <a:ext uri="{FF2B5EF4-FFF2-40B4-BE49-F238E27FC236}">
                <a16:creationId xmlns:a16="http://schemas.microsoft.com/office/drawing/2014/main" id="{FA6BBC9A-889B-F98F-3567-68625F93FC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4388" y="1758950"/>
            <a:ext cx="1368425" cy="369888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rgbClr val="C00000"/>
                </a:solidFill>
              </a:rPr>
              <a:t>ЕГЭ 2017</a:t>
            </a:r>
            <a:endParaRPr lang="ru-RU" altLang="ru-RU">
              <a:solidFill>
                <a:srgbClr val="C00000"/>
              </a:solidFill>
            </a:endParaRPr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id="{D28514D8-E836-3DFD-B122-1E7D0FE880AB}"/>
              </a:ext>
            </a:extLst>
          </p:cNvPr>
          <p:cNvSpPr/>
          <p:nvPr/>
        </p:nvSpPr>
        <p:spPr>
          <a:xfrm>
            <a:off x="571500" y="647700"/>
            <a:ext cx="476250" cy="360363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8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1751" name="Прямоугольник 13">
            <a:extLst>
              <a:ext uri="{FF2B5EF4-FFF2-40B4-BE49-F238E27FC236}">
                <a16:creationId xmlns:a16="http://schemas.microsoft.com/office/drawing/2014/main" id="{CE14AA7F-CB66-B1DE-8690-52B1E13EC3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03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ru-RU" altLang="ru-RU" sz="2800" b="1">
                <a:solidFill>
                  <a:srgbClr val="C00000"/>
                </a:solidFill>
                <a:latin typeface="Corbel" panose="020B0503020204020204" pitchFamily="34" charset="0"/>
              </a:rPr>
              <a:t>Метод областей</a:t>
            </a:r>
          </a:p>
          <a:p>
            <a:pPr algn="ctr">
              <a:spcAft>
                <a:spcPts val="600"/>
              </a:spcAft>
            </a:pPr>
            <a:endParaRPr lang="ru-RU" altLang="ru-RU" sz="2800" b="1">
              <a:solidFill>
                <a:srgbClr val="C00000"/>
              </a:solidFill>
              <a:latin typeface="Corbel" panose="020B0503020204020204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Номер слайда 4">
            <a:extLst>
              <a:ext uri="{FF2B5EF4-FFF2-40B4-BE49-F238E27FC236}">
                <a16:creationId xmlns:a16="http://schemas.microsoft.com/office/drawing/2014/main" id="{505BC326-50F1-1577-A022-CBFDA7CAD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8713" y="6524625"/>
            <a:ext cx="395287" cy="333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066BFC6-6021-447E-B2E1-7080DADF5EA5}" type="slidenum">
              <a:rPr lang="ru-RU" altLang="ru-RU"/>
              <a:pPr eaLnBrk="1" hangingPunct="1"/>
              <a:t>31</a:t>
            </a:fld>
            <a:endParaRPr lang="ru-RU" altLang="ru-RU"/>
          </a:p>
        </p:txBody>
      </p:sp>
      <p:pic>
        <p:nvPicPr>
          <p:cNvPr id="32771" name="Picture 4">
            <a:extLst>
              <a:ext uri="{FF2B5EF4-FFF2-40B4-BE49-F238E27FC236}">
                <a16:creationId xmlns:a16="http://schemas.microsoft.com/office/drawing/2014/main" id="{A1061FDF-3720-CC46-2108-6F0C405303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13" y="42863"/>
            <a:ext cx="7848600" cy="6684962"/>
          </a:xfrm>
          <a:prstGeom prst="rect">
            <a:avLst/>
          </a:prstGeom>
          <a:noFill/>
          <a:ln w="12700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2" name="Rectangle 2">
            <a:extLst>
              <a:ext uri="{FF2B5EF4-FFF2-40B4-BE49-F238E27FC236}">
                <a16:creationId xmlns:a16="http://schemas.microsoft.com/office/drawing/2014/main" id="{BD32713A-A527-8B5F-77D0-B7C3358F84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 rot="16200000">
            <a:off x="-2413000" y="3573463"/>
            <a:ext cx="5761038" cy="576262"/>
          </a:xfrm>
          <a:blipFill dpi="0" rotWithShape="1">
            <a:blip r:embed="rId3"/>
            <a:srcRect/>
            <a:tile tx="0" ty="0" sx="100000" sy="100000" flip="none" algn="tl"/>
          </a:blipFill>
        </p:spPr>
        <p:txBody>
          <a:bodyPr/>
          <a:lstStyle/>
          <a:p>
            <a:r>
              <a:rPr lang="ru-RU" altLang="ru-RU" sz="2400" b="1">
                <a:solidFill>
                  <a:srgbClr val="C00000"/>
                </a:solidFill>
              </a:rPr>
              <a:t>На помощь приходит производная  </a:t>
            </a:r>
            <a:endParaRPr lang="ru-RU" altLang="ru-RU" sz="2400">
              <a:solidFill>
                <a:srgbClr val="C00000"/>
              </a:solidFill>
            </a:endParaRPr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id="{749CDEF8-2D14-5BE7-4F36-3C7D59EE7504}"/>
              </a:ext>
            </a:extLst>
          </p:cNvPr>
          <p:cNvSpPr/>
          <p:nvPr/>
        </p:nvSpPr>
        <p:spPr>
          <a:xfrm>
            <a:off x="250825" y="115888"/>
            <a:ext cx="476250" cy="360362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8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Номер слайда 19">
            <a:extLst>
              <a:ext uri="{FF2B5EF4-FFF2-40B4-BE49-F238E27FC236}">
                <a16:creationId xmlns:a16="http://schemas.microsoft.com/office/drawing/2014/main" id="{6B6EDD2F-50D0-D32E-060D-FB664B301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9188" y="6530975"/>
            <a:ext cx="404812" cy="3175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1AEE265-705E-4AEE-AD55-66EFE9AB4013}" type="slidenum">
              <a:rPr lang="ru-RU" altLang="ru-RU"/>
              <a:pPr eaLnBrk="1" hangingPunct="1"/>
              <a:t>32</a:t>
            </a:fld>
            <a:endParaRPr lang="ru-RU" altLang="ru-RU"/>
          </a:p>
        </p:txBody>
      </p:sp>
      <p:pic>
        <p:nvPicPr>
          <p:cNvPr id="33795" name="Picture 6">
            <a:extLst>
              <a:ext uri="{FF2B5EF4-FFF2-40B4-BE49-F238E27FC236}">
                <a16:creationId xmlns:a16="http://schemas.microsoft.com/office/drawing/2014/main" id="{E8C3D599-BBFC-98EF-413B-35AFD3CA80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765175"/>
            <a:ext cx="8110537" cy="11239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7">
            <a:extLst>
              <a:ext uri="{FF2B5EF4-FFF2-40B4-BE49-F238E27FC236}">
                <a16:creationId xmlns:a16="http://schemas.microsoft.com/office/drawing/2014/main" id="{BA8CDAE4-1180-42EE-083D-02150A5691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1995488"/>
            <a:ext cx="2693987" cy="2606675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14">
            <a:extLst>
              <a:ext uri="{FF2B5EF4-FFF2-40B4-BE49-F238E27FC236}">
                <a16:creationId xmlns:a16="http://schemas.microsoft.com/office/drawing/2014/main" id="{548567A2-36DF-1FB4-47BE-053C571A7B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4714875"/>
            <a:ext cx="8477250" cy="623888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15">
            <a:extLst>
              <a:ext uri="{FF2B5EF4-FFF2-40B4-BE49-F238E27FC236}">
                <a16:creationId xmlns:a16="http://schemas.microsoft.com/office/drawing/2014/main" id="{00470CD6-FCEC-D7C7-7637-49FD752E03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5445125"/>
            <a:ext cx="7326312" cy="576263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16">
            <a:extLst>
              <a:ext uri="{FF2B5EF4-FFF2-40B4-BE49-F238E27FC236}">
                <a16:creationId xmlns:a16="http://schemas.microsoft.com/office/drawing/2014/main" id="{50419E8C-AB34-5B85-4575-49E5117C59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6092825"/>
            <a:ext cx="3462337" cy="6159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800" name="Picture 20">
            <a:extLst>
              <a:ext uri="{FF2B5EF4-FFF2-40B4-BE49-F238E27FC236}">
                <a16:creationId xmlns:a16="http://schemas.microsoft.com/office/drawing/2014/main" id="{B81EA828-58F3-DB8B-6A30-E45990EE3D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420938"/>
            <a:ext cx="5972175" cy="1943100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1" name="Прямоугольник 17">
            <a:extLst>
              <a:ext uri="{FF2B5EF4-FFF2-40B4-BE49-F238E27FC236}">
                <a16:creationId xmlns:a16="http://schemas.microsoft.com/office/drawing/2014/main" id="{B33877F3-C5C1-9E2C-FBE8-6147810785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1628775"/>
            <a:ext cx="1225550" cy="369888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rgbClr val="C00000"/>
                </a:solidFill>
              </a:rPr>
              <a:t>ЕГЭ 2016</a:t>
            </a:r>
            <a:endParaRPr lang="ru-RU" altLang="ru-RU">
              <a:solidFill>
                <a:srgbClr val="C00000"/>
              </a:solidFill>
            </a:endParaRPr>
          </a:p>
        </p:txBody>
      </p:sp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id="{19F4BAD6-05BC-C573-DBC6-BEA09D0CBE44}"/>
              </a:ext>
            </a:extLst>
          </p:cNvPr>
          <p:cNvSpPr/>
          <p:nvPr/>
        </p:nvSpPr>
        <p:spPr>
          <a:xfrm>
            <a:off x="179388" y="765175"/>
            <a:ext cx="476250" cy="360363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8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3803" name="Прямоугольник 13">
            <a:extLst>
              <a:ext uri="{FF2B5EF4-FFF2-40B4-BE49-F238E27FC236}">
                <a16:creationId xmlns:a16="http://schemas.microsoft.com/office/drawing/2014/main" id="{1699BCCC-2E27-8671-AF89-87DC9F7EEE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ru-RU" altLang="ru-RU" sz="2800" b="1">
                <a:solidFill>
                  <a:srgbClr val="C00000"/>
                </a:solidFill>
                <a:latin typeface="Corbel" panose="020B0503020204020204" pitchFamily="34" charset="0"/>
              </a:rPr>
              <a:t>Комбинированный метод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Номер слайда 7">
            <a:extLst>
              <a:ext uri="{FF2B5EF4-FFF2-40B4-BE49-F238E27FC236}">
                <a16:creationId xmlns:a16="http://schemas.microsoft.com/office/drawing/2014/main" id="{2B8C8AA8-A2A7-6ECC-6554-63C1D711E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8713" y="6569075"/>
            <a:ext cx="395287" cy="2603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2BE2D48-BD64-471D-BA67-004DAD8CA97D}" type="slidenum">
              <a:rPr lang="ru-RU" altLang="ru-RU"/>
              <a:pPr eaLnBrk="1" hangingPunct="1"/>
              <a:t>33</a:t>
            </a:fld>
            <a:endParaRPr lang="ru-RU" altLang="ru-RU"/>
          </a:p>
        </p:txBody>
      </p:sp>
      <p:pic>
        <p:nvPicPr>
          <p:cNvPr id="34819" name="Picture 3">
            <a:extLst>
              <a:ext uri="{FF2B5EF4-FFF2-40B4-BE49-F238E27FC236}">
                <a16:creationId xmlns:a16="http://schemas.microsoft.com/office/drawing/2014/main" id="{CFEC140B-0A21-F7FE-BCE6-0E8D3A954B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06575"/>
            <a:ext cx="6985000" cy="4229100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0" name="Picture 4">
            <a:extLst>
              <a:ext uri="{FF2B5EF4-FFF2-40B4-BE49-F238E27FC236}">
                <a16:creationId xmlns:a16="http://schemas.microsoft.com/office/drawing/2014/main" id="{83809313-C3B0-81C9-9980-D993D22F28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25" y="5781675"/>
            <a:ext cx="3455988" cy="962025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1" name="Picture 5">
            <a:extLst>
              <a:ext uri="{FF2B5EF4-FFF2-40B4-BE49-F238E27FC236}">
                <a16:creationId xmlns:a16="http://schemas.microsoft.com/office/drawing/2014/main" id="{8BD64049-91AE-CA62-EE26-3D9113F2BD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097588"/>
            <a:ext cx="3240088" cy="65246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>
            <a:extLst>
              <a:ext uri="{FF2B5EF4-FFF2-40B4-BE49-F238E27FC236}">
                <a16:creationId xmlns:a16="http://schemas.microsoft.com/office/drawing/2014/main" id="{C230F61B-485E-8224-4BAB-5A7A2FF2A424}"/>
              </a:ext>
            </a:extLst>
          </p:cNvPr>
          <p:cNvSpPr/>
          <p:nvPr/>
        </p:nvSpPr>
        <p:spPr>
          <a:xfrm>
            <a:off x="827088" y="620713"/>
            <a:ext cx="476250" cy="360362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34823" name="Прямоугольник 13">
            <a:extLst>
              <a:ext uri="{FF2B5EF4-FFF2-40B4-BE49-F238E27FC236}">
                <a16:creationId xmlns:a16="http://schemas.microsoft.com/office/drawing/2014/main" id="{6B9BC190-1AF9-748B-3F5C-53D4213C77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ru-RU" altLang="ru-RU" sz="2800" b="1">
                <a:solidFill>
                  <a:srgbClr val="C00000"/>
                </a:solidFill>
                <a:latin typeface="Corbel" panose="020B0503020204020204" pitchFamily="34" charset="0"/>
              </a:rPr>
              <a:t>Задание №18 ЕГЭ 201</a:t>
            </a:r>
            <a:r>
              <a:rPr lang="en-US" altLang="ru-RU" sz="2800" b="1">
                <a:solidFill>
                  <a:srgbClr val="C00000"/>
                </a:solidFill>
                <a:latin typeface="Corbel" panose="020B0503020204020204" pitchFamily="34" charset="0"/>
              </a:rPr>
              <a:t>7</a:t>
            </a:r>
            <a:r>
              <a:rPr lang="ru-RU" altLang="ru-RU" sz="2800" b="1">
                <a:solidFill>
                  <a:srgbClr val="C00000"/>
                </a:solidFill>
                <a:latin typeface="Corbel" panose="020B0503020204020204" pitchFamily="34" charset="0"/>
              </a:rPr>
              <a:t>  (профильный уровень)</a:t>
            </a:r>
          </a:p>
        </p:txBody>
      </p:sp>
      <p:pic>
        <p:nvPicPr>
          <p:cNvPr id="34824" name="Picture 10">
            <a:extLst>
              <a:ext uri="{FF2B5EF4-FFF2-40B4-BE49-F238E27FC236}">
                <a16:creationId xmlns:a16="http://schemas.microsoft.com/office/drawing/2014/main" id="{DF4F741D-B2C2-AC6E-6517-44364A6153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620713"/>
            <a:ext cx="6743700" cy="10572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Номер слайда 7">
            <a:extLst>
              <a:ext uri="{FF2B5EF4-FFF2-40B4-BE49-F238E27FC236}">
                <a16:creationId xmlns:a16="http://schemas.microsoft.com/office/drawing/2014/main" id="{AEED2F8B-7F6B-B4F8-20F1-4577064B5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8713" y="6559550"/>
            <a:ext cx="395287" cy="2603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6513422-8381-44B2-BEFB-2DF996D97D5E}" type="slidenum">
              <a:rPr lang="ru-RU" altLang="ru-RU"/>
              <a:pPr eaLnBrk="1" hangingPunct="1"/>
              <a:t>34</a:t>
            </a:fld>
            <a:endParaRPr lang="ru-RU" altLang="ru-RU"/>
          </a:p>
        </p:txBody>
      </p:sp>
      <p:sp>
        <p:nvSpPr>
          <p:cNvPr id="17" name="Скругленный прямоугольник 16">
            <a:extLst>
              <a:ext uri="{FF2B5EF4-FFF2-40B4-BE49-F238E27FC236}">
                <a16:creationId xmlns:a16="http://schemas.microsoft.com/office/drawing/2014/main" id="{F32B6205-7F5D-E5F2-4C4B-D6AF85FF2C36}"/>
              </a:ext>
            </a:extLst>
          </p:cNvPr>
          <p:cNvSpPr/>
          <p:nvPr/>
        </p:nvSpPr>
        <p:spPr>
          <a:xfrm>
            <a:off x="684213" y="476250"/>
            <a:ext cx="476250" cy="358775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35844" name="Прямоугольник 13">
            <a:extLst>
              <a:ext uri="{FF2B5EF4-FFF2-40B4-BE49-F238E27FC236}">
                <a16:creationId xmlns:a16="http://schemas.microsoft.com/office/drawing/2014/main" id="{3209066B-7994-995E-2A6D-4721E150D9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ru-RU" altLang="ru-RU" sz="2800" b="1">
                <a:solidFill>
                  <a:srgbClr val="C00000"/>
                </a:solidFill>
                <a:latin typeface="Corbel" panose="020B0503020204020204" pitchFamily="34" charset="0"/>
              </a:rPr>
              <a:t>Задание №18 </a:t>
            </a:r>
            <a:r>
              <a:rPr lang="ru-RU" altLang="ru-RU" sz="2400" b="1">
                <a:solidFill>
                  <a:srgbClr val="C00000"/>
                </a:solidFill>
                <a:latin typeface="Corbel" panose="020B0503020204020204" pitchFamily="34" charset="0"/>
              </a:rPr>
              <a:t>(тренировочная работа)</a:t>
            </a:r>
          </a:p>
        </p:txBody>
      </p:sp>
      <p:grpSp>
        <p:nvGrpSpPr>
          <p:cNvPr id="35845" name="Группа 71">
            <a:extLst>
              <a:ext uri="{FF2B5EF4-FFF2-40B4-BE49-F238E27FC236}">
                <a16:creationId xmlns:a16="http://schemas.microsoft.com/office/drawing/2014/main" id="{6A11DB32-1A14-21A9-EC49-0CFCF3B9021D}"/>
              </a:ext>
            </a:extLst>
          </p:cNvPr>
          <p:cNvGrpSpPr>
            <a:grpSpLocks/>
          </p:cNvGrpSpPr>
          <p:nvPr/>
        </p:nvGrpSpPr>
        <p:grpSpPr bwMode="auto">
          <a:xfrm>
            <a:off x="1692275" y="525463"/>
            <a:ext cx="7296150" cy="1562100"/>
            <a:chOff x="1691680" y="524797"/>
            <a:chExt cx="7296150" cy="1562100"/>
          </a:xfrm>
        </p:grpSpPr>
        <p:pic>
          <p:nvPicPr>
            <p:cNvPr id="35852" name="Picture 13">
              <a:extLst>
                <a:ext uri="{FF2B5EF4-FFF2-40B4-BE49-F238E27FC236}">
                  <a16:creationId xmlns:a16="http://schemas.microsoft.com/office/drawing/2014/main" id="{0CA3D2D3-BF1F-5180-B874-93ACC630AF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1680" y="524797"/>
              <a:ext cx="7296150" cy="1562100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853" name="Picture 57">
              <a:extLst>
                <a:ext uri="{FF2B5EF4-FFF2-40B4-BE49-F238E27FC236}">
                  <a16:creationId xmlns:a16="http://schemas.microsoft.com/office/drawing/2014/main" id="{C7FC4C72-CEEA-6961-6818-5E8B30D5E1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8424" y="1459039"/>
              <a:ext cx="504056" cy="445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0" name="Овал 69">
              <a:extLst>
                <a:ext uri="{FF2B5EF4-FFF2-40B4-BE49-F238E27FC236}">
                  <a16:creationId xmlns:a16="http://schemas.microsoft.com/office/drawing/2014/main" id="{382D2137-37F0-A200-DCB0-AF15F1206C4C}"/>
                </a:ext>
              </a:extLst>
            </p:cNvPr>
            <p:cNvSpPr/>
            <p:nvPr/>
          </p:nvSpPr>
          <p:spPr>
            <a:xfrm>
              <a:off x="8387755" y="1453484"/>
              <a:ext cx="447675" cy="39211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35846" name="Группа 80">
            <a:extLst>
              <a:ext uri="{FF2B5EF4-FFF2-40B4-BE49-F238E27FC236}">
                <a16:creationId xmlns:a16="http://schemas.microsoft.com/office/drawing/2014/main" id="{88378641-0995-89E8-319F-4C813A665B7D}"/>
              </a:ext>
            </a:extLst>
          </p:cNvPr>
          <p:cNvGrpSpPr>
            <a:grpSpLocks/>
          </p:cNvGrpSpPr>
          <p:nvPr/>
        </p:nvGrpSpPr>
        <p:grpSpPr bwMode="auto">
          <a:xfrm>
            <a:off x="250825" y="2205038"/>
            <a:ext cx="8743950" cy="4313237"/>
            <a:chOff x="251520" y="2204864"/>
            <a:chExt cx="8743950" cy="4313349"/>
          </a:xfrm>
        </p:grpSpPr>
        <p:pic>
          <p:nvPicPr>
            <p:cNvPr id="35848" name="Picture 58">
              <a:extLst>
                <a:ext uri="{FF2B5EF4-FFF2-40B4-BE49-F238E27FC236}">
                  <a16:creationId xmlns:a16="http://schemas.microsoft.com/office/drawing/2014/main" id="{36C16DA8-66F6-B02A-6974-58363A8C58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2204864"/>
              <a:ext cx="8743950" cy="4295775"/>
            </a:xfrm>
            <a:prstGeom prst="rect">
              <a:avLst/>
            </a:prstGeom>
            <a:noFill/>
            <a:ln w="9525">
              <a:solidFill>
                <a:srgbClr val="0000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" name="Овал 70">
              <a:extLst>
                <a:ext uri="{FF2B5EF4-FFF2-40B4-BE49-F238E27FC236}">
                  <a16:creationId xmlns:a16="http://schemas.microsoft.com/office/drawing/2014/main" id="{6FB0F25E-2D49-AE66-543B-525CD48327EB}"/>
                </a:ext>
              </a:extLst>
            </p:cNvPr>
            <p:cNvSpPr/>
            <p:nvPr/>
          </p:nvSpPr>
          <p:spPr>
            <a:xfrm>
              <a:off x="6050658" y="6126091"/>
              <a:ext cx="447675" cy="39212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35850" name="Picture 62">
              <a:extLst>
                <a:ext uri="{FF2B5EF4-FFF2-40B4-BE49-F238E27FC236}">
                  <a16:creationId xmlns:a16="http://schemas.microsoft.com/office/drawing/2014/main" id="{16EB1FEC-6A1D-5616-D160-0E20C1BBD9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08304" y="4653136"/>
              <a:ext cx="1133475" cy="504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0" name="Овальная выноска 79">
              <a:extLst>
                <a:ext uri="{FF2B5EF4-FFF2-40B4-BE49-F238E27FC236}">
                  <a16:creationId xmlns:a16="http://schemas.microsoft.com/office/drawing/2014/main" id="{07574763-D539-BAFE-EE56-4CCADECD73C7}"/>
                </a:ext>
              </a:extLst>
            </p:cNvPr>
            <p:cNvSpPr/>
            <p:nvPr/>
          </p:nvSpPr>
          <p:spPr>
            <a:xfrm rot="10800000" flipH="1">
              <a:off x="7161908" y="4521086"/>
              <a:ext cx="1441450" cy="649305"/>
            </a:xfrm>
            <a:prstGeom prst="wedgeEllipseCallout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pic>
        <p:nvPicPr>
          <p:cNvPr id="35847" name="Picture 65">
            <a:extLst>
              <a:ext uri="{FF2B5EF4-FFF2-40B4-BE49-F238E27FC236}">
                <a16:creationId xmlns:a16="http://schemas.microsoft.com/office/drawing/2014/main" id="{DCD78627-136C-93A4-9D21-2BC535E8A2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075" y="6453188"/>
            <a:ext cx="1555750" cy="31273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Номер слайда 7">
            <a:extLst>
              <a:ext uri="{FF2B5EF4-FFF2-40B4-BE49-F238E27FC236}">
                <a16:creationId xmlns:a16="http://schemas.microsoft.com/office/drawing/2014/main" id="{8C82DE95-9490-AE94-027C-EFE81FD4C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8713" y="6559550"/>
            <a:ext cx="395287" cy="2603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E684AF6-F2EE-4BE2-805F-31E653B4E8B9}" type="slidenum">
              <a:rPr lang="ru-RU" altLang="ru-RU"/>
              <a:pPr eaLnBrk="1" hangingPunct="1"/>
              <a:t>35</a:t>
            </a:fld>
            <a:endParaRPr lang="ru-RU" altLang="ru-RU"/>
          </a:p>
        </p:txBody>
      </p:sp>
      <p:sp>
        <p:nvSpPr>
          <p:cNvPr id="36867" name="Прямоугольник 13">
            <a:extLst>
              <a:ext uri="{FF2B5EF4-FFF2-40B4-BE49-F238E27FC236}">
                <a16:creationId xmlns:a16="http://schemas.microsoft.com/office/drawing/2014/main" id="{B3002873-660B-4B42-A158-77A3DF4627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ru-RU" altLang="ru-RU" sz="2800" b="1">
                <a:solidFill>
                  <a:srgbClr val="C00000"/>
                </a:solidFill>
                <a:latin typeface="Corbel" panose="020B0503020204020204" pitchFamily="34" charset="0"/>
              </a:rPr>
              <a:t>Задание №18 </a:t>
            </a:r>
            <a:r>
              <a:rPr lang="ru-RU" altLang="ru-RU" sz="2400" b="1">
                <a:solidFill>
                  <a:srgbClr val="C00000"/>
                </a:solidFill>
                <a:latin typeface="Corbel" panose="020B0503020204020204" pitchFamily="34" charset="0"/>
              </a:rPr>
              <a:t>(ЕГЭ 2018)</a:t>
            </a:r>
          </a:p>
        </p:txBody>
      </p:sp>
      <p:pic>
        <p:nvPicPr>
          <p:cNvPr id="36868" name="Picture 2">
            <a:extLst>
              <a:ext uri="{FF2B5EF4-FFF2-40B4-BE49-F238E27FC236}">
                <a16:creationId xmlns:a16="http://schemas.microsoft.com/office/drawing/2014/main" id="{5B671E5E-8AC2-3FDA-1D82-AD331BEA7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20713"/>
            <a:ext cx="8561387" cy="172878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9" name="Picture 3">
            <a:extLst>
              <a:ext uri="{FF2B5EF4-FFF2-40B4-BE49-F238E27FC236}">
                <a16:creationId xmlns:a16="http://schemas.microsoft.com/office/drawing/2014/main" id="{454ED192-FF94-95BD-7E5F-0B3C94A580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565400"/>
            <a:ext cx="8778875" cy="3887788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id="{4DE096ED-023D-3C58-A687-C929C5570DA9}"/>
              </a:ext>
            </a:extLst>
          </p:cNvPr>
          <p:cNvSpPr/>
          <p:nvPr/>
        </p:nvSpPr>
        <p:spPr>
          <a:xfrm>
            <a:off x="539750" y="1268413"/>
            <a:ext cx="476250" cy="358775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FF0000"/>
                </a:solidFill>
              </a:rPr>
              <a:t>18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Номер слайда 7">
            <a:extLst>
              <a:ext uri="{FF2B5EF4-FFF2-40B4-BE49-F238E27FC236}">
                <a16:creationId xmlns:a16="http://schemas.microsoft.com/office/drawing/2014/main" id="{0A20EABF-EB5A-5E8C-4903-F84942ED1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8713" y="6559550"/>
            <a:ext cx="395287" cy="2603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1FB2632-0A68-4213-8582-F4AF29F8F8F0}" type="slidenum">
              <a:rPr lang="ru-RU" altLang="ru-RU"/>
              <a:pPr eaLnBrk="1" hangingPunct="1"/>
              <a:t>36</a:t>
            </a:fld>
            <a:endParaRPr lang="ru-RU" altLang="ru-RU"/>
          </a:p>
        </p:txBody>
      </p:sp>
      <p:sp>
        <p:nvSpPr>
          <p:cNvPr id="37891" name="Прямоугольник 13">
            <a:extLst>
              <a:ext uri="{FF2B5EF4-FFF2-40B4-BE49-F238E27FC236}">
                <a16:creationId xmlns:a16="http://schemas.microsoft.com/office/drawing/2014/main" id="{160D95C0-4FBE-AF43-C46B-76F5870C8F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ru-RU" altLang="ru-RU" sz="2800" b="1">
                <a:solidFill>
                  <a:srgbClr val="C00000"/>
                </a:solidFill>
                <a:latin typeface="Corbel" panose="020B0503020204020204" pitchFamily="34" charset="0"/>
              </a:rPr>
              <a:t>Решение задание №18 </a:t>
            </a:r>
            <a:r>
              <a:rPr lang="ru-RU" altLang="ru-RU" sz="2400" b="1">
                <a:solidFill>
                  <a:srgbClr val="C00000"/>
                </a:solidFill>
                <a:latin typeface="Corbel" panose="020B0503020204020204" pitchFamily="34" charset="0"/>
              </a:rPr>
              <a:t>(ЕГЭ 2018)</a:t>
            </a:r>
          </a:p>
        </p:txBody>
      </p:sp>
      <p:pic>
        <p:nvPicPr>
          <p:cNvPr id="37892" name="Picture 4">
            <a:extLst>
              <a:ext uri="{FF2B5EF4-FFF2-40B4-BE49-F238E27FC236}">
                <a16:creationId xmlns:a16="http://schemas.microsoft.com/office/drawing/2014/main" id="{B9017A34-8F06-A8D3-FBDB-599DE00F5D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606425"/>
            <a:ext cx="8839200" cy="5187950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3" name="Picture 6">
            <a:extLst>
              <a:ext uri="{FF2B5EF4-FFF2-40B4-BE49-F238E27FC236}">
                <a16:creationId xmlns:a16="http://schemas.microsoft.com/office/drawing/2014/main" id="{718A60E2-BC4D-0607-51C9-1055568448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5973763"/>
            <a:ext cx="5572125" cy="6667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Номер слайда 5">
            <a:extLst>
              <a:ext uri="{FF2B5EF4-FFF2-40B4-BE49-F238E27FC236}">
                <a16:creationId xmlns:a16="http://schemas.microsoft.com/office/drawing/2014/main" id="{CDBF0823-6B06-C454-B269-634F64D634FF}"/>
              </a:ext>
            </a:extLst>
          </p:cNvPr>
          <p:cNvSpPr txBox="1">
            <a:spLocks/>
          </p:cNvSpPr>
          <p:nvPr/>
        </p:nvSpPr>
        <p:spPr bwMode="auto">
          <a:xfrm>
            <a:off x="8748713" y="6524625"/>
            <a:ext cx="395287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2423ECF6-B4CE-4138-85D4-395E6BF83B89}" type="slidenum">
              <a:rPr lang="ru-RU" altLang="ru-RU" sz="1400"/>
              <a:pPr algn="r" eaLnBrk="1" hangingPunct="1"/>
              <a:t>37</a:t>
            </a:fld>
            <a:endParaRPr lang="ru-RU" altLang="ru-RU" sz="1400"/>
          </a:p>
        </p:txBody>
      </p:sp>
      <p:sp>
        <p:nvSpPr>
          <p:cNvPr id="38915" name="Прямоугольник 5">
            <a:extLst>
              <a:ext uri="{FF2B5EF4-FFF2-40B4-BE49-F238E27FC236}">
                <a16:creationId xmlns:a16="http://schemas.microsoft.com/office/drawing/2014/main" id="{256548AE-CF8B-4614-6832-E301B2C8A3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600" b="1">
                <a:solidFill>
                  <a:srgbClr val="C00000"/>
                </a:solidFill>
              </a:rPr>
              <a:t>Подготовительные задания 18</a:t>
            </a:r>
          </a:p>
        </p:txBody>
      </p:sp>
      <p:pic>
        <p:nvPicPr>
          <p:cNvPr id="38916" name="Picture 4">
            <a:extLst>
              <a:ext uri="{FF2B5EF4-FFF2-40B4-BE49-F238E27FC236}">
                <a16:creationId xmlns:a16="http://schemas.microsoft.com/office/drawing/2014/main" id="{ABC35722-3840-F593-2E02-7D324844F8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500063"/>
            <a:ext cx="7292975" cy="6192837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Номер слайда 5">
            <a:extLst>
              <a:ext uri="{FF2B5EF4-FFF2-40B4-BE49-F238E27FC236}">
                <a16:creationId xmlns:a16="http://schemas.microsoft.com/office/drawing/2014/main" id="{23CA1033-1F27-7891-611C-9D7401A48C0D}"/>
              </a:ext>
            </a:extLst>
          </p:cNvPr>
          <p:cNvSpPr txBox="1">
            <a:spLocks/>
          </p:cNvSpPr>
          <p:nvPr/>
        </p:nvSpPr>
        <p:spPr bwMode="auto">
          <a:xfrm>
            <a:off x="8748713" y="6524625"/>
            <a:ext cx="395287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96E93955-2D41-4F29-BB65-9D93C23CC90C}" type="slidenum">
              <a:rPr lang="ru-RU" altLang="ru-RU" sz="1400"/>
              <a:pPr algn="r" eaLnBrk="1" hangingPunct="1"/>
              <a:t>38</a:t>
            </a:fld>
            <a:endParaRPr lang="ru-RU" altLang="ru-RU" sz="1400"/>
          </a:p>
        </p:txBody>
      </p:sp>
      <p:pic>
        <p:nvPicPr>
          <p:cNvPr id="39939" name="Picture 4">
            <a:extLst>
              <a:ext uri="{FF2B5EF4-FFF2-40B4-BE49-F238E27FC236}">
                <a16:creationId xmlns:a16="http://schemas.microsoft.com/office/drawing/2014/main" id="{01DBA1CB-4200-4550-8690-BA10040FC0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8296275" cy="5905500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3" descr="D:\МОИ ДОКУМЕНТЫ\С5-2014\FtU4xQdHLBY.jpg">
            <a:extLst>
              <a:ext uri="{FF2B5EF4-FFF2-40B4-BE49-F238E27FC236}">
                <a16:creationId xmlns:a16="http://schemas.microsoft.com/office/drawing/2014/main" id="{65F957EB-8EA9-151D-7FDA-6709FF5FEE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3644900"/>
            <a:ext cx="3095625" cy="29813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3" name="Номер слайда 5">
            <a:extLst>
              <a:ext uri="{FF2B5EF4-FFF2-40B4-BE49-F238E27FC236}">
                <a16:creationId xmlns:a16="http://schemas.microsoft.com/office/drawing/2014/main" id="{7663EAD4-A398-2AF1-EB07-F43CB96F9797}"/>
              </a:ext>
            </a:extLst>
          </p:cNvPr>
          <p:cNvSpPr txBox="1">
            <a:spLocks/>
          </p:cNvSpPr>
          <p:nvPr/>
        </p:nvSpPr>
        <p:spPr bwMode="auto">
          <a:xfrm>
            <a:off x="8748713" y="6524625"/>
            <a:ext cx="395287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9E928A80-1CDD-46E1-831E-1AABE37A2809}" type="slidenum">
              <a:rPr lang="ru-RU" altLang="ru-RU" sz="1400"/>
              <a:pPr algn="r" eaLnBrk="1" hangingPunct="1"/>
              <a:t>39</a:t>
            </a:fld>
            <a:endParaRPr lang="ru-RU" altLang="ru-RU" sz="1400"/>
          </a:p>
        </p:txBody>
      </p:sp>
      <p:sp>
        <p:nvSpPr>
          <p:cNvPr id="40964" name="Прямоугольник 5">
            <a:extLst>
              <a:ext uri="{FF2B5EF4-FFF2-40B4-BE49-F238E27FC236}">
                <a16:creationId xmlns:a16="http://schemas.microsoft.com/office/drawing/2014/main" id="{7D6593C8-5A52-7ECB-3109-9362E0B298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600" b="1">
                <a:solidFill>
                  <a:srgbClr val="C00000"/>
                </a:solidFill>
              </a:rPr>
              <a:t>Ответы к подготовительным заданиям 18</a:t>
            </a:r>
          </a:p>
        </p:txBody>
      </p:sp>
      <p:pic>
        <p:nvPicPr>
          <p:cNvPr id="40965" name="Picture 2">
            <a:extLst>
              <a:ext uri="{FF2B5EF4-FFF2-40B4-BE49-F238E27FC236}">
                <a16:creationId xmlns:a16="http://schemas.microsoft.com/office/drawing/2014/main" id="{1DBF12D3-6538-A78B-FA07-1BFF81B899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8" y="620713"/>
            <a:ext cx="8697912" cy="28797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>
            <a:extLst>
              <a:ext uri="{FF2B5EF4-FFF2-40B4-BE49-F238E27FC236}">
                <a16:creationId xmlns:a16="http://schemas.microsoft.com/office/drawing/2014/main" id="{B3C20764-7156-2FDF-3A68-8AAED3252E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2863" y="1158875"/>
            <a:ext cx="8928100" cy="5400675"/>
          </a:xfrm>
        </p:spPr>
        <p:txBody>
          <a:bodyPr/>
          <a:lstStyle/>
          <a:p>
            <a:pPr>
              <a:buFontTx/>
              <a:buNone/>
            </a:pPr>
            <a:endParaRPr lang="ru-RU" altLang="ru-RU" sz="2000" b="1"/>
          </a:p>
          <a:p>
            <a:pPr>
              <a:buFontTx/>
              <a:buNone/>
            </a:pPr>
            <a:endParaRPr lang="ru-RU" altLang="ru-RU" sz="2000" b="1"/>
          </a:p>
          <a:p>
            <a:pPr>
              <a:buFontTx/>
              <a:buNone/>
            </a:pPr>
            <a:endParaRPr lang="ru-RU" altLang="ru-RU" sz="2000" b="1"/>
          </a:p>
          <a:p>
            <a:pPr>
              <a:buFontTx/>
              <a:buNone/>
            </a:pPr>
            <a:endParaRPr lang="ru-RU" altLang="ru-RU" sz="2000" b="1"/>
          </a:p>
          <a:p>
            <a:pPr>
              <a:buFontTx/>
              <a:buNone/>
            </a:pPr>
            <a:endParaRPr lang="ru-RU" altLang="ru-RU" sz="2000" b="1"/>
          </a:p>
          <a:p>
            <a:endParaRPr lang="ru-RU" altLang="ru-RU" sz="2000" b="1"/>
          </a:p>
          <a:p>
            <a:endParaRPr lang="ru-RU" altLang="ru-RU" sz="2000"/>
          </a:p>
          <a:p>
            <a:endParaRPr lang="ru-RU" altLang="ru-RU" sz="2000"/>
          </a:p>
          <a:p>
            <a:pPr algn="just" eaLnBrk="1" hangingPunct="1">
              <a:lnSpc>
                <a:spcPct val="80000"/>
              </a:lnSpc>
              <a:buFontTx/>
              <a:buNone/>
            </a:pPr>
            <a:endParaRPr lang="ru-RU" altLang="ru-RU" sz="1900"/>
          </a:p>
        </p:txBody>
      </p:sp>
      <p:sp>
        <p:nvSpPr>
          <p:cNvPr id="5123" name="Номер слайда 5">
            <a:extLst>
              <a:ext uri="{FF2B5EF4-FFF2-40B4-BE49-F238E27FC236}">
                <a16:creationId xmlns:a16="http://schemas.microsoft.com/office/drawing/2014/main" id="{E0EBB104-7253-B9A0-E8B9-AC3BB22B5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524625"/>
            <a:ext cx="2133600" cy="333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A2B4C7F-B297-4D8F-AF9A-AE837544AD95}" type="slidenum">
              <a:rPr lang="ru-RU" altLang="ru-RU"/>
              <a:pPr eaLnBrk="1" hangingPunct="1"/>
              <a:t>4</a:t>
            </a:fld>
            <a:endParaRPr lang="ru-RU" altLang="ru-RU"/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47CBC0F8-08B8-D26F-2F2D-D357536F6A41}"/>
              </a:ext>
            </a:extLst>
          </p:cNvPr>
          <p:cNvGraphicFramePr>
            <a:graphicFrameLocks noGrp="1"/>
          </p:cNvGraphicFramePr>
          <p:nvPr/>
        </p:nvGraphicFramePr>
        <p:xfrm>
          <a:off x="193675" y="1274763"/>
          <a:ext cx="8712200" cy="52054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881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0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30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Содержание критерия</a:t>
                      </a:r>
                      <a:endParaRPr lang="ru-RU" sz="2000" dirty="0"/>
                    </a:p>
                  </a:txBody>
                  <a:tcPr marL="91432" marR="91432" marT="45717" marB="45717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Баллы</a:t>
                      </a:r>
                      <a:endParaRPr lang="ru-RU" sz="2000" dirty="0"/>
                    </a:p>
                  </a:txBody>
                  <a:tcPr marL="91432" marR="91432" marT="45717" marB="45717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Обоснованно получен верный ответ</a:t>
                      </a:r>
                      <a:endParaRPr lang="ru-RU" sz="2000" dirty="0"/>
                    </a:p>
                  </a:txBody>
                  <a:tcPr marL="91432" marR="91432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4</a:t>
                      </a:r>
                    </a:p>
                  </a:txBody>
                  <a:tcPr marL="91432" marR="91432" marT="45717" marB="45717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5394">
                <a:tc>
                  <a:txBody>
                    <a:bodyPr/>
                    <a:lstStyle/>
                    <a:p>
                      <a:r>
                        <a:rPr lang="ru-RU" sz="20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 помощью верного рассуждения получены все верные значения параметра, </a:t>
                      </a:r>
                      <a:r>
                        <a:rPr lang="ru-RU" sz="2000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но </a:t>
                      </a:r>
                    </a:p>
                    <a:p>
                      <a:r>
                        <a:rPr lang="ru-RU" sz="2000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– или в ответ включены также и одно-два неверных значения (исключено одно-два верных значения);</a:t>
                      </a:r>
                    </a:p>
                    <a:p>
                      <a:r>
                        <a:rPr lang="ru-RU" sz="20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– или решение недостаточно обосновано.</a:t>
                      </a:r>
                      <a:endParaRPr lang="ru-RU" sz="20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2" marR="91432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3</a:t>
                      </a:r>
                    </a:p>
                  </a:txBody>
                  <a:tcPr marL="91432" marR="91432" marT="45717" marB="45717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4865">
                <a:tc>
                  <a:txBody>
                    <a:bodyPr/>
                    <a:lstStyle/>
                    <a:p>
                      <a:r>
                        <a:rPr lang="ru-RU" sz="20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 помощью верных рассуждений </a:t>
                      </a:r>
                      <a:r>
                        <a:rPr lang="ru-RU" sz="2000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получен верный ответ для одной возможной в задаче ситуации</a:t>
                      </a:r>
                      <a:endParaRPr lang="ru-RU" sz="2000" dirty="0">
                        <a:solidFill>
                          <a:srgbClr val="FF0000"/>
                        </a:solidFill>
                      </a:endParaRPr>
                    </a:p>
                  </a:txBody>
                  <a:tcPr marL="91432" marR="91432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2</a:t>
                      </a:r>
                    </a:p>
                  </a:txBody>
                  <a:tcPr marL="91432" marR="91432" marT="45717" marB="45717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10602">
                <a:tc>
                  <a:txBody>
                    <a:bodyPr/>
                    <a:lstStyle/>
                    <a:p>
                      <a:r>
                        <a:rPr lang="ru-RU" sz="20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Задача сведена к исследованию:</a:t>
                      </a:r>
                    </a:p>
                    <a:p>
                      <a:r>
                        <a:rPr lang="ru-RU" sz="2000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– или взаимного расположения фигур на плоскости (прямых, окружностей и др.);</a:t>
                      </a:r>
                    </a:p>
                    <a:p>
                      <a:r>
                        <a:rPr lang="ru-RU" sz="2000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– или совокупности уравнений (неравенств) с параметром</a:t>
                      </a:r>
                      <a:endParaRPr lang="ru-RU" sz="2000" dirty="0">
                        <a:solidFill>
                          <a:srgbClr val="FF0000"/>
                        </a:solidFill>
                      </a:endParaRPr>
                    </a:p>
                  </a:txBody>
                  <a:tcPr marL="91432" marR="91432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1</a:t>
                      </a:r>
                    </a:p>
                  </a:txBody>
                  <a:tcPr marL="91432" marR="91432" marT="45717" marB="45717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10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Решение не соответствует ни одному из критериев, перечисленных выше</a:t>
                      </a:r>
                      <a:endParaRPr lang="ru-RU" sz="2000" dirty="0"/>
                    </a:p>
                  </a:txBody>
                  <a:tcPr marL="91432" marR="91432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0</a:t>
                      </a:r>
                    </a:p>
                  </a:txBody>
                  <a:tcPr marL="91432" marR="91432" marT="45717" marB="45717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147" name="Прямоугольник 6">
            <a:extLst>
              <a:ext uri="{FF2B5EF4-FFF2-40B4-BE49-F238E27FC236}">
                <a16:creationId xmlns:a16="http://schemas.microsoft.com/office/drawing/2014/main" id="{80BABCB0-DD81-D1BB-C088-59EAF8D548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549275"/>
            <a:ext cx="82089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/>
              <a:t>Как правило критерии пишутся под определенную задачу. Содержание может быть следующим.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176393A5-C0AE-338C-1426-7702C2500B01}"/>
              </a:ext>
            </a:extLst>
          </p:cNvPr>
          <p:cNvCxnSpPr/>
          <p:nvPr/>
        </p:nvCxnSpPr>
        <p:spPr>
          <a:xfrm>
            <a:off x="207963" y="1712913"/>
            <a:ext cx="8713787" cy="0"/>
          </a:xfrm>
          <a:prstGeom prst="line">
            <a:avLst/>
          </a:prstGeom>
          <a:ln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D97B8367-8425-03DB-6B68-C80492171F9C}"/>
              </a:ext>
            </a:extLst>
          </p:cNvPr>
          <p:cNvCxnSpPr/>
          <p:nvPr/>
        </p:nvCxnSpPr>
        <p:spPr>
          <a:xfrm>
            <a:off x="179388" y="3722688"/>
            <a:ext cx="8713787" cy="0"/>
          </a:xfrm>
          <a:prstGeom prst="line">
            <a:avLst/>
          </a:prstGeom>
          <a:ln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36F84A38-8056-5605-48EE-4FFF34022FD1}"/>
              </a:ext>
            </a:extLst>
          </p:cNvPr>
          <p:cNvCxnSpPr/>
          <p:nvPr/>
        </p:nvCxnSpPr>
        <p:spPr>
          <a:xfrm>
            <a:off x="179388" y="4443413"/>
            <a:ext cx="8713787" cy="0"/>
          </a:xfrm>
          <a:prstGeom prst="line">
            <a:avLst/>
          </a:prstGeom>
          <a:ln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5B7C3827-79F2-DEB6-FD32-927AB46E78D4}"/>
              </a:ext>
            </a:extLst>
          </p:cNvPr>
          <p:cNvCxnSpPr/>
          <p:nvPr/>
        </p:nvCxnSpPr>
        <p:spPr>
          <a:xfrm>
            <a:off x="179388" y="5811838"/>
            <a:ext cx="8713787" cy="0"/>
          </a:xfrm>
          <a:prstGeom prst="line">
            <a:avLst/>
          </a:prstGeom>
          <a:ln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DBE13CB3-E56C-A6D5-D705-06853E5469D1}"/>
              </a:ext>
            </a:extLst>
          </p:cNvPr>
          <p:cNvCxnSpPr/>
          <p:nvPr/>
        </p:nvCxnSpPr>
        <p:spPr>
          <a:xfrm>
            <a:off x="179388" y="6459538"/>
            <a:ext cx="8713787" cy="0"/>
          </a:xfrm>
          <a:prstGeom prst="line">
            <a:avLst/>
          </a:prstGeom>
          <a:ln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C22F8981-6455-4C27-9322-DADF65D0123A}"/>
              </a:ext>
            </a:extLst>
          </p:cNvPr>
          <p:cNvCxnSpPr/>
          <p:nvPr/>
        </p:nvCxnSpPr>
        <p:spPr>
          <a:xfrm>
            <a:off x="179388" y="2138363"/>
            <a:ext cx="8713787" cy="0"/>
          </a:xfrm>
          <a:prstGeom prst="line">
            <a:avLst/>
          </a:prstGeom>
          <a:ln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54" name="Прямоугольник 3">
            <a:extLst>
              <a:ext uri="{FF2B5EF4-FFF2-40B4-BE49-F238E27FC236}">
                <a16:creationId xmlns:a16="http://schemas.microsoft.com/office/drawing/2014/main" id="{5445E8F1-AB13-EF9C-5645-18069DF5C8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600" b="1">
                <a:solidFill>
                  <a:srgbClr val="C00000"/>
                </a:solidFill>
              </a:rPr>
              <a:t>Критерии проверки задания №18</a:t>
            </a: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412B5ACD-B390-D467-6661-77B0883E7C6B}"/>
              </a:ext>
            </a:extLst>
          </p:cNvPr>
          <p:cNvCxnSpPr/>
          <p:nvPr/>
        </p:nvCxnSpPr>
        <p:spPr>
          <a:xfrm flipV="1">
            <a:off x="7667625" y="1274763"/>
            <a:ext cx="0" cy="5183187"/>
          </a:xfrm>
          <a:prstGeom prst="line">
            <a:avLst/>
          </a:prstGeom>
          <a:ln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5C2BD392-7CCA-3D0B-B322-253AD1D0F583}"/>
              </a:ext>
            </a:extLst>
          </p:cNvPr>
          <p:cNvCxnSpPr/>
          <p:nvPr/>
        </p:nvCxnSpPr>
        <p:spPr>
          <a:xfrm>
            <a:off x="179388" y="1274763"/>
            <a:ext cx="8713787" cy="0"/>
          </a:xfrm>
          <a:prstGeom prst="line">
            <a:avLst/>
          </a:prstGeom>
          <a:ln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E78F0858-7226-886B-69FF-A43431732C17}"/>
              </a:ext>
            </a:extLst>
          </p:cNvPr>
          <p:cNvCxnSpPr/>
          <p:nvPr/>
        </p:nvCxnSpPr>
        <p:spPr>
          <a:xfrm flipV="1">
            <a:off x="179388" y="1274763"/>
            <a:ext cx="0" cy="5183187"/>
          </a:xfrm>
          <a:prstGeom prst="line">
            <a:avLst/>
          </a:prstGeom>
          <a:ln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5C16A1D7-D565-B963-D33D-1575F7F52868}"/>
              </a:ext>
            </a:extLst>
          </p:cNvPr>
          <p:cNvCxnSpPr/>
          <p:nvPr/>
        </p:nvCxnSpPr>
        <p:spPr>
          <a:xfrm flipV="1">
            <a:off x="8893175" y="1274763"/>
            <a:ext cx="0" cy="5183187"/>
          </a:xfrm>
          <a:prstGeom prst="line">
            <a:avLst/>
          </a:prstGeom>
          <a:ln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Номер слайда 5">
            <a:extLst>
              <a:ext uri="{FF2B5EF4-FFF2-40B4-BE49-F238E27FC236}">
                <a16:creationId xmlns:a16="http://schemas.microsoft.com/office/drawing/2014/main" id="{9D21A381-ED5E-E99E-4420-56635FF6A338}"/>
              </a:ext>
            </a:extLst>
          </p:cNvPr>
          <p:cNvSpPr txBox="1">
            <a:spLocks/>
          </p:cNvSpPr>
          <p:nvPr/>
        </p:nvSpPr>
        <p:spPr bwMode="auto">
          <a:xfrm>
            <a:off x="8748713" y="6524625"/>
            <a:ext cx="395287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364F54D5-ACC9-4684-9068-60C0ECB42DB0}" type="slidenum">
              <a:rPr lang="ru-RU" altLang="ru-RU" sz="1400"/>
              <a:pPr algn="r" eaLnBrk="1" hangingPunct="1"/>
              <a:t>40</a:t>
            </a:fld>
            <a:endParaRPr lang="ru-RU" altLang="ru-RU" sz="1400"/>
          </a:p>
        </p:txBody>
      </p:sp>
      <p:sp>
        <p:nvSpPr>
          <p:cNvPr id="41987" name="Прямоугольник 4">
            <a:extLst>
              <a:ext uri="{FF2B5EF4-FFF2-40B4-BE49-F238E27FC236}">
                <a16:creationId xmlns:a16="http://schemas.microsoft.com/office/drawing/2014/main" id="{9ADCEE00-3020-80A8-FD98-0CD5467141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600" b="1">
                <a:solidFill>
                  <a:srgbClr val="C00000"/>
                </a:solidFill>
              </a:rPr>
              <a:t>Зачетные задания 18</a:t>
            </a:r>
          </a:p>
        </p:txBody>
      </p:sp>
      <p:pic>
        <p:nvPicPr>
          <p:cNvPr id="41988" name="Picture 4">
            <a:extLst>
              <a:ext uri="{FF2B5EF4-FFF2-40B4-BE49-F238E27FC236}">
                <a16:creationId xmlns:a16="http://schemas.microsoft.com/office/drawing/2014/main" id="{D31D6D24-9D85-1785-9FF1-D03287BBD1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593725"/>
            <a:ext cx="7704138" cy="6075363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Номер слайда 5">
            <a:extLst>
              <a:ext uri="{FF2B5EF4-FFF2-40B4-BE49-F238E27FC236}">
                <a16:creationId xmlns:a16="http://schemas.microsoft.com/office/drawing/2014/main" id="{F49331F0-317E-1789-E31F-49593234D806}"/>
              </a:ext>
            </a:extLst>
          </p:cNvPr>
          <p:cNvSpPr txBox="1">
            <a:spLocks/>
          </p:cNvSpPr>
          <p:nvPr/>
        </p:nvSpPr>
        <p:spPr bwMode="auto">
          <a:xfrm>
            <a:off x="8748713" y="6524625"/>
            <a:ext cx="395287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47FD7E54-A64A-425C-A512-0719FD54A9D0}" type="slidenum">
              <a:rPr lang="ru-RU" altLang="ru-RU" sz="1400"/>
              <a:pPr algn="r" eaLnBrk="1" hangingPunct="1"/>
              <a:t>41</a:t>
            </a:fld>
            <a:endParaRPr lang="ru-RU" altLang="ru-RU" sz="1400"/>
          </a:p>
        </p:txBody>
      </p:sp>
      <p:pic>
        <p:nvPicPr>
          <p:cNvPr id="43011" name="Picture 4">
            <a:extLst>
              <a:ext uri="{FF2B5EF4-FFF2-40B4-BE49-F238E27FC236}">
                <a16:creationId xmlns:a16="http://schemas.microsoft.com/office/drawing/2014/main" id="{ED272479-60CA-352A-19B1-9C51DA8B4B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28588"/>
            <a:ext cx="7953375" cy="6623050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5" descr="D:\МОИ ДОКУМЕНТЫ\С5-2014\1p.jpg">
            <a:extLst>
              <a:ext uri="{FF2B5EF4-FFF2-40B4-BE49-F238E27FC236}">
                <a16:creationId xmlns:a16="http://schemas.microsoft.com/office/drawing/2014/main" id="{685B6BE1-9E12-9817-94A4-CD458BB662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3933825"/>
            <a:ext cx="3170237" cy="2576513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35" name="Номер слайда 5">
            <a:extLst>
              <a:ext uri="{FF2B5EF4-FFF2-40B4-BE49-F238E27FC236}">
                <a16:creationId xmlns:a16="http://schemas.microsoft.com/office/drawing/2014/main" id="{B1462B20-F5F9-52D2-ABC6-F12347609A16}"/>
              </a:ext>
            </a:extLst>
          </p:cNvPr>
          <p:cNvSpPr txBox="1">
            <a:spLocks/>
          </p:cNvSpPr>
          <p:nvPr/>
        </p:nvSpPr>
        <p:spPr bwMode="auto">
          <a:xfrm>
            <a:off x="8748713" y="6524625"/>
            <a:ext cx="395287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99E14595-9B89-4FDF-8F3B-2A8EA33A9418}" type="slidenum">
              <a:rPr lang="ru-RU" altLang="ru-RU" sz="1400"/>
              <a:pPr algn="r" eaLnBrk="1" hangingPunct="1"/>
              <a:t>42</a:t>
            </a:fld>
            <a:endParaRPr lang="ru-RU" altLang="ru-RU" sz="1400"/>
          </a:p>
        </p:txBody>
      </p:sp>
      <p:sp>
        <p:nvSpPr>
          <p:cNvPr id="44036" name="Прямоугольник 5">
            <a:extLst>
              <a:ext uri="{FF2B5EF4-FFF2-40B4-BE49-F238E27FC236}">
                <a16:creationId xmlns:a16="http://schemas.microsoft.com/office/drawing/2014/main" id="{162A9BBD-857A-1D1A-0ADA-424780FD2D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600" b="1">
                <a:solidFill>
                  <a:srgbClr val="C00000"/>
                </a:solidFill>
              </a:rPr>
              <a:t>Ответы к зачетным заданиям 18</a:t>
            </a:r>
          </a:p>
        </p:txBody>
      </p:sp>
      <p:pic>
        <p:nvPicPr>
          <p:cNvPr id="44037" name="Picture 2">
            <a:extLst>
              <a:ext uri="{FF2B5EF4-FFF2-40B4-BE49-F238E27FC236}">
                <a16:creationId xmlns:a16="http://schemas.microsoft.com/office/drawing/2014/main" id="{76077B8D-B406-EF29-9BC2-BF8F9BAAFB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20713"/>
            <a:ext cx="8853487" cy="20161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8" name="Picture 6">
            <a:extLst>
              <a:ext uri="{FF2B5EF4-FFF2-40B4-BE49-F238E27FC236}">
                <a16:creationId xmlns:a16="http://schemas.microsoft.com/office/drawing/2014/main" id="{9CBEF2F3-178D-1D27-4525-8D6806C17F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8" y="2852738"/>
            <a:ext cx="4216400" cy="3852862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Номер слайда 7">
            <a:extLst>
              <a:ext uri="{FF2B5EF4-FFF2-40B4-BE49-F238E27FC236}">
                <a16:creationId xmlns:a16="http://schemas.microsoft.com/office/drawing/2014/main" id="{8FCAD41F-C3B5-B4E9-B4EC-BC343DA1D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8713" y="6597650"/>
            <a:ext cx="395287" cy="2603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43375B2-CBEA-4A28-872F-2B031FEF8B03}" type="slidenum">
              <a:rPr lang="ru-RU" altLang="ru-RU"/>
              <a:pPr eaLnBrk="1" hangingPunct="1"/>
              <a:t>43</a:t>
            </a:fld>
            <a:endParaRPr lang="ru-RU" altLang="ru-RU"/>
          </a:p>
        </p:txBody>
      </p:sp>
      <p:pic>
        <p:nvPicPr>
          <p:cNvPr id="45059" name="Picture 3">
            <a:extLst>
              <a:ext uri="{FF2B5EF4-FFF2-40B4-BE49-F238E27FC236}">
                <a16:creationId xmlns:a16="http://schemas.microsoft.com/office/drawing/2014/main" id="{0B50A34E-3970-47BD-CFEB-C0CD466A2D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1363663"/>
            <a:ext cx="3144837" cy="4000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60" name="Прямоугольник 13">
            <a:extLst>
              <a:ext uri="{FF2B5EF4-FFF2-40B4-BE49-F238E27FC236}">
                <a16:creationId xmlns:a16="http://schemas.microsoft.com/office/drawing/2014/main" id="{B820CD53-E86B-3D0D-10DB-518131F7A1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ru-RU" altLang="ru-RU" sz="2800" b="1">
                <a:solidFill>
                  <a:srgbClr val="C00000"/>
                </a:solidFill>
                <a:latin typeface="Corbel" panose="020B0503020204020204" pitchFamily="34" charset="0"/>
              </a:rPr>
              <a:t>Задание №18 ЕГЭ 201</a:t>
            </a:r>
            <a:r>
              <a:rPr lang="en-US" altLang="ru-RU" sz="2800" b="1">
                <a:solidFill>
                  <a:srgbClr val="C00000"/>
                </a:solidFill>
                <a:latin typeface="Corbel" panose="020B0503020204020204" pitchFamily="34" charset="0"/>
              </a:rPr>
              <a:t>7</a:t>
            </a:r>
            <a:r>
              <a:rPr lang="ru-RU" altLang="ru-RU" sz="2800" b="1">
                <a:solidFill>
                  <a:srgbClr val="C00000"/>
                </a:solidFill>
                <a:latin typeface="Corbel" panose="020B0503020204020204" pitchFamily="34" charset="0"/>
              </a:rPr>
              <a:t>  (профильный уровень)</a:t>
            </a:r>
          </a:p>
        </p:txBody>
      </p:sp>
      <p:pic>
        <p:nvPicPr>
          <p:cNvPr id="45061" name="Picture 17">
            <a:extLst>
              <a:ext uri="{FF2B5EF4-FFF2-40B4-BE49-F238E27FC236}">
                <a16:creationId xmlns:a16="http://schemas.microsoft.com/office/drawing/2014/main" id="{B56A8ADB-A078-244D-73F2-D8531C5E49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23875"/>
            <a:ext cx="7994650" cy="7921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Скругленный прямоугольник 24">
            <a:extLst>
              <a:ext uri="{FF2B5EF4-FFF2-40B4-BE49-F238E27FC236}">
                <a16:creationId xmlns:a16="http://schemas.microsoft.com/office/drawing/2014/main" id="{AE6A79C1-3262-F9E7-7C35-C6EB70A7EC8B}"/>
              </a:ext>
            </a:extLst>
          </p:cNvPr>
          <p:cNvSpPr/>
          <p:nvPr/>
        </p:nvSpPr>
        <p:spPr>
          <a:xfrm>
            <a:off x="107950" y="230188"/>
            <a:ext cx="476250" cy="358775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FF0000"/>
                </a:solidFill>
              </a:rPr>
              <a:t>18</a:t>
            </a:r>
          </a:p>
        </p:txBody>
      </p:sp>
      <p:pic>
        <p:nvPicPr>
          <p:cNvPr id="45063" name="Picture 29">
            <a:extLst>
              <a:ext uri="{FF2B5EF4-FFF2-40B4-BE49-F238E27FC236}">
                <a16:creationId xmlns:a16="http://schemas.microsoft.com/office/drawing/2014/main" id="{CB747522-4461-3E21-E2FE-44ABC2BE8B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4371975"/>
            <a:ext cx="2590800" cy="4667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64" name="Picture 33">
            <a:extLst>
              <a:ext uri="{FF2B5EF4-FFF2-40B4-BE49-F238E27FC236}">
                <a16:creationId xmlns:a16="http://schemas.microsoft.com/office/drawing/2014/main" id="{E6615A3F-9C47-9EA9-899E-94BE5C4CCE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5805488"/>
            <a:ext cx="4572000" cy="6191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65" name="Picture 28">
            <a:extLst>
              <a:ext uri="{FF2B5EF4-FFF2-40B4-BE49-F238E27FC236}">
                <a16:creationId xmlns:a16="http://schemas.microsoft.com/office/drawing/2014/main" id="{F3ECB4CB-419F-0796-803A-08955559ED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484563"/>
            <a:ext cx="7705725" cy="838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66" name="Picture 32">
            <a:extLst>
              <a:ext uri="{FF2B5EF4-FFF2-40B4-BE49-F238E27FC236}">
                <a16:creationId xmlns:a16="http://schemas.microsoft.com/office/drawing/2014/main" id="{E28E1A3A-9B50-6990-3211-0251263AAA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954588"/>
            <a:ext cx="7705725" cy="80486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Скругленный прямоугольник 39">
            <a:extLst>
              <a:ext uri="{FF2B5EF4-FFF2-40B4-BE49-F238E27FC236}">
                <a16:creationId xmlns:a16="http://schemas.microsoft.com/office/drawing/2014/main" id="{68950816-06F2-24C5-CFC6-5CF0FC189106}"/>
              </a:ext>
            </a:extLst>
          </p:cNvPr>
          <p:cNvSpPr/>
          <p:nvPr/>
        </p:nvSpPr>
        <p:spPr>
          <a:xfrm>
            <a:off x="107950" y="4616450"/>
            <a:ext cx="476250" cy="358775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41" name="Скругленный прямоугольник 40">
            <a:extLst>
              <a:ext uri="{FF2B5EF4-FFF2-40B4-BE49-F238E27FC236}">
                <a16:creationId xmlns:a16="http://schemas.microsoft.com/office/drawing/2014/main" id="{769961CC-CD10-A859-D4A3-9A81E232A324}"/>
              </a:ext>
            </a:extLst>
          </p:cNvPr>
          <p:cNvSpPr/>
          <p:nvPr/>
        </p:nvSpPr>
        <p:spPr>
          <a:xfrm>
            <a:off x="107950" y="3195638"/>
            <a:ext cx="476250" cy="358775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FF0000"/>
                </a:solidFill>
              </a:rPr>
              <a:t>18</a:t>
            </a:r>
          </a:p>
        </p:txBody>
      </p:sp>
      <p:pic>
        <p:nvPicPr>
          <p:cNvPr id="45069" name="Picture 39">
            <a:extLst>
              <a:ext uri="{FF2B5EF4-FFF2-40B4-BE49-F238E27FC236}">
                <a16:creationId xmlns:a16="http://schemas.microsoft.com/office/drawing/2014/main" id="{0D4D3F57-9D28-EEB3-DF4A-565DCB59D3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1836738"/>
            <a:ext cx="8043863" cy="8985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70" name="Picture 40">
            <a:extLst>
              <a:ext uri="{FF2B5EF4-FFF2-40B4-BE49-F238E27FC236}">
                <a16:creationId xmlns:a16="http://schemas.microsoft.com/office/drawing/2014/main" id="{08B2EA07-A773-28B8-29DE-6843F2A785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025" y="2781300"/>
            <a:ext cx="2824163" cy="5794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Скругленный прямоугольник 49">
            <a:extLst>
              <a:ext uri="{FF2B5EF4-FFF2-40B4-BE49-F238E27FC236}">
                <a16:creationId xmlns:a16="http://schemas.microsoft.com/office/drawing/2014/main" id="{01F4E043-432F-43E7-7E14-B54BFE8D54DC}"/>
              </a:ext>
            </a:extLst>
          </p:cNvPr>
          <p:cNvSpPr/>
          <p:nvPr/>
        </p:nvSpPr>
        <p:spPr>
          <a:xfrm>
            <a:off x="107950" y="1531938"/>
            <a:ext cx="476250" cy="358775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FF0000"/>
                </a:solidFill>
              </a:rPr>
              <a:t>18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Номер слайда 7">
            <a:extLst>
              <a:ext uri="{FF2B5EF4-FFF2-40B4-BE49-F238E27FC236}">
                <a16:creationId xmlns:a16="http://schemas.microsoft.com/office/drawing/2014/main" id="{EF5AA34F-6BD3-88C8-93D6-9DE0B2702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8713" y="6597650"/>
            <a:ext cx="395287" cy="2603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AA93581-5037-4476-826B-5CE4C7A93EE9}" type="slidenum">
              <a:rPr lang="ru-RU" altLang="ru-RU"/>
              <a:pPr eaLnBrk="1" hangingPunct="1"/>
              <a:t>44</a:t>
            </a:fld>
            <a:endParaRPr lang="ru-RU" altLang="ru-RU"/>
          </a:p>
        </p:txBody>
      </p:sp>
      <p:sp>
        <p:nvSpPr>
          <p:cNvPr id="46083" name="Прямоугольник 13">
            <a:extLst>
              <a:ext uri="{FF2B5EF4-FFF2-40B4-BE49-F238E27FC236}">
                <a16:creationId xmlns:a16="http://schemas.microsoft.com/office/drawing/2014/main" id="{87D54924-1463-5359-D033-C263D83DD2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ru-RU" altLang="ru-RU" sz="2800" b="1">
                <a:solidFill>
                  <a:srgbClr val="C00000"/>
                </a:solidFill>
                <a:latin typeface="Corbel" panose="020B0503020204020204" pitchFamily="34" charset="0"/>
              </a:rPr>
              <a:t>Задание №18 ЕГЭ 201</a:t>
            </a:r>
            <a:r>
              <a:rPr lang="en-US" altLang="ru-RU" sz="2800" b="1">
                <a:solidFill>
                  <a:srgbClr val="C00000"/>
                </a:solidFill>
                <a:latin typeface="Corbel" panose="020B0503020204020204" pitchFamily="34" charset="0"/>
              </a:rPr>
              <a:t>7</a:t>
            </a:r>
            <a:r>
              <a:rPr lang="ru-RU" altLang="ru-RU" sz="2800" b="1">
                <a:solidFill>
                  <a:srgbClr val="C00000"/>
                </a:solidFill>
                <a:latin typeface="Corbel" panose="020B0503020204020204" pitchFamily="34" charset="0"/>
              </a:rPr>
              <a:t>  (профильный уровень)</a:t>
            </a:r>
          </a:p>
        </p:txBody>
      </p:sp>
      <p:pic>
        <p:nvPicPr>
          <p:cNvPr id="46084" name="Picture 9">
            <a:extLst>
              <a:ext uri="{FF2B5EF4-FFF2-40B4-BE49-F238E27FC236}">
                <a16:creationId xmlns:a16="http://schemas.microsoft.com/office/drawing/2014/main" id="{BDB32840-F8E0-91B6-1152-A01D77FC3E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3" y="611188"/>
            <a:ext cx="7391400" cy="13239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5" name="Picture 10">
            <a:extLst>
              <a:ext uri="{FF2B5EF4-FFF2-40B4-BE49-F238E27FC236}">
                <a16:creationId xmlns:a16="http://schemas.microsoft.com/office/drawing/2014/main" id="{5DDEA0C1-1081-4192-496E-93ECEE0394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1989138"/>
            <a:ext cx="2171700" cy="5905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6" name="Picture 17">
            <a:extLst>
              <a:ext uri="{FF2B5EF4-FFF2-40B4-BE49-F238E27FC236}">
                <a16:creationId xmlns:a16="http://schemas.microsoft.com/office/drawing/2014/main" id="{49CE1422-F389-D18D-02E0-7DE5C9DBE2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755900"/>
            <a:ext cx="7400925" cy="11049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7" name="Picture 16">
            <a:extLst>
              <a:ext uri="{FF2B5EF4-FFF2-40B4-BE49-F238E27FC236}">
                <a16:creationId xmlns:a16="http://schemas.microsoft.com/office/drawing/2014/main" id="{2003E81A-07C3-4F41-1A1A-2AB4C1934E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933825"/>
            <a:ext cx="3038475" cy="381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Скругленный прямоугольник 18">
            <a:extLst>
              <a:ext uri="{FF2B5EF4-FFF2-40B4-BE49-F238E27FC236}">
                <a16:creationId xmlns:a16="http://schemas.microsoft.com/office/drawing/2014/main" id="{00E0A0BF-C897-B365-620A-25A2DC0B651D}"/>
              </a:ext>
            </a:extLst>
          </p:cNvPr>
          <p:cNvSpPr/>
          <p:nvPr/>
        </p:nvSpPr>
        <p:spPr>
          <a:xfrm>
            <a:off x="107950" y="971550"/>
            <a:ext cx="476250" cy="358775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20" name="Скругленный прямоугольник 19">
            <a:extLst>
              <a:ext uri="{FF2B5EF4-FFF2-40B4-BE49-F238E27FC236}">
                <a16:creationId xmlns:a16="http://schemas.microsoft.com/office/drawing/2014/main" id="{61E1C145-E942-B5D5-2E5D-9A6DDFC1D09F}"/>
              </a:ext>
            </a:extLst>
          </p:cNvPr>
          <p:cNvSpPr/>
          <p:nvPr/>
        </p:nvSpPr>
        <p:spPr>
          <a:xfrm>
            <a:off x="107950" y="3019425"/>
            <a:ext cx="476250" cy="358775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FF0000"/>
                </a:solidFill>
              </a:rPr>
              <a:t>18</a:t>
            </a:r>
          </a:p>
        </p:txBody>
      </p:sp>
      <p:pic>
        <p:nvPicPr>
          <p:cNvPr id="46090" name="Picture 9">
            <a:extLst>
              <a:ext uri="{FF2B5EF4-FFF2-40B4-BE49-F238E27FC236}">
                <a16:creationId xmlns:a16="http://schemas.microsoft.com/office/drawing/2014/main" id="{D12FF8F6-21DF-C08B-2E8C-10B4D03012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5661025"/>
            <a:ext cx="4968875" cy="7016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91" name="Picture 21">
            <a:extLst>
              <a:ext uri="{FF2B5EF4-FFF2-40B4-BE49-F238E27FC236}">
                <a16:creationId xmlns:a16="http://schemas.microsoft.com/office/drawing/2014/main" id="{BBB907E1-F660-1F0F-D9EA-CF1F7ADC6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3" y="4508500"/>
            <a:ext cx="7596187" cy="10810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Скругленный прямоугольник 22">
            <a:extLst>
              <a:ext uri="{FF2B5EF4-FFF2-40B4-BE49-F238E27FC236}">
                <a16:creationId xmlns:a16="http://schemas.microsoft.com/office/drawing/2014/main" id="{1C445725-A648-C85F-5CBE-A10E5D0BA988}"/>
              </a:ext>
            </a:extLst>
          </p:cNvPr>
          <p:cNvSpPr/>
          <p:nvPr/>
        </p:nvSpPr>
        <p:spPr>
          <a:xfrm>
            <a:off x="107950" y="4870450"/>
            <a:ext cx="476250" cy="358775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FF0000"/>
                </a:solidFill>
              </a:rPr>
              <a:t>18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Номер слайда 8">
            <a:extLst>
              <a:ext uri="{FF2B5EF4-FFF2-40B4-BE49-F238E27FC236}">
                <a16:creationId xmlns:a16="http://schemas.microsoft.com/office/drawing/2014/main" id="{BEB4C2C6-A320-3D6F-704B-41FD2D1EC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91575" y="6515100"/>
            <a:ext cx="333375" cy="333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ADFB70B-9AFA-4336-9D39-90BEC7AA2BE9}" type="slidenum">
              <a:rPr lang="ru-RU" altLang="ru-RU"/>
              <a:pPr eaLnBrk="1" hangingPunct="1"/>
              <a:t>5</a:t>
            </a:fld>
            <a:endParaRPr lang="ru-RU" altLang="ru-RU"/>
          </a:p>
        </p:txBody>
      </p:sp>
      <p:sp>
        <p:nvSpPr>
          <p:cNvPr id="6147" name="Прямоугольник 7">
            <a:extLst>
              <a:ext uri="{FF2B5EF4-FFF2-40B4-BE49-F238E27FC236}">
                <a16:creationId xmlns:a16="http://schemas.microsoft.com/office/drawing/2014/main" id="{B41BEC8A-B401-1FAA-A29D-9A1C58B2FA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300" b="1">
                <a:solidFill>
                  <a:srgbClr val="C00000"/>
                </a:solidFill>
              </a:rPr>
              <a:t>Пример решения задания 18 </a:t>
            </a:r>
            <a:br>
              <a:rPr lang="ru-RU" altLang="ru-RU" sz="2300" b="1">
                <a:solidFill>
                  <a:srgbClr val="C00000"/>
                </a:solidFill>
              </a:rPr>
            </a:br>
            <a:r>
              <a:rPr lang="ru-RU" altLang="ru-RU" sz="2300" b="1">
                <a:solidFill>
                  <a:srgbClr val="C00000"/>
                </a:solidFill>
              </a:rPr>
              <a:t>из демоверсии ЕГЭ 2018 (профильный уровень)</a:t>
            </a:r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id="{6B5D956E-85FE-C4D2-A136-95E5B8335AB6}"/>
              </a:ext>
            </a:extLst>
          </p:cNvPr>
          <p:cNvSpPr/>
          <p:nvPr/>
        </p:nvSpPr>
        <p:spPr>
          <a:xfrm>
            <a:off x="179388" y="1484313"/>
            <a:ext cx="476250" cy="360362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FF0000"/>
                </a:solidFill>
              </a:rPr>
              <a:t>1</a:t>
            </a:r>
          </a:p>
        </p:txBody>
      </p:sp>
      <p:pic>
        <p:nvPicPr>
          <p:cNvPr id="6149" name="Picture 4">
            <a:extLst>
              <a:ext uri="{FF2B5EF4-FFF2-40B4-BE49-F238E27FC236}">
                <a16:creationId xmlns:a16="http://schemas.microsoft.com/office/drawing/2014/main" id="{60034512-7AB7-30C6-FB0E-F891C62A70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800350"/>
            <a:ext cx="6265863" cy="3890963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7">
            <a:extLst>
              <a:ext uri="{FF2B5EF4-FFF2-40B4-BE49-F238E27FC236}">
                <a16:creationId xmlns:a16="http://schemas.microsoft.com/office/drawing/2014/main" id="{096D462F-B152-0CA1-CA7B-32A16AD5A2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6381750"/>
            <a:ext cx="2476500" cy="381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1" name="Прямоугольник 7">
            <a:extLst>
              <a:ext uri="{FF2B5EF4-FFF2-40B4-BE49-F238E27FC236}">
                <a16:creationId xmlns:a16="http://schemas.microsoft.com/office/drawing/2014/main" id="{FC2D448E-7479-1D5B-21F6-581D529654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088" y="2122488"/>
            <a:ext cx="8712200" cy="369887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Основу решения составляет теорема о касающихся окружностях.</a:t>
            </a:r>
          </a:p>
        </p:txBody>
      </p:sp>
      <p:pic>
        <p:nvPicPr>
          <p:cNvPr id="6152" name="Picture 12">
            <a:extLst>
              <a:ext uri="{FF2B5EF4-FFF2-40B4-BE49-F238E27FC236}">
                <a16:creationId xmlns:a16="http://schemas.microsoft.com/office/drawing/2014/main" id="{EC236330-D34E-6732-8B9E-ACC9FBDDCB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836613"/>
            <a:ext cx="7896225" cy="11906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13">
            <a:extLst>
              <a:ext uri="{FF2B5EF4-FFF2-40B4-BE49-F238E27FC236}">
                <a16:creationId xmlns:a16="http://schemas.microsoft.com/office/drawing/2014/main" id="{10C33515-35F7-82D7-77FB-A10CC9F323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2532063"/>
            <a:ext cx="4876800" cy="13049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>
            <a:extLst>
              <a:ext uri="{FF2B5EF4-FFF2-40B4-BE49-F238E27FC236}">
                <a16:creationId xmlns:a16="http://schemas.microsoft.com/office/drawing/2014/main" id="{ED631D0B-BBA7-3029-0B39-F33251C790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692150"/>
            <a:ext cx="8713788" cy="5616575"/>
          </a:xfrm>
          <a:solidFill>
            <a:schemeClr val="bg1"/>
          </a:solidFill>
          <a:ln>
            <a:solidFill>
              <a:srgbClr val="000099"/>
            </a:solidFill>
          </a:ln>
        </p:spPr>
        <p:txBody>
          <a:bodyPr/>
          <a:lstStyle/>
          <a:p>
            <a:pPr marL="0" algn="just">
              <a:buFontTx/>
              <a:buNone/>
              <a:defRPr/>
            </a:pPr>
            <a:r>
              <a:rPr lang="ru-RU" sz="2000" dirty="0"/>
              <a:t>Как правило, к алгебраическим методам относят методы решения уравнений, неравенств и систем с параметром при всех допустимых значениях параметра, основанные на алгебраических преобразованиях (равносильные переходы, замены, использование необходимых и достаточных условий) и применении формул и приемов для решения простейших уравнений (линейных, дробно-рациональных, квадратичных, показательных, логарифмических, тригонометрических).</a:t>
            </a:r>
          </a:p>
          <a:p>
            <a:pPr marL="0">
              <a:buFontTx/>
              <a:buNone/>
              <a:defRPr/>
            </a:pPr>
            <a:r>
              <a:rPr lang="ru-RU" sz="2400" dirty="0"/>
              <a:t> </a:t>
            </a:r>
          </a:p>
          <a:p>
            <a:pPr eaLnBrk="1" hangingPunct="1">
              <a:buFontTx/>
              <a:buNone/>
              <a:defRPr/>
            </a:pPr>
            <a:endParaRPr lang="ru-RU" sz="2400" dirty="0"/>
          </a:p>
        </p:txBody>
      </p:sp>
      <p:pic>
        <p:nvPicPr>
          <p:cNvPr id="7171" name="Рисунок 3" descr="opyat-na-te-je-grabli-ili-osobennosti-nacionalnogo-internet-bankinga.jpg">
            <a:extLst>
              <a:ext uri="{FF2B5EF4-FFF2-40B4-BE49-F238E27FC236}">
                <a16:creationId xmlns:a16="http://schemas.microsoft.com/office/drawing/2014/main" id="{A94BFE5F-47C4-05C5-29B3-BC80A0E2E5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3429000"/>
            <a:ext cx="3887787" cy="25923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2" name="Номер слайда 3">
            <a:extLst>
              <a:ext uri="{FF2B5EF4-FFF2-40B4-BE49-F238E27FC236}">
                <a16:creationId xmlns:a16="http://schemas.microsoft.com/office/drawing/2014/main" id="{CA325D35-DDEC-4560-A4D6-ACACE975E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32813" y="6453188"/>
            <a:ext cx="441325" cy="2809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2EF0093-DE19-418D-B325-F152AA42CD91}" type="slidenum">
              <a:rPr lang="ru-RU" altLang="ru-RU"/>
              <a:pPr eaLnBrk="1" hangingPunct="1"/>
              <a:t>6</a:t>
            </a:fld>
            <a:endParaRPr lang="ru-RU" altLang="ru-RU"/>
          </a:p>
        </p:txBody>
      </p:sp>
      <p:sp>
        <p:nvSpPr>
          <p:cNvPr id="7173" name="Прямоугольник 13">
            <a:extLst>
              <a:ext uri="{FF2B5EF4-FFF2-40B4-BE49-F238E27FC236}">
                <a16:creationId xmlns:a16="http://schemas.microsoft.com/office/drawing/2014/main" id="{93E230BE-3542-8D10-051F-886CF36E94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2600" b="1">
                <a:solidFill>
                  <a:srgbClr val="C00000"/>
                </a:solidFill>
                <a:latin typeface="Corbel" panose="020B0503020204020204" pitchFamily="34" charset="0"/>
              </a:rPr>
              <a:t>Алгебраический метод</a:t>
            </a:r>
            <a:endParaRPr lang="ru-RU" altLang="ru-RU" sz="2400" b="1">
              <a:solidFill>
                <a:srgbClr val="C00000"/>
              </a:solidFill>
              <a:latin typeface="Corbel" panose="020B0503020204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Номер слайда 19">
            <a:extLst>
              <a:ext uri="{FF2B5EF4-FFF2-40B4-BE49-F238E27FC236}">
                <a16:creationId xmlns:a16="http://schemas.microsoft.com/office/drawing/2014/main" id="{9FF90009-A96C-8E5D-5FBF-B076F339D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8713" y="6540500"/>
            <a:ext cx="395287" cy="3175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050CC84-9288-4B55-A837-1B3A1340FD0C}" type="slidenum">
              <a:rPr lang="ru-RU" altLang="ru-RU"/>
              <a:pPr eaLnBrk="1" hangingPunct="1"/>
              <a:t>7</a:t>
            </a:fld>
            <a:endParaRPr lang="ru-RU" altLang="ru-RU"/>
          </a:p>
        </p:txBody>
      </p:sp>
      <p:sp>
        <p:nvSpPr>
          <p:cNvPr id="8195" name="Прямоугольник 13">
            <a:extLst>
              <a:ext uri="{FF2B5EF4-FFF2-40B4-BE49-F238E27FC236}">
                <a16:creationId xmlns:a16="http://schemas.microsoft.com/office/drawing/2014/main" id="{5BA6A052-D7DF-8A99-FFF6-46E0183421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2600" b="1">
                <a:solidFill>
                  <a:srgbClr val="C00000"/>
                </a:solidFill>
                <a:latin typeface="Corbel" panose="020B0503020204020204" pitchFamily="34" charset="0"/>
              </a:rPr>
              <a:t>Алгебраический метод </a:t>
            </a:r>
            <a:br>
              <a:rPr lang="ru-RU" altLang="ru-RU" sz="2600" b="1">
                <a:solidFill>
                  <a:srgbClr val="C00000"/>
                </a:solidFill>
                <a:latin typeface="Corbel" panose="020B0503020204020204" pitchFamily="34" charset="0"/>
              </a:rPr>
            </a:br>
            <a:r>
              <a:rPr lang="ru-RU" altLang="ru-RU" sz="2400" b="1">
                <a:solidFill>
                  <a:srgbClr val="C00000"/>
                </a:solidFill>
                <a:latin typeface="Corbel" panose="020B0503020204020204" pitchFamily="34" charset="0"/>
              </a:rPr>
              <a:t>(теоремы о корнях квадратного трехчлена)</a:t>
            </a:r>
          </a:p>
        </p:txBody>
      </p:sp>
      <p:pic>
        <p:nvPicPr>
          <p:cNvPr id="8196" name="Picture 13">
            <a:extLst>
              <a:ext uri="{FF2B5EF4-FFF2-40B4-BE49-F238E27FC236}">
                <a16:creationId xmlns:a16="http://schemas.microsoft.com/office/drawing/2014/main" id="{C1883BC2-6017-23D9-C034-F7939289E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904875"/>
            <a:ext cx="7945438" cy="5832475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Номер слайда 19">
            <a:extLst>
              <a:ext uri="{FF2B5EF4-FFF2-40B4-BE49-F238E27FC236}">
                <a16:creationId xmlns:a16="http://schemas.microsoft.com/office/drawing/2014/main" id="{F3747E4B-0560-375E-64E2-A1212A73F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8713" y="6540500"/>
            <a:ext cx="395287" cy="3175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F522806-2843-4611-88C4-8634B013FF70}" type="slidenum">
              <a:rPr lang="ru-RU" altLang="ru-RU"/>
              <a:pPr eaLnBrk="1" hangingPunct="1"/>
              <a:t>8</a:t>
            </a:fld>
            <a:endParaRPr lang="ru-RU" altLang="ru-RU"/>
          </a:p>
        </p:txBody>
      </p:sp>
      <p:pic>
        <p:nvPicPr>
          <p:cNvPr id="9219" name="Picture 2">
            <a:extLst>
              <a:ext uri="{FF2B5EF4-FFF2-40B4-BE49-F238E27FC236}">
                <a16:creationId xmlns:a16="http://schemas.microsoft.com/office/drawing/2014/main" id="{7DA0C34F-C293-6DE6-0207-F41432A7ED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5" y="188913"/>
            <a:ext cx="7986713" cy="6446837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Номер слайда 19">
            <a:extLst>
              <a:ext uri="{FF2B5EF4-FFF2-40B4-BE49-F238E27FC236}">
                <a16:creationId xmlns:a16="http://schemas.microsoft.com/office/drawing/2014/main" id="{96049E44-C5EA-7EE6-957E-5E3E52B42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8713" y="6530975"/>
            <a:ext cx="395287" cy="3175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868764D-19B3-4424-9A32-F33FB8AECCB5}" type="slidenum">
              <a:rPr lang="ru-RU" altLang="ru-RU"/>
              <a:pPr eaLnBrk="1" hangingPunct="1"/>
              <a:t>9</a:t>
            </a:fld>
            <a:endParaRPr lang="ru-RU" altLang="ru-RU"/>
          </a:p>
        </p:txBody>
      </p:sp>
      <p:pic>
        <p:nvPicPr>
          <p:cNvPr id="10243" name="Picture 2">
            <a:extLst>
              <a:ext uri="{FF2B5EF4-FFF2-40B4-BE49-F238E27FC236}">
                <a16:creationId xmlns:a16="http://schemas.microsoft.com/office/drawing/2014/main" id="{BB7EE158-19BF-8D59-3BFE-F9BB96E7C8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7850188" cy="6335712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25416</TotalTime>
  <Words>1591</Words>
  <Application>Microsoft Office PowerPoint</Application>
  <PresentationFormat>Экран (4:3)</PresentationFormat>
  <Paragraphs>239</Paragraphs>
  <Slides>44</Slides>
  <Notes>11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50" baseType="lpstr">
      <vt:lpstr>Arial</vt:lpstr>
      <vt:lpstr>Corbel</vt:lpstr>
      <vt:lpstr>Wingdings</vt:lpstr>
      <vt:lpstr>Times New Roman</vt:lpstr>
      <vt:lpstr>Оформление по умолчанию</vt:lpstr>
      <vt:lpstr>MathType 6.0 Equation</vt:lpstr>
      <vt:lpstr>Рекомендации по подготовке к выполнению   задания №18 (задачи с параметром)  ЕГЭ профильного уровня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 помощь приходит производная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ЕГЭ по математике 2011</dc:title>
  <dc:creator>Дмитрий</dc:creator>
  <cp:lastModifiedBy>Лобанев Дмитрий Александрович</cp:lastModifiedBy>
  <cp:revision>1354</cp:revision>
  <dcterms:created xsi:type="dcterms:W3CDTF">2010-10-03T15:33:15Z</dcterms:created>
  <dcterms:modified xsi:type="dcterms:W3CDTF">2024-12-24T18:02:22Z</dcterms:modified>
</cp:coreProperties>
</file>