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62" r:id="rId5"/>
    <p:sldId id="258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9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06573-32DF-4258-8130-90B08AD7FB1C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5CE3D-4FD1-4D10-807C-D711875104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semenova-klass.moy.su/EGE/posobie_po_resheniju_s6_ot_i.v-jakovleva.pdf" TargetMode="External"/><Relationship Id="rId3" Type="http://schemas.openxmlformats.org/officeDocument/2006/relationships/hyperlink" Target="https://4ege.ru/matematika/56198-teoriya-chisel.html" TargetMode="External"/><Relationship Id="rId7" Type="http://schemas.openxmlformats.org/officeDocument/2006/relationships/hyperlink" Target="https://zen.yandex.ru/media/id/5f2dca5ba9c516436c1a8ea4/19ia-zadacha-profilnogo-ege-5f95456cd2b7e412883baa13" TargetMode="External"/><Relationship Id="rId2" Type="http://schemas.openxmlformats.org/officeDocument/2006/relationships/hyperlink" Target="https://examer.ru/ege_po_matematike/teoriya/povyshennaya_slogno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ge.sdamgia.ru/test?theme=172" TargetMode="External"/><Relationship Id="rId5" Type="http://schemas.openxmlformats.org/officeDocument/2006/relationships/hyperlink" Target="https://zen.yandex.ru/media/id/5e13897e34808200b16e2469/nod-i-nok-5e20c8a0aad43600ad444b1e" TargetMode="External"/><Relationship Id="rId4" Type="http://schemas.openxmlformats.org/officeDocument/2006/relationships/hyperlink" Target="https://mathus.ru/" TargetMode="External"/><Relationship Id="rId9" Type="http://schemas.openxmlformats.org/officeDocument/2006/relationships/hyperlink" Target="file:///C:\Users\Vic\Downloads\&#208;&#156;&#208;&#176;&#208;&#187;&#209;&#140;&#209;&#134;&#208;&#181;2%20&#208;&#181;&#208;&#179;&#209;&#141;%202012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928802"/>
            <a:ext cx="9144000" cy="1857388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071678"/>
            <a:ext cx="8786874" cy="1470025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Bebas Neue Bold" pitchFamily="34" charset="-52"/>
              </a:rPr>
              <a:t>• Теория чисел в </a:t>
            </a:r>
            <a:r>
              <a:rPr lang="ru-RU" sz="8800" dirty="0" err="1" smtClean="0">
                <a:latin typeface="Bebas Neue Bold" pitchFamily="34" charset="-52"/>
              </a:rPr>
              <a:t>егэ</a:t>
            </a:r>
            <a:r>
              <a:rPr lang="ru-RU" sz="8800" dirty="0" smtClean="0">
                <a:latin typeface="Bebas Neue Bold" pitchFamily="34" charset="-52"/>
              </a:rPr>
              <a:t> •</a:t>
            </a:r>
            <a:endParaRPr lang="ru-RU" sz="8800" dirty="0">
              <a:latin typeface="Bebas Neue Bold" pitchFamily="34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42852"/>
            <a:ext cx="7572428" cy="6215106"/>
          </a:xfrm>
        </p:spPr>
        <p:txBody>
          <a:bodyPr>
            <a:normAutofit/>
          </a:bodyPr>
          <a:lstStyle/>
          <a:p>
            <a:r>
              <a:rPr lang="ru-RU" sz="2200" u="none" strike="noStrike" dirty="0" smtClean="0">
                <a:latin typeface="Bebas Neue Book" pitchFamily="2" charset="-52"/>
              </a:rPr>
              <a:t>Муниципальное бюджетное общеобразовательное учреждение городского округа Королёв Московской области "Гимназия № 17"</a:t>
            </a:r>
            <a:endParaRPr lang="ru-RU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Bebas Neue Book" pitchFamily="2" charset="-52"/>
            </a:endParaRPr>
          </a:p>
          <a:p>
            <a:r>
              <a:rPr lang="ru-RU" sz="5400" dirty="0" smtClean="0">
                <a:solidFill>
                  <a:schemeClr val="tx1"/>
                </a:solidFill>
                <a:latin typeface="Bebas Neue Regular" pitchFamily="2" charset="-52"/>
              </a:rPr>
              <a:t>Проект на тему:</a:t>
            </a:r>
          </a:p>
          <a:p>
            <a:endParaRPr lang="ru-RU" sz="5400" dirty="0">
              <a:solidFill>
                <a:schemeClr val="tx1"/>
              </a:solidFill>
              <a:latin typeface="Bebas Neue Regular" pitchFamily="2" charset="-52"/>
            </a:endParaRPr>
          </a:p>
          <a:p>
            <a:endParaRPr lang="ru-RU" sz="5400" dirty="0" smtClean="0">
              <a:solidFill>
                <a:schemeClr val="tx1"/>
              </a:solidFill>
              <a:latin typeface="Bebas Neue Regular" pitchFamily="2" charset="-52"/>
            </a:endParaRPr>
          </a:p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                                                       Руководитель проекта:</a:t>
            </a:r>
          </a:p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                                                                  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Селюханова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алёна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игоревна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Bebas Neue Regular" pitchFamily="2" charset="-52"/>
            </a:endParaRPr>
          </a:p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                                                         Выполнила ученица 11в:</a:t>
            </a:r>
          </a:p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                                                                 Ефимова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алёна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викторовна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Bebas Neue Regular" pitchFamily="2" charset="-52"/>
            </a:endParaRPr>
          </a:p>
          <a:p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ebas Neue Regular" pitchFamily="2" charset="-52"/>
            </a:endParaRPr>
          </a:p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bas Neue Regular" pitchFamily="2" charset="-52"/>
              </a:rPr>
              <a:t>Г. Королёв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прогрессии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Арифметическая</a:t>
            </a:r>
          </a:p>
          <a:p>
            <a:pPr>
              <a:buNone/>
            </a:pPr>
            <a:r>
              <a:rPr lang="en-US" i="1" dirty="0" smtClean="0"/>
              <a:t>a</a:t>
            </a:r>
            <a:r>
              <a:rPr lang="en-US" sz="2400" i="1" dirty="0" smtClean="0"/>
              <a:t>n</a:t>
            </a:r>
            <a:r>
              <a:rPr lang="en-US" i="1" dirty="0" smtClean="0"/>
              <a:t>=a</a:t>
            </a:r>
            <a:r>
              <a:rPr lang="en-US" sz="2400" i="1" dirty="0" smtClean="0"/>
              <a:t>1</a:t>
            </a:r>
            <a:r>
              <a:rPr lang="en-US" i="1" dirty="0" smtClean="0"/>
              <a:t>+d</a:t>
            </a:r>
            <a:r>
              <a:rPr lang="en-US" sz="2400" i="1" dirty="0" smtClean="0"/>
              <a:t>(n−1)</a:t>
            </a:r>
            <a:r>
              <a:rPr lang="en-US" i="1" dirty="0" smtClean="0"/>
              <a:t>       </a:t>
            </a:r>
            <a:r>
              <a:rPr lang="en-US" i="1" dirty="0" err="1" smtClean="0"/>
              <a:t>S</a:t>
            </a:r>
            <a:r>
              <a:rPr lang="en-US" sz="2400" i="1" dirty="0" err="1" smtClean="0"/>
              <a:t>n</a:t>
            </a:r>
            <a:r>
              <a:rPr lang="en-US" dirty="0" smtClean="0"/>
              <a:t>=       </a:t>
            </a:r>
            <a:r>
              <a:rPr lang="ru-RU" dirty="0" smtClean="0"/>
              <a:t>           </a:t>
            </a:r>
          </a:p>
          <a:p>
            <a:pPr>
              <a:buNone/>
            </a:pPr>
            <a:r>
              <a:rPr lang="en-US" i="1" dirty="0" smtClean="0"/>
              <a:t>d=a</a:t>
            </a:r>
            <a:r>
              <a:rPr lang="en-US" sz="2400" i="1" dirty="0" smtClean="0"/>
              <a:t>(n+1</a:t>
            </a:r>
            <a:r>
              <a:rPr lang="en-US" sz="2400" i="1" dirty="0" smtClean="0"/>
              <a:t>)</a:t>
            </a:r>
            <a:r>
              <a:rPr lang="en-US" i="1" dirty="0" smtClean="0"/>
              <a:t> −</a:t>
            </a:r>
            <a:r>
              <a:rPr lang="en-US" i="1" dirty="0" smtClean="0"/>
              <a:t>a</a:t>
            </a:r>
            <a:r>
              <a:rPr lang="en-US" sz="2400" i="1" dirty="0" smtClean="0"/>
              <a:t>n</a:t>
            </a:r>
            <a:endParaRPr lang="ru-RU" sz="2400" i="1" dirty="0" smtClean="0"/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геометрическая</a:t>
            </a: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en-US" i="1" dirty="0" err="1" smtClean="0"/>
              <a:t>b</a:t>
            </a:r>
            <a:r>
              <a:rPr lang="en-US" sz="2400" i="1" dirty="0" err="1" smtClean="0"/>
              <a:t>n</a:t>
            </a:r>
            <a:r>
              <a:rPr lang="ru-RU" i="1" dirty="0" smtClean="0"/>
              <a:t>=</a:t>
            </a:r>
            <a:r>
              <a:rPr lang="en-US" i="1" dirty="0" smtClean="0"/>
              <a:t>b</a:t>
            </a:r>
            <a:r>
              <a:rPr lang="ru-RU" sz="2400" i="1" dirty="0" smtClean="0"/>
              <a:t>1</a:t>
            </a:r>
            <a:r>
              <a:rPr lang="ru-RU" i="1" dirty="0" smtClean="0"/>
              <a:t>·</a:t>
            </a:r>
            <a:r>
              <a:rPr lang="en-US" i="1" dirty="0" smtClean="0"/>
              <a:t>q</a:t>
            </a:r>
            <a:r>
              <a:rPr lang="ru-RU" sz="2400" i="1" dirty="0" smtClean="0"/>
              <a:t>(</a:t>
            </a:r>
            <a:r>
              <a:rPr lang="en-US" sz="2400" i="1" dirty="0" smtClean="0"/>
              <a:t>n</a:t>
            </a:r>
            <a:r>
              <a:rPr lang="ru-RU" sz="2400" i="1" dirty="0" smtClean="0"/>
              <a:t>−1)</a:t>
            </a:r>
            <a:r>
              <a:rPr lang="ru-RU" i="1" dirty="0" smtClean="0"/>
              <a:t>                  </a:t>
            </a:r>
            <a:r>
              <a:rPr lang="en-US" i="1" dirty="0" smtClean="0"/>
              <a:t>q</a:t>
            </a:r>
            <a:r>
              <a:rPr lang="ru-RU" dirty="0" smtClean="0"/>
              <a:t>=         </a:t>
            </a:r>
            <a:endParaRPr lang="ru-RU" dirty="0" smtClean="0"/>
          </a:p>
          <a:p>
            <a:pPr>
              <a:buNone/>
            </a:pPr>
            <a:r>
              <a:rPr lang="en-US" i="1" dirty="0" err="1" smtClean="0"/>
              <a:t>S</a:t>
            </a:r>
            <a:r>
              <a:rPr lang="en-US" sz="2400" i="1" dirty="0" err="1" smtClean="0"/>
              <a:t>n</a:t>
            </a:r>
            <a:r>
              <a:rPr lang="ru-RU" dirty="0" smtClean="0"/>
              <a:t>=</a:t>
            </a: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endParaRPr lang="ru-RU" dirty="0">
              <a:latin typeface="Bebas Neue Regular" pitchFamily="2" charset="-52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4000" contrast="63000"/>
          </a:blip>
          <a:srcRect/>
          <a:stretch>
            <a:fillRect/>
          </a:stretch>
        </p:blipFill>
        <p:spPr bwMode="auto">
          <a:xfrm>
            <a:off x="4071934" y="2143116"/>
            <a:ext cx="1800230" cy="771527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4617794" y="3929066"/>
            <a:ext cx="970824" cy="714380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37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6000" contrast="57000"/>
          </a:blip>
          <a:srcRect/>
          <a:stretch>
            <a:fillRect/>
          </a:stretch>
        </p:blipFill>
        <p:spPr bwMode="auto">
          <a:xfrm>
            <a:off x="1214414" y="4572008"/>
            <a:ext cx="1644798" cy="766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latin typeface="Bebas Neue Regular" pitchFamily="2" charset="-52"/>
              </a:rPr>
              <a:t>Нок и </a:t>
            </a:r>
            <a:r>
              <a:rPr lang="ru-RU" sz="6600" dirty="0" err="1" smtClean="0">
                <a:latin typeface="Bebas Neue Regular" pitchFamily="2" charset="-52"/>
              </a:rPr>
              <a:t>нод</a:t>
            </a:r>
            <a:endParaRPr lang="ru-RU" sz="66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НОК- </a:t>
            </a:r>
            <a:r>
              <a:rPr lang="ru-RU" dirty="0" smtClean="0">
                <a:latin typeface="Bebas Neue Regular" pitchFamily="2" charset="-52"/>
              </a:rPr>
              <a:t>это такое наименьшее число, которое делится на все эти числа.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 НОД </a:t>
            </a:r>
            <a:r>
              <a:rPr lang="ru-RU" dirty="0" smtClean="0">
                <a:latin typeface="Bebas Neue Regular" pitchFamily="2" charset="-52"/>
              </a:rPr>
              <a:t>или наибольший общий делитель для нескольких чисел - это такое наибольшее число, на которое делятся </a:t>
            </a:r>
            <a:r>
              <a:rPr lang="ru-RU" dirty="0" smtClean="0">
                <a:latin typeface="Bebas Neue Regular" pitchFamily="2" charset="-52"/>
              </a:rPr>
              <a:t>    все </a:t>
            </a:r>
            <a:r>
              <a:rPr lang="ru-RU" dirty="0" smtClean="0">
                <a:latin typeface="Bebas Neue Regular" pitchFamily="2" charset="-52"/>
              </a:rPr>
              <a:t>эти числа</a:t>
            </a:r>
            <a:r>
              <a:rPr lang="ru-RU" dirty="0" smtClean="0">
                <a:latin typeface="Bebas Neue Regular" pitchFamily="2" charset="-52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  Если </a:t>
            </a:r>
            <a:r>
              <a:rPr lang="en-US" dirty="0" smtClean="0">
                <a:latin typeface="Bebas Neue Regular" pitchFamily="2" charset="-52"/>
              </a:rPr>
              <a:t>m</a:t>
            </a:r>
            <a:r>
              <a:rPr lang="ru-RU" dirty="0" smtClean="0">
                <a:latin typeface="Bebas Neue Regular" pitchFamily="2" charset="-52"/>
              </a:rPr>
              <a:t>=</a:t>
            </a:r>
            <a:r>
              <a:rPr lang="en-US" dirty="0" smtClean="0">
                <a:latin typeface="Bebas Neue Regular" pitchFamily="2" charset="-52"/>
              </a:rPr>
              <a:t>a</a:t>
            </a:r>
            <a:r>
              <a:rPr lang="ru-RU" dirty="0" smtClean="0">
                <a:latin typeface="Bebas Neue Regular" pitchFamily="2" charset="-52"/>
              </a:rPr>
              <a:t>*</a:t>
            </a:r>
            <a:r>
              <a:rPr lang="en-US" dirty="0" smtClean="0">
                <a:latin typeface="Bebas Neue Regular" pitchFamily="2" charset="-52"/>
              </a:rPr>
              <a:t>b</a:t>
            </a:r>
            <a:r>
              <a:rPr lang="ru-RU" dirty="0" smtClean="0">
                <a:latin typeface="Bebas Neue Regular" pitchFamily="2" charset="-52"/>
              </a:rPr>
              <a:t>, а </a:t>
            </a:r>
            <a:r>
              <a:rPr lang="en-US" dirty="0" smtClean="0">
                <a:latin typeface="Bebas Neue Regular" pitchFamily="2" charset="-52"/>
              </a:rPr>
              <a:t>n</a:t>
            </a:r>
            <a:r>
              <a:rPr lang="ru-RU" dirty="0" smtClean="0">
                <a:latin typeface="Bebas Neue Regular" pitchFamily="2" charset="-52"/>
              </a:rPr>
              <a:t>=</a:t>
            </a:r>
            <a:r>
              <a:rPr lang="en-US" dirty="0" smtClean="0">
                <a:latin typeface="Bebas Neue Regular" pitchFamily="2" charset="-52"/>
              </a:rPr>
              <a:t>b</a:t>
            </a:r>
            <a:r>
              <a:rPr lang="ru-RU" dirty="0" smtClean="0">
                <a:latin typeface="Bebas Neue Regular" pitchFamily="2" charset="-52"/>
              </a:rPr>
              <a:t>*</a:t>
            </a:r>
            <a:r>
              <a:rPr lang="en-US" dirty="0" smtClean="0">
                <a:latin typeface="Bebas Neue Regular" pitchFamily="2" charset="-52"/>
              </a:rPr>
              <a:t>c</a:t>
            </a:r>
            <a:r>
              <a:rPr lang="ru-RU" dirty="0" smtClean="0">
                <a:latin typeface="Bebas Neue Regular" pitchFamily="2" charset="-52"/>
              </a:rPr>
              <a:t>, то НОД=</a:t>
            </a:r>
            <a:r>
              <a:rPr lang="en-US" dirty="0" smtClean="0">
                <a:latin typeface="Bebas Neue Regular" pitchFamily="2" charset="-52"/>
              </a:rPr>
              <a:t>b</a:t>
            </a:r>
            <a:r>
              <a:rPr lang="ru-RU" dirty="0" smtClean="0">
                <a:latin typeface="Bebas Neue Regular" pitchFamily="2" charset="-52"/>
              </a:rPr>
              <a:t>, а НОК=</a:t>
            </a:r>
            <a:r>
              <a:rPr lang="en-US" dirty="0" smtClean="0">
                <a:latin typeface="Bebas Neue Regular" pitchFamily="2" charset="-52"/>
              </a:rPr>
              <a:t>a</a:t>
            </a:r>
            <a:r>
              <a:rPr lang="ru-RU" dirty="0" smtClean="0">
                <a:latin typeface="Bebas Neue Regular" pitchFamily="2" charset="-52"/>
              </a:rPr>
              <a:t>*</a:t>
            </a:r>
            <a:r>
              <a:rPr lang="en-US" dirty="0" smtClean="0">
                <a:latin typeface="Bebas Neue Regular" pitchFamily="2" charset="-52"/>
              </a:rPr>
              <a:t>b</a:t>
            </a:r>
            <a:r>
              <a:rPr lang="ru-RU" dirty="0" smtClean="0">
                <a:latin typeface="Bebas Neue Regular" pitchFamily="2" charset="-52"/>
              </a:rPr>
              <a:t>*</a:t>
            </a:r>
            <a:r>
              <a:rPr lang="en-US" dirty="0" smtClean="0">
                <a:latin typeface="Bebas Neue Regular" pitchFamily="2" charset="-52"/>
              </a:rPr>
              <a:t>c</a:t>
            </a: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определения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470" y="1600200"/>
            <a:ext cx="921547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Bebas Neue Regular" pitchFamily="2" charset="-52"/>
              </a:rPr>
              <a:t>Взаимно </a:t>
            </a:r>
            <a:r>
              <a:rPr lang="ru-RU" dirty="0" smtClean="0">
                <a:latin typeface="Bebas Neue Regular" pitchFamily="2" charset="-52"/>
              </a:rPr>
              <a:t>простые числа- целые числа, не имеющие общих делителей, кроме ±1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Факториал </a:t>
            </a:r>
            <a:r>
              <a:rPr lang="ru-RU" dirty="0" smtClean="0">
                <a:latin typeface="Bebas Neue Regular" pitchFamily="2" charset="-52"/>
              </a:rPr>
              <a:t>числа — это произведение натуральных чисел от 1 до самого числа (включая данное число). Обозначается знаком (!).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</a:t>
            </a:r>
            <a:r>
              <a:rPr lang="ru-RU" dirty="0" err="1" smtClean="0">
                <a:latin typeface="Bebas Neue Regular" pitchFamily="2" charset="-52"/>
              </a:rPr>
              <a:t>n</a:t>
            </a:r>
            <a:r>
              <a:rPr lang="ru-RU" dirty="0" smtClean="0">
                <a:latin typeface="Bebas Neue Regular" pitchFamily="2" charset="-52"/>
              </a:rPr>
              <a:t>! =1·2·3·…. ·</a:t>
            </a:r>
            <a:r>
              <a:rPr lang="ru-RU" dirty="0" err="1" smtClean="0">
                <a:latin typeface="Bebas Neue Regular" pitchFamily="2" charset="-52"/>
              </a:rPr>
              <a:t>n</a:t>
            </a: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Факториал </a:t>
            </a:r>
            <a:r>
              <a:rPr lang="ru-RU" dirty="0" smtClean="0">
                <a:latin typeface="Bebas Neue Regular" pitchFamily="2" charset="-52"/>
              </a:rPr>
              <a:t>нуля равен единице 0! =1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Простые </a:t>
            </a:r>
            <a:r>
              <a:rPr lang="ru-RU" dirty="0" smtClean="0">
                <a:latin typeface="Bebas Neue Regular" pitchFamily="2" charset="-52"/>
              </a:rPr>
              <a:t>числа – это целые числа, большие единицы, которые имеют только два положительных делителя, а именно самих себя и 1.</a:t>
            </a:r>
          </a:p>
          <a:p>
            <a:endParaRPr lang="ru-RU" dirty="0">
              <a:latin typeface="Bebas Neue Regular" pitchFamily="2" charset="-5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задача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43510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i="1" dirty="0" smtClean="0"/>
              <a:t>     </a:t>
            </a:r>
            <a:r>
              <a:rPr lang="ru-RU" dirty="0" smtClean="0">
                <a:latin typeface="Bebas Neue Regular" pitchFamily="2" charset="-52"/>
              </a:rPr>
              <a:t>На </a:t>
            </a:r>
            <a:r>
              <a:rPr lang="ru-RU" dirty="0" smtClean="0">
                <a:latin typeface="Bebas Neue Regular" pitchFamily="2" charset="-52"/>
              </a:rPr>
              <a:t>доске написано более 40, но менее 48 целых чисел. Среднее арифметическое этих чисел равно –3, среднее арифметическое всех положительных из них равно 4, а среднее арифметическое всех отрицательных из них равно –8.</a:t>
            </a:r>
          </a:p>
          <a:p>
            <a:pPr fontAlgn="base">
              <a:buNone/>
            </a:pPr>
            <a:r>
              <a:rPr lang="ru-RU" dirty="0" smtClean="0">
                <a:latin typeface="Bebas Neue Regular" pitchFamily="2" charset="-52"/>
              </a:rPr>
              <a:t>     а</a:t>
            </a:r>
            <a:r>
              <a:rPr lang="ru-RU" dirty="0" smtClean="0">
                <a:latin typeface="Bebas Neue Regular" pitchFamily="2" charset="-52"/>
              </a:rPr>
              <a:t>) Сколько чисел написано на доске?</a:t>
            </a:r>
          </a:p>
          <a:p>
            <a:pPr fontAlgn="base">
              <a:buNone/>
            </a:pPr>
            <a:r>
              <a:rPr lang="ru-RU" dirty="0" smtClean="0">
                <a:latin typeface="Bebas Neue Regular" pitchFamily="2" charset="-52"/>
              </a:rPr>
              <a:t>     б</a:t>
            </a:r>
            <a:r>
              <a:rPr lang="ru-RU" dirty="0" smtClean="0">
                <a:latin typeface="Bebas Neue Regular" pitchFamily="2" charset="-52"/>
              </a:rPr>
              <a:t>) Каких чисел написано больше: положительных или отрицательных?</a:t>
            </a:r>
          </a:p>
          <a:p>
            <a:pPr fontAlgn="base">
              <a:buNone/>
            </a:pPr>
            <a:r>
              <a:rPr lang="ru-RU" dirty="0" smtClean="0">
                <a:latin typeface="Bebas Neue Regular" pitchFamily="2" charset="-52"/>
              </a:rPr>
              <a:t>     в</a:t>
            </a:r>
            <a:r>
              <a:rPr lang="ru-RU" dirty="0" smtClean="0">
                <a:latin typeface="Bebas Neue Regular" pitchFamily="2" charset="-52"/>
              </a:rPr>
              <a:t>) Какое наибольшее количество положительных чисел может быть среди них?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4578" name="AutoShape 2" descr="https://yastatic.net/s3/edu/tex/35f4f0e5d6a4872a90ce5d1c26fd8f60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https://yastatic.net/s3/edu/tex/35f4f0e5d6a4872a90ce5d1c26fd8f60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решение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А) </a:t>
            </a:r>
            <a:r>
              <a:rPr lang="en-US" dirty="0" smtClean="0">
                <a:latin typeface="Bebas Neue Regular" pitchFamily="2" charset="-52"/>
              </a:rPr>
              <a:t>k</a:t>
            </a:r>
            <a:r>
              <a:rPr lang="ru-RU" dirty="0" smtClean="0">
                <a:latin typeface="Bebas Neue Regular" pitchFamily="2" charset="-52"/>
              </a:rPr>
              <a:t>- количество положительных чисел</a:t>
            </a:r>
            <a:endParaRPr lang="en-US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en-US" dirty="0" smtClean="0">
                <a:latin typeface="Bebas Neue Regular" pitchFamily="2" charset="-52"/>
              </a:rPr>
              <a:t>L</a:t>
            </a:r>
            <a:r>
              <a:rPr lang="ru-RU" dirty="0" smtClean="0">
                <a:latin typeface="Bebas Neue Regular" pitchFamily="2" charset="-52"/>
              </a:rPr>
              <a:t>- количество отрицательных чисел</a:t>
            </a:r>
            <a:endParaRPr lang="en-US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en-US" dirty="0" smtClean="0">
                <a:latin typeface="Bebas Neue Regular" pitchFamily="2" charset="-52"/>
              </a:rPr>
              <a:t>M</a:t>
            </a:r>
            <a:r>
              <a:rPr lang="ru-RU" dirty="0" smtClean="0">
                <a:latin typeface="Bebas Neue Regular" pitchFamily="2" charset="-52"/>
              </a:rPr>
              <a:t>- количество нулей</a:t>
            </a:r>
          </a:p>
          <a:p>
            <a:pPr>
              <a:buNone/>
            </a:pPr>
            <a:r>
              <a:rPr lang="en-US" dirty="0" smtClean="0">
                <a:latin typeface="Bebas Neue Regular" pitchFamily="2" charset="-52"/>
              </a:rPr>
              <a:t>4k −</a:t>
            </a:r>
            <a:r>
              <a:rPr lang="en-US" dirty="0" smtClean="0">
                <a:latin typeface="Bebas Neue Regular" pitchFamily="2" charset="-52"/>
              </a:rPr>
              <a:t>8</a:t>
            </a:r>
            <a:r>
              <a:rPr lang="en-US" dirty="0" smtClean="0">
                <a:latin typeface="Bebas Neue Regular" pitchFamily="2" charset="-52"/>
              </a:rPr>
              <a:t>l + 0⋅m = − 3(k + </a:t>
            </a:r>
            <a:r>
              <a:rPr lang="en-US" dirty="0" smtClean="0">
                <a:latin typeface="Bebas Neue Regular" pitchFamily="2" charset="-52"/>
              </a:rPr>
              <a:t>l</a:t>
            </a:r>
            <a:r>
              <a:rPr lang="en-US" dirty="0" smtClean="0">
                <a:latin typeface="Bebas Neue Regular" pitchFamily="2" charset="-52"/>
              </a:rPr>
              <a:t> +m</a:t>
            </a:r>
            <a:r>
              <a:rPr lang="en-US" dirty="0" smtClean="0">
                <a:latin typeface="Bebas Neue Regular" pitchFamily="2" charset="-52"/>
              </a:rPr>
              <a:t>) =&gt;  (</a:t>
            </a:r>
            <a:r>
              <a:rPr lang="en-US" dirty="0" err="1" smtClean="0">
                <a:latin typeface="Bebas Neue Regular" pitchFamily="2" charset="-52"/>
              </a:rPr>
              <a:t>k+l+m</a:t>
            </a:r>
            <a:r>
              <a:rPr lang="en-US" dirty="0" smtClean="0">
                <a:latin typeface="Bebas Neue Regular" pitchFamily="2" charset="-52"/>
              </a:rPr>
              <a:t>) </a:t>
            </a:r>
            <a:r>
              <a:rPr lang="ru-RU" dirty="0" smtClean="0">
                <a:latin typeface="Bebas Neue Regular" pitchFamily="2" charset="-52"/>
              </a:rPr>
              <a:t>делится на 4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Т.к.  40</a:t>
            </a:r>
            <a:r>
              <a:rPr lang="en-US" dirty="0" smtClean="0">
                <a:latin typeface="Bebas Neue Regular" pitchFamily="2" charset="-52"/>
              </a:rPr>
              <a:t>&lt; </a:t>
            </a:r>
            <a:r>
              <a:rPr lang="en-US" dirty="0" err="1" smtClean="0">
                <a:latin typeface="Bebas Neue Regular" pitchFamily="2" charset="-52"/>
              </a:rPr>
              <a:t>k+l+m</a:t>
            </a:r>
            <a:r>
              <a:rPr lang="en-US" dirty="0" smtClean="0">
                <a:latin typeface="Bebas Neue Regular" pitchFamily="2" charset="-52"/>
              </a:rPr>
              <a:t> &lt;48</a:t>
            </a:r>
            <a:r>
              <a:rPr lang="ru-RU" dirty="0" smtClean="0">
                <a:latin typeface="Bebas Neue Regular" pitchFamily="2" charset="-52"/>
              </a:rPr>
              <a:t> =</a:t>
            </a:r>
            <a:r>
              <a:rPr lang="en-US" dirty="0" smtClean="0">
                <a:latin typeface="Bebas Neue Regular" pitchFamily="2" charset="-52"/>
              </a:rPr>
              <a:t>&gt;</a:t>
            </a:r>
            <a:r>
              <a:rPr lang="ru-RU" dirty="0" smtClean="0">
                <a:latin typeface="Bebas Neue Regular" pitchFamily="2" charset="-52"/>
              </a:rPr>
              <a:t> (</a:t>
            </a:r>
            <a:r>
              <a:rPr lang="en-US" dirty="0" smtClean="0">
                <a:latin typeface="Bebas Neue Regular" pitchFamily="2" charset="-52"/>
              </a:rPr>
              <a:t>K+L+M</a:t>
            </a:r>
            <a:r>
              <a:rPr lang="ru-RU" dirty="0" smtClean="0">
                <a:latin typeface="Bebas Neue Regular" pitchFamily="2" charset="-52"/>
              </a:rPr>
              <a:t>)</a:t>
            </a:r>
            <a:r>
              <a:rPr lang="en-US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=44, т.к только 44 на промежутке (40;48) делится на 4</a:t>
            </a:r>
            <a:endParaRPr lang="ru-RU" dirty="0">
              <a:latin typeface="Bebas Neue Regular" pitchFamily="2" charset="-5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решение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Б)</a:t>
            </a:r>
          </a:p>
          <a:p>
            <a:pPr>
              <a:buNone/>
            </a:pP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В) </a:t>
            </a:r>
            <a:r>
              <a:rPr lang="en-US" dirty="0" smtClean="0">
                <a:latin typeface="Bebas Neue Regular" pitchFamily="2" charset="-52"/>
              </a:rPr>
              <a:t>4k −8l = − 3(k + l + m</a:t>
            </a:r>
            <a:r>
              <a:rPr lang="en-US" dirty="0" smtClean="0">
                <a:latin typeface="Bebas Neue Regular" pitchFamily="2" charset="-52"/>
              </a:rPr>
              <a:t>);   </a:t>
            </a:r>
            <a:r>
              <a:rPr lang="ru-RU" dirty="0" err="1" smtClean="0">
                <a:latin typeface="Bebas Neue Regular" pitchFamily="2" charset="-52"/>
              </a:rPr>
              <a:t>k</a:t>
            </a: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+ </a:t>
            </a:r>
            <a:r>
              <a:rPr lang="en-US" dirty="0" err="1" smtClean="0">
                <a:latin typeface="Bebas Neue Regular" pitchFamily="2" charset="-52"/>
              </a:rPr>
              <a:t>l</a:t>
            </a:r>
            <a:r>
              <a:rPr lang="ru-RU" dirty="0" smtClean="0">
                <a:latin typeface="Bebas Neue Regular" pitchFamily="2" charset="-52"/>
              </a:rPr>
              <a:t> + </a:t>
            </a:r>
            <a:r>
              <a:rPr lang="ru-RU" dirty="0" err="1" smtClean="0">
                <a:latin typeface="Bebas Neue Regular" pitchFamily="2" charset="-52"/>
              </a:rPr>
              <a:t>m</a:t>
            </a: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en-US" dirty="0" smtClean="0">
                <a:latin typeface="Bebas Neue Regular" pitchFamily="2" charset="-52"/>
              </a:rPr>
              <a:t>=</a:t>
            </a:r>
            <a:r>
              <a:rPr lang="ru-RU" dirty="0" smtClean="0">
                <a:latin typeface="Bebas Neue Regular" pitchFamily="2" charset="-52"/>
              </a:rPr>
              <a:t> 44</a:t>
            </a:r>
            <a:r>
              <a:rPr lang="en-US" dirty="0" smtClean="0">
                <a:latin typeface="Bebas Neue Regular" pitchFamily="2" charset="-52"/>
              </a:rPr>
              <a:t> =&gt;  4k </a:t>
            </a:r>
            <a:r>
              <a:rPr lang="en-US" dirty="0" smtClean="0">
                <a:latin typeface="Bebas Neue Regular" pitchFamily="2" charset="-52"/>
              </a:rPr>
              <a:t>− </a:t>
            </a:r>
            <a:r>
              <a:rPr lang="en-US" dirty="0" smtClean="0">
                <a:latin typeface="Bebas Neue Regular" pitchFamily="2" charset="-52"/>
              </a:rPr>
              <a:t>8l</a:t>
            </a:r>
            <a:r>
              <a:rPr lang="en-US" dirty="0" smtClean="0">
                <a:latin typeface="Bebas Neue Regular" pitchFamily="2" charset="-52"/>
              </a:rPr>
              <a:t> = −132</a:t>
            </a:r>
            <a:r>
              <a:rPr lang="en-US" dirty="0" smtClean="0">
                <a:latin typeface="Bebas Neue Regular" pitchFamily="2" charset="-52"/>
              </a:rPr>
              <a:t>,  =&gt;       </a:t>
            </a:r>
            <a:r>
              <a:rPr lang="en-US" dirty="0" smtClean="0">
                <a:latin typeface="Bebas Neue Regular" pitchFamily="2" charset="-52"/>
              </a:rPr>
              <a:t>k = </a:t>
            </a:r>
            <a:r>
              <a:rPr lang="en-US" dirty="0" smtClean="0">
                <a:latin typeface="Bebas Neue Regular" pitchFamily="2" charset="-52"/>
              </a:rPr>
              <a:t>2l</a:t>
            </a:r>
            <a:r>
              <a:rPr lang="en-US" dirty="0" smtClean="0">
                <a:latin typeface="Bebas Neue Regular" pitchFamily="2" charset="-52"/>
              </a:rPr>
              <a:t> − </a:t>
            </a:r>
            <a:r>
              <a:rPr lang="en-US" dirty="0" smtClean="0">
                <a:latin typeface="Bebas Neue Regular" pitchFamily="2" charset="-52"/>
              </a:rPr>
              <a:t>33;  k </a:t>
            </a:r>
            <a:r>
              <a:rPr lang="en-US" dirty="0" smtClean="0">
                <a:latin typeface="Bebas Neue Regular" pitchFamily="2" charset="-52"/>
              </a:rPr>
              <a:t>+ </a:t>
            </a:r>
            <a:r>
              <a:rPr lang="en-US" dirty="0" smtClean="0">
                <a:latin typeface="Bebas Neue Regular" pitchFamily="2" charset="-52"/>
              </a:rPr>
              <a:t>l</a:t>
            </a:r>
            <a:r>
              <a:rPr lang="en-US" dirty="0" smtClean="0">
                <a:latin typeface="Bebas Neue Regular" pitchFamily="2" charset="-52"/>
              </a:rPr>
              <a:t> ≤ </a:t>
            </a:r>
            <a:r>
              <a:rPr lang="en-US" dirty="0" smtClean="0">
                <a:latin typeface="Bebas Neue Regular" pitchFamily="2" charset="-52"/>
              </a:rPr>
              <a:t>44; =&gt;  3l</a:t>
            </a:r>
            <a:r>
              <a:rPr lang="en-US" i="1" dirty="0" smtClean="0">
                <a:latin typeface="Bebas Neue Regular" pitchFamily="2" charset="-52"/>
              </a:rPr>
              <a:t> </a:t>
            </a:r>
            <a:r>
              <a:rPr lang="en-US" dirty="0" smtClean="0">
                <a:latin typeface="Bebas Neue Regular" pitchFamily="2" charset="-52"/>
              </a:rPr>
              <a:t>− 33 ≤ 44; </a:t>
            </a:r>
            <a:r>
              <a:rPr lang="en-US" dirty="0" smtClean="0">
                <a:latin typeface="Bebas Neue Regular" pitchFamily="2" charset="-52"/>
              </a:rPr>
              <a:t>  3l</a:t>
            </a:r>
            <a:r>
              <a:rPr lang="en-US" dirty="0" smtClean="0">
                <a:latin typeface="Bebas Neue Regular" pitchFamily="2" charset="-52"/>
              </a:rPr>
              <a:t> ≤ 77;</a:t>
            </a:r>
            <a:r>
              <a:rPr lang="en-US" i="1" dirty="0" smtClean="0">
                <a:latin typeface="Bebas Neue Regular" pitchFamily="2" charset="-52"/>
              </a:rPr>
              <a:t> </a:t>
            </a:r>
            <a:r>
              <a:rPr lang="en-US" i="1" dirty="0" smtClean="0">
                <a:latin typeface="Bebas Neue Regular" pitchFamily="2" charset="-52"/>
              </a:rPr>
              <a:t>  </a:t>
            </a:r>
            <a:r>
              <a:rPr lang="en-US" dirty="0" smtClean="0">
                <a:latin typeface="Bebas Neue Regular" pitchFamily="2" charset="-52"/>
              </a:rPr>
              <a:t>l</a:t>
            </a:r>
            <a:r>
              <a:rPr lang="en-US" dirty="0" smtClean="0">
                <a:latin typeface="Bebas Neue Regular" pitchFamily="2" charset="-52"/>
              </a:rPr>
              <a:t> ≤ 25</a:t>
            </a:r>
            <a:r>
              <a:rPr lang="en-US" dirty="0" smtClean="0">
                <a:latin typeface="Bebas Neue Regular" pitchFamily="2" charset="-52"/>
              </a:rPr>
              <a:t>;                 </a:t>
            </a:r>
            <a:r>
              <a:rPr lang="en-US" dirty="0" smtClean="0">
                <a:latin typeface="Bebas Neue Regular" pitchFamily="2" charset="-52"/>
              </a:rPr>
              <a:t>k = </a:t>
            </a:r>
            <a:r>
              <a:rPr lang="en-US" dirty="0" smtClean="0">
                <a:latin typeface="Bebas Neue Regular" pitchFamily="2" charset="-52"/>
              </a:rPr>
              <a:t>2l</a:t>
            </a:r>
            <a:r>
              <a:rPr lang="en-US" dirty="0" smtClean="0">
                <a:latin typeface="Bebas Neue Regular" pitchFamily="2" charset="-52"/>
              </a:rPr>
              <a:t> − 33 ≤</a:t>
            </a:r>
            <a:r>
              <a:rPr lang="en-US" dirty="0" smtClean="0">
                <a:latin typeface="Bebas Neue Regular" pitchFamily="2" charset="-52"/>
              </a:rPr>
              <a:t>17</a:t>
            </a:r>
          </a:p>
          <a:p>
            <a:pPr>
              <a:buNone/>
            </a:pP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Ответ: а</a:t>
            </a:r>
            <a:r>
              <a:rPr lang="ru-RU" dirty="0" smtClean="0">
                <a:latin typeface="Bebas Neue Regular" pitchFamily="2" charset="-52"/>
              </a:rPr>
              <a:t>) 44; б) отрицательных; в) 17.</a:t>
            </a:r>
            <a:endParaRPr lang="ru-RU" dirty="0">
              <a:latin typeface="Bebas Neue Regular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643050"/>
            <a:ext cx="807249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Bebas Neue Regular" pitchFamily="2" charset="-52"/>
              </a:rPr>
              <a:t>4k −8l = − 3(k + L</a:t>
            </a:r>
            <a:r>
              <a:rPr lang="en-US" sz="3200" i="1" dirty="0" smtClean="0">
                <a:latin typeface="Bebas Neue Regular" pitchFamily="2" charset="-52"/>
              </a:rPr>
              <a:t> </a:t>
            </a:r>
            <a:r>
              <a:rPr lang="en-US" sz="3200" dirty="0" smtClean="0">
                <a:latin typeface="Bebas Neue Regular" pitchFamily="2" charset="-52"/>
              </a:rPr>
              <a:t>+m</a:t>
            </a:r>
            <a:r>
              <a:rPr lang="en-US" sz="3200" dirty="0" smtClean="0">
                <a:latin typeface="Bebas Neue Regular" pitchFamily="2" charset="-52"/>
              </a:rPr>
              <a:t>) =&gt; 5L</a:t>
            </a:r>
            <a:r>
              <a:rPr lang="en-US" sz="3200" dirty="0" smtClean="0">
                <a:latin typeface="Bebas Neue Regular" pitchFamily="2" charset="-52"/>
              </a:rPr>
              <a:t> = 7k + 3m.</a:t>
            </a:r>
            <a:r>
              <a:rPr lang="en-US" sz="3200" dirty="0" smtClean="0">
                <a:latin typeface="Bebas Neue Regular" pitchFamily="2" charset="-52"/>
              </a:rPr>
              <a:t>      M </a:t>
            </a:r>
            <a:r>
              <a:rPr lang="en-US" sz="3200" dirty="0" smtClean="0">
                <a:latin typeface="Bebas Neue Regular" pitchFamily="2" charset="-52"/>
                <a:cs typeface="Times New Roman"/>
              </a:rPr>
              <a:t>≥</a:t>
            </a:r>
            <a:r>
              <a:rPr lang="en-US" sz="3200" dirty="0" smtClean="0">
                <a:latin typeface="Bebas Neue Regular" pitchFamily="2" charset="-52"/>
              </a:rPr>
              <a:t> 0 =&gt;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Bebas Neue Regular" pitchFamily="2" charset="-52"/>
              </a:rPr>
              <a:t>5l</a:t>
            </a:r>
            <a:r>
              <a:rPr lang="en-US" sz="3200" dirty="0" smtClean="0">
                <a:latin typeface="Bebas Neue Regular" pitchFamily="2" charset="-52"/>
              </a:rPr>
              <a:t> ≥ 7k</a:t>
            </a:r>
            <a:r>
              <a:rPr lang="en-US" sz="3200" dirty="0" smtClean="0">
                <a:latin typeface="Bebas Neue Regular" pitchFamily="2" charset="-52"/>
              </a:rPr>
              <a:t>,</a:t>
            </a:r>
          </a:p>
          <a:p>
            <a:r>
              <a:rPr lang="en-US" sz="3200" dirty="0" smtClean="0">
                <a:latin typeface="Bebas Neue Regular" pitchFamily="2" charset="-52"/>
              </a:rPr>
              <a:t> </a:t>
            </a:r>
            <a:r>
              <a:rPr lang="en-US" sz="3200" dirty="0" smtClean="0">
                <a:latin typeface="Bebas Neue Regular" pitchFamily="2" charset="-52"/>
              </a:rPr>
              <a:t>l</a:t>
            </a:r>
            <a:r>
              <a:rPr lang="en-US" sz="3200" dirty="0" smtClean="0">
                <a:latin typeface="Bebas Neue Regular" pitchFamily="2" charset="-52"/>
              </a:rPr>
              <a:t> &gt; k</a:t>
            </a:r>
            <a:r>
              <a:rPr lang="en-US" sz="3200" dirty="0" smtClean="0">
                <a:latin typeface="Bebas Neue Regular" pitchFamily="2" charset="-52"/>
              </a:rPr>
              <a:t> =&gt; </a:t>
            </a:r>
            <a:r>
              <a:rPr lang="ru-RU" sz="3200" dirty="0" smtClean="0">
                <a:latin typeface="Bebas Neue Regular" pitchFamily="2" charset="-52"/>
              </a:rPr>
              <a:t> отрицательных больше</a:t>
            </a:r>
            <a:endParaRPr lang="en-US" sz="3200" dirty="0" smtClean="0">
              <a:latin typeface="Bebas Neue Regular" pitchFamily="2" charset="-52"/>
            </a:endParaRPr>
          </a:p>
          <a:p>
            <a:endParaRPr lang="en-US" sz="3200" dirty="0" smtClean="0">
              <a:latin typeface="Bebas Neue Regular" pitchFamily="2" charset="-52"/>
            </a:endParaRPr>
          </a:p>
          <a:p>
            <a:r>
              <a:rPr lang="en-US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советы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786842" cy="52578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Bebas Neue Regular" pitchFamily="2" charset="-52"/>
              </a:rPr>
              <a:t>Лучшая </a:t>
            </a:r>
            <a:r>
              <a:rPr lang="ru-RU" dirty="0" smtClean="0">
                <a:latin typeface="Bebas Neue Regular" pitchFamily="2" charset="-52"/>
              </a:rPr>
              <a:t>подготовка к 19 задаче – это практика</a:t>
            </a:r>
          </a:p>
          <a:p>
            <a:pPr lvl="0"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 Теорию </a:t>
            </a:r>
            <a:r>
              <a:rPr lang="ru-RU" dirty="0" smtClean="0">
                <a:latin typeface="Bebas Neue Regular" pitchFamily="2" charset="-52"/>
              </a:rPr>
              <a:t>не нужно заучивать, во время практики вы всё запомните</a:t>
            </a:r>
          </a:p>
          <a:p>
            <a:pPr lvl="0">
              <a:buNone/>
            </a:pPr>
            <a:r>
              <a:rPr lang="ru-RU" dirty="0" smtClean="0">
                <a:latin typeface="Bebas Neue Regular" pitchFamily="2" charset="-52"/>
              </a:rPr>
              <a:t>      Пытайтесь </a:t>
            </a:r>
            <a:r>
              <a:rPr lang="ru-RU" dirty="0" smtClean="0">
                <a:latin typeface="Bebas Neue Regular" pitchFamily="2" charset="-52"/>
              </a:rPr>
              <a:t>решать задачи сами, если не получается, то смотрите не всё решение, а только первые шаги</a:t>
            </a:r>
          </a:p>
          <a:p>
            <a:pPr lvl="0">
              <a:buNone/>
            </a:pPr>
            <a:r>
              <a:rPr lang="ru-RU" dirty="0" smtClean="0">
                <a:latin typeface="Bebas Neue Regular" pitchFamily="2" charset="-52"/>
              </a:rPr>
              <a:t>      На </a:t>
            </a:r>
            <a:r>
              <a:rPr lang="ru-RU" dirty="0" smtClean="0">
                <a:latin typeface="Bebas Neue Regular" pitchFamily="2" charset="-52"/>
              </a:rPr>
              <a:t>19 задачу может уходить много времени (примерно 40 минут), поэтому не расстраивайтесь, если не получается решить быстро</a:t>
            </a:r>
          </a:p>
          <a:p>
            <a:pPr lvl="0">
              <a:buNone/>
            </a:pP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71612"/>
            <a:ext cx="500082" cy="500082"/>
          </a:xfrm>
          <a:prstGeom prst="rect">
            <a:avLst/>
          </a:prstGeom>
          <a:noFill/>
        </p:spPr>
      </p:pic>
      <p:pic>
        <p:nvPicPr>
          <p:cNvPr id="6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214554"/>
            <a:ext cx="500082" cy="500082"/>
          </a:xfrm>
          <a:prstGeom prst="rect">
            <a:avLst/>
          </a:prstGeom>
          <a:noFill/>
        </p:spPr>
      </p:pic>
      <p:pic>
        <p:nvPicPr>
          <p:cNvPr id="7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214686"/>
            <a:ext cx="500082" cy="500082"/>
          </a:xfrm>
          <a:prstGeom prst="rect">
            <a:avLst/>
          </a:prstGeom>
          <a:noFill/>
        </p:spPr>
      </p:pic>
      <p:pic>
        <p:nvPicPr>
          <p:cNvPr id="8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143380"/>
            <a:ext cx="500082" cy="500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советы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786842" cy="4757758"/>
          </a:xfrm>
        </p:spPr>
        <p:txBody>
          <a:bodyPr/>
          <a:lstStyle/>
          <a:p>
            <a:pPr lvl="0">
              <a:buNone/>
            </a:pPr>
            <a:r>
              <a:rPr lang="ru-RU" dirty="0" smtClean="0">
                <a:latin typeface="Bebas Neue Regular" pitchFamily="2" charset="-52"/>
              </a:rPr>
              <a:t>      Несмотря </a:t>
            </a:r>
            <a:r>
              <a:rPr lang="ru-RU" dirty="0" smtClean="0">
                <a:latin typeface="Bebas Neue Regular" pitchFamily="2" charset="-52"/>
              </a:rPr>
              <a:t>на то, что 19 задача считается нелёгкой, </a:t>
            </a:r>
            <a:r>
              <a:rPr lang="ru-RU" dirty="0" smtClean="0">
                <a:latin typeface="Bebas Neue Regular" pitchFamily="2" charset="-52"/>
              </a:rPr>
              <a:t>первые два </a:t>
            </a:r>
            <a:r>
              <a:rPr lang="ru-RU" dirty="0" smtClean="0">
                <a:latin typeface="Bebas Neue Regular" pitchFamily="2" charset="-52"/>
              </a:rPr>
              <a:t>пункта под силу практически каждому</a:t>
            </a:r>
          </a:p>
          <a:p>
            <a:pPr lvl="0">
              <a:buNone/>
            </a:pPr>
            <a:r>
              <a:rPr lang="ru-RU" dirty="0" smtClean="0">
                <a:latin typeface="Bebas Neue Regular" pitchFamily="2" charset="-52"/>
              </a:rPr>
              <a:t>     </a:t>
            </a:r>
            <a:r>
              <a:rPr lang="ru-RU" dirty="0" smtClean="0">
                <a:latin typeface="Bebas Neue Regular" pitchFamily="2" charset="-52"/>
              </a:rPr>
              <a:t>На </a:t>
            </a:r>
            <a:r>
              <a:rPr lang="ru-RU" dirty="0" smtClean="0">
                <a:latin typeface="Bebas Neue Regular" pitchFamily="2" charset="-52"/>
              </a:rPr>
              <a:t>ЕГЭ 19 задачу лучше решить после задач, в которых вы уверены, так как на нее может уйти много времени</a:t>
            </a:r>
          </a:p>
          <a:p>
            <a:pPr lvl="0">
              <a:buNone/>
            </a:pPr>
            <a:r>
              <a:rPr lang="ru-RU" dirty="0" smtClean="0">
                <a:latin typeface="Bebas Neue Regular" pitchFamily="2" charset="-52"/>
              </a:rPr>
              <a:t>     </a:t>
            </a:r>
            <a:r>
              <a:rPr lang="ru-RU" dirty="0" smtClean="0">
                <a:latin typeface="Bebas Neue Regular" pitchFamily="2" charset="-52"/>
              </a:rPr>
              <a:t> Если </a:t>
            </a:r>
            <a:r>
              <a:rPr lang="ru-RU" dirty="0" smtClean="0">
                <a:latin typeface="Bebas Neue Regular" pitchFamily="2" charset="-52"/>
              </a:rPr>
              <a:t>это возможно, старайтесь решать пункты а) и б) в общем виде (через буквы), это поможет решить пункт в)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 </a:t>
            </a:r>
          </a:p>
        </p:txBody>
      </p:sp>
      <p:pic>
        <p:nvPicPr>
          <p:cNvPr id="27652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643050"/>
            <a:ext cx="500082" cy="500082"/>
          </a:xfrm>
          <a:prstGeom prst="rect">
            <a:avLst/>
          </a:prstGeom>
          <a:noFill/>
        </p:spPr>
      </p:pic>
      <p:pic>
        <p:nvPicPr>
          <p:cNvPr id="7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714620"/>
            <a:ext cx="500082" cy="500082"/>
          </a:xfrm>
          <a:prstGeom prst="rect">
            <a:avLst/>
          </a:prstGeom>
          <a:noFill/>
        </p:spPr>
      </p:pic>
      <p:pic>
        <p:nvPicPr>
          <p:cNvPr id="8" name="Picture 4" descr="Light 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786190"/>
            <a:ext cx="500082" cy="500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итоги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После всей проделанной работы Мы достигли цели и выполнили задачи, а именно: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•  предоставили теорию доступным языком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• предоставили план подготовки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• предоставили набор тематических задач и их решение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• научились решать задачи на теорию чисел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  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</a:t>
            </a:r>
            <a:r>
              <a:rPr lang="ru-RU" dirty="0" smtClean="0">
                <a:latin typeface="Bebas Neue Regular" pitchFamily="2" charset="-52"/>
              </a:rPr>
              <a:t>     </a:t>
            </a:r>
            <a:endParaRPr lang="ru-RU" dirty="0">
              <a:latin typeface="Bebas Neue Regular" pitchFamily="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09936" y="324433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○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источники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600" dirty="0">
                <a:latin typeface="Bebas Neue Book" pitchFamily="2" charset="-52"/>
              </a:rPr>
              <a:t>Ссылки</a:t>
            </a:r>
          </a:p>
          <a:p>
            <a:pPr>
              <a:buNone/>
            </a:pPr>
            <a:r>
              <a:rPr lang="ru-RU" u="sng" dirty="0">
                <a:hlinkClick r:id="rId2"/>
              </a:rPr>
              <a:t>https://examer.ru/ege_po_matematike/teoriya/povyshennaya_slognost</a:t>
            </a:r>
            <a:endParaRPr lang="ru-RU" dirty="0"/>
          </a:p>
          <a:p>
            <a:pPr>
              <a:buNone/>
            </a:pPr>
            <a:r>
              <a:rPr lang="ru-RU" u="sng" dirty="0">
                <a:hlinkClick r:id="rId3"/>
              </a:rPr>
              <a:t>https://4ege.ru/matematika/56198-teoriya-chisel.html</a:t>
            </a:r>
            <a:endParaRPr lang="ru-RU" dirty="0"/>
          </a:p>
          <a:p>
            <a:pPr>
              <a:buNone/>
            </a:pPr>
            <a:r>
              <a:rPr lang="ru-RU" u="sng" dirty="0">
                <a:hlinkClick r:id="rId4"/>
              </a:rPr>
              <a:t>https://mathus.ru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u="sng" dirty="0">
                <a:hlinkClick r:id="rId5"/>
              </a:rPr>
              <a:t>https://zen.yandex.ru/media/id/5e13897e34808200b16e2469/nod-i-nok-5e20c8a0aad43600ad444b1e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u="sng" dirty="0">
                <a:hlinkClick r:id="rId6"/>
              </a:rPr>
              <a:t>https://ege.sdamgia.ru/test?theme=172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u="sng" dirty="0">
                <a:hlinkClick r:id="rId7"/>
              </a:rPr>
              <a:t>https://zen.yandex.ru/media/id/5f2dca5ba9c516436c1a8ea4/19ia-zadacha-profilnogo-ege-5f95456cd2b7e412883baa13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u="sng" dirty="0">
                <a:hlinkClick r:id="rId8"/>
              </a:rPr>
              <a:t>https://</a:t>
            </a:r>
            <a:r>
              <a:rPr lang="ru-RU" u="sng" dirty="0" smtClean="0">
                <a:hlinkClick r:id="rId8"/>
              </a:rPr>
              <a:t>semenova-klass.moy.su/EGE/posobie_po_resheniju_s6_ot_i.v-jakovleva.pdf</a:t>
            </a:r>
            <a:endParaRPr lang="ru-RU" u="sng" dirty="0" smtClean="0"/>
          </a:p>
          <a:p>
            <a:pPr>
              <a:buNone/>
            </a:pPr>
            <a:r>
              <a:rPr lang="en-US" u="sng" dirty="0" smtClean="0">
                <a:hlinkClick r:id="rId9"/>
              </a:rPr>
              <a:t>file:///C:/Users/Vic/Downloads/%D0%9C%D0%B0%D0%BB%D1%8C%D1%86%D0%B52%20%D0%B5%D0%B3%D1%8D%202012.pdf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85728"/>
            <a:ext cx="9144000" cy="1285884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содержание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51149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Актуальность                                                                                       4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Цель и задачи                                                                                       5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Теоремы                                                                                                    6-7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Делимость                                                                                               8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Четность и нечетность                                                                       9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Прогрессии                                                                                               10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Нок и </a:t>
            </a:r>
            <a:r>
              <a:rPr lang="ru-RU" dirty="0" err="1" smtClean="0">
                <a:latin typeface="Bebas Neue Regular" pitchFamily="2" charset="-52"/>
              </a:rPr>
              <a:t>нод</a:t>
            </a:r>
            <a:r>
              <a:rPr lang="ru-RU" dirty="0" smtClean="0">
                <a:latin typeface="Bebas Neue Regular" pitchFamily="2" charset="-52"/>
              </a:rPr>
              <a:t>                                                                                                    11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Определения                                                                                             12</a:t>
            </a:r>
            <a:endParaRPr lang="ru-RU" dirty="0">
              <a:latin typeface="Bebas Neue Regular" pitchFamily="2" charset="-5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  <a:cs typeface="Times New Roman"/>
              </a:rPr>
              <a:t>☼</a:t>
            </a:r>
            <a:r>
              <a:rPr lang="ru-RU" sz="6000" dirty="0" smtClean="0">
                <a:latin typeface="Bebas Neue Regular" pitchFamily="2" charset="-52"/>
              </a:rPr>
              <a:t>Спасибо за внимание</a:t>
            </a:r>
            <a:r>
              <a:rPr lang="ru-RU" sz="6000" dirty="0" smtClean="0">
                <a:latin typeface="Bebas Neue Regular" pitchFamily="2" charset="-52"/>
                <a:cs typeface="Times New Roman"/>
              </a:rPr>
              <a:t>☼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                    </a:t>
            </a:r>
          </a:p>
          <a:p>
            <a:pPr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               ○ </a:t>
            </a:r>
            <a:r>
              <a:rPr lang="ru-RU" dirty="0" smtClean="0">
                <a:latin typeface="Bebas Neue Regular" pitchFamily="2" charset="-52"/>
              </a:rPr>
              <a:t>Можете задавать свои вопросы </a:t>
            </a:r>
            <a:r>
              <a:rPr lang="ru-RU" dirty="0" smtClean="0">
                <a:latin typeface="Times New Roman"/>
                <a:cs typeface="Times New Roman"/>
              </a:rPr>
              <a:t>○</a:t>
            </a:r>
            <a:endParaRPr lang="ru-RU" dirty="0">
              <a:latin typeface="Bebas Neue Regular" pitchFamily="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3429000"/>
            <a:ext cx="4786346" cy="71438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85728"/>
            <a:ext cx="9144000" cy="1285884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содержание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1149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Задача                                                                                                     13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Решение                                                                                                    14-15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Советы                                                                                                       16-17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Итоги                                                                                                           18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Источники                                                                                                 19</a:t>
            </a:r>
          </a:p>
          <a:p>
            <a:pPr>
              <a:buNone/>
            </a:pPr>
            <a:endParaRPr lang="ru-RU" dirty="0">
              <a:latin typeface="Bebas Neue Regular" pitchFamily="2" charset="-5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28"/>
            <a:ext cx="9144000" cy="1285884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актуальность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42968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Задание </a:t>
            </a:r>
            <a:r>
              <a:rPr lang="ru-RU" dirty="0" smtClean="0">
                <a:latin typeface="Bebas Neue Regular" pitchFamily="2" charset="-52"/>
              </a:rPr>
              <a:t>19 одно из двух отмеченных как </a:t>
            </a:r>
            <a:r>
              <a:rPr lang="ru-RU" dirty="0" smtClean="0">
                <a:latin typeface="Bebas Neue Regular" pitchFamily="2" charset="-52"/>
              </a:rPr>
              <a:t>высокий уровень сложности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 Максимальное </a:t>
            </a:r>
            <a:r>
              <a:rPr lang="ru-RU" dirty="0" smtClean="0">
                <a:latin typeface="Bebas Neue Regular" pitchFamily="2" charset="-52"/>
              </a:rPr>
              <a:t>количество баллов за его выполнение – 4 (из 32</a:t>
            </a:r>
            <a:r>
              <a:rPr lang="ru-RU" dirty="0" smtClean="0">
                <a:latin typeface="Bebas Neue Regular" pitchFamily="2" charset="-52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 На </a:t>
            </a:r>
            <a:r>
              <a:rPr lang="ru-RU" dirty="0" smtClean="0">
                <a:latin typeface="Bebas Neue Regular" pitchFamily="2" charset="-52"/>
              </a:rPr>
              <a:t>его решение </a:t>
            </a:r>
            <a:r>
              <a:rPr lang="ru-RU" dirty="0" smtClean="0">
                <a:latin typeface="Bebas Neue Regular" pitchFamily="2" charset="-52"/>
              </a:rPr>
              <a:t>отводится приблизительно </a:t>
            </a:r>
            <a:r>
              <a:rPr lang="ru-RU" dirty="0" smtClean="0">
                <a:latin typeface="Bebas Neue Regular" pitchFamily="2" charset="-52"/>
              </a:rPr>
              <a:t>40 минут</a:t>
            </a:r>
            <a:endParaRPr lang="ru-RU" dirty="0">
              <a:latin typeface="Bebas Neue Regular" pitchFamily="2" charset="-52"/>
            </a:endParaRPr>
          </a:p>
        </p:txBody>
      </p:sp>
      <p:pic>
        <p:nvPicPr>
          <p:cNvPr id="1026" name="Picture 2" descr="C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14488"/>
            <a:ext cx="500066" cy="500066"/>
          </a:xfrm>
          <a:prstGeom prst="rect">
            <a:avLst/>
          </a:prstGeom>
          <a:noFill/>
        </p:spPr>
      </p:pic>
      <p:pic>
        <p:nvPicPr>
          <p:cNvPr id="6" name="Picture 2" descr="C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786058"/>
            <a:ext cx="500066" cy="500066"/>
          </a:xfrm>
          <a:prstGeom prst="rect">
            <a:avLst/>
          </a:prstGeom>
          <a:noFill/>
        </p:spPr>
      </p:pic>
      <p:pic>
        <p:nvPicPr>
          <p:cNvPr id="7" name="Picture 2" descr="C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857628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1405" y="1714489"/>
            <a:ext cx="1225985" cy="608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Цель и задачи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785926"/>
            <a:ext cx="8143932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dirty="0" smtClean="0">
                <a:latin typeface="Bebas Neue Regular" pitchFamily="2" charset="-52"/>
              </a:rPr>
              <a:t>цель: предоставление теории и плана подготовки для 19 задачи на теорию чисел из </a:t>
            </a:r>
            <a:r>
              <a:rPr lang="ru-RU" sz="3600" dirty="0" err="1" smtClean="0">
                <a:latin typeface="Bebas Neue Regular" pitchFamily="2" charset="-52"/>
              </a:rPr>
              <a:t>егэ</a:t>
            </a:r>
            <a:endParaRPr lang="ru-RU" sz="3600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sz="3600" dirty="0">
                <a:latin typeface="Bebas Neue Regular" pitchFamily="2" charset="-52"/>
              </a:rPr>
              <a:t> </a:t>
            </a:r>
            <a:r>
              <a:rPr lang="ru-RU" sz="3600" dirty="0" smtClean="0">
                <a:latin typeface="Bebas Neue Regular" pitchFamily="2" charset="-52"/>
              </a:rPr>
              <a:t>    задачи:</a:t>
            </a:r>
          </a:p>
          <a:p>
            <a:pPr>
              <a:buNone/>
            </a:pPr>
            <a:r>
              <a:rPr lang="ru-RU" sz="3600" dirty="0">
                <a:latin typeface="Bebas Neue Regular" pitchFamily="2" charset="-52"/>
              </a:rPr>
              <a:t> </a:t>
            </a:r>
            <a:r>
              <a:rPr lang="ru-RU" sz="3600" dirty="0" smtClean="0">
                <a:latin typeface="Bebas Neue Regular" pitchFamily="2" charset="-52"/>
              </a:rPr>
              <a:t>    найти теорию</a:t>
            </a:r>
          </a:p>
          <a:p>
            <a:pPr>
              <a:buNone/>
            </a:pPr>
            <a:r>
              <a:rPr lang="ru-RU" sz="3600" dirty="0">
                <a:latin typeface="Bebas Neue Regular" pitchFamily="2" charset="-52"/>
              </a:rPr>
              <a:t> </a:t>
            </a:r>
            <a:r>
              <a:rPr lang="ru-RU" sz="3600" dirty="0" smtClean="0">
                <a:latin typeface="Bebas Neue Regular" pitchFamily="2" charset="-52"/>
              </a:rPr>
              <a:t>    объяснить теорию доступным языком</a:t>
            </a:r>
          </a:p>
          <a:p>
            <a:pPr>
              <a:buNone/>
            </a:pPr>
            <a:r>
              <a:rPr lang="ru-RU" sz="3600" dirty="0">
                <a:latin typeface="Bebas Neue Regular" pitchFamily="2" charset="-52"/>
              </a:rPr>
              <a:t> </a:t>
            </a:r>
            <a:r>
              <a:rPr lang="ru-RU" sz="3600" dirty="0" smtClean="0">
                <a:latin typeface="Bebas Neue Regular" pitchFamily="2" charset="-52"/>
              </a:rPr>
              <a:t>    предоставить план подготовки</a:t>
            </a:r>
          </a:p>
          <a:p>
            <a:pPr>
              <a:buNone/>
            </a:pPr>
            <a:r>
              <a:rPr lang="ru-RU" sz="3600" dirty="0">
                <a:latin typeface="Bebas Neue Regular" pitchFamily="2" charset="-52"/>
              </a:rPr>
              <a:t> </a:t>
            </a:r>
            <a:r>
              <a:rPr lang="ru-RU" sz="3600" dirty="0" smtClean="0">
                <a:latin typeface="Bebas Neue Regular" pitchFamily="2" charset="-52"/>
              </a:rPr>
              <a:t>    предоставить типовые задачи и их решение</a:t>
            </a:r>
          </a:p>
          <a:p>
            <a:pPr>
              <a:buNone/>
            </a:pPr>
            <a:r>
              <a:rPr lang="ru-RU" sz="3600" dirty="0">
                <a:latin typeface="Bebas Neue Regular" pitchFamily="2" charset="-52"/>
              </a:rPr>
              <a:t> </a:t>
            </a:r>
            <a:r>
              <a:rPr lang="ru-RU" sz="3600" dirty="0" smtClean="0">
                <a:latin typeface="Bebas Neue Regular" pitchFamily="2" charset="-52"/>
              </a:rPr>
              <a:t> </a:t>
            </a:r>
          </a:p>
          <a:p>
            <a:pPr>
              <a:buNone/>
            </a:pPr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1026" name="AutoShape 2" descr="Icons &quot;Real estat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Icons &quot;Real estat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Icons &quot;Real estat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Check Mark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876"/>
            <a:ext cx="500065" cy="500066"/>
          </a:xfrm>
          <a:prstGeom prst="rect">
            <a:avLst/>
          </a:prstGeom>
          <a:noFill/>
        </p:spPr>
      </p:pic>
      <p:pic>
        <p:nvPicPr>
          <p:cNvPr id="12" name="Picture 12" descr="Check Mark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143380"/>
            <a:ext cx="500065" cy="500066"/>
          </a:xfrm>
          <a:prstGeom prst="rect">
            <a:avLst/>
          </a:prstGeom>
          <a:noFill/>
        </p:spPr>
      </p:pic>
      <p:pic>
        <p:nvPicPr>
          <p:cNvPr id="13" name="Picture 12" descr="Check Mark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786322"/>
            <a:ext cx="500065" cy="500066"/>
          </a:xfrm>
          <a:prstGeom prst="rect">
            <a:avLst/>
          </a:prstGeom>
          <a:noFill/>
        </p:spPr>
      </p:pic>
      <p:pic>
        <p:nvPicPr>
          <p:cNvPr id="14" name="Picture 12" descr="Check Mark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357826"/>
            <a:ext cx="500065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теоремы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Bebas Neue Regular" pitchFamily="2" charset="-52"/>
              </a:rPr>
              <a:t>теорема </a:t>
            </a:r>
            <a:r>
              <a:rPr lang="ru-RU" dirty="0" err="1" smtClean="0">
                <a:latin typeface="Bebas Neue Regular" pitchFamily="2" charset="-52"/>
              </a:rPr>
              <a:t>виета</a:t>
            </a:r>
            <a:r>
              <a:rPr lang="ru-RU" dirty="0" smtClean="0">
                <a:latin typeface="Bebas Neue Regular" pitchFamily="2" charset="-52"/>
              </a:rPr>
              <a:t> для квадратных уравнений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</a:t>
            </a:r>
            <a:r>
              <a:rPr lang="en-US" i="1" dirty="0" smtClean="0"/>
              <a:t>x</a:t>
            </a:r>
            <a:r>
              <a:rPr lang="ru-RU" i="1" dirty="0" smtClean="0"/>
              <a:t>₁+ </a:t>
            </a:r>
            <a:r>
              <a:rPr lang="en-US" i="1" dirty="0" smtClean="0"/>
              <a:t>x</a:t>
            </a:r>
            <a:r>
              <a:rPr lang="ru-RU" i="1" dirty="0" smtClean="0"/>
              <a:t>₂</a:t>
            </a:r>
            <a:r>
              <a:rPr lang="ru-RU" dirty="0" smtClean="0"/>
              <a:t>=−</a:t>
            </a:r>
            <a:r>
              <a:rPr lang="en-US" i="1" dirty="0" smtClean="0"/>
              <a:t>b</a:t>
            </a:r>
            <a:r>
              <a:rPr lang="ru-RU" dirty="0" smtClean="0"/>
              <a:t>∕</a:t>
            </a:r>
            <a:r>
              <a:rPr lang="en-US" i="1" dirty="0" smtClean="0"/>
              <a:t>a</a:t>
            </a:r>
            <a:r>
              <a:rPr lang="ru-RU" dirty="0" smtClean="0"/>
              <a:t>,      </a:t>
            </a:r>
            <a:r>
              <a:rPr lang="en-US" i="1" dirty="0" smtClean="0"/>
              <a:t>x</a:t>
            </a:r>
            <a:r>
              <a:rPr lang="ru-RU" i="1" dirty="0" smtClean="0"/>
              <a:t>₁</a:t>
            </a:r>
            <a:r>
              <a:rPr lang="ru-RU" dirty="0" smtClean="0"/>
              <a:t>⋅</a:t>
            </a:r>
            <a:r>
              <a:rPr lang="ru-RU" i="1" dirty="0" smtClean="0"/>
              <a:t> </a:t>
            </a:r>
            <a:r>
              <a:rPr lang="en-US" i="1" dirty="0" smtClean="0"/>
              <a:t>x</a:t>
            </a:r>
            <a:r>
              <a:rPr lang="ru-RU" i="1" dirty="0" smtClean="0"/>
              <a:t>₂</a:t>
            </a:r>
            <a:r>
              <a:rPr lang="ru-RU" dirty="0" smtClean="0"/>
              <a:t> = </a:t>
            </a:r>
            <a:r>
              <a:rPr lang="en-US" i="1" dirty="0" smtClean="0"/>
              <a:t>c</a:t>
            </a:r>
            <a:r>
              <a:rPr lang="ru-RU" i="1" dirty="0" smtClean="0"/>
              <a:t>∕</a:t>
            </a:r>
            <a:r>
              <a:rPr lang="en-US" i="1" dirty="0" smtClean="0"/>
              <a:t>a</a:t>
            </a: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Теорема </a:t>
            </a:r>
            <a:r>
              <a:rPr lang="ru-RU" dirty="0" err="1" smtClean="0">
                <a:latin typeface="Bebas Neue Regular" pitchFamily="2" charset="-52"/>
              </a:rPr>
              <a:t>виета</a:t>
            </a:r>
            <a:r>
              <a:rPr lang="ru-RU" dirty="0" smtClean="0">
                <a:latin typeface="Bebas Neue Regular" pitchFamily="2" charset="-52"/>
              </a:rPr>
              <a:t> для кубических уравнений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en-US" i="1" dirty="0" smtClean="0"/>
              <a:t>x</a:t>
            </a:r>
            <a:r>
              <a:rPr lang="ru-RU" baseline="-25000" dirty="0" smtClean="0"/>
              <a:t>1</a:t>
            </a:r>
            <a:r>
              <a:rPr lang="ru-RU" dirty="0" smtClean="0"/>
              <a:t> + </a:t>
            </a:r>
            <a:r>
              <a:rPr lang="en-US" i="1" dirty="0" smtClean="0"/>
              <a:t>x</a:t>
            </a:r>
            <a:r>
              <a:rPr lang="ru-RU" baseline="-25000" dirty="0" smtClean="0"/>
              <a:t>2</a:t>
            </a:r>
            <a:r>
              <a:rPr lang="ru-RU" dirty="0" smtClean="0"/>
              <a:t> + </a:t>
            </a:r>
            <a:r>
              <a:rPr lang="en-US" i="1" dirty="0" smtClean="0"/>
              <a:t>x</a:t>
            </a:r>
            <a:r>
              <a:rPr lang="ru-RU" baseline="-25000" dirty="0" smtClean="0"/>
              <a:t>3</a:t>
            </a:r>
            <a:r>
              <a:rPr lang="ru-RU" dirty="0" smtClean="0"/>
              <a:t> = −</a:t>
            </a:r>
            <a:r>
              <a:rPr lang="en-US" i="1" dirty="0" smtClean="0"/>
              <a:t>b</a:t>
            </a:r>
            <a:r>
              <a:rPr lang="ru-RU" dirty="0" smtClean="0"/>
              <a:t>∕</a:t>
            </a:r>
            <a:r>
              <a:rPr lang="en-US" i="1" dirty="0" smtClean="0"/>
              <a:t>a</a:t>
            </a:r>
            <a:r>
              <a:rPr lang="ru-RU" dirty="0" smtClean="0"/>
              <a:t>,  </a:t>
            </a:r>
            <a:r>
              <a:rPr lang="ru-RU" dirty="0" smtClean="0"/>
              <a:t> </a:t>
            </a:r>
            <a:r>
              <a:rPr lang="en-US" i="1" dirty="0" smtClean="0"/>
              <a:t>x</a:t>
            </a:r>
            <a:r>
              <a:rPr lang="ru-RU" dirty="0" smtClean="0"/>
              <a:t>₁ ∙</a:t>
            </a:r>
            <a:r>
              <a:rPr lang="ru-RU" i="1" dirty="0" smtClean="0"/>
              <a:t> </a:t>
            </a:r>
            <a:r>
              <a:rPr lang="en-US" i="1" dirty="0" smtClean="0"/>
              <a:t>x</a:t>
            </a:r>
            <a:r>
              <a:rPr lang="ru-RU" baseline="-25000" dirty="0" smtClean="0"/>
              <a:t>2</a:t>
            </a:r>
            <a:r>
              <a:rPr lang="ru-RU" dirty="0" smtClean="0"/>
              <a:t>  + </a:t>
            </a:r>
            <a:r>
              <a:rPr lang="ru-RU" i="1" dirty="0" smtClean="0"/>
              <a:t> </a:t>
            </a:r>
            <a:r>
              <a:rPr lang="en-US" i="1" dirty="0" smtClean="0"/>
              <a:t>x</a:t>
            </a:r>
            <a:r>
              <a:rPr lang="ru-RU" baseline="-25000" dirty="0" smtClean="0"/>
              <a:t>2</a:t>
            </a:r>
            <a:r>
              <a:rPr lang="ru-RU" i="1" dirty="0" smtClean="0"/>
              <a:t> ∙ </a:t>
            </a:r>
            <a:r>
              <a:rPr lang="en-US" i="1" dirty="0" smtClean="0"/>
              <a:t>x</a:t>
            </a:r>
            <a:r>
              <a:rPr lang="ru-RU" baseline="-25000" dirty="0" smtClean="0"/>
              <a:t>3</a:t>
            </a:r>
            <a:r>
              <a:rPr lang="ru-RU" dirty="0" smtClean="0"/>
              <a:t> +</a:t>
            </a:r>
            <a:r>
              <a:rPr lang="ru-RU" i="1" dirty="0" smtClean="0"/>
              <a:t> </a:t>
            </a:r>
            <a:r>
              <a:rPr lang="en-US" i="1" dirty="0" smtClean="0"/>
              <a:t>x</a:t>
            </a:r>
            <a:r>
              <a:rPr lang="ru-RU" baseline="-25000" dirty="0" smtClean="0"/>
              <a:t>1</a:t>
            </a:r>
            <a:r>
              <a:rPr lang="ru-RU" i="1" dirty="0" smtClean="0"/>
              <a:t>∙</a:t>
            </a:r>
            <a:r>
              <a:rPr lang="ru-RU" dirty="0" smtClean="0"/>
              <a:t> </a:t>
            </a:r>
            <a:r>
              <a:rPr lang="en-US" i="1" dirty="0" smtClean="0"/>
              <a:t>x</a:t>
            </a:r>
            <a:r>
              <a:rPr lang="ru-RU" baseline="-25000" dirty="0" smtClean="0"/>
              <a:t>3</a:t>
            </a:r>
            <a:r>
              <a:rPr lang="ru-RU" dirty="0" smtClean="0"/>
              <a:t>  =</a:t>
            </a:r>
            <a:r>
              <a:rPr lang="ru-RU" i="1" dirty="0" smtClean="0"/>
              <a:t> </a:t>
            </a:r>
            <a:r>
              <a:rPr lang="en-US" i="1" dirty="0" smtClean="0"/>
              <a:t>c</a:t>
            </a:r>
            <a:r>
              <a:rPr lang="ru-RU" i="1" dirty="0" smtClean="0"/>
              <a:t>∕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, </a:t>
            </a:r>
            <a:r>
              <a:rPr lang="en-US" i="1" dirty="0" smtClean="0"/>
              <a:t>x</a:t>
            </a:r>
            <a:r>
              <a:rPr lang="ru-RU" baseline="-25000" dirty="0" smtClean="0"/>
              <a:t>1</a:t>
            </a:r>
            <a:r>
              <a:rPr lang="ru-RU" dirty="0" smtClean="0"/>
              <a:t> ∙</a:t>
            </a:r>
            <a:r>
              <a:rPr lang="ru-RU" i="1" dirty="0" smtClean="0"/>
              <a:t> </a:t>
            </a:r>
            <a:r>
              <a:rPr lang="en-US" i="1" dirty="0" smtClean="0"/>
              <a:t>x</a:t>
            </a:r>
            <a:r>
              <a:rPr lang="ru-RU" baseline="-25000" dirty="0" smtClean="0"/>
              <a:t>2</a:t>
            </a:r>
            <a:r>
              <a:rPr lang="ru-RU" dirty="0" smtClean="0"/>
              <a:t> ∙</a:t>
            </a:r>
            <a:r>
              <a:rPr lang="ru-RU" i="1" dirty="0" smtClean="0"/>
              <a:t> </a:t>
            </a:r>
            <a:r>
              <a:rPr lang="en-US" i="1" dirty="0" smtClean="0"/>
              <a:t>x</a:t>
            </a:r>
            <a:r>
              <a:rPr lang="ru-RU" baseline="-25000" dirty="0" smtClean="0"/>
              <a:t>3</a:t>
            </a:r>
            <a:r>
              <a:rPr lang="ru-RU" dirty="0" smtClean="0"/>
              <a:t> = −</a:t>
            </a:r>
            <a:r>
              <a:rPr lang="en-US" i="1" dirty="0" smtClean="0"/>
              <a:t>d</a:t>
            </a:r>
            <a:r>
              <a:rPr lang="ru-RU" dirty="0" smtClean="0"/>
              <a:t>∕</a:t>
            </a:r>
            <a:r>
              <a:rPr lang="en-US" i="1" dirty="0" smtClean="0"/>
              <a:t>a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285992"/>
            <a:ext cx="2889270" cy="500066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857628"/>
            <a:ext cx="4304833" cy="543133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408087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865287"/>
            <a:ext cx="2247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1112937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теоремы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Теорема о средних</a:t>
            </a:r>
          </a:p>
          <a:p>
            <a:pPr>
              <a:buNone/>
            </a:pP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                </a:t>
            </a:r>
            <a:r>
              <a:rPr lang="ru-RU" dirty="0" smtClean="0">
                <a:latin typeface="Times New Roman"/>
                <a:cs typeface="Times New Roman"/>
              </a:rPr>
              <a:t>≥            ≥           ≥</a:t>
            </a:r>
          </a:p>
          <a:p>
            <a:pPr>
              <a:buNone/>
            </a:pPr>
            <a:endParaRPr lang="ru-RU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Теорема о количестве делителей натурального числа</a:t>
            </a:r>
          </a:p>
          <a:p>
            <a:pPr>
              <a:buNone/>
            </a:pPr>
            <a:endParaRPr lang="ru-RU" dirty="0" smtClean="0">
              <a:latin typeface="Bebas Neue Regular" pitchFamily="2" charset="-52"/>
              <a:cs typeface="Times New Roman"/>
            </a:endParaRPr>
          </a:p>
          <a:p>
            <a:pPr>
              <a:buNone/>
            </a:pPr>
            <a:r>
              <a:rPr lang="en-US" i="1" dirty="0" smtClean="0"/>
              <a:t>K=(n</a:t>
            </a:r>
            <a:r>
              <a:rPr lang="en-US" i="1" baseline="-25000" dirty="0" smtClean="0"/>
              <a:t>1</a:t>
            </a:r>
            <a:r>
              <a:rPr lang="en-US" i="1" dirty="0" smtClean="0"/>
              <a:t>+1)(n</a:t>
            </a:r>
            <a:r>
              <a:rPr lang="en-US" i="1" baseline="-25000" dirty="0" smtClean="0"/>
              <a:t>2</a:t>
            </a:r>
            <a:r>
              <a:rPr lang="en-US" i="1" dirty="0" smtClean="0"/>
              <a:t>+1)…(n</a:t>
            </a:r>
            <a:r>
              <a:rPr lang="en-US" sz="2400" i="1" dirty="0" smtClean="0"/>
              <a:t>s</a:t>
            </a:r>
            <a:r>
              <a:rPr lang="en-US" i="1" dirty="0" smtClean="0"/>
              <a:t>+1)</a:t>
            </a:r>
            <a:endParaRPr lang="ru-RU" dirty="0" smtClean="0"/>
          </a:p>
          <a:p>
            <a:pPr>
              <a:buNone/>
            </a:pPr>
            <a:endParaRPr lang="ru-RU" dirty="0" smtClean="0">
              <a:latin typeface="Bebas Neue Regular" pitchFamily="2" charset="-52"/>
              <a:cs typeface="Times New Roman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571744"/>
            <a:ext cx="1019155" cy="846903"/>
          </a:xfrm>
          <a:prstGeom prst="rect">
            <a:avLst/>
          </a:prstGeom>
          <a:noFill/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643182"/>
            <a:ext cx="785818" cy="79849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786058"/>
            <a:ext cx="725371" cy="571504"/>
          </a:xfrm>
          <a:prstGeom prst="rect">
            <a:avLst/>
          </a:prstGeom>
          <a:noFill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2500306"/>
            <a:ext cx="714380" cy="1224651"/>
          </a:xfrm>
          <a:prstGeom prst="rect">
            <a:avLst/>
          </a:prstGeom>
          <a:noFill/>
        </p:spPr>
      </p:pic>
      <p:pic>
        <p:nvPicPr>
          <p:cNvPr id="10" name="Рисунок 9" descr="a=p_{1}^{n_{1}}p_{2}^{n_{2}}...p_{s}^{n_{s}}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2910" y="4572008"/>
            <a:ext cx="2214577" cy="571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делимость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(a</a:t>
            </a:r>
            <a:r>
              <a:rPr lang="en-US" baseline="30000" dirty="0" smtClean="0"/>
              <a:t>m </a:t>
            </a:r>
            <a:r>
              <a:rPr lang="en-US" dirty="0" smtClean="0"/>
              <a:t>- </a:t>
            </a:r>
            <a:r>
              <a:rPr lang="en-US" dirty="0" err="1" smtClean="0"/>
              <a:t>b</a:t>
            </a:r>
            <a:r>
              <a:rPr lang="en-US" baseline="30000" dirty="0" err="1" smtClean="0"/>
              <a:t>m</a:t>
            </a:r>
            <a:r>
              <a:rPr lang="en-US" dirty="0" smtClean="0"/>
              <a:t>) ⋮ (a-b)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(a</a:t>
            </a:r>
            <a:r>
              <a:rPr lang="en-US" baseline="30000" dirty="0" smtClean="0"/>
              <a:t>2m </a:t>
            </a:r>
            <a:r>
              <a:rPr lang="en-US" dirty="0" smtClean="0"/>
              <a:t>– b</a:t>
            </a:r>
            <a:r>
              <a:rPr lang="en-US" baseline="30000" dirty="0" smtClean="0"/>
              <a:t>2m</a:t>
            </a:r>
            <a:r>
              <a:rPr lang="en-US" dirty="0" smtClean="0"/>
              <a:t>) ⋮ (a-b) </a:t>
            </a:r>
            <a:r>
              <a:rPr lang="en-US" dirty="0" err="1" smtClean="0">
                <a:latin typeface="Bebas Neue Regular" pitchFamily="2" charset="-52"/>
              </a:rPr>
              <a:t>или</a:t>
            </a:r>
            <a:r>
              <a:rPr lang="en-US" dirty="0" smtClean="0"/>
              <a:t> (a+ b)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</a:t>
            </a:r>
            <a:r>
              <a:rPr lang="en-US" dirty="0" smtClean="0"/>
              <a:t>a</a:t>
            </a:r>
            <a:r>
              <a:rPr lang="ru-RU" baseline="30000" dirty="0" smtClean="0"/>
              <a:t>2</a:t>
            </a:r>
            <a:r>
              <a:rPr lang="en-US" baseline="30000" dirty="0" smtClean="0"/>
              <a:t>m</a:t>
            </a:r>
            <a:r>
              <a:rPr lang="ru-RU" baseline="30000" dirty="0" smtClean="0"/>
              <a:t>+1 </a:t>
            </a:r>
            <a:r>
              <a:rPr lang="ru-RU" dirty="0" smtClean="0"/>
              <a:t>+ </a:t>
            </a:r>
            <a:r>
              <a:rPr lang="en-US" dirty="0" smtClean="0"/>
              <a:t>b</a:t>
            </a:r>
            <a:r>
              <a:rPr lang="ru-RU" baseline="30000" dirty="0" smtClean="0"/>
              <a:t>2</a:t>
            </a:r>
            <a:r>
              <a:rPr lang="en-US" baseline="30000" dirty="0" smtClean="0"/>
              <a:t>m</a:t>
            </a:r>
            <a:r>
              <a:rPr lang="ru-RU" baseline="30000" dirty="0" smtClean="0"/>
              <a:t>+1</a:t>
            </a:r>
            <a:r>
              <a:rPr lang="ru-RU" dirty="0" smtClean="0"/>
              <a:t>) ⋮ (</a:t>
            </a:r>
            <a:r>
              <a:rPr lang="en-US" dirty="0" smtClean="0"/>
              <a:t>a</a:t>
            </a:r>
            <a:r>
              <a:rPr lang="ru-RU" dirty="0" smtClean="0"/>
              <a:t>+ </a:t>
            </a:r>
            <a:r>
              <a:rPr lang="en-US" dirty="0" smtClean="0"/>
              <a:t>b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en-US" dirty="0" smtClean="0"/>
              <a:t>a</a:t>
            </a:r>
            <a:r>
              <a:rPr lang="ru-RU" baseline="30000" dirty="0" smtClean="0"/>
              <a:t>2</a:t>
            </a:r>
            <a:r>
              <a:rPr lang="en-US" baseline="30000" dirty="0" smtClean="0"/>
              <a:t>m </a:t>
            </a:r>
            <a:r>
              <a:rPr lang="ru-RU" dirty="0" smtClean="0"/>
              <a:t>– </a:t>
            </a:r>
            <a:r>
              <a:rPr lang="en-US" dirty="0" smtClean="0"/>
              <a:t>b</a:t>
            </a:r>
            <a:r>
              <a:rPr lang="ru-RU" baseline="30000" dirty="0" smtClean="0"/>
              <a:t>2</a:t>
            </a:r>
            <a:r>
              <a:rPr lang="en-US" baseline="30000" dirty="0" smtClean="0"/>
              <a:t>m</a:t>
            </a:r>
            <a:r>
              <a:rPr lang="ru-RU" dirty="0" smtClean="0"/>
              <a:t>) </a:t>
            </a:r>
            <a:r>
              <a:rPr lang="ru-RU" dirty="0" smtClean="0">
                <a:latin typeface="Bebas Neue Regular" pitchFamily="2" charset="-52"/>
              </a:rPr>
              <a:t>не делится на </a:t>
            </a:r>
            <a:r>
              <a:rPr lang="ru-RU" dirty="0" smtClean="0"/>
              <a:t>(</a:t>
            </a:r>
            <a:r>
              <a:rPr lang="en-US" dirty="0" smtClean="0"/>
              <a:t>a</a:t>
            </a:r>
            <a:r>
              <a:rPr lang="ru-RU" dirty="0" smtClean="0"/>
              <a:t>-</a:t>
            </a:r>
            <a:r>
              <a:rPr lang="en-US" dirty="0" smtClean="0"/>
              <a:t>b</a:t>
            </a:r>
            <a:r>
              <a:rPr lang="ru-RU" dirty="0" smtClean="0"/>
              <a:t>) </a:t>
            </a:r>
            <a:r>
              <a:rPr lang="ru-RU" dirty="0" smtClean="0">
                <a:latin typeface="Bebas Neue Regular" pitchFamily="2" charset="-52"/>
              </a:rPr>
              <a:t>или</a:t>
            </a:r>
            <a:r>
              <a:rPr lang="ru-RU" dirty="0" smtClean="0"/>
              <a:t> (</a:t>
            </a:r>
            <a:r>
              <a:rPr lang="en-US" dirty="0" smtClean="0"/>
              <a:t>a</a:t>
            </a:r>
            <a:r>
              <a:rPr lang="ru-RU" dirty="0" smtClean="0"/>
              <a:t>+</a:t>
            </a:r>
            <a:r>
              <a:rPr lang="en-US" dirty="0" smtClean="0"/>
              <a:t>b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en-US" dirty="0" err="1" smtClean="0"/>
              <a:t>a͞b</a:t>
            </a:r>
            <a:r>
              <a:rPr lang="en-US" dirty="0" smtClean="0"/>
              <a:t> = 10a+b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a</a:t>
            </a:r>
            <a:r>
              <a:rPr lang="ru-RU" dirty="0" smtClean="0"/>
              <a:t>͞</a:t>
            </a:r>
            <a:r>
              <a:rPr lang="en-US" dirty="0" err="1" smtClean="0"/>
              <a:t>bc</a:t>
            </a:r>
            <a:r>
              <a:rPr lang="en-US" dirty="0" smtClean="0"/>
              <a:t> </a:t>
            </a:r>
            <a:r>
              <a:rPr lang="ru-RU" dirty="0" smtClean="0"/>
              <a:t>= 100</a:t>
            </a:r>
            <a:r>
              <a:rPr lang="en-US" dirty="0" smtClean="0"/>
              <a:t>a</a:t>
            </a:r>
            <a:r>
              <a:rPr lang="ru-RU" dirty="0" smtClean="0"/>
              <a:t>+10</a:t>
            </a:r>
            <a:r>
              <a:rPr lang="en-US" dirty="0" smtClean="0"/>
              <a:t>b</a:t>
            </a:r>
            <a:r>
              <a:rPr lang="ru-RU" dirty="0" smtClean="0"/>
              <a:t>+</a:t>
            </a:r>
            <a:r>
              <a:rPr lang="en-US" dirty="0" smtClean="0"/>
              <a:t>c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1071570"/>
          </a:xfrm>
          <a:prstGeom prst="rect">
            <a:avLst/>
          </a:prstGeom>
          <a:solidFill>
            <a:srgbClr val="2AD9E2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Bebas Neue Regular" pitchFamily="2" charset="-52"/>
              </a:rPr>
              <a:t>Четность и нечетность</a:t>
            </a:r>
            <a:endParaRPr lang="ru-RU" sz="6000" dirty="0">
              <a:latin typeface="Bebas Neue Regular" pitchFamily="2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sz="4000" dirty="0" err="1" smtClean="0">
                <a:latin typeface="Bebas Neue Regular" pitchFamily="2" charset="-52"/>
              </a:rPr>
              <a:t>ч+ч=ч</a:t>
            </a:r>
            <a:endParaRPr lang="ru-RU" sz="4000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sz="4000" dirty="0" smtClean="0">
                <a:latin typeface="Bebas Neue Regular" pitchFamily="2" charset="-52"/>
              </a:rPr>
              <a:t> </a:t>
            </a:r>
            <a:r>
              <a:rPr lang="ru-RU" sz="4000" dirty="0" smtClean="0">
                <a:latin typeface="Bebas Neue Regular" pitchFamily="2" charset="-52"/>
              </a:rPr>
              <a:t>       </a:t>
            </a:r>
            <a:r>
              <a:rPr lang="ru-RU" sz="4000" dirty="0" err="1" smtClean="0">
                <a:latin typeface="Bebas Neue Regular" pitchFamily="2" charset="-52"/>
              </a:rPr>
              <a:t>н+н+н</a:t>
            </a:r>
            <a:r>
              <a:rPr lang="ru-RU" sz="4000" dirty="0" smtClean="0">
                <a:latin typeface="Bebas Neue Regular" pitchFamily="2" charset="-52"/>
              </a:rPr>
              <a:t>…+</a:t>
            </a:r>
            <a:r>
              <a:rPr lang="ru-RU" sz="4000" dirty="0" err="1" smtClean="0">
                <a:latin typeface="Bebas Neue Regular" pitchFamily="2" charset="-52"/>
              </a:rPr>
              <a:t>н=ч</a:t>
            </a:r>
            <a:r>
              <a:rPr lang="ru-RU" sz="4000" dirty="0" smtClean="0">
                <a:latin typeface="Bebas Neue Regular" pitchFamily="2" charset="-52"/>
              </a:rPr>
              <a:t>   </a:t>
            </a:r>
            <a:r>
              <a:rPr lang="ru-RU" dirty="0" smtClean="0">
                <a:latin typeface="Bebas Neue Regular" pitchFamily="2" charset="-52"/>
              </a:rPr>
              <a:t>кол-во «</a:t>
            </a:r>
            <a:r>
              <a:rPr lang="ru-RU" sz="4000" dirty="0" err="1" smtClean="0">
                <a:latin typeface="Bebas Neue Regular" pitchFamily="2" charset="-52"/>
              </a:rPr>
              <a:t>н</a:t>
            </a:r>
            <a:r>
              <a:rPr lang="ru-RU" dirty="0" smtClean="0">
                <a:latin typeface="Bebas Neue Regular" pitchFamily="2" charset="-52"/>
              </a:rPr>
              <a:t>»- </a:t>
            </a:r>
            <a:r>
              <a:rPr lang="ru-RU" sz="4000" dirty="0" smtClean="0">
                <a:latin typeface="Bebas Neue Regular" pitchFamily="2" charset="-52"/>
              </a:rPr>
              <a:t>ч</a:t>
            </a:r>
          </a:p>
          <a:p>
            <a:pPr>
              <a:buNone/>
            </a:pPr>
            <a:r>
              <a:rPr lang="ru-RU" sz="4000" dirty="0" smtClean="0">
                <a:latin typeface="Bebas Neue Regular" pitchFamily="2" charset="-52"/>
              </a:rPr>
              <a:t> </a:t>
            </a:r>
            <a:r>
              <a:rPr lang="ru-RU" sz="4000" dirty="0" smtClean="0">
                <a:latin typeface="Bebas Neue Regular" pitchFamily="2" charset="-52"/>
              </a:rPr>
              <a:t>       </a:t>
            </a:r>
            <a:r>
              <a:rPr lang="ru-RU" sz="4000" dirty="0" err="1" smtClean="0">
                <a:latin typeface="Bebas Neue Regular" pitchFamily="2" charset="-52"/>
              </a:rPr>
              <a:t>н+н+н</a:t>
            </a:r>
            <a:r>
              <a:rPr lang="ru-RU" sz="4000" dirty="0" smtClean="0">
                <a:latin typeface="Bebas Neue Regular" pitchFamily="2" charset="-52"/>
              </a:rPr>
              <a:t>…+</a:t>
            </a:r>
            <a:r>
              <a:rPr lang="ru-RU" sz="4000" dirty="0" err="1" smtClean="0">
                <a:latin typeface="Bebas Neue Regular" pitchFamily="2" charset="-52"/>
              </a:rPr>
              <a:t>н=н</a:t>
            </a:r>
            <a:r>
              <a:rPr lang="ru-RU" sz="4000" dirty="0" smtClean="0">
                <a:latin typeface="Bebas Neue Regular" pitchFamily="2" charset="-52"/>
              </a:rPr>
              <a:t>   </a:t>
            </a:r>
            <a:r>
              <a:rPr lang="ru-RU" dirty="0" smtClean="0">
                <a:latin typeface="Bebas Neue Regular" pitchFamily="2" charset="-52"/>
              </a:rPr>
              <a:t>кол-во «</a:t>
            </a:r>
            <a:r>
              <a:rPr lang="ru-RU" sz="4000" dirty="0" err="1" smtClean="0">
                <a:latin typeface="Bebas Neue Regular" pitchFamily="2" charset="-52"/>
              </a:rPr>
              <a:t>н</a:t>
            </a:r>
            <a:r>
              <a:rPr lang="ru-RU" dirty="0" smtClean="0">
                <a:latin typeface="Bebas Neue Regular" pitchFamily="2" charset="-52"/>
              </a:rPr>
              <a:t>»- </a:t>
            </a:r>
            <a:r>
              <a:rPr lang="ru-RU" sz="4000" dirty="0" err="1" smtClean="0">
                <a:latin typeface="Bebas Neue Regular" pitchFamily="2" charset="-52"/>
              </a:rPr>
              <a:t>н</a:t>
            </a:r>
            <a:endParaRPr lang="ru-RU" sz="4000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sz="4000" dirty="0" smtClean="0">
                <a:latin typeface="Bebas Neue Regular" pitchFamily="2" charset="-52"/>
              </a:rPr>
              <a:t>        </a:t>
            </a:r>
            <a:r>
              <a:rPr lang="ru-RU" sz="4000" dirty="0" err="1" smtClean="0">
                <a:latin typeface="Bebas Neue Regular" pitchFamily="2" charset="-52"/>
              </a:rPr>
              <a:t>н</a:t>
            </a:r>
            <a:r>
              <a:rPr lang="ru-RU" dirty="0" smtClean="0">
                <a:latin typeface="Bebas Neue Regular" pitchFamily="2" charset="-52"/>
              </a:rPr>
              <a:t>•</a:t>
            </a:r>
            <a:r>
              <a:rPr lang="ru-RU" sz="4000" dirty="0" err="1" smtClean="0">
                <a:latin typeface="Bebas Neue Regular" pitchFamily="2" charset="-52"/>
              </a:rPr>
              <a:t>н</a:t>
            </a:r>
            <a:r>
              <a:rPr lang="ru-RU" dirty="0" smtClean="0">
                <a:latin typeface="Bebas Neue Regular" pitchFamily="2" charset="-52"/>
              </a:rPr>
              <a:t>•</a:t>
            </a:r>
            <a:r>
              <a:rPr lang="ru-RU" sz="4000" dirty="0" smtClean="0">
                <a:latin typeface="Bebas Neue Regular" pitchFamily="2" charset="-52"/>
              </a:rPr>
              <a:t>н…</a:t>
            </a:r>
            <a:r>
              <a:rPr lang="ru-RU" sz="4000" dirty="0" err="1" smtClean="0">
                <a:latin typeface="Bebas Neue Regular" pitchFamily="2" charset="-52"/>
              </a:rPr>
              <a:t>н=н</a:t>
            </a:r>
            <a:endParaRPr lang="ru-RU" sz="4000" dirty="0" smtClean="0">
              <a:latin typeface="Bebas Neue Regular" pitchFamily="2" charset="-52"/>
            </a:endParaRPr>
          </a:p>
          <a:p>
            <a:pPr>
              <a:buNone/>
            </a:pPr>
            <a:r>
              <a:rPr lang="ru-RU" dirty="0" smtClean="0">
                <a:latin typeface="Bebas Neue Regular" pitchFamily="2" charset="-52"/>
              </a:rPr>
              <a:t>          </a:t>
            </a:r>
            <a:r>
              <a:rPr lang="ru-RU" sz="4000" dirty="0" smtClean="0">
                <a:latin typeface="Bebas Neue Regular" pitchFamily="2" charset="-52"/>
              </a:rPr>
              <a:t>ч</a:t>
            </a:r>
            <a:r>
              <a:rPr lang="ru-RU" dirty="0" smtClean="0">
                <a:latin typeface="Bebas Neue Regular" pitchFamily="2" charset="-52"/>
              </a:rPr>
              <a:t>•</a:t>
            </a:r>
            <a:r>
              <a:rPr lang="ru-RU" sz="4000" dirty="0" err="1" smtClean="0">
                <a:latin typeface="Bebas Neue Regular" pitchFamily="2" charset="-52"/>
              </a:rPr>
              <a:t>н</a:t>
            </a:r>
            <a:r>
              <a:rPr lang="ru-RU" dirty="0" smtClean="0">
                <a:latin typeface="Bebas Neue Regular" pitchFamily="2" charset="-52"/>
              </a:rPr>
              <a:t>•</a:t>
            </a:r>
            <a:r>
              <a:rPr lang="ru-RU" sz="4000" dirty="0" smtClean="0">
                <a:latin typeface="Bebas Neue Regular" pitchFamily="2" charset="-52"/>
              </a:rPr>
              <a:t>н…</a:t>
            </a:r>
            <a:r>
              <a:rPr lang="ru-RU" sz="4000" dirty="0" err="1" smtClean="0">
                <a:latin typeface="Bebas Neue Regular" pitchFamily="2" charset="-52"/>
              </a:rPr>
              <a:t>н=ч</a:t>
            </a:r>
            <a:endParaRPr lang="ru-RU" sz="4000" dirty="0">
              <a:latin typeface="Bebas Neue Regular" pitchFamily="2" charset="-5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816</Words>
  <Application>Microsoft Office PowerPoint</Application>
  <PresentationFormat>Экран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• Теория чисел в егэ •</vt:lpstr>
      <vt:lpstr>содержание</vt:lpstr>
      <vt:lpstr>содержание</vt:lpstr>
      <vt:lpstr>актуальность</vt:lpstr>
      <vt:lpstr>Цель и задачи</vt:lpstr>
      <vt:lpstr>теоремы</vt:lpstr>
      <vt:lpstr>теоремы</vt:lpstr>
      <vt:lpstr>делимость</vt:lpstr>
      <vt:lpstr>Четность и нечетность</vt:lpstr>
      <vt:lpstr>прогрессии</vt:lpstr>
      <vt:lpstr>Нок и нод</vt:lpstr>
      <vt:lpstr>определения</vt:lpstr>
      <vt:lpstr>задача</vt:lpstr>
      <vt:lpstr>решение</vt:lpstr>
      <vt:lpstr>решение</vt:lpstr>
      <vt:lpstr>советы</vt:lpstr>
      <vt:lpstr>советы</vt:lpstr>
      <vt:lpstr>итоги</vt:lpstr>
      <vt:lpstr>источники</vt:lpstr>
      <vt:lpstr>☼Спасибо за внимание☼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• Теория чисел в егэ •</dc:title>
  <dc:creator>Vic</dc:creator>
  <cp:lastModifiedBy>Vic</cp:lastModifiedBy>
  <cp:revision>2</cp:revision>
  <dcterms:created xsi:type="dcterms:W3CDTF">2020-12-15T15:08:16Z</dcterms:created>
  <dcterms:modified xsi:type="dcterms:W3CDTF">2020-12-16T17:06:37Z</dcterms:modified>
</cp:coreProperties>
</file>