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47530-5B17-4184-892F-40610DAD373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B09DD-8B9A-4320-AA8B-3DF4A7A54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7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E1545-FE51-4126-A2AF-74CD1FA485E8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6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E1545-FE51-4126-A2AF-74CD1FA485E8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8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E3558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454775"/>
            <a:ext cx="1981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DECC922-DE9A-494A-BA3A-62300F5925B1}" type="slidenum">
              <a:rPr lang="en-US">
                <a:solidFill>
                  <a:srgbClr val="0E3558"/>
                </a:solidFill>
              </a:rPr>
              <a:pPr/>
              <a:t>‹#›</a:t>
            </a:fld>
            <a:endParaRPr lang="en-US">
              <a:solidFill>
                <a:srgbClr val="0E3558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683500" y="6400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C3300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" y="2286000"/>
            <a:ext cx="56388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5638800" cy="682625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2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E355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6D2E8-6B3D-49C6-BE18-579823C6EF9E}" type="slidenum">
              <a:rPr lang="en-US">
                <a:solidFill>
                  <a:srgbClr val="0E3558"/>
                </a:solidFill>
              </a:rPr>
              <a:pPr/>
              <a:t>‹#›</a:t>
            </a:fld>
            <a:endParaRPr lang="en-US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9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E355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5589A-8295-49B1-B5E2-940612E64197}" type="slidenum">
              <a:rPr lang="en-US">
                <a:solidFill>
                  <a:srgbClr val="0E3558"/>
                </a:solidFill>
              </a:rPr>
              <a:pPr/>
              <a:t>‹#›</a:t>
            </a:fld>
            <a:endParaRPr lang="en-US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0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975" y="457200"/>
            <a:ext cx="4114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E355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fld id="{804DCEAA-3EAC-44BB-9631-97211423EFDE}" type="slidenum">
              <a:rPr lang="en-US">
                <a:solidFill>
                  <a:srgbClr val="0E3558"/>
                </a:solidFill>
              </a:rPr>
              <a:pPr/>
              <a:t>‹#›</a:t>
            </a:fld>
            <a:endParaRPr lang="en-US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9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E355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0FFBD-9473-4608-919D-83DC0E6EBE37}" type="slidenum">
              <a:rPr lang="en-US">
                <a:solidFill>
                  <a:srgbClr val="0E3558"/>
                </a:solidFill>
              </a:rPr>
              <a:pPr/>
              <a:t>‹#›</a:t>
            </a:fld>
            <a:endParaRPr lang="en-US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7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E355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18CF0-705F-4E08-A88C-C7F38EA6B652}" type="slidenum">
              <a:rPr lang="en-US">
                <a:solidFill>
                  <a:srgbClr val="0E3558"/>
                </a:solidFill>
              </a:rPr>
              <a:pPr/>
              <a:t>‹#›</a:t>
            </a:fld>
            <a:endParaRPr lang="en-US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2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E3558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1EE55-1E3A-46AC-A270-E678DA2CB6FB}" type="slidenum">
              <a:rPr lang="en-US">
                <a:solidFill>
                  <a:srgbClr val="0E3558"/>
                </a:solidFill>
              </a:rPr>
              <a:pPr/>
              <a:t>‹#›</a:t>
            </a:fld>
            <a:endParaRPr lang="en-US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E3558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32D2A-4313-45E7-A682-5454F557621E}" type="slidenum">
              <a:rPr lang="en-US">
                <a:solidFill>
                  <a:srgbClr val="0E3558"/>
                </a:solidFill>
              </a:rPr>
              <a:pPr/>
              <a:t>‹#›</a:t>
            </a:fld>
            <a:endParaRPr lang="en-US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E355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77EDE-D0E5-4090-BAD5-9115E6D8DD57}" type="slidenum">
              <a:rPr lang="en-US">
                <a:solidFill>
                  <a:srgbClr val="0E3558"/>
                </a:solidFill>
              </a:rPr>
              <a:pPr/>
              <a:t>‹#›</a:t>
            </a:fld>
            <a:endParaRPr lang="en-US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0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E3558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B237C-47EF-48C5-AFBA-7BAE245717BF}" type="slidenum">
              <a:rPr lang="en-US">
                <a:solidFill>
                  <a:srgbClr val="0E3558"/>
                </a:solidFill>
              </a:rPr>
              <a:pPr/>
              <a:t>‹#›</a:t>
            </a:fld>
            <a:endParaRPr lang="en-US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2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E3558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120F3-2624-4CDD-AC95-9EED7FCDBA1C}" type="slidenum">
              <a:rPr lang="en-US">
                <a:solidFill>
                  <a:srgbClr val="0E3558"/>
                </a:solidFill>
              </a:rPr>
              <a:pPr/>
              <a:t>‹#›</a:t>
            </a:fld>
            <a:endParaRPr lang="en-US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0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E3558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20051-D288-4723-8F1B-171B2B18CFF1}" type="slidenum">
              <a:rPr lang="en-US">
                <a:solidFill>
                  <a:srgbClr val="0E3558"/>
                </a:solidFill>
              </a:rPr>
              <a:pPr/>
              <a:t>‹#›</a:t>
            </a:fld>
            <a:endParaRPr lang="en-US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9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roup 56"/>
          <p:cNvGrpSpPr>
            <a:grpSpLocks/>
          </p:cNvGrpSpPr>
          <p:nvPr/>
        </p:nvGrpSpPr>
        <p:grpSpPr bwMode="auto">
          <a:xfrm>
            <a:off x="7938" y="501650"/>
            <a:ext cx="1108075" cy="336550"/>
            <a:chOff x="5" y="316"/>
            <a:chExt cx="698" cy="212"/>
          </a:xfrm>
        </p:grpSpPr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E3558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50013"/>
            <a:ext cx="2286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B113C9-ADBF-4DFA-85B4-12E02C7AC233}" type="slidenum">
              <a:rPr lang="en-US">
                <a:solidFill>
                  <a:srgbClr val="0E355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E3558"/>
              </a:solidFill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7580313" y="6384925"/>
            <a:ext cx="954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C3300"/>
                </a:solidFill>
              </a:rPr>
              <a:t>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96975" y="457200"/>
            <a:ext cx="4114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7" name="Freeform 53"/>
          <p:cNvSpPr>
            <a:spLocks/>
          </p:cNvSpPr>
          <p:nvPr/>
        </p:nvSpPr>
        <p:spPr bwMode="gray">
          <a:xfrm>
            <a:off x="1143000" y="457200"/>
            <a:ext cx="130175" cy="4572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288"/>
              </a:cxn>
              <a:cxn ang="0">
                <a:pos x="96" y="288"/>
              </a:cxn>
            </a:cxnLst>
            <a:rect l="0" t="0" r="r" b="b"/>
            <a:pathLst>
              <a:path w="96" h="288">
                <a:moveTo>
                  <a:pt x="96" y="0"/>
                </a:moveTo>
                <a:lnTo>
                  <a:pt x="0" y="0"/>
                </a:lnTo>
                <a:lnTo>
                  <a:pt x="0" y="288"/>
                </a:lnTo>
                <a:lnTo>
                  <a:pt x="96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E3558"/>
              </a:solidFill>
            </a:endParaRPr>
          </a:p>
        </p:txBody>
      </p:sp>
      <p:grpSp>
        <p:nvGrpSpPr>
          <p:cNvPr id="1079" name="Group 55"/>
          <p:cNvGrpSpPr>
            <a:grpSpLocks/>
          </p:cNvGrpSpPr>
          <p:nvPr/>
        </p:nvGrpSpPr>
        <p:grpSpPr bwMode="auto">
          <a:xfrm>
            <a:off x="5311775" y="457200"/>
            <a:ext cx="3832225" cy="457200"/>
            <a:chOff x="3346" y="288"/>
            <a:chExt cx="2414" cy="288"/>
          </a:xfrm>
        </p:grpSpPr>
        <p:sp>
          <p:nvSpPr>
            <p:cNvPr id="1071" name="Rectangle 47"/>
            <p:cNvSpPr>
              <a:spLocks noChangeArrowheads="1"/>
            </p:cNvSpPr>
            <p:nvPr userDrawn="1"/>
          </p:nvSpPr>
          <p:spPr bwMode="gray">
            <a:xfrm>
              <a:off x="3422" y="493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gray">
            <a:xfrm>
              <a:off x="3422" y="440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gray">
            <a:xfrm>
              <a:off x="3421" y="382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gray">
            <a:xfrm>
              <a:off x="3421" y="329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1078" name="Freeform 54"/>
            <p:cNvSpPr>
              <a:spLocks/>
            </p:cNvSpPr>
            <p:nvPr userDrawn="1"/>
          </p:nvSpPr>
          <p:spPr bwMode="gray">
            <a:xfrm flipH="1">
              <a:off x="3346" y="288"/>
              <a:ext cx="48" cy="2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96" y="288"/>
                </a:cxn>
              </a:cxnLst>
              <a:rect l="0" t="0" r="r" b="b"/>
              <a:pathLst>
                <a:path w="96" h="288">
                  <a:moveTo>
                    <a:pt x="96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21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60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692696"/>
            <a:ext cx="8748464" cy="1282717"/>
          </a:xfrm>
        </p:spPr>
        <p:txBody>
          <a:bodyPr/>
          <a:lstStyle/>
          <a:p>
            <a:r>
              <a:rPr lang="ru-RU" sz="4800" dirty="0" smtClean="0"/>
              <a:t>Теория чисел</a:t>
            </a:r>
            <a:br>
              <a:rPr lang="ru-RU" sz="4800" dirty="0" smtClean="0"/>
            </a:br>
            <a:r>
              <a:rPr lang="ru-RU" sz="4800" dirty="0" smtClean="0"/>
              <a:t>Задача № 19</a:t>
            </a:r>
            <a:br>
              <a:rPr lang="ru-RU" sz="4800" dirty="0" smtClean="0"/>
            </a:br>
            <a:r>
              <a:rPr lang="ru-RU" sz="4800" dirty="0" smtClean="0"/>
              <a:t>(часть 1-Делимость чисел)</a:t>
            </a:r>
            <a:endParaRPr lang="en-US" sz="4800" dirty="0"/>
          </a:p>
        </p:txBody>
      </p:sp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189694" y="6445624"/>
            <a:ext cx="1398494" cy="412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078" y="3061252"/>
            <a:ext cx="238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>
                <a:ln w="9000" cmpd="sng">
                  <a:solidFill>
                    <a:srgbClr val="0A2C4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A2C4A">
                        <a:shade val="20000"/>
                        <a:satMod val="245000"/>
                      </a:srgbClr>
                    </a:gs>
                    <a:gs pos="43000">
                      <a:srgbClr val="0A2C4A">
                        <a:satMod val="255000"/>
                      </a:srgbClr>
                    </a:gs>
                    <a:gs pos="48000">
                      <a:srgbClr val="0A2C4A">
                        <a:shade val="85000"/>
                        <a:satMod val="255000"/>
                      </a:srgbClr>
                    </a:gs>
                    <a:gs pos="100000">
                      <a:srgbClr val="0A2C4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Готовимся к ЕГЭ</a:t>
            </a:r>
          </a:p>
        </p:txBody>
      </p:sp>
    </p:spTree>
    <p:extLst>
      <p:ext uri="{BB962C8B-B14F-4D97-AF65-F5344CB8AC3E}">
        <p14:creationId xmlns:p14="http://schemas.microsoft.com/office/powerpoint/2010/main" val="41006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038561"/>
            <a:ext cx="8429684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i="1" kern="0" baseline="30000" dirty="0">
              <a:solidFill>
                <a:srgbClr val="0E3558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0E3558"/>
                </a:solidFill>
              </a:rPr>
              <a:t>3</a:t>
            </a:r>
            <a:r>
              <a:rPr lang="ru-RU" sz="2800" b="1" i="1" kern="0" baseline="30000" dirty="0">
                <a:solidFill>
                  <a:srgbClr val="0E3558"/>
                </a:solidFill>
              </a:rPr>
              <a:t>о</a:t>
            </a:r>
            <a:r>
              <a:rPr lang="ru-RU" sz="2800" i="1" kern="0" dirty="0">
                <a:solidFill>
                  <a:srgbClr val="0E3558"/>
                </a:solidFill>
              </a:rPr>
              <a:t>  Если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⋮ </a:t>
            </a:r>
            <a:r>
              <a:rPr lang="en-US" sz="2800" b="1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⋮</a:t>
            </a:r>
            <a:r>
              <a:rPr lang="ru-RU" sz="2800" b="1" i="1" kern="0" dirty="0">
                <a:solidFill>
                  <a:srgbClr val="C00000"/>
                </a:solidFill>
              </a:rPr>
              <a:t>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k </a:t>
            </a:r>
            <a:r>
              <a:rPr lang="ru-RU" sz="2800" kern="0" dirty="0" smtClean="0">
                <a:solidFill>
                  <a:srgbClr val="000000"/>
                </a:solidFill>
              </a:rPr>
              <a:t>(где </a:t>
            </a:r>
            <a:r>
              <a:rPr lang="en-US" sz="2800" kern="0" dirty="0" smtClean="0">
                <a:solidFill>
                  <a:srgbClr val="000000"/>
                </a:solidFill>
              </a:rPr>
              <a:t>n</a:t>
            </a:r>
            <a:r>
              <a:rPr lang="ru-RU" sz="2800" kern="0" dirty="0" smtClean="0">
                <a:solidFill>
                  <a:srgbClr val="000000"/>
                </a:solidFill>
              </a:rPr>
              <a:t> </a:t>
            </a:r>
            <a:r>
              <a:rPr lang="ru-RU" sz="2800" kern="0" dirty="0">
                <a:solidFill>
                  <a:srgbClr val="000000"/>
                </a:solidFill>
              </a:rPr>
              <a:t>и </a:t>
            </a:r>
            <a:r>
              <a:rPr lang="en-US" sz="2800" kern="0" dirty="0" smtClean="0">
                <a:solidFill>
                  <a:srgbClr val="000000"/>
                </a:solidFill>
              </a:rPr>
              <a:t>k</a:t>
            </a:r>
            <a:r>
              <a:rPr lang="ru-RU" sz="2800" kern="0" dirty="0" smtClean="0">
                <a:solidFill>
                  <a:srgbClr val="000000"/>
                </a:solidFill>
              </a:rPr>
              <a:t>-взаимно </a:t>
            </a:r>
            <a:r>
              <a:rPr lang="ru-RU" sz="2800" kern="0" dirty="0">
                <a:solidFill>
                  <a:srgbClr val="000000"/>
                </a:solidFill>
              </a:rPr>
              <a:t>простые), </a:t>
            </a:r>
            <a:r>
              <a:rPr lang="ru-RU" sz="2800" i="1" kern="0" dirty="0">
                <a:solidFill>
                  <a:srgbClr val="0E3558"/>
                </a:solidFill>
              </a:rPr>
              <a:t>то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 </a:t>
            </a:r>
            <a:r>
              <a:rPr lang="ru-RU" sz="2800" b="1" dirty="0" smtClean="0">
                <a:solidFill>
                  <a:srgbClr val="C00000"/>
                </a:solidFill>
              </a:rPr>
              <a:t>⋮ </a:t>
            </a:r>
            <a:r>
              <a:rPr lang="en-US" sz="2800" b="1" i="1" kern="0" dirty="0" err="1" smtClean="0">
                <a:solidFill>
                  <a:srgbClr val="C00000"/>
                </a:solidFill>
              </a:rPr>
              <a:t>nk</a:t>
            </a:r>
            <a:r>
              <a:rPr lang="ru-RU" sz="2800" i="1" kern="0" dirty="0" smtClean="0">
                <a:solidFill>
                  <a:srgbClr val="0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i="1" kern="0" dirty="0">
              <a:solidFill>
                <a:srgbClr val="0E3558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i="1" kern="0" dirty="0">
              <a:solidFill>
                <a:srgbClr val="0E3558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0E3558"/>
                </a:solidFill>
              </a:rPr>
              <a:t>4</a:t>
            </a:r>
            <a:r>
              <a:rPr lang="ru-RU" sz="2800" b="1" i="1" kern="0" baseline="30000" dirty="0">
                <a:solidFill>
                  <a:srgbClr val="0E3558"/>
                </a:solidFill>
              </a:rPr>
              <a:t>о</a:t>
            </a:r>
            <a:r>
              <a:rPr lang="ru-RU" sz="2800" i="1" kern="0" dirty="0">
                <a:solidFill>
                  <a:srgbClr val="0E3558"/>
                </a:solidFill>
              </a:rPr>
              <a:t>  Если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и 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(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i="1" kern="0" dirty="0">
                <a:solidFill>
                  <a:srgbClr val="C00000"/>
                </a:solidFill>
              </a:rPr>
              <a:t>+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k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)</a:t>
            </a:r>
            <a:r>
              <a:rPr lang="ru-RU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</a:t>
            </a:r>
            <a:r>
              <a:rPr lang="ru-RU" sz="2800" i="1" kern="0" dirty="0">
                <a:solidFill>
                  <a:srgbClr val="0E3558"/>
                </a:solidFill>
              </a:rPr>
              <a:t>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00000"/>
                </a:solidFill>
              </a:rPr>
              <a:t>,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то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k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4343818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0E3558"/>
                </a:solidFill>
              </a:rPr>
              <a:t>5</a:t>
            </a:r>
            <a:r>
              <a:rPr lang="ru-RU" sz="2800" b="1" i="1" kern="0" baseline="30000" dirty="0">
                <a:solidFill>
                  <a:srgbClr val="0E3558"/>
                </a:solidFill>
              </a:rPr>
              <a:t>о</a:t>
            </a:r>
            <a:r>
              <a:rPr lang="ru-RU" sz="2800" i="1" kern="0" dirty="0">
                <a:solidFill>
                  <a:srgbClr val="0E3558"/>
                </a:solidFill>
              </a:rPr>
              <a:t>  Если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k</a:t>
            </a:r>
            <a:r>
              <a:rPr lang="ru-RU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</a:t>
            </a:r>
            <a:r>
              <a:rPr lang="ru-RU" sz="2800" i="1" kern="0" dirty="0">
                <a:solidFill>
                  <a:srgbClr val="0E3558"/>
                </a:solidFill>
              </a:rPr>
              <a:t>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p</a:t>
            </a:r>
            <a:r>
              <a:rPr lang="ru-RU" sz="2800" i="1" kern="0" dirty="0" smtClean="0">
                <a:solidFill>
                  <a:srgbClr val="000000"/>
                </a:solidFill>
              </a:rPr>
              <a:t>,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то </a:t>
            </a:r>
            <a:r>
              <a:rPr lang="en-US" sz="2800" b="1" i="1" kern="0" dirty="0" err="1" smtClean="0">
                <a:solidFill>
                  <a:srgbClr val="C00000"/>
                </a:solidFill>
              </a:rPr>
              <a:t>mk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np</a:t>
            </a:r>
            <a:r>
              <a:rPr lang="ru-RU" sz="2800" i="1" kern="0" dirty="0" smtClean="0">
                <a:solidFill>
                  <a:srgbClr val="0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7128" y="357258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800" i="1" kern="0" dirty="0">
                <a:solidFill>
                  <a:srgbClr val="0070C0"/>
                </a:solidFill>
              </a:rPr>
              <a:t>  </a:t>
            </a:r>
            <a:r>
              <a:rPr lang="ru-RU" sz="2800" b="1" i="1" kern="0" dirty="0">
                <a:solidFill>
                  <a:srgbClr val="0070C0"/>
                </a:solidFill>
              </a:rPr>
              <a:t>48 </a:t>
            </a:r>
            <a:r>
              <a:rPr lang="ru-RU" sz="2800" b="1" dirty="0">
                <a:solidFill>
                  <a:srgbClr val="0070C0"/>
                </a:solidFill>
              </a:rPr>
              <a:t>⋮ </a:t>
            </a:r>
            <a:r>
              <a:rPr lang="ru-RU" sz="2800" b="1" i="1" kern="0" dirty="0">
                <a:solidFill>
                  <a:srgbClr val="0070C0"/>
                </a:solidFill>
              </a:rPr>
              <a:t>3</a:t>
            </a:r>
            <a:r>
              <a:rPr lang="ru-RU" sz="2800" i="1" kern="0" dirty="0">
                <a:solidFill>
                  <a:srgbClr val="0070C0"/>
                </a:solidFill>
              </a:rPr>
              <a:t> и </a:t>
            </a:r>
            <a:r>
              <a:rPr lang="ru-RU" sz="2800" b="1" i="1" kern="0" dirty="0">
                <a:solidFill>
                  <a:srgbClr val="0070C0"/>
                </a:solidFill>
              </a:rPr>
              <a:t>(48 + 57)</a:t>
            </a:r>
            <a:r>
              <a:rPr lang="ru-RU" sz="2800" i="1" kern="0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⋮</a:t>
            </a:r>
            <a:r>
              <a:rPr lang="ru-RU" sz="2800" i="1" kern="0" dirty="0">
                <a:solidFill>
                  <a:srgbClr val="0070C0"/>
                </a:solidFill>
              </a:rPr>
              <a:t> </a:t>
            </a:r>
            <a:r>
              <a:rPr lang="ru-RU" sz="2800" b="1" i="1" kern="0" dirty="0">
                <a:solidFill>
                  <a:srgbClr val="0070C0"/>
                </a:solidFill>
              </a:rPr>
              <a:t>3</a:t>
            </a:r>
            <a:r>
              <a:rPr lang="ru-RU" sz="2800" i="1" kern="0" dirty="0">
                <a:solidFill>
                  <a:srgbClr val="0070C0"/>
                </a:solidFill>
              </a:rPr>
              <a:t>,</a:t>
            </a:r>
            <a:r>
              <a:rPr lang="ru-RU" sz="2800" b="1" i="1" kern="0" dirty="0">
                <a:solidFill>
                  <a:srgbClr val="0070C0"/>
                </a:solidFill>
              </a:rPr>
              <a:t> </a:t>
            </a:r>
            <a:r>
              <a:rPr lang="ru-RU" sz="2800" i="1" kern="0" dirty="0">
                <a:solidFill>
                  <a:srgbClr val="0070C0"/>
                </a:solidFill>
              </a:rPr>
              <a:t>то </a:t>
            </a:r>
            <a:r>
              <a:rPr lang="ru-RU" sz="2800" b="1" i="1" kern="0" dirty="0">
                <a:solidFill>
                  <a:srgbClr val="0070C0"/>
                </a:solidFill>
              </a:rPr>
              <a:t>57 </a:t>
            </a:r>
            <a:r>
              <a:rPr lang="ru-RU" sz="2800" b="1" dirty="0">
                <a:solidFill>
                  <a:srgbClr val="0070C0"/>
                </a:solidFill>
              </a:rPr>
              <a:t>⋮ </a:t>
            </a:r>
            <a:r>
              <a:rPr lang="ru-RU" sz="2800" b="1" i="1" kern="0" dirty="0">
                <a:solidFill>
                  <a:srgbClr val="0070C0"/>
                </a:solidFill>
              </a:rPr>
              <a:t>3.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7128" y="5168373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800" i="1" kern="0" dirty="0">
                <a:solidFill>
                  <a:srgbClr val="0070C0"/>
                </a:solidFill>
              </a:rPr>
              <a:t>  </a:t>
            </a:r>
            <a:r>
              <a:rPr lang="ru-RU" sz="2800" b="1" i="1" kern="0" dirty="0">
                <a:solidFill>
                  <a:srgbClr val="0070C0"/>
                </a:solidFill>
              </a:rPr>
              <a:t>81 </a:t>
            </a:r>
            <a:r>
              <a:rPr lang="ru-RU" sz="2800" b="1" dirty="0">
                <a:solidFill>
                  <a:srgbClr val="0070C0"/>
                </a:solidFill>
              </a:rPr>
              <a:t>⋮ </a:t>
            </a:r>
            <a:r>
              <a:rPr lang="ru-RU" sz="2800" b="1" i="1" kern="0" dirty="0">
                <a:solidFill>
                  <a:srgbClr val="0070C0"/>
                </a:solidFill>
              </a:rPr>
              <a:t>3</a:t>
            </a:r>
            <a:r>
              <a:rPr lang="ru-RU" sz="2800" i="1" kern="0" dirty="0">
                <a:solidFill>
                  <a:srgbClr val="0070C0"/>
                </a:solidFill>
              </a:rPr>
              <a:t> и </a:t>
            </a:r>
            <a:r>
              <a:rPr lang="ru-RU" sz="2800" b="1" i="1" kern="0" dirty="0">
                <a:solidFill>
                  <a:srgbClr val="0070C0"/>
                </a:solidFill>
              </a:rPr>
              <a:t>56</a:t>
            </a:r>
            <a:r>
              <a:rPr lang="ru-RU" sz="2800" i="1" kern="0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⋮</a:t>
            </a:r>
            <a:r>
              <a:rPr lang="ru-RU" sz="2800" i="1" kern="0" dirty="0">
                <a:solidFill>
                  <a:srgbClr val="0070C0"/>
                </a:solidFill>
              </a:rPr>
              <a:t> </a:t>
            </a:r>
            <a:r>
              <a:rPr lang="ru-RU" sz="2800" b="1" i="1" kern="0" dirty="0">
                <a:solidFill>
                  <a:srgbClr val="0070C0"/>
                </a:solidFill>
              </a:rPr>
              <a:t>4</a:t>
            </a:r>
            <a:r>
              <a:rPr lang="ru-RU" sz="2800" i="1" kern="0" dirty="0">
                <a:solidFill>
                  <a:srgbClr val="0070C0"/>
                </a:solidFill>
              </a:rPr>
              <a:t>,</a:t>
            </a:r>
            <a:r>
              <a:rPr lang="ru-RU" sz="2800" b="1" i="1" kern="0" dirty="0">
                <a:solidFill>
                  <a:srgbClr val="0070C0"/>
                </a:solidFill>
              </a:rPr>
              <a:t> </a:t>
            </a:r>
            <a:r>
              <a:rPr lang="ru-RU" sz="2800" i="1" kern="0" dirty="0">
                <a:solidFill>
                  <a:srgbClr val="0070C0"/>
                </a:solidFill>
              </a:rPr>
              <a:t>то </a:t>
            </a:r>
            <a:r>
              <a:rPr lang="ru-RU" sz="2800" b="1" i="1" kern="0" dirty="0">
                <a:solidFill>
                  <a:srgbClr val="0070C0"/>
                </a:solidFill>
              </a:rPr>
              <a:t>(81∙56) </a:t>
            </a:r>
            <a:r>
              <a:rPr lang="ru-RU" sz="2800" b="1" dirty="0">
                <a:solidFill>
                  <a:srgbClr val="0070C0"/>
                </a:solidFill>
              </a:rPr>
              <a:t>⋮ </a:t>
            </a:r>
            <a:r>
              <a:rPr lang="ru-RU" sz="2800" b="1" i="1" dirty="0">
                <a:solidFill>
                  <a:srgbClr val="0070C0"/>
                </a:solidFill>
              </a:rPr>
              <a:t>(</a:t>
            </a:r>
            <a:r>
              <a:rPr lang="ru-RU" sz="2800" b="1" i="1" kern="0" dirty="0">
                <a:solidFill>
                  <a:srgbClr val="0070C0"/>
                </a:solidFill>
              </a:rPr>
              <a:t>3∙4).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57166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Свойства </a:t>
            </a:r>
            <a:r>
              <a:rPr lang="ru-RU" sz="2800" b="1" dirty="0">
                <a:solidFill>
                  <a:srgbClr val="0070C0"/>
                </a:solidFill>
              </a:rPr>
              <a:t>делимости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1303" y="2305574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800" i="1" kern="0" dirty="0">
                <a:solidFill>
                  <a:srgbClr val="0070C0"/>
                </a:solidFill>
              </a:rPr>
              <a:t>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88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⋮ </a:t>
            </a:r>
            <a:r>
              <a:rPr lang="en-US" sz="2800" b="1" dirty="0" smtClean="0">
                <a:solidFill>
                  <a:srgbClr val="0070C0"/>
                </a:solidFill>
              </a:rPr>
              <a:t>11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i="1" kern="0" dirty="0">
                <a:solidFill>
                  <a:srgbClr val="0070C0"/>
                </a:solidFill>
              </a:rPr>
              <a:t>и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88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⋮</a:t>
            </a:r>
            <a:r>
              <a:rPr lang="ru-RU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4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, </a:t>
            </a:r>
            <a:r>
              <a:rPr lang="ru-RU" sz="2800" b="1" i="1" kern="0" dirty="0">
                <a:solidFill>
                  <a:srgbClr val="0070C0"/>
                </a:solidFill>
              </a:rPr>
              <a:t>то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88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⋮ </a:t>
            </a:r>
            <a:r>
              <a:rPr lang="ru-RU" sz="2800" b="1" i="1" dirty="0" smtClean="0">
                <a:solidFill>
                  <a:srgbClr val="0070C0"/>
                </a:solidFill>
              </a:rPr>
              <a:t>(</a:t>
            </a:r>
            <a:r>
              <a:rPr lang="en-US" sz="2800" b="1" i="1" dirty="0" smtClean="0">
                <a:solidFill>
                  <a:srgbClr val="0070C0"/>
                </a:solidFill>
              </a:rPr>
              <a:t>11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∙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4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).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3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6115" y="303214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0E3558"/>
                </a:solidFill>
              </a:rPr>
              <a:t>7</a:t>
            </a:r>
            <a:r>
              <a:rPr lang="ru-RU" sz="2800" b="1" i="1" kern="0" baseline="30000" dirty="0">
                <a:solidFill>
                  <a:srgbClr val="0E3558"/>
                </a:solidFill>
              </a:rPr>
              <a:t>о</a:t>
            </a:r>
            <a:r>
              <a:rPr lang="ru-RU" sz="2800" i="1" kern="0" dirty="0">
                <a:solidFill>
                  <a:srgbClr val="0E3558"/>
                </a:solidFill>
              </a:rPr>
              <a:t>  Если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k </a:t>
            </a:r>
            <a:r>
              <a:rPr lang="ru-RU" sz="2800" b="1" dirty="0" smtClean="0">
                <a:solidFill>
                  <a:srgbClr val="C00000"/>
                </a:solidFill>
                <a:sym typeface="Symbol"/>
              </a:rPr>
              <a:t>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N</a:t>
            </a:r>
            <a:r>
              <a:rPr lang="ru-RU" sz="2800" i="1" kern="0" dirty="0">
                <a:solidFill>
                  <a:srgbClr val="000000"/>
                </a:solidFill>
              </a:rPr>
              <a:t>,</a:t>
            </a:r>
            <a:r>
              <a:rPr lang="ru-RU" sz="2800" b="1" i="1" kern="0" dirty="0">
                <a:solidFill>
                  <a:srgbClr val="C00000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то </a:t>
            </a:r>
            <a:r>
              <a:rPr lang="en-US" sz="2800" b="1" i="1" kern="0" dirty="0" err="1" smtClean="0">
                <a:solidFill>
                  <a:srgbClr val="C00000"/>
                </a:solidFill>
              </a:rPr>
              <a:t>mk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115" y="4423207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0E3558"/>
                </a:solidFill>
              </a:rPr>
              <a:t>8</a:t>
            </a:r>
            <a:r>
              <a:rPr lang="ru-RU" sz="2800" b="1" i="1" kern="0" baseline="30000" dirty="0">
                <a:solidFill>
                  <a:srgbClr val="0E3558"/>
                </a:solidFill>
              </a:rPr>
              <a:t>о</a:t>
            </a:r>
            <a:r>
              <a:rPr lang="ru-RU" sz="2800" i="1" kern="0" dirty="0">
                <a:solidFill>
                  <a:srgbClr val="0E3558"/>
                </a:solidFill>
              </a:rPr>
              <a:t>  Если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k</a:t>
            </a:r>
            <a:r>
              <a:rPr lang="ru-RU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</a:t>
            </a:r>
            <a:r>
              <a:rPr lang="ru-RU" sz="2800" i="1" kern="0" dirty="0">
                <a:solidFill>
                  <a:srgbClr val="0E3558"/>
                </a:solidFill>
              </a:rPr>
              <a:t>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00000"/>
                </a:solidFill>
              </a:rPr>
              <a:t>,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то для любых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p, l</a:t>
            </a:r>
            <a:r>
              <a:rPr lang="ru-RU" sz="2800" b="1" dirty="0" smtClean="0">
                <a:solidFill>
                  <a:srgbClr val="C00000"/>
                </a:solidFill>
                <a:sym typeface="Symbol"/>
              </a:rPr>
              <a:t>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N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C00000"/>
                </a:solidFill>
              </a:rPr>
              <a:t>     </a:t>
            </a:r>
            <a:r>
              <a:rPr lang="ru-RU" sz="2800" i="1" dirty="0">
                <a:solidFill>
                  <a:srgbClr val="000000"/>
                </a:solidFill>
              </a:rPr>
              <a:t>следует  </a:t>
            </a:r>
            <a:r>
              <a:rPr lang="ru-RU" sz="2800" b="1" i="1" dirty="0" smtClean="0">
                <a:solidFill>
                  <a:srgbClr val="C00000"/>
                </a:solidFill>
              </a:rPr>
              <a:t>(</a:t>
            </a:r>
            <a:r>
              <a:rPr lang="en-US" sz="2800" b="1" i="1" kern="0" dirty="0" err="1" smtClean="0">
                <a:solidFill>
                  <a:srgbClr val="C00000"/>
                </a:solidFill>
              </a:rPr>
              <a:t>mp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i="1" kern="0" dirty="0">
                <a:solidFill>
                  <a:srgbClr val="C00000"/>
                </a:solidFill>
              </a:rPr>
              <a:t>+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kl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)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1303" y="3712104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800" i="1" kern="0" dirty="0">
                <a:solidFill>
                  <a:srgbClr val="0070C0"/>
                </a:solidFill>
              </a:rPr>
              <a:t>  </a:t>
            </a:r>
            <a:r>
              <a:rPr lang="ru-RU" sz="2800" b="1" i="1" kern="0" dirty="0">
                <a:solidFill>
                  <a:srgbClr val="0070C0"/>
                </a:solidFill>
              </a:rPr>
              <a:t>48 </a:t>
            </a:r>
            <a:r>
              <a:rPr lang="ru-RU" sz="2800" b="1" dirty="0">
                <a:solidFill>
                  <a:srgbClr val="0070C0"/>
                </a:solidFill>
              </a:rPr>
              <a:t>⋮ </a:t>
            </a:r>
            <a:r>
              <a:rPr lang="ru-RU" sz="2800" b="1" i="1" kern="0" dirty="0">
                <a:solidFill>
                  <a:srgbClr val="0070C0"/>
                </a:solidFill>
              </a:rPr>
              <a:t>3</a:t>
            </a:r>
            <a:r>
              <a:rPr lang="ru-RU" sz="2800" i="1" kern="0" dirty="0">
                <a:solidFill>
                  <a:srgbClr val="0070C0"/>
                </a:solidFill>
              </a:rPr>
              <a:t> и </a:t>
            </a:r>
            <a:r>
              <a:rPr lang="ru-RU" sz="2800" b="1" i="1" kern="0" dirty="0">
                <a:solidFill>
                  <a:srgbClr val="0070C0"/>
                </a:solidFill>
              </a:rPr>
              <a:t>13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kern="0" dirty="0">
                <a:solidFill>
                  <a:srgbClr val="0070C0"/>
                </a:solidFill>
                <a:sym typeface="Symbol"/>
              </a:rPr>
              <a:t></a:t>
            </a:r>
            <a:r>
              <a:rPr lang="ru-RU" sz="2800" b="1" i="1" kern="0" dirty="0">
                <a:solidFill>
                  <a:srgbClr val="0070C0"/>
                </a:solidFill>
              </a:rPr>
              <a:t> N</a:t>
            </a:r>
            <a:r>
              <a:rPr lang="ru-RU" sz="2800" i="1" kern="0" dirty="0">
                <a:solidFill>
                  <a:srgbClr val="0070C0"/>
                </a:solidFill>
              </a:rPr>
              <a:t>,</a:t>
            </a:r>
            <a:r>
              <a:rPr lang="ru-RU" sz="2800" b="1" i="1" kern="0" dirty="0">
                <a:solidFill>
                  <a:srgbClr val="0070C0"/>
                </a:solidFill>
              </a:rPr>
              <a:t> </a:t>
            </a:r>
            <a:r>
              <a:rPr lang="ru-RU" sz="2800" i="1" kern="0" dirty="0">
                <a:solidFill>
                  <a:srgbClr val="0070C0"/>
                </a:solidFill>
              </a:rPr>
              <a:t>то  </a:t>
            </a:r>
            <a:r>
              <a:rPr lang="ru-RU" sz="2800" b="1" i="1" kern="0" dirty="0">
                <a:solidFill>
                  <a:srgbClr val="0070C0"/>
                </a:solidFill>
              </a:rPr>
              <a:t>(48∙13)</a:t>
            </a:r>
            <a:r>
              <a:rPr lang="ru-RU" sz="2800" i="1" kern="0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⋮</a:t>
            </a:r>
            <a:r>
              <a:rPr lang="ru-RU" sz="2800" i="1" kern="0" dirty="0">
                <a:solidFill>
                  <a:srgbClr val="0070C0"/>
                </a:solidFill>
              </a:rPr>
              <a:t> </a:t>
            </a:r>
            <a:r>
              <a:rPr lang="ru-RU" sz="2800" b="1" i="1" kern="0" dirty="0">
                <a:solidFill>
                  <a:srgbClr val="0070C0"/>
                </a:solidFill>
              </a:rPr>
              <a:t>3.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7608" y="537731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800" i="1" kern="0" dirty="0">
                <a:solidFill>
                  <a:srgbClr val="0070C0"/>
                </a:solidFill>
              </a:rPr>
              <a:t>  </a:t>
            </a:r>
            <a:r>
              <a:rPr lang="ru-RU" sz="2800" b="1" i="1" kern="0" dirty="0">
                <a:solidFill>
                  <a:srgbClr val="0070C0"/>
                </a:solidFill>
              </a:rPr>
              <a:t>81 </a:t>
            </a:r>
            <a:r>
              <a:rPr lang="ru-RU" sz="2800" b="1" dirty="0">
                <a:solidFill>
                  <a:srgbClr val="0070C0"/>
                </a:solidFill>
              </a:rPr>
              <a:t>⋮ </a:t>
            </a:r>
            <a:r>
              <a:rPr lang="ru-RU" sz="2800" b="1" i="1" kern="0" dirty="0">
                <a:solidFill>
                  <a:srgbClr val="0070C0"/>
                </a:solidFill>
              </a:rPr>
              <a:t>9</a:t>
            </a:r>
            <a:r>
              <a:rPr lang="ru-RU" sz="2800" i="1" kern="0" dirty="0">
                <a:solidFill>
                  <a:srgbClr val="0070C0"/>
                </a:solidFill>
              </a:rPr>
              <a:t> и </a:t>
            </a:r>
            <a:r>
              <a:rPr lang="ru-RU" sz="2800" b="1" i="1" kern="0" dirty="0">
                <a:solidFill>
                  <a:srgbClr val="0070C0"/>
                </a:solidFill>
              </a:rPr>
              <a:t>54</a:t>
            </a:r>
            <a:r>
              <a:rPr lang="ru-RU" sz="2800" i="1" kern="0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⋮</a:t>
            </a:r>
            <a:r>
              <a:rPr lang="ru-RU" sz="2800" i="1" kern="0" dirty="0">
                <a:solidFill>
                  <a:srgbClr val="0070C0"/>
                </a:solidFill>
              </a:rPr>
              <a:t> </a:t>
            </a:r>
            <a:r>
              <a:rPr lang="ru-RU" sz="2800" b="1" i="1" kern="0" dirty="0">
                <a:solidFill>
                  <a:srgbClr val="0070C0"/>
                </a:solidFill>
              </a:rPr>
              <a:t>9</a:t>
            </a:r>
            <a:r>
              <a:rPr lang="ru-RU" sz="2800" i="1" kern="0" dirty="0">
                <a:solidFill>
                  <a:srgbClr val="0070C0"/>
                </a:solidFill>
              </a:rPr>
              <a:t>,</a:t>
            </a:r>
            <a:r>
              <a:rPr lang="ru-RU" sz="2800" b="1" i="1" kern="0" dirty="0">
                <a:solidFill>
                  <a:srgbClr val="0070C0"/>
                </a:solidFill>
              </a:rPr>
              <a:t> </a:t>
            </a:r>
            <a:r>
              <a:rPr lang="ru-RU" sz="2800" i="1" kern="0" dirty="0">
                <a:solidFill>
                  <a:srgbClr val="0070C0"/>
                </a:solidFill>
              </a:rPr>
              <a:t>то </a:t>
            </a:r>
            <a:r>
              <a:rPr lang="ru-RU" sz="2800" b="1" i="1" kern="0" dirty="0">
                <a:solidFill>
                  <a:srgbClr val="0070C0"/>
                </a:solidFill>
              </a:rPr>
              <a:t>(81∙17 + 54∙28) </a:t>
            </a:r>
            <a:r>
              <a:rPr lang="ru-RU" sz="2800" b="1" dirty="0">
                <a:solidFill>
                  <a:srgbClr val="0070C0"/>
                </a:solidFill>
              </a:rPr>
              <a:t>⋮ </a:t>
            </a:r>
            <a:r>
              <a:rPr lang="ru-RU" sz="2800" b="1" i="1" dirty="0">
                <a:solidFill>
                  <a:srgbClr val="0070C0"/>
                </a:solidFill>
              </a:rPr>
              <a:t>9</a:t>
            </a:r>
            <a:r>
              <a:rPr lang="ru-RU" sz="2800" b="1" i="1" kern="0" dirty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357166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Свойства </a:t>
            </a:r>
            <a:r>
              <a:rPr lang="ru-RU" sz="2800" b="1" dirty="0">
                <a:solidFill>
                  <a:srgbClr val="0070C0"/>
                </a:solidFill>
              </a:rPr>
              <a:t>делимости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6115" y="1203551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0E3558"/>
                </a:solidFill>
              </a:rPr>
              <a:t>6</a:t>
            </a:r>
            <a:r>
              <a:rPr lang="ru-RU" sz="2800" b="1" i="1" kern="0" baseline="30000" dirty="0">
                <a:solidFill>
                  <a:srgbClr val="0E3558"/>
                </a:solidFill>
              </a:rPr>
              <a:t>о</a:t>
            </a:r>
            <a:r>
              <a:rPr lang="ru-RU" sz="2800" i="1" kern="0" dirty="0">
                <a:solidFill>
                  <a:srgbClr val="0E3558"/>
                </a:solidFill>
              </a:rPr>
              <a:t>  Если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k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  <a:sym typeface="Symbol"/>
              </a:rPr>
              <a:t></a:t>
            </a:r>
            <a:r>
              <a:rPr lang="ru-RU" sz="2800" b="1" i="1" dirty="0">
                <a:solidFill>
                  <a:srgbClr val="C00000"/>
                </a:solidFill>
              </a:rPr>
              <a:t> N</a:t>
            </a:r>
            <a:r>
              <a:rPr lang="ru-RU" sz="2800" i="1" kern="0" dirty="0">
                <a:solidFill>
                  <a:srgbClr val="000000"/>
                </a:solidFill>
              </a:rPr>
              <a:t>,</a:t>
            </a:r>
            <a:r>
              <a:rPr lang="ru-RU" sz="2800" b="1" i="1" kern="0" dirty="0">
                <a:solidFill>
                  <a:srgbClr val="C00000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то </a:t>
            </a:r>
            <a:r>
              <a:rPr lang="en-US" sz="2800" b="1" i="1" kern="0" dirty="0" err="1" smtClean="0">
                <a:solidFill>
                  <a:srgbClr val="C00000"/>
                </a:solidFill>
              </a:rPr>
              <a:t>mk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i="1" kern="0" dirty="0" err="1" smtClean="0">
                <a:solidFill>
                  <a:srgbClr val="C00000"/>
                </a:solidFill>
              </a:rPr>
              <a:t>nk</a:t>
            </a:r>
            <a:r>
              <a:rPr lang="ru-RU" sz="2800" i="1" kern="0" dirty="0" smtClean="0">
                <a:solidFill>
                  <a:srgbClr val="000000"/>
                </a:solidFill>
              </a:rPr>
              <a:t>,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i="1" dirty="0">
                <a:solidFill>
                  <a:srgbClr val="000000"/>
                </a:solidFill>
              </a:rPr>
              <a:t>и наоборот</a:t>
            </a:r>
            <a:r>
              <a:rPr lang="ru-RU" sz="2800" i="1" kern="0" dirty="0">
                <a:solidFill>
                  <a:srgbClr val="0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954873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800" i="1" kern="0" dirty="0">
                <a:solidFill>
                  <a:srgbClr val="0070C0"/>
                </a:solidFill>
              </a:rPr>
              <a:t>  </a:t>
            </a:r>
            <a:r>
              <a:rPr lang="ru-RU" sz="2800" b="1" i="1" kern="0" dirty="0">
                <a:solidFill>
                  <a:srgbClr val="0070C0"/>
                </a:solidFill>
              </a:rPr>
              <a:t>48 </a:t>
            </a:r>
            <a:r>
              <a:rPr lang="ru-RU" sz="2800" b="1" dirty="0">
                <a:solidFill>
                  <a:srgbClr val="0070C0"/>
                </a:solidFill>
              </a:rPr>
              <a:t>⋮ </a:t>
            </a:r>
            <a:r>
              <a:rPr lang="ru-RU" sz="2800" b="1" i="1" kern="0" dirty="0">
                <a:solidFill>
                  <a:srgbClr val="0070C0"/>
                </a:solidFill>
              </a:rPr>
              <a:t>12</a:t>
            </a:r>
            <a:r>
              <a:rPr lang="ru-RU" sz="2800" i="1" kern="0" dirty="0">
                <a:solidFill>
                  <a:srgbClr val="0070C0"/>
                </a:solidFill>
              </a:rPr>
              <a:t> и </a:t>
            </a:r>
            <a:r>
              <a:rPr lang="ru-RU" sz="2800" b="1" i="1" kern="0" dirty="0">
                <a:solidFill>
                  <a:srgbClr val="0070C0"/>
                </a:solidFill>
              </a:rPr>
              <a:t>11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kern="0" dirty="0">
                <a:solidFill>
                  <a:srgbClr val="0070C0"/>
                </a:solidFill>
                <a:sym typeface="Symbol"/>
              </a:rPr>
              <a:t></a:t>
            </a:r>
            <a:r>
              <a:rPr lang="ru-RU" sz="2800" b="1" i="1" kern="0" dirty="0">
                <a:solidFill>
                  <a:srgbClr val="0070C0"/>
                </a:solidFill>
              </a:rPr>
              <a:t> N</a:t>
            </a:r>
            <a:r>
              <a:rPr lang="ru-RU" sz="2800" i="1" kern="0" dirty="0">
                <a:solidFill>
                  <a:srgbClr val="0070C0"/>
                </a:solidFill>
              </a:rPr>
              <a:t>,</a:t>
            </a:r>
            <a:r>
              <a:rPr lang="ru-RU" sz="2800" b="1" i="1" kern="0" dirty="0">
                <a:solidFill>
                  <a:srgbClr val="0070C0"/>
                </a:solidFill>
              </a:rPr>
              <a:t> </a:t>
            </a:r>
            <a:r>
              <a:rPr lang="ru-RU" sz="2800" i="1" kern="0" dirty="0">
                <a:solidFill>
                  <a:srgbClr val="0070C0"/>
                </a:solidFill>
              </a:rPr>
              <a:t>то </a:t>
            </a:r>
            <a:r>
              <a:rPr lang="ru-RU" sz="2800" b="1" i="1" kern="0" dirty="0">
                <a:solidFill>
                  <a:srgbClr val="0070C0"/>
                </a:solidFill>
              </a:rPr>
              <a:t>(48∙11) </a:t>
            </a:r>
            <a:r>
              <a:rPr lang="ru-RU" sz="2800" b="1" dirty="0">
                <a:solidFill>
                  <a:srgbClr val="0070C0"/>
                </a:solidFill>
              </a:rPr>
              <a:t>⋮</a:t>
            </a:r>
            <a:r>
              <a:rPr lang="ru-RU" sz="2800" b="1" i="1" kern="0" dirty="0">
                <a:solidFill>
                  <a:srgbClr val="0070C0"/>
                </a:solidFill>
              </a:rPr>
              <a:t> (12∙11</a:t>
            </a:r>
            <a:r>
              <a:rPr lang="ru-RU" sz="2800" i="1" kern="0" dirty="0">
                <a:solidFill>
                  <a:srgbClr val="0070C0"/>
                </a:solidFill>
              </a:rPr>
              <a:t>), и обратно.</a:t>
            </a:r>
            <a:endParaRPr lang="ru-RU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357166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Свойства </a:t>
            </a:r>
            <a:r>
              <a:rPr lang="ru-RU" sz="2800" b="1" dirty="0">
                <a:solidFill>
                  <a:srgbClr val="0070C0"/>
                </a:solidFill>
              </a:rPr>
              <a:t>делимости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01" y="3691627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0E3558"/>
                </a:solidFill>
              </a:rPr>
              <a:t>10</a:t>
            </a:r>
            <a:r>
              <a:rPr lang="ru-RU" sz="2800" b="1" i="1" kern="0" baseline="30000" dirty="0">
                <a:solidFill>
                  <a:srgbClr val="0E3558"/>
                </a:solidFill>
              </a:rPr>
              <a:t>о</a:t>
            </a:r>
            <a:r>
              <a:rPr lang="ru-RU" sz="2800" i="1" kern="0" dirty="0">
                <a:solidFill>
                  <a:srgbClr val="0E3558"/>
                </a:solidFill>
              </a:rPr>
              <a:t>  Если </a:t>
            </a:r>
            <a:r>
              <a:rPr lang="en-US" sz="2800" b="1" i="1" kern="0" dirty="0" err="1" smtClean="0">
                <a:solidFill>
                  <a:srgbClr val="C00000"/>
                </a:solidFill>
              </a:rPr>
              <a:t>mn</a:t>
            </a:r>
            <a:r>
              <a:rPr lang="ru-RU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</a:t>
            </a:r>
            <a:r>
              <a:rPr lang="ru-RU" sz="2800" i="1" kern="0" dirty="0">
                <a:solidFill>
                  <a:srgbClr val="0E3558"/>
                </a:solidFill>
              </a:rPr>
              <a:t> </a:t>
            </a:r>
            <a:r>
              <a:rPr lang="en-US" sz="2800" b="1" i="1" kern="0" dirty="0">
                <a:solidFill>
                  <a:srgbClr val="C00000"/>
                </a:solidFill>
              </a:rPr>
              <a:t>p </a:t>
            </a:r>
            <a:r>
              <a:rPr lang="en-US" sz="2800" kern="0" dirty="0">
                <a:solidFill>
                  <a:srgbClr val="000000"/>
                </a:solidFill>
              </a:rPr>
              <a:t>(</a:t>
            </a:r>
            <a:r>
              <a:rPr lang="ru-RU" sz="2800" kern="0" dirty="0">
                <a:solidFill>
                  <a:srgbClr val="000000"/>
                </a:solidFill>
              </a:rPr>
              <a:t>где р-простое), </a:t>
            </a:r>
            <a:r>
              <a:rPr lang="ru-RU" sz="2800" i="1" kern="0" dirty="0">
                <a:solidFill>
                  <a:srgbClr val="0E3558"/>
                </a:solidFill>
              </a:rPr>
              <a:t>то либо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i="1" kern="0" dirty="0">
                <a:solidFill>
                  <a:srgbClr val="C00000"/>
                </a:solidFill>
              </a:rPr>
              <a:t>p</a:t>
            </a:r>
            <a:r>
              <a:rPr lang="ru-RU" sz="2800" b="1" i="1" kern="0" dirty="0">
                <a:solidFill>
                  <a:srgbClr val="C00000"/>
                </a:solidFill>
              </a:rPr>
              <a:t>, </a:t>
            </a:r>
            <a:r>
              <a:rPr lang="ru-RU" sz="2800" i="1" kern="0" dirty="0">
                <a:solidFill>
                  <a:srgbClr val="000000"/>
                </a:solidFill>
              </a:rPr>
              <a:t>либо</a:t>
            </a:r>
            <a:r>
              <a:rPr lang="ru-RU" sz="2800" b="1" i="1" kern="0" dirty="0">
                <a:solidFill>
                  <a:srgbClr val="C00000"/>
                </a:solidFill>
              </a:rPr>
              <a:t>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i="1" kern="0" dirty="0">
                <a:solidFill>
                  <a:srgbClr val="C00000"/>
                </a:solidFill>
              </a:rPr>
              <a:t>p.</a:t>
            </a:r>
            <a:r>
              <a:rPr lang="ru-RU" sz="2800" i="1" kern="0" dirty="0">
                <a:solidFill>
                  <a:srgbClr val="0E3558"/>
                </a:solidFill>
              </a:rPr>
              <a:t> </a:t>
            </a:r>
            <a:endParaRPr lang="ru-RU" sz="2800" b="1" i="1" dirty="0">
              <a:solidFill>
                <a:srgbClr val="C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C00000"/>
                </a:solidFill>
              </a:rPr>
              <a:t>   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01" y="5107869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800" i="1" kern="0" dirty="0">
                <a:solidFill>
                  <a:srgbClr val="0070C0"/>
                </a:solidFill>
              </a:rPr>
              <a:t> 176 = </a:t>
            </a:r>
            <a:r>
              <a:rPr lang="ru-RU" sz="2800" b="1" i="1" kern="0" dirty="0">
                <a:solidFill>
                  <a:srgbClr val="0070C0"/>
                </a:solidFill>
              </a:rPr>
              <a:t>8∙</a:t>
            </a:r>
            <a:r>
              <a:rPr lang="en-US" sz="2800" b="1" i="1" kern="0" dirty="0">
                <a:solidFill>
                  <a:srgbClr val="0070C0"/>
                </a:solidFill>
              </a:rPr>
              <a:t>22</a:t>
            </a:r>
            <a:r>
              <a:rPr lang="ru-RU" sz="2800" b="1" i="1" kern="0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⋮ </a:t>
            </a:r>
            <a:r>
              <a:rPr lang="en-US" sz="2800" b="1" dirty="0">
                <a:solidFill>
                  <a:srgbClr val="0070C0"/>
                </a:solidFill>
              </a:rPr>
              <a:t>11</a:t>
            </a:r>
            <a:r>
              <a:rPr lang="ru-RU" sz="2800" i="1" kern="0" dirty="0">
                <a:solidFill>
                  <a:srgbClr val="0070C0"/>
                </a:solidFill>
              </a:rPr>
              <a:t> Очевидно, </a:t>
            </a:r>
            <a:r>
              <a:rPr lang="en-US" sz="2800" b="1" i="1" kern="0" dirty="0">
                <a:solidFill>
                  <a:srgbClr val="0070C0"/>
                </a:solidFill>
              </a:rPr>
              <a:t>22</a:t>
            </a:r>
            <a:r>
              <a:rPr lang="ru-RU" sz="2800" b="1" i="1" kern="0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⋮ </a:t>
            </a:r>
            <a:r>
              <a:rPr lang="en-US" sz="2800" b="1" dirty="0">
                <a:solidFill>
                  <a:srgbClr val="0070C0"/>
                </a:solidFill>
              </a:rPr>
              <a:t>11</a:t>
            </a:r>
            <a:r>
              <a:rPr lang="ru-RU" sz="2800" i="1" kern="0" dirty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801" y="1172058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0E3558"/>
                </a:solidFill>
              </a:rPr>
              <a:t>9</a:t>
            </a:r>
            <a:r>
              <a:rPr lang="ru-RU" sz="2800" b="1" i="1" kern="0" baseline="30000" dirty="0">
                <a:solidFill>
                  <a:srgbClr val="0E3558"/>
                </a:solidFill>
              </a:rPr>
              <a:t>о</a:t>
            </a:r>
            <a:r>
              <a:rPr lang="ru-RU" sz="2800" i="1" kern="0" dirty="0">
                <a:solidFill>
                  <a:srgbClr val="0E3558"/>
                </a:solidFill>
              </a:rPr>
              <a:t>  Среди </a:t>
            </a:r>
            <a:r>
              <a:rPr lang="ru-RU" sz="2800" b="1" i="1" kern="0" dirty="0" err="1">
                <a:solidFill>
                  <a:srgbClr val="C00000"/>
                </a:solidFill>
              </a:rPr>
              <a:t>n</a:t>
            </a:r>
            <a:r>
              <a:rPr lang="ru-RU" sz="2800" i="1" kern="0" dirty="0">
                <a:solidFill>
                  <a:srgbClr val="0E3558"/>
                </a:solidFill>
              </a:rPr>
              <a:t> последовательных натуральных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kern="0" dirty="0">
                <a:solidFill>
                  <a:srgbClr val="0E3558"/>
                </a:solidFill>
              </a:rPr>
              <a:t>     чисел </a:t>
            </a:r>
            <a:r>
              <a:rPr lang="ru-RU" sz="2800" b="1" i="1" kern="0" dirty="0">
                <a:solidFill>
                  <a:srgbClr val="C00000"/>
                </a:solidFill>
              </a:rPr>
              <a:t>одно и только одно</a:t>
            </a:r>
            <a:r>
              <a:rPr lang="ru-RU" sz="2800" b="1" i="1" kern="0" dirty="0">
                <a:solidFill>
                  <a:srgbClr val="0E3558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делится на </a:t>
            </a:r>
            <a:r>
              <a:rPr lang="ru-RU" sz="2800" b="1" i="1" kern="0" dirty="0" err="1">
                <a:solidFill>
                  <a:srgbClr val="C00000"/>
                </a:solidFill>
              </a:rPr>
              <a:t>n</a:t>
            </a:r>
            <a:r>
              <a:rPr lang="ru-RU" sz="2800" i="1" kern="0" dirty="0">
                <a:solidFill>
                  <a:srgbClr val="0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01" y="2126165"/>
            <a:ext cx="8487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800" i="1" kern="0" dirty="0">
                <a:solidFill>
                  <a:srgbClr val="0070C0"/>
                </a:solidFill>
              </a:rPr>
              <a:t>  среди трех последовательных натур. чисел  111, 112, 113  только одно делится на 3.  </a:t>
            </a:r>
            <a:r>
              <a:rPr lang="ru-RU" sz="2800" b="1" i="1" kern="0" dirty="0">
                <a:solidFill>
                  <a:srgbClr val="0070C0"/>
                </a:solidFill>
              </a:rPr>
              <a:t>(111</a:t>
            </a:r>
            <a:r>
              <a:rPr lang="ru-RU" sz="2800" b="1" dirty="0">
                <a:solidFill>
                  <a:srgbClr val="0070C0"/>
                </a:solidFill>
              </a:rPr>
              <a:t> ⋮ </a:t>
            </a:r>
            <a:r>
              <a:rPr lang="ru-RU" sz="2800" b="1" i="1" dirty="0">
                <a:solidFill>
                  <a:srgbClr val="0070C0"/>
                </a:solidFill>
              </a:rPr>
              <a:t>3)</a:t>
            </a:r>
            <a:endParaRPr lang="ru-RU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571612"/>
            <a:ext cx="8715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C00000"/>
                </a:solidFill>
              </a:rPr>
              <a:t>На 2:</a:t>
            </a:r>
            <a:r>
              <a:rPr lang="ru-RU" sz="2600" i="1" kern="0" dirty="0">
                <a:solidFill>
                  <a:srgbClr val="C00000"/>
                </a:solidFill>
              </a:rPr>
              <a:t> </a:t>
            </a:r>
            <a:r>
              <a:rPr lang="ru-RU" sz="2600" i="1" kern="0" dirty="0">
                <a:solidFill>
                  <a:srgbClr val="0E3558"/>
                </a:solidFill>
              </a:rPr>
              <a:t>необходимо и достаточно, чтобы последняя цифра числа делилась на </a:t>
            </a:r>
            <a:r>
              <a:rPr lang="ru-RU" sz="2600" b="1" i="1" kern="0" dirty="0">
                <a:solidFill>
                  <a:srgbClr val="C00000"/>
                </a:solidFill>
              </a:rPr>
              <a:t>2</a:t>
            </a:r>
            <a:r>
              <a:rPr lang="ru-RU" sz="2600" i="1" kern="0" dirty="0">
                <a:solidFill>
                  <a:srgbClr val="000000"/>
                </a:solidFill>
              </a:rPr>
              <a:t>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43042" y="2500306"/>
            <a:ext cx="7215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600" i="1" kern="0" dirty="0">
                <a:solidFill>
                  <a:srgbClr val="0070C0"/>
                </a:solidFill>
              </a:rPr>
              <a:t>  </a:t>
            </a:r>
            <a:r>
              <a:rPr lang="ru-RU" sz="2600" b="1" i="1" kern="0" dirty="0">
                <a:solidFill>
                  <a:srgbClr val="0070C0"/>
                </a:solidFill>
              </a:rPr>
              <a:t>56738 </a:t>
            </a:r>
            <a:r>
              <a:rPr lang="ru-RU" sz="2600" b="1" dirty="0">
                <a:solidFill>
                  <a:srgbClr val="0070C0"/>
                </a:solidFill>
              </a:rPr>
              <a:t>⋮ </a:t>
            </a:r>
            <a:r>
              <a:rPr lang="ru-RU" sz="2600" b="1" i="1" kern="0" dirty="0">
                <a:solidFill>
                  <a:srgbClr val="0070C0"/>
                </a:solidFill>
              </a:rPr>
              <a:t>2</a:t>
            </a:r>
            <a:r>
              <a:rPr lang="ru-RU" sz="2600" i="1" kern="0" dirty="0">
                <a:solidFill>
                  <a:srgbClr val="0070C0"/>
                </a:solidFill>
              </a:rPr>
              <a:t>  т.к.</a:t>
            </a:r>
            <a:r>
              <a:rPr lang="ru-RU" sz="2600" b="1" i="1" kern="0" dirty="0">
                <a:solidFill>
                  <a:srgbClr val="0070C0"/>
                </a:solidFill>
              </a:rPr>
              <a:t> 8</a:t>
            </a:r>
            <a:r>
              <a:rPr lang="ru-RU" sz="2600" i="1" kern="0" dirty="0">
                <a:solidFill>
                  <a:srgbClr val="0070C0"/>
                </a:solidFill>
              </a:rPr>
              <a:t> </a:t>
            </a:r>
            <a:r>
              <a:rPr lang="ru-RU" sz="2600" b="1" dirty="0">
                <a:solidFill>
                  <a:srgbClr val="0070C0"/>
                </a:solidFill>
              </a:rPr>
              <a:t>⋮</a:t>
            </a:r>
            <a:r>
              <a:rPr lang="ru-RU" sz="2600" i="1" kern="0" dirty="0">
                <a:solidFill>
                  <a:srgbClr val="0070C0"/>
                </a:solidFill>
              </a:rPr>
              <a:t> </a:t>
            </a:r>
            <a:r>
              <a:rPr lang="ru-RU" sz="2600" b="1" i="1" kern="0" dirty="0">
                <a:solidFill>
                  <a:srgbClr val="0070C0"/>
                </a:solidFill>
              </a:rPr>
              <a:t>2.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1538" y="35716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Признаки  </a:t>
            </a:r>
            <a:r>
              <a:rPr lang="ru-RU" sz="2800" b="1" dirty="0">
                <a:solidFill>
                  <a:srgbClr val="0070C0"/>
                </a:solidFill>
              </a:rPr>
              <a:t>делимости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00010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C00000"/>
                </a:solidFill>
              </a:rPr>
              <a:t>Для того, чтобы натуральное число делилось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357166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</a:rPr>
              <a:t>Четность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649" y="1196752"/>
            <a:ext cx="89401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Определение.</a:t>
            </a:r>
            <a:r>
              <a:rPr lang="ru-RU" sz="2400" b="1" dirty="0"/>
              <a:t> Число называется чётным, если оно делится на 2. Число называется нечётным</a:t>
            </a:r>
            <a:r>
              <a:rPr lang="ru-RU" sz="2400" b="1" dirty="0" smtClean="0"/>
              <a:t>, если </a:t>
            </a:r>
            <a:r>
              <a:rPr lang="ru-RU" sz="2400" b="1" dirty="0"/>
              <a:t>оно не делится на 2.</a:t>
            </a:r>
          </a:p>
          <a:p>
            <a:r>
              <a:rPr lang="ru-RU" sz="2400" b="1" dirty="0" smtClean="0"/>
              <a:t>Все </a:t>
            </a:r>
            <a:r>
              <a:rPr lang="ru-RU" sz="2400" b="1" dirty="0"/>
              <a:t>чётные числа: 0; </a:t>
            </a:r>
            <a:r>
              <a:rPr lang="ru-RU" sz="2400" b="1" dirty="0" smtClean="0"/>
              <a:t>± 2</a:t>
            </a:r>
            <a:r>
              <a:rPr lang="ru-RU" sz="2400" b="1" dirty="0"/>
              <a:t>; </a:t>
            </a:r>
            <a:r>
              <a:rPr lang="ru-RU" sz="2400" b="1" dirty="0" smtClean="0"/>
              <a:t>± 4</a:t>
            </a:r>
            <a:r>
              <a:rPr lang="ru-RU" sz="2400" b="1" dirty="0"/>
              <a:t>; </a:t>
            </a:r>
            <a:r>
              <a:rPr lang="ru-RU" sz="2400" b="1" dirty="0" smtClean="0"/>
              <a:t>± 6</a:t>
            </a:r>
            <a:r>
              <a:rPr lang="ru-RU" sz="2400" b="1" dirty="0"/>
              <a:t>; </a:t>
            </a:r>
            <a:r>
              <a:rPr lang="ru-RU" sz="2400" b="1" dirty="0" smtClean="0"/>
              <a:t>… </a:t>
            </a:r>
            <a:r>
              <a:rPr lang="ru-RU" sz="2400" b="1" dirty="0"/>
              <a:t>вид </a:t>
            </a:r>
            <a:r>
              <a:rPr lang="ru-RU" sz="2400" b="1" dirty="0">
                <a:solidFill>
                  <a:srgbClr val="C00000"/>
                </a:solidFill>
              </a:rPr>
              <a:t>a = 2n</a:t>
            </a:r>
            <a:endParaRPr lang="ru-RU" sz="2400" b="1" dirty="0" smtClean="0"/>
          </a:p>
          <a:p>
            <a:r>
              <a:rPr lang="ru-RU" sz="2400" b="1" dirty="0" smtClean="0"/>
              <a:t>Все нечётные </a:t>
            </a:r>
            <a:r>
              <a:rPr lang="ru-RU" sz="2400" b="1" dirty="0"/>
              <a:t>числа: </a:t>
            </a:r>
            <a:r>
              <a:rPr lang="ru-RU" sz="2400" b="1" dirty="0" smtClean="0"/>
              <a:t>± 1</a:t>
            </a:r>
            <a:r>
              <a:rPr lang="ru-RU" sz="2400" b="1" dirty="0"/>
              <a:t>; </a:t>
            </a:r>
            <a:r>
              <a:rPr lang="ru-RU" sz="2400" b="1" dirty="0" smtClean="0"/>
              <a:t>± 3</a:t>
            </a:r>
            <a:r>
              <a:rPr lang="ru-RU" sz="2400" b="1" dirty="0"/>
              <a:t>; </a:t>
            </a:r>
            <a:r>
              <a:rPr lang="ru-RU" sz="2400" b="1" dirty="0" smtClean="0"/>
              <a:t> ± 5</a:t>
            </a:r>
            <a:r>
              <a:rPr lang="ru-RU" sz="2400" b="1" dirty="0"/>
              <a:t>; </a:t>
            </a:r>
            <a:r>
              <a:rPr lang="ru-RU" sz="2400" b="1" dirty="0" smtClean="0"/>
              <a:t>… </a:t>
            </a:r>
            <a:r>
              <a:rPr lang="ru-RU" sz="2400" b="1" dirty="0"/>
              <a:t>вид </a:t>
            </a:r>
            <a:r>
              <a:rPr lang="ru-RU" sz="2400" b="1" dirty="0">
                <a:solidFill>
                  <a:srgbClr val="C00000"/>
                </a:solidFill>
              </a:rPr>
              <a:t>a = 2n + </a:t>
            </a:r>
            <a:r>
              <a:rPr lang="ru-RU" sz="2400" b="1" dirty="0" smtClean="0">
                <a:solidFill>
                  <a:srgbClr val="C00000"/>
                </a:solidFill>
              </a:rPr>
              <a:t>1</a:t>
            </a:r>
          </a:p>
          <a:p>
            <a:endParaRPr lang="ru-RU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Сумма </a:t>
            </a:r>
            <a:r>
              <a:rPr lang="ru-RU" sz="2400" b="1" dirty="0"/>
              <a:t>любого числа чётных слагаемых чётна.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Сумма </a:t>
            </a:r>
            <a:r>
              <a:rPr lang="ru-RU" sz="2400" b="1" dirty="0"/>
              <a:t>чётного числа нечётных слагаемых чётна</a:t>
            </a:r>
            <a:r>
              <a:rPr lang="ru-RU" sz="2400" b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Сумма </a:t>
            </a:r>
            <a:r>
              <a:rPr lang="ru-RU" sz="2400" b="1" dirty="0"/>
              <a:t>нечётного числа нечётных </a:t>
            </a:r>
            <a:r>
              <a:rPr lang="ru-RU" sz="2400" b="1" dirty="0" smtClean="0"/>
              <a:t>слагаемых </a:t>
            </a:r>
            <a:r>
              <a:rPr lang="ru-RU" sz="2400" b="1" dirty="0"/>
              <a:t>нечётна.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Пусть </a:t>
            </a:r>
            <a:r>
              <a:rPr lang="ru-RU" sz="2400" b="1" dirty="0"/>
              <a:t>имеется произведение нескольких множителей. Если все множители нечётны, </a:t>
            </a:r>
            <a:r>
              <a:rPr lang="ru-RU" sz="2400" b="1" dirty="0" smtClean="0"/>
              <a:t>то произведение </a:t>
            </a:r>
            <a:r>
              <a:rPr lang="ru-RU" sz="2400" b="1" dirty="0"/>
              <a:t>нечётно. Если хотя бы один множитель чётный, то произведение чётно.</a:t>
            </a:r>
          </a:p>
        </p:txBody>
      </p:sp>
    </p:spTree>
    <p:extLst>
      <p:ext uri="{BB962C8B-B14F-4D97-AF65-F5344CB8AC3E}">
        <p14:creationId xmlns:p14="http://schemas.microsoft.com/office/powerpoint/2010/main" val="22172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071538" y="35716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Признаки  </a:t>
            </a:r>
            <a:r>
              <a:rPr lang="ru-RU" sz="2800" b="1" dirty="0">
                <a:solidFill>
                  <a:srgbClr val="0070C0"/>
                </a:solidFill>
              </a:rPr>
              <a:t>делимости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00010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C00000"/>
                </a:solidFill>
              </a:rPr>
              <a:t>Для того, чтобы натуральное число делилось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188" y="1782946"/>
            <a:ext cx="8715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C00000"/>
                </a:solidFill>
              </a:rPr>
              <a:t>На 5:</a:t>
            </a:r>
            <a:r>
              <a:rPr lang="ru-RU" sz="2600" i="1" kern="0" dirty="0">
                <a:solidFill>
                  <a:srgbClr val="C00000"/>
                </a:solidFill>
              </a:rPr>
              <a:t> </a:t>
            </a:r>
            <a:r>
              <a:rPr lang="ru-RU" sz="2600" i="1" kern="0" dirty="0">
                <a:solidFill>
                  <a:srgbClr val="0E3558"/>
                </a:solidFill>
              </a:rPr>
              <a:t>необходимо и достаточно, чтобы последняя цифра числа делилась на </a:t>
            </a:r>
            <a:r>
              <a:rPr lang="ru-RU" sz="2600" b="1" i="1" kern="0" dirty="0">
                <a:solidFill>
                  <a:srgbClr val="C00000"/>
                </a:solidFill>
              </a:rPr>
              <a:t>5</a:t>
            </a:r>
            <a:r>
              <a:rPr lang="ru-RU" sz="2600" i="1" kern="0" dirty="0">
                <a:solidFill>
                  <a:srgbClr val="000000"/>
                </a:solidFill>
              </a:rPr>
              <a:t> (0 или 5).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49948" y="2711640"/>
            <a:ext cx="7215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600" i="1" kern="0" dirty="0">
                <a:solidFill>
                  <a:srgbClr val="0070C0"/>
                </a:solidFill>
              </a:rPr>
              <a:t>  </a:t>
            </a:r>
            <a:r>
              <a:rPr lang="ru-RU" sz="2600" b="1" i="1" kern="0" dirty="0">
                <a:solidFill>
                  <a:srgbClr val="0070C0"/>
                </a:solidFill>
              </a:rPr>
              <a:t>56735 </a:t>
            </a:r>
            <a:r>
              <a:rPr lang="ru-RU" sz="2600" b="1" dirty="0">
                <a:solidFill>
                  <a:srgbClr val="0070C0"/>
                </a:solidFill>
              </a:rPr>
              <a:t>⋮ </a:t>
            </a:r>
            <a:r>
              <a:rPr lang="ru-RU" sz="2600" b="1" i="1" kern="0" dirty="0">
                <a:solidFill>
                  <a:srgbClr val="0070C0"/>
                </a:solidFill>
              </a:rPr>
              <a:t>5</a:t>
            </a:r>
            <a:r>
              <a:rPr lang="ru-RU" sz="2600" i="1" kern="0" dirty="0">
                <a:solidFill>
                  <a:srgbClr val="0070C0"/>
                </a:solidFill>
              </a:rPr>
              <a:t>  т.к.</a:t>
            </a:r>
            <a:r>
              <a:rPr lang="ru-RU" sz="2600" b="1" i="1" kern="0" dirty="0">
                <a:solidFill>
                  <a:srgbClr val="0070C0"/>
                </a:solidFill>
              </a:rPr>
              <a:t> 5</a:t>
            </a:r>
            <a:r>
              <a:rPr lang="ru-RU" sz="2600" i="1" kern="0" dirty="0">
                <a:solidFill>
                  <a:srgbClr val="0070C0"/>
                </a:solidFill>
              </a:rPr>
              <a:t> </a:t>
            </a:r>
            <a:r>
              <a:rPr lang="ru-RU" sz="2600" b="1" dirty="0">
                <a:solidFill>
                  <a:srgbClr val="0070C0"/>
                </a:solidFill>
              </a:rPr>
              <a:t>⋮</a:t>
            </a:r>
            <a:r>
              <a:rPr lang="ru-RU" sz="2600" i="1" kern="0" dirty="0">
                <a:solidFill>
                  <a:srgbClr val="0070C0"/>
                </a:solidFill>
              </a:rPr>
              <a:t> </a:t>
            </a:r>
            <a:r>
              <a:rPr lang="ru-RU" sz="2600" b="1" i="1" kern="0" dirty="0">
                <a:solidFill>
                  <a:srgbClr val="0070C0"/>
                </a:solidFill>
              </a:rPr>
              <a:t>5.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626" y="3354582"/>
            <a:ext cx="8572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C00000"/>
                </a:solidFill>
              </a:rPr>
              <a:t>На 10:</a:t>
            </a:r>
            <a:r>
              <a:rPr lang="ru-RU" sz="2600" i="1" kern="0" dirty="0">
                <a:solidFill>
                  <a:srgbClr val="C00000"/>
                </a:solidFill>
              </a:rPr>
              <a:t> </a:t>
            </a:r>
            <a:r>
              <a:rPr lang="ru-RU" sz="2600" i="1" kern="0" dirty="0">
                <a:solidFill>
                  <a:srgbClr val="0E3558"/>
                </a:solidFill>
              </a:rPr>
              <a:t>необходимо и достаточно, чтобы последняя цифра </a:t>
            </a:r>
            <a:r>
              <a:rPr lang="ru-RU" sz="2600" i="1" kern="0" dirty="0" smtClean="0">
                <a:solidFill>
                  <a:srgbClr val="0E3558"/>
                </a:solidFill>
              </a:rPr>
              <a:t>числа </a:t>
            </a:r>
            <a:r>
              <a:rPr lang="ru-RU" sz="2600" i="1" kern="0" dirty="0">
                <a:solidFill>
                  <a:srgbClr val="0E3558"/>
                </a:solidFill>
              </a:rPr>
              <a:t>была </a:t>
            </a:r>
            <a:r>
              <a:rPr lang="ru-RU" sz="2600" b="1" i="1" kern="0" dirty="0">
                <a:solidFill>
                  <a:srgbClr val="C00000"/>
                </a:solidFill>
              </a:rPr>
              <a:t>0</a:t>
            </a:r>
            <a:r>
              <a:rPr lang="ru-RU" sz="2600" i="1" kern="0" dirty="0">
                <a:solidFill>
                  <a:srgbClr val="000000"/>
                </a:solidFill>
              </a:rPr>
              <a:t>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9948" y="4283276"/>
            <a:ext cx="7286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600" i="1" kern="0" dirty="0">
                <a:solidFill>
                  <a:srgbClr val="0070C0"/>
                </a:solidFill>
              </a:rPr>
              <a:t>  </a:t>
            </a:r>
            <a:r>
              <a:rPr lang="ru-RU" sz="2600" b="1" i="1" kern="0" dirty="0">
                <a:solidFill>
                  <a:srgbClr val="0070C0"/>
                </a:solidFill>
              </a:rPr>
              <a:t>56730 </a:t>
            </a:r>
            <a:r>
              <a:rPr lang="ru-RU" sz="2600" b="1" dirty="0">
                <a:solidFill>
                  <a:srgbClr val="0070C0"/>
                </a:solidFill>
              </a:rPr>
              <a:t>⋮ </a:t>
            </a:r>
            <a:r>
              <a:rPr lang="ru-RU" sz="2600" b="1" i="1" kern="0" dirty="0">
                <a:solidFill>
                  <a:srgbClr val="0070C0"/>
                </a:solidFill>
              </a:rPr>
              <a:t>10.</a:t>
            </a:r>
            <a:endParaRPr lang="ru-RU" sz="2600" b="1" dirty="0">
              <a:solidFill>
                <a:srgbClr val="0070C0"/>
              </a:solidFill>
            </a:endParaRPr>
          </a:p>
        </p:txBody>
      </p:sp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1571612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C00000"/>
                </a:solidFill>
              </a:rPr>
              <a:t>На 4:</a:t>
            </a:r>
            <a:r>
              <a:rPr lang="ru-RU" sz="2600" i="1" kern="0" dirty="0">
                <a:solidFill>
                  <a:srgbClr val="C00000"/>
                </a:solidFill>
              </a:rPr>
              <a:t> </a:t>
            </a:r>
            <a:r>
              <a:rPr lang="ru-RU" sz="2600" i="1" kern="0" dirty="0">
                <a:solidFill>
                  <a:srgbClr val="0E3558"/>
                </a:solidFill>
              </a:rPr>
              <a:t>необходимо и достаточно, чтобы делилось на </a:t>
            </a:r>
            <a:r>
              <a:rPr lang="ru-RU" sz="2600" b="1" i="1" kern="0" dirty="0">
                <a:solidFill>
                  <a:srgbClr val="C00000"/>
                </a:solidFill>
              </a:rPr>
              <a:t>4</a:t>
            </a:r>
            <a:r>
              <a:rPr lang="ru-RU" sz="2600" i="1" kern="0" dirty="0">
                <a:solidFill>
                  <a:srgbClr val="0E3558"/>
                </a:solidFill>
              </a:rPr>
              <a:t> число, образованное двумя последними цифрами</a:t>
            </a:r>
            <a:r>
              <a:rPr lang="ru-RU" sz="2600" i="1" kern="0" dirty="0">
                <a:solidFill>
                  <a:srgbClr val="000000"/>
                </a:solidFill>
              </a:rPr>
              <a:t>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43042" y="2500306"/>
            <a:ext cx="7215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600" i="1" kern="0" dirty="0">
                <a:solidFill>
                  <a:srgbClr val="0070C0"/>
                </a:solidFill>
              </a:rPr>
              <a:t>  </a:t>
            </a:r>
            <a:r>
              <a:rPr lang="ru-RU" sz="2600" b="1" i="1" kern="0" dirty="0">
                <a:solidFill>
                  <a:srgbClr val="0070C0"/>
                </a:solidFill>
              </a:rPr>
              <a:t>56736 </a:t>
            </a:r>
            <a:r>
              <a:rPr lang="ru-RU" sz="2600" b="1" dirty="0">
                <a:solidFill>
                  <a:srgbClr val="0070C0"/>
                </a:solidFill>
              </a:rPr>
              <a:t>⋮ </a:t>
            </a:r>
            <a:r>
              <a:rPr lang="ru-RU" sz="2600" b="1" i="1" kern="0" dirty="0">
                <a:solidFill>
                  <a:srgbClr val="0070C0"/>
                </a:solidFill>
              </a:rPr>
              <a:t>4</a:t>
            </a:r>
            <a:r>
              <a:rPr lang="ru-RU" sz="2600" i="1" kern="0" dirty="0">
                <a:solidFill>
                  <a:srgbClr val="0070C0"/>
                </a:solidFill>
              </a:rPr>
              <a:t>,  т.к.</a:t>
            </a:r>
            <a:r>
              <a:rPr lang="ru-RU" sz="2600" b="1" i="1" kern="0" dirty="0">
                <a:solidFill>
                  <a:srgbClr val="0070C0"/>
                </a:solidFill>
              </a:rPr>
              <a:t> 36</a:t>
            </a:r>
            <a:r>
              <a:rPr lang="ru-RU" sz="2600" i="1" kern="0" dirty="0">
                <a:solidFill>
                  <a:srgbClr val="0070C0"/>
                </a:solidFill>
              </a:rPr>
              <a:t> </a:t>
            </a:r>
            <a:r>
              <a:rPr lang="ru-RU" sz="2600" b="1" dirty="0">
                <a:solidFill>
                  <a:srgbClr val="0070C0"/>
                </a:solidFill>
              </a:rPr>
              <a:t>⋮</a:t>
            </a:r>
            <a:r>
              <a:rPr lang="ru-RU" sz="2600" i="1" kern="0" dirty="0">
                <a:solidFill>
                  <a:srgbClr val="0070C0"/>
                </a:solidFill>
              </a:rPr>
              <a:t> </a:t>
            </a:r>
            <a:r>
              <a:rPr lang="ru-RU" sz="2600" b="1" i="1" kern="0" dirty="0">
                <a:solidFill>
                  <a:srgbClr val="0070C0"/>
                </a:solidFill>
              </a:rPr>
              <a:t>4</a:t>
            </a:r>
            <a:r>
              <a:rPr lang="ru-RU" sz="2600" i="1" kern="0" dirty="0">
                <a:solidFill>
                  <a:srgbClr val="0070C0"/>
                </a:solidFill>
              </a:rPr>
              <a:t>.</a:t>
            </a:r>
            <a:endParaRPr lang="ru-RU" sz="2600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1538" y="35716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Признаки  </a:t>
            </a:r>
            <a:r>
              <a:rPr lang="ru-RU" sz="2800" b="1" dirty="0">
                <a:solidFill>
                  <a:srgbClr val="0070C0"/>
                </a:solidFill>
              </a:rPr>
              <a:t>делимости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00010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C00000"/>
                </a:solidFill>
              </a:rPr>
              <a:t>Для того, чтобы натуральное число делилось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071810"/>
            <a:ext cx="8858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C00000"/>
                </a:solidFill>
              </a:rPr>
              <a:t>На 25:</a:t>
            </a:r>
            <a:r>
              <a:rPr lang="ru-RU" sz="2600" i="1" kern="0" dirty="0">
                <a:solidFill>
                  <a:srgbClr val="C00000"/>
                </a:solidFill>
              </a:rPr>
              <a:t> </a:t>
            </a:r>
            <a:r>
              <a:rPr lang="ru-RU" sz="2600" i="1" kern="0" dirty="0">
                <a:solidFill>
                  <a:srgbClr val="0E3558"/>
                </a:solidFill>
              </a:rPr>
              <a:t>необходимо и достаточно, чтобы делилось на </a:t>
            </a:r>
            <a:r>
              <a:rPr lang="ru-RU" sz="2600" b="1" i="1" kern="0" dirty="0">
                <a:solidFill>
                  <a:srgbClr val="C00000"/>
                </a:solidFill>
              </a:rPr>
              <a:t>25</a:t>
            </a:r>
            <a:r>
              <a:rPr lang="ru-RU" sz="2600" i="1" kern="0" dirty="0">
                <a:solidFill>
                  <a:srgbClr val="0E3558"/>
                </a:solidFill>
              </a:rPr>
              <a:t> число, образованное двумя последними цифрами</a:t>
            </a:r>
            <a:r>
              <a:rPr lang="ru-RU" sz="2600" i="1" kern="0" dirty="0">
                <a:solidFill>
                  <a:srgbClr val="000000"/>
                </a:solidFill>
              </a:rPr>
              <a:t>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000504"/>
            <a:ext cx="7215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600" i="1" kern="0" dirty="0">
                <a:solidFill>
                  <a:srgbClr val="0070C0"/>
                </a:solidFill>
              </a:rPr>
              <a:t>  </a:t>
            </a:r>
            <a:r>
              <a:rPr lang="ru-RU" sz="2600" b="1" i="1" kern="0" dirty="0">
                <a:solidFill>
                  <a:srgbClr val="0070C0"/>
                </a:solidFill>
              </a:rPr>
              <a:t>56775 </a:t>
            </a:r>
            <a:r>
              <a:rPr lang="ru-RU" sz="2600" b="1" dirty="0">
                <a:solidFill>
                  <a:srgbClr val="0070C0"/>
                </a:solidFill>
              </a:rPr>
              <a:t>⋮ 2</a:t>
            </a:r>
            <a:r>
              <a:rPr lang="ru-RU" sz="2600" b="1" i="1" kern="0" dirty="0">
                <a:solidFill>
                  <a:srgbClr val="0070C0"/>
                </a:solidFill>
              </a:rPr>
              <a:t>5</a:t>
            </a:r>
            <a:r>
              <a:rPr lang="ru-RU" sz="2600" i="1" kern="0" dirty="0">
                <a:solidFill>
                  <a:srgbClr val="0070C0"/>
                </a:solidFill>
              </a:rPr>
              <a:t>,</a:t>
            </a:r>
            <a:r>
              <a:rPr lang="ru-RU" sz="2600" b="1" i="1" kern="0" dirty="0">
                <a:solidFill>
                  <a:srgbClr val="0070C0"/>
                </a:solidFill>
              </a:rPr>
              <a:t>  </a:t>
            </a:r>
            <a:r>
              <a:rPr lang="ru-RU" sz="2600" i="1" kern="0" dirty="0">
                <a:solidFill>
                  <a:srgbClr val="0070C0"/>
                </a:solidFill>
              </a:rPr>
              <a:t>т.к.</a:t>
            </a:r>
            <a:r>
              <a:rPr lang="ru-RU" sz="2600" b="1" i="1" kern="0" dirty="0">
                <a:solidFill>
                  <a:srgbClr val="0070C0"/>
                </a:solidFill>
              </a:rPr>
              <a:t> 75 </a:t>
            </a:r>
            <a:r>
              <a:rPr lang="ru-RU" sz="2600" b="1" dirty="0">
                <a:solidFill>
                  <a:srgbClr val="0070C0"/>
                </a:solidFill>
              </a:rPr>
              <a:t>⋮</a:t>
            </a:r>
            <a:r>
              <a:rPr lang="ru-RU" sz="2600" b="1" i="1" kern="0" dirty="0">
                <a:solidFill>
                  <a:srgbClr val="0070C0"/>
                </a:solidFill>
              </a:rPr>
              <a:t> 25</a:t>
            </a:r>
            <a:r>
              <a:rPr lang="ru-RU" sz="2600" i="1" kern="0" dirty="0">
                <a:solidFill>
                  <a:srgbClr val="0070C0"/>
                </a:solidFill>
              </a:rPr>
              <a:t>.</a:t>
            </a:r>
            <a:endParaRPr lang="ru-RU" sz="26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643446"/>
            <a:ext cx="8858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C00000"/>
                </a:solidFill>
              </a:rPr>
              <a:t>На 8:</a:t>
            </a:r>
            <a:r>
              <a:rPr lang="ru-RU" sz="2600" i="1" kern="0" dirty="0">
                <a:solidFill>
                  <a:srgbClr val="C00000"/>
                </a:solidFill>
              </a:rPr>
              <a:t> </a:t>
            </a:r>
            <a:r>
              <a:rPr lang="ru-RU" sz="2600" i="1" kern="0" dirty="0">
                <a:solidFill>
                  <a:srgbClr val="0E3558"/>
                </a:solidFill>
              </a:rPr>
              <a:t>необходимо и достаточно, чтобы делилось на </a:t>
            </a:r>
            <a:r>
              <a:rPr lang="ru-RU" sz="2600" b="1" i="1" kern="0" dirty="0">
                <a:solidFill>
                  <a:srgbClr val="C00000"/>
                </a:solidFill>
              </a:rPr>
              <a:t>8</a:t>
            </a:r>
            <a:r>
              <a:rPr lang="ru-RU" sz="2600" i="1" kern="0" dirty="0">
                <a:solidFill>
                  <a:srgbClr val="0E3558"/>
                </a:solidFill>
              </a:rPr>
              <a:t> число, образованное тремя последними цифрами</a:t>
            </a:r>
            <a:r>
              <a:rPr lang="ru-RU" sz="2600" i="1" kern="0" dirty="0">
                <a:solidFill>
                  <a:srgbClr val="000000"/>
                </a:solidFill>
              </a:rPr>
              <a:t>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5500702"/>
            <a:ext cx="7215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600" i="1" kern="0" dirty="0">
                <a:solidFill>
                  <a:srgbClr val="0070C0"/>
                </a:solidFill>
              </a:rPr>
              <a:t>  </a:t>
            </a:r>
            <a:r>
              <a:rPr lang="ru-RU" sz="2600" b="1" i="1" kern="0" dirty="0" smtClean="0">
                <a:solidFill>
                  <a:srgbClr val="0070C0"/>
                </a:solidFill>
              </a:rPr>
              <a:t>56120 </a:t>
            </a:r>
            <a:r>
              <a:rPr lang="ru-RU" sz="2600" b="1" dirty="0">
                <a:solidFill>
                  <a:srgbClr val="0070C0"/>
                </a:solidFill>
              </a:rPr>
              <a:t>⋮ </a:t>
            </a:r>
            <a:r>
              <a:rPr lang="ru-RU" sz="2600" b="1" i="1" kern="0" dirty="0">
                <a:solidFill>
                  <a:srgbClr val="0070C0"/>
                </a:solidFill>
              </a:rPr>
              <a:t>8</a:t>
            </a:r>
            <a:r>
              <a:rPr lang="ru-RU" sz="2600" i="1" kern="0" dirty="0">
                <a:solidFill>
                  <a:srgbClr val="0070C0"/>
                </a:solidFill>
              </a:rPr>
              <a:t>,  т.к. </a:t>
            </a:r>
            <a:r>
              <a:rPr lang="ru-RU" sz="2600" i="1" kern="0" dirty="0" smtClean="0">
                <a:solidFill>
                  <a:srgbClr val="0070C0"/>
                </a:solidFill>
              </a:rPr>
              <a:t>120</a:t>
            </a:r>
            <a:r>
              <a:rPr lang="ru-RU" sz="26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600" b="1" dirty="0">
                <a:solidFill>
                  <a:srgbClr val="0070C0"/>
                </a:solidFill>
              </a:rPr>
              <a:t>⋮ </a:t>
            </a:r>
            <a:r>
              <a:rPr lang="ru-RU" sz="2600" b="1" i="1" kern="0" dirty="0">
                <a:solidFill>
                  <a:srgbClr val="0070C0"/>
                </a:solidFill>
              </a:rPr>
              <a:t>8</a:t>
            </a:r>
            <a:r>
              <a:rPr lang="ru-RU" sz="2600" i="1" kern="0" dirty="0">
                <a:solidFill>
                  <a:srgbClr val="0070C0"/>
                </a:solidFill>
              </a:rPr>
              <a:t>.</a:t>
            </a:r>
            <a:endParaRPr lang="ru-RU" sz="2600" dirty="0">
              <a:solidFill>
                <a:srgbClr val="0070C0"/>
              </a:solidFill>
            </a:endParaRPr>
          </a:p>
        </p:txBody>
      </p:sp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1571612"/>
            <a:ext cx="87868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C00000"/>
                </a:solidFill>
              </a:rPr>
              <a:t>На 125:</a:t>
            </a:r>
            <a:r>
              <a:rPr lang="ru-RU" sz="2600" i="1" kern="0" dirty="0">
                <a:solidFill>
                  <a:srgbClr val="C00000"/>
                </a:solidFill>
              </a:rPr>
              <a:t> </a:t>
            </a:r>
            <a:r>
              <a:rPr lang="ru-RU" sz="2600" i="1" kern="0" dirty="0">
                <a:solidFill>
                  <a:srgbClr val="0E3558"/>
                </a:solidFill>
              </a:rPr>
              <a:t>необходимо и достаточно, чтобы делилось на </a:t>
            </a:r>
            <a:r>
              <a:rPr lang="ru-RU" sz="2600" b="1" i="1" kern="0" dirty="0">
                <a:solidFill>
                  <a:srgbClr val="C00000"/>
                </a:solidFill>
              </a:rPr>
              <a:t>125</a:t>
            </a:r>
            <a:r>
              <a:rPr lang="ru-RU" sz="2600" i="1" kern="0" dirty="0">
                <a:solidFill>
                  <a:srgbClr val="0E3558"/>
                </a:solidFill>
              </a:rPr>
              <a:t> число, образованное тремя последними цифрами</a:t>
            </a:r>
            <a:r>
              <a:rPr lang="ru-RU" sz="2600" i="1" kern="0" dirty="0">
                <a:solidFill>
                  <a:srgbClr val="000000"/>
                </a:solidFill>
              </a:rPr>
              <a:t>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2714620"/>
            <a:ext cx="7143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600" i="1" kern="0" dirty="0">
                <a:solidFill>
                  <a:srgbClr val="0070C0"/>
                </a:solidFill>
              </a:rPr>
              <a:t>  </a:t>
            </a:r>
            <a:r>
              <a:rPr lang="ru-RU" sz="2600" b="1" i="1" kern="0" dirty="0">
                <a:solidFill>
                  <a:srgbClr val="0070C0"/>
                </a:solidFill>
              </a:rPr>
              <a:t>56375 </a:t>
            </a:r>
            <a:r>
              <a:rPr lang="ru-RU" sz="2600" b="1" dirty="0">
                <a:solidFill>
                  <a:srgbClr val="0070C0"/>
                </a:solidFill>
              </a:rPr>
              <a:t>⋮ </a:t>
            </a:r>
            <a:r>
              <a:rPr lang="ru-RU" sz="2600" b="1" i="1" kern="0" dirty="0">
                <a:solidFill>
                  <a:srgbClr val="0070C0"/>
                </a:solidFill>
              </a:rPr>
              <a:t>125</a:t>
            </a:r>
            <a:r>
              <a:rPr lang="ru-RU" sz="2600" i="1" kern="0" dirty="0">
                <a:solidFill>
                  <a:srgbClr val="0070C0"/>
                </a:solidFill>
              </a:rPr>
              <a:t>,  т.к.</a:t>
            </a:r>
            <a:r>
              <a:rPr lang="ru-RU" sz="2600" b="1" i="1" kern="0" dirty="0">
                <a:solidFill>
                  <a:srgbClr val="0070C0"/>
                </a:solidFill>
              </a:rPr>
              <a:t> 375</a:t>
            </a:r>
            <a:r>
              <a:rPr lang="ru-RU" sz="2600" i="1" kern="0" dirty="0">
                <a:solidFill>
                  <a:srgbClr val="0070C0"/>
                </a:solidFill>
              </a:rPr>
              <a:t> </a:t>
            </a:r>
            <a:r>
              <a:rPr lang="ru-RU" sz="2600" b="1" dirty="0">
                <a:solidFill>
                  <a:srgbClr val="0070C0"/>
                </a:solidFill>
              </a:rPr>
              <a:t>⋮</a:t>
            </a:r>
            <a:r>
              <a:rPr lang="ru-RU" sz="2600" i="1" kern="0" dirty="0">
                <a:solidFill>
                  <a:srgbClr val="0070C0"/>
                </a:solidFill>
              </a:rPr>
              <a:t> </a:t>
            </a:r>
            <a:r>
              <a:rPr lang="ru-RU" sz="2600" b="1" i="1" kern="0" dirty="0">
                <a:solidFill>
                  <a:srgbClr val="0070C0"/>
                </a:solidFill>
              </a:rPr>
              <a:t>125</a:t>
            </a:r>
            <a:r>
              <a:rPr lang="ru-RU" sz="2600" i="1" kern="0" dirty="0">
                <a:solidFill>
                  <a:srgbClr val="0070C0"/>
                </a:solidFill>
              </a:rPr>
              <a:t>.</a:t>
            </a:r>
            <a:endParaRPr lang="ru-RU" sz="2600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1538" y="35716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Признаки  </a:t>
            </a:r>
            <a:r>
              <a:rPr lang="ru-RU" sz="2800" b="1" dirty="0">
                <a:solidFill>
                  <a:srgbClr val="0070C0"/>
                </a:solidFill>
              </a:rPr>
              <a:t>делимости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00010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C00000"/>
                </a:solidFill>
              </a:rPr>
              <a:t>Для того, чтобы натуральное число делилось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286124"/>
            <a:ext cx="8858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C00000"/>
                </a:solidFill>
              </a:rPr>
              <a:t>На 3:</a:t>
            </a:r>
            <a:r>
              <a:rPr lang="ru-RU" sz="2600" i="1" kern="0" dirty="0">
                <a:solidFill>
                  <a:srgbClr val="C00000"/>
                </a:solidFill>
              </a:rPr>
              <a:t> </a:t>
            </a:r>
            <a:r>
              <a:rPr lang="ru-RU" sz="2600" i="1" kern="0" dirty="0">
                <a:solidFill>
                  <a:srgbClr val="0E3558"/>
                </a:solidFill>
              </a:rPr>
              <a:t>необходимо и достаточно, чтобы сумма его цифр делилась на </a:t>
            </a:r>
            <a:r>
              <a:rPr lang="ru-RU" sz="2600" b="1" i="1" kern="0" dirty="0">
                <a:solidFill>
                  <a:srgbClr val="C00000"/>
                </a:solidFill>
              </a:rPr>
              <a:t>3</a:t>
            </a:r>
            <a:r>
              <a:rPr lang="ru-RU" sz="2600" i="1" kern="0" dirty="0">
                <a:solidFill>
                  <a:srgbClr val="000000"/>
                </a:solidFill>
              </a:rPr>
              <a:t>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4214818"/>
            <a:ext cx="7215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600" i="1" kern="0" dirty="0">
                <a:solidFill>
                  <a:srgbClr val="0070C0"/>
                </a:solidFill>
              </a:rPr>
              <a:t>  </a:t>
            </a:r>
            <a:r>
              <a:rPr lang="ru-RU" sz="2600" b="1" i="1" kern="0" dirty="0">
                <a:solidFill>
                  <a:srgbClr val="0070C0"/>
                </a:solidFill>
              </a:rPr>
              <a:t>56742 </a:t>
            </a:r>
            <a:r>
              <a:rPr lang="ru-RU" sz="2600" b="1" dirty="0">
                <a:solidFill>
                  <a:srgbClr val="0070C0"/>
                </a:solidFill>
              </a:rPr>
              <a:t>⋮ 3</a:t>
            </a:r>
            <a:r>
              <a:rPr lang="ru-RU" sz="2600" i="1" kern="0" dirty="0">
                <a:solidFill>
                  <a:srgbClr val="0070C0"/>
                </a:solidFill>
              </a:rPr>
              <a:t>,</a:t>
            </a:r>
            <a:r>
              <a:rPr lang="ru-RU" sz="2600" b="1" i="1" kern="0" dirty="0">
                <a:solidFill>
                  <a:srgbClr val="0070C0"/>
                </a:solidFill>
              </a:rPr>
              <a:t>  </a:t>
            </a:r>
            <a:r>
              <a:rPr lang="ru-RU" sz="2600" i="1" kern="0" dirty="0">
                <a:solidFill>
                  <a:srgbClr val="0070C0"/>
                </a:solidFill>
              </a:rPr>
              <a:t>т.к.</a:t>
            </a:r>
            <a:r>
              <a:rPr lang="ru-RU" sz="2600" b="1" i="1" kern="0" dirty="0">
                <a:solidFill>
                  <a:srgbClr val="0070C0"/>
                </a:solidFill>
              </a:rPr>
              <a:t> (5+6+7+4+2) </a:t>
            </a:r>
            <a:r>
              <a:rPr lang="ru-RU" sz="2600" b="1" dirty="0">
                <a:solidFill>
                  <a:srgbClr val="0070C0"/>
                </a:solidFill>
              </a:rPr>
              <a:t>⋮</a:t>
            </a:r>
            <a:r>
              <a:rPr lang="ru-RU" sz="2600" b="1" i="1" kern="0" dirty="0">
                <a:solidFill>
                  <a:srgbClr val="0070C0"/>
                </a:solidFill>
              </a:rPr>
              <a:t> 3</a:t>
            </a:r>
            <a:r>
              <a:rPr lang="ru-RU" sz="2600" i="1" kern="0" dirty="0">
                <a:solidFill>
                  <a:srgbClr val="0070C0"/>
                </a:solidFill>
              </a:rPr>
              <a:t>.</a:t>
            </a:r>
            <a:endParaRPr lang="ru-RU" sz="26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786322"/>
            <a:ext cx="8858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C00000"/>
                </a:solidFill>
              </a:rPr>
              <a:t>На 9:</a:t>
            </a:r>
            <a:r>
              <a:rPr lang="ru-RU" sz="2600" i="1" kern="0" dirty="0">
                <a:solidFill>
                  <a:srgbClr val="C00000"/>
                </a:solidFill>
              </a:rPr>
              <a:t> </a:t>
            </a:r>
            <a:r>
              <a:rPr lang="ru-RU" sz="2600" i="1" kern="0" dirty="0">
                <a:solidFill>
                  <a:srgbClr val="0E3558"/>
                </a:solidFill>
              </a:rPr>
              <a:t>необходимо и достаточно, чтобы сумма его цифр делилась на </a:t>
            </a:r>
            <a:r>
              <a:rPr lang="ru-RU" sz="2600" b="1" i="1" kern="0" dirty="0">
                <a:solidFill>
                  <a:srgbClr val="C00000"/>
                </a:solidFill>
              </a:rPr>
              <a:t>9</a:t>
            </a:r>
            <a:r>
              <a:rPr lang="ru-RU" sz="2600" i="1" kern="0" dirty="0">
                <a:solidFill>
                  <a:srgbClr val="000000"/>
                </a:solidFill>
              </a:rPr>
              <a:t>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5643578"/>
            <a:ext cx="7215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600" i="1" kern="0" dirty="0">
                <a:solidFill>
                  <a:srgbClr val="0070C0"/>
                </a:solidFill>
              </a:rPr>
              <a:t>  </a:t>
            </a:r>
            <a:r>
              <a:rPr lang="ru-RU" sz="2600" b="1" i="1" kern="0" dirty="0">
                <a:solidFill>
                  <a:srgbClr val="0070C0"/>
                </a:solidFill>
              </a:rPr>
              <a:t>56545 </a:t>
            </a:r>
            <a:r>
              <a:rPr lang="ru-RU" sz="2600" b="1" dirty="0">
                <a:solidFill>
                  <a:srgbClr val="0070C0"/>
                </a:solidFill>
              </a:rPr>
              <a:t>⋮ </a:t>
            </a:r>
            <a:r>
              <a:rPr lang="ru-RU" sz="2600" b="1" i="1" kern="0" dirty="0">
                <a:solidFill>
                  <a:srgbClr val="0070C0"/>
                </a:solidFill>
              </a:rPr>
              <a:t>9</a:t>
            </a:r>
            <a:r>
              <a:rPr lang="ru-RU" sz="2600" i="1" kern="0" dirty="0">
                <a:solidFill>
                  <a:srgbClr val="0070C0"/>
                </a:solidFill>
              </a:rPr>
              <a:t>,  т.к. </a:t>
            </a:r>
            <a:r>
              <a:rPr lang="ru-RU" sz="2600" b="1" i="1" kern="0" dirty="0">
                <a:solidFill>
                  <a:srgbClr val="0070C0"/>
                </a:solidFill>
              </a:rPr>
              <a:t>(5+6+7+4+5) </a:t>
            </a:r>
            <a:r>
              <a:rPr lang="ru-RU" sz="2600" b="1" dirty="0">
                <a:solidFill>
                  <a:srgbClr val="0070C0"/>
                </a:solidFill>
              </a:rPr>
              <a:t>⋮</a:t>
            </a:r>
            <a:r>
              <a:rPr lang="ru-RU" sz="2600" b="1" i="1" kern="0" dirty="0">
                <a:solidFill>
                  <a:srgbClr val="0070C0"/>
                </a:solidFill>
              </a:rPr>
              <a:t> 9</a:t>
            </a:r>
            <a:r>
              <a:rPr lang="ru-RU" sz="2600" i="1" kern="0" dirty="0">
                <a:solidFill>
                  <a:srgbClr val="0070C0"/>
                </a:solidFill>
              </a:rPr>
              <a:t>.</a:t>
            </a:r>
            <a:endParaRPr lang="ru-RU" sz="2600" dirty="0">
              <a:solidFill>
                <a:srgbClr val="0070C0"/>
              </a:solidFill>
            </a:endParaRPr>
          </a:p>
        </p:txBody>
      </p:sp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8563" y="1571612"/>
            <a:ext cx="87868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C00000"/>
                </a:solidFill>
              </a:rPr>
              <a:t>На 11:</a:t>
            </a:r>
            <a:r>
              <a:rPr lang="ru-RU" sz="2400" i="1" kern="0" dirty="0">
                <a:solidFill>
                  <a:srgbClr val="C00000"/>
                </a:solidFill>
              </a:rPr>
              <a:t> </a:t>
            </a:r>
            <a:r>
              <a:rPr lang="ru-RU" sz="2400" i="1" kern="0" dirty="0">
                <a:solidFill>
                  <a:srgbClr val="0E3558"/>
                </a:solidFill>
              </a:rPr>
              <a:t>необходимо и достаточно, чтобы </a:t>
            </a:r>
            <a:r>
              <a:rPr lang="ru-RU" sz="2400" b="1" i="1" dirty="0" smtClean="0"/>
              <a:t>знакочередующаяся </a:t>
            </a:r>
            <a:r>
              <a:rPr lang="ru-RU" sz="2400" b="1" i="1" dirty="0"/>
              <a:t>сумма его </a:t>
            </a:r>
            <a:r>
              <a:rPr lang="ru-RU" sz="2400" b="1" i="1" dirty="0" smtClean="0"/>
              <a:t>цифр </a:t>
            </a:r>
            <a:r>
              <a:rPr lang="ru-RU" sz="2400" i="1" kern="0" dirty="0" smtClean="0">
                <a:solidFill>
                  <a:srgbClr val="0E3558"/>
                </a:solidFill>
              </a:rPr>
              <a:t> </a:t>
            </a:r>
            <a:r>
              <a:rPr lang="ru-RU" sz="2400" i="1" kern="0" dirty="0">
                <a:solidFill>
                  <a:srgbClr val="0E3558"/>
                </a:solidFill>
              </a:rPr>
              <a:t>делилась на </a:t>
            </a:r>
            <a:r>
              <a:rPr lang="ru-RU" sz="2400" b="1" i="1" kern="0" dirty="0">
                <a:solidFill>
                  <a:srgbClr val="C00000"/>
                </a:solidFill>
              </a:rPr>
              <a:t>11</a:t>
            </a:r>
            <a:r>
              <a:rPr lang="ru-RU" sz="2400" i="1" kern="0" dirty="0" smtClean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 kern="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Термин «знакочередующаяся» означает, что первое слагаемое суммы берётся со знаком «плюс», второе — со знаком «минус», третье — опять со знаком «плюс» и т.д. То есть знаки перед слагаемыми чередуются.</a:t>
            </a:r>
            <a:endParaRPr lang="ru-RU" sz="2400" b="1" i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563" y="4755341"/>
            <a:ext cx="84258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600" i="1" kern="0" dirty="0">
                <a:solidFill>
                  <a:srgbClr val="0070C0"/>
                </a:solidFill>
              </a:rPr>
              <a:t>  </a:t>
            </a:r>
            <a:r>
              <a:rPr lang="ru-RU" sz="2600" b="1" i="1" kern="0" dirty="0">
                <a:solidFill>
                  <a:srgbClr val="0070C0"/>
                </a:solidFill>
              </a:rPr>
              <a:t>8637519 </a:t>
            </a:r>
            <a:r>
              <a:rPr lang="ru-RU" sz="2600" b="1" dirty="0">
                <a:solidFill>
                  <a:srgbClr val="0070C0"/>
                </a:solidFill>
              </a:rPr>
              <a:t>⋮ </a:t>
            </a:r>
            <a:r>
              <a:rPr lang="ru-RU" sz="2600" b="1" i="1" kern="0" dirty="0">
                <a:solidFill>
                  <a:srgbClr val="0070C0"/>
                </a:solidFill>
              </a:rPr>
              <a:t>11</a:t>
            </a:r>
            <a:r>
              <a:rPr lang="ru-RU" sz="2600" i="1" kern="0" dirty="0">
                <a:solidFill>
                  <a:srgbClr val="0070C0"/>
                </a:solidFill>
              </a:rPr>
              <a:t>,  т.к.</a:t>
            </a:r>
            <a:r>
              <a:rPr lang="ru-RU" sz="2600" b="1" i="1" kern="0" dirty="0">
                <a:solidFill>
                  <a:srgbClr val="0070C0"/>
                </a:solidFill>
              </a:rPr>
              <a:t> </a:t>
            </a:r>
            <a:r>
              <a:rPr lang="ru-RU" sz="2600" b="1" i="1" kern="0" dirty="0" smtClean="0">
                <a:solidFill>
                  <a:srgbClr val="0070C0"/>
                </a:solidFill>
              </a:rPr>
              <a:t>(8-6+3-7+5-1+9)=11</a:t>
            </a:r>
            <a:r>
              <a:rPr lang="ru-RU" sz="2600" i="1" kern="0" dirty="0" smtClean="0">
                <a:solidFill>
                  <a:srgbClr val="0070C0"/>
                </a:solidFill>
              </a:rPr>
              <a:t> </a:t>
            </a:r>
            <a:r>
              <a:rPr lang="ru-RU" sz="2600" b="1" dirty="0">
                <a:solidFill>
                  <a:srgbClr val="0070C0"/>
                </a:solidFill>
              </a:rPr>
              <a:t>⋮</a:t>
            </a:r>
            <a:r>
              <a:rPr lang="ru-RU" sz="2600" i="1" kern="0" dirty="0">
                <a:solidFill>
                  <a:srgbClr val="0070C0"/>
                </a:solidFill>
              </a:rPr>
              <a:t> </a:t>
            </a:r>
            <a:r>
              <a:rPr lang="ru-RU" sz="2600" b="1" i="1" kern="0" dirty="0">
                <a:solidFill>
                  <a:srgbClr val="0070C0"/>
                </a:solidFill>
              </a:rPr>
              <a:t>11</a:t>
            </a:r>
            <a:r>
              <a:rPr lang="ru-RU" sz="2600" i="1" kern="0" dirty="0">
                <a:solidFill>
                  <a:srgbClr val="0070C0"/>
                </a:solidFill>
              </a:rPr>
              <a:t>.</a:t>
            </a:r>
            <a:endParaRPr lang="ru-RU" sz="2600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1538" y="35716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Признаки  </a:t>
            </a:r>
            <a:r>
              <a:rPr lang="ru-RU" sz="2800" b="1" dirty="0">
                <a:solidFill>
                  <a:srgbClr val="0070C0"/>
                </a:solidFill>
              </a:rPr>
              <a:t>делимости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00010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C00000"/>
                </a:solidFill>
              </a:rPr>
              <a:t>Для того чтобы натуральное число делилось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8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071538" y="35716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Признаки  </a:t>
            </a:r>
            <a:r>
              <a:rPr lang="ru-RU" sz="2800" b="1" dirty="0">
                <a:solidFill>
                  <a:srgbClr val="0070C0"/>
                </a:solidFill>
              </a:rPr>
              <a:t>делимости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77" y="88038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 smtClean="0">
                <a:solidFill>
                  <a:srgbClr val="C00000"/>
                </a:solidFill>
              </a:rPr>
              <a:t>Для </a:t>
            </a:r>
            <a:r>
              <a:rPr lang="ru-RU" sz="2800" b="1" i="1" kern="0" dirty="0">
                <a:solidFill>
                  <a:srgbClr val="C00000"/>
                </a:solidFill>
              </a:rPr>
              <a:t>того чтобы натуральное число 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делилось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8735" y="1628800"/>
            <a:ext cx="89304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C00000"/>
                </a:solidFill>
              </a:rPr>
              <a:t>На 7 (на 13): </a:t>
            </a:r>
            <a:r>
              <a:rPr lang="ru-RU" sz="2400" b="1" i="1" kern="0" dirty="0">
                <a:solidFill>
                  <a:srgbClr val="0E3558"/>
                </a:solidFill>
              </a:rPr>
              <a:t>необходимо и достаточно, чтобы </a:t>
            </a:r>
            <a:r>
              <a:rPr lang="ru-RU" sz="2400" b="1" i="1" dirty="0" smtClean="0"/>
              <a:t>знакочередующаяся </a:t>
            </a:r>
            <a:r>
              <a:rPr lang="ru-RU" sz="2400" b="1" i="1" dirty="0"/>
              <a:t>сумма его трёхзначных граней </a:t>
            </a:r>
            <a:r>
              <a:rPr lang="ru-RU" sz="2400" b="1" i="1" dirty="0" smtClean="0"/>
              <a:t>делилась </a:t>
            </a:r>
            <a:r>
              <a:rPr lang="ru-RU" sz="2400" b="1" i="1" dirty="0"/>
              <a:t>на 7</a:t>
            </a:r>
            <a:r>
              <a:rPr lang="ru-RU" sz="2400" b="1" i="1" dirty="0" smtClean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 </a:t>
            </a:r>
            <a:r>
              <a:rPr lang="ru-RU" sz="2400" b="1" i="1" dirty="0"/>
              <a:t>Трёхзначные грани числа</a:t>
            </a:r>
            <a:r>
              <a:rPr lang="ru-RU" sz="2400" b="1" dirty="0"/>
              <a:t> — это числа, которые получены разбиением исходного числа на трёхзначные числа. Например, разбиение числа 1234567890 на трёхзначные грани выглядит так: </a:t>
            </a:r>
            <a:endParaRPr lang="ru-RU" sz="24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1 234 567 890 </a:t>
            </a:r>
            <a:r>
              <a:rPr lang="ru-RU" sz="2400" b="1" dirty="0"/>
              <a:t>(разбиение числа начинается с его конца</a:t>
            </a:r>
            <a:r>
              <a:rPr lang="ru-RU" sz="2400" b="1" dirty="0" smtClean="0"/>
              <a:t>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1322" y="4869160"/>
            <a:ext cx="86419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u="sng" kern="0" dirty="0" smtClean="0">
                <a:solidFill>
                  <a:srgbClr val="0070C0"/>
                </a:solidFill>
              </a:rPr>
              <a:t>Пример:</a:t>
            </a:r>
            <a:r>
              <a:rPr lang="ru-RU" sz="2600" b="1" i="1" kern="0" dirty="0">
                <a:solidFill>
                  <a:srgbClr val="0070C0"/>
                </a:solidFill>
              </a:rPr>
              <a:t>  </a:t>
            </a:r>
            <a:r>
              <a:rPr lang="ru-RU" sz="2600" b="1" i="1" kern="0" dirty="0" smtClean="0">
                <a:solidFill>
                  <a:srgbClr val="0070C0"/>
                </a:solidFill>
              </a:rPr>
              <a:t>254 </a:t>
            </a:r>
            <a:r>
              <a:rPr lang="ru-RU" sz="2600" b="1" i="1" kern="0" dirty="0">
                <a:solidFill>
                  <a:srgbClr val="0070C0"/>
                </a:solidFill>
              </a:rPr>
              <a:t>390 815 </a:t>
            </a:r>
            <a:r>
              <a:rPr lang="ru-RU" sz="2600" b="1" i="1" dirty="0">
                <a:solidFill>
                  <a:srgbClr val="0070C0"/>
                </a:solidFill>
              </a:rPr>
              <a:t>⋮ </a:t>
            </a:r>
            <a:r>
              <a:rPr lang="ru-RU" sz="2600" b="1" i="1" kern="0" dirty="0" smtClean="0">
                <a:solidFill>
                  <a:srgbClr val="0070C0"/>
                </a:solidFill>
              </a:rPr>
              <a:t>7</a:t>
            </a:r>
            <a:r>
              <a:rPr lang="ru-RU" sz="2600" b="1" i="1" kern="0" dirty="0" smtClean="0">
                <a:solidFill>
                  <a:srgbClr val="0070C0"/>
                </a:solidFill>
                <a:latin typeface="Cambria Math"/>
                <a:ea typeface="Cambria Math"/>
              </a:rPr>
              <a:t>⇒ (254-390+815)=679</a:t>
            </a:r>
            <a:r>
              <a:rPr lang="ru-RU" sz="26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600" b="1" i="1" dirty="0">
                <a:solidFill>
                  <a:srgbClr val="0070C0"/>
                </a:solidFill>
              </a:rPr>
              <a:t>⋮ </a:t>
            </a:r>
            <a:r>
              <a:rPr lang="ru-RU" sz="2600" b="1" i="1" kern="0" dirty="0" smtClean="0">
                <a:solidFill>
                  <a:srgbClr val="0070C0"/>
                </a:solidFill>
              </a:rPr>
              <a:t>7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 smtClean="0">
                <a:solidFill>
                  <a:srgbClr val="0070C0"/>
                </a:solidFill>
              </a:rPr>
              <a:t>5 964 296 </a:t>
            </a:r>
            <a:r>
              <a:rPr lang="ru-RU" sz="2600" b="1" i="1" dirty="0">
                <a:solidFill>
                  <a:srgbClr val="0070C0"/>
                </a:solidFill>
              </a:rPr>
              <a:t>⋮ </a:t>
            </a:r>
            <a:r>
              <a:rPr lang="ru-RU" sz="2600" b="1" i="1" kern="0" dirty="0" smtClean="0">
                <a:solidFill>
                  <a:srgbClr val="0070C0"/>
                </a:solidFill>
              </a:rPr>
              <a:t>13 </a:t>
            </a:r>
            <a:r>
              <a:rPr lang="ru-RU" sz="2600" b="1" i="1" kern="0" dirty="0" smtClean="0">
                <a:solidFill>
                  <a:srgbClr val="0070C0"/>
                </a:solidFill>
                <a:latin typeface="Cambria Math"/>
                <a:ea typeface="Cambria Math"/>
              </a:rPr>
              <a:t>⇒ (5-964+296) = -663 </a:t>
            </a:r>
            <a:r>
              <a:rPr lang="ru-RU" sz="2600" b="1" i="1" dirty="0">
                <a:solidFill>
                  <a:srgbClr val="0070C0"/>
                </a:solidFill>
              </a:rPr>
              <a:t>⋮ </a:t>
            </a:r>
            <a:r>
              <a:rPr lang="ru-RU" sz="2600" b="1" i="1" kern="0" dirty="0" smtClean="0">
                <a:solidFill>
                  <a:srgbClr val="0070C0"/>
                </a:solidFill>
              </a:rPr>
              <a:t>13 </a:t>
            </a:r>
            <a:endParaRPr lang="en-US" sz="2600" b="1" i="1" kern="0" dirty="0" smtClean="0">
              <a:solidFill>
                <a:srgbClr val="0070C0"/>
              </a:solidFill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524" y="1484784"/>
            <a:ext cx="619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E3558"/>
                </a:solidFill>
              </a:rPr>
              <a:t>Почему же задача №19 считается </a:t>
            </a:r>
          </a:p>
          <a:p>
            <a:r>
              <a:rPr lang="ru-RU" sz="2400" dirty="0">
                <a:solidFill>
                  <a:srgbClr val="0E3558"/>
                </a:solidFill>
              </a:rPr>
              <a:t>(и, в общем-то, является) самой сложной на ЕГЭ по математике? </a:t>
            </a:r>
          </a:p>
          <a:p>
            <a:r>
              <a:rPr lang="ru-RU" sz="2400" dirty="0">
                <a:solidFill>
                  <a:srgbClr val="0E3558"/>
                </a:solidFill>
              </a:rPr>
              <a:t>Она нестандартна. </a:t>
            </a:r>
          </a:p>
          <a:p>
            <a:r>
              <a:rPr lang="ru-RU" sz="2400" dirty="0">
                <a:solidFill>
                  <a:srgbClr val="0E3558"/>
                </a:solidFill>
              </a:rPr>
              <a:t>Она требует  математической культуры — умения грамотно строить рассуждения.  </a:t>
            </a:r>
          </a:p>
          <a:p>
            <a:r>
              <a:rPr lang="ru-RU" sz="2400" dirty="0">
                <a:solidFill>
                  <a:srgbClr val="0E3558"/>
                </a:solidFill>
              </a:rPr>
              <a:t>Учиться культурно рассуждать можно и обязательно нужно.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Задача №19 предоставляет для этого отличную возможность.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2780" y="116632"/>
            <a:ext cx="5367131" cy="838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dirty="0" smtClean="0">
                <a:solidFill>
                  <a:srgbClr val="0070C0"/>
                </a:solidFill>
              </a:rPr>
              <a:t>Надо мыслить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нестандартно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80" y="1102958"/>
            <a:ext cx="2354908" cy="347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7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071538" y="35716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Признаки  </a:t>
            </a:r>
            <a:r>
              <a:rPr lang="ru-RU" sz="2800" b="1" dirty="0">
                <a:solidFill>
                  <a:srgbClr val="0070C0"/>
                </a:solidFill>
              </a:rPr>
              <a:t>делимости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12142" y="99732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C00000"/>
                </a:solidFill>
              </a:rPr>
              <a:t>или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 smtClean="0">
                <a:solidFill>
                  <a:srgbClr val="C00000"/>
                </a:solidFill>
              </a:rPr>
              <a:t>Для </a:t>
            </a:r>
            <a:r>
              <a:rPr lang="ru-RU" sz="2800" b="1" i="1" kern="0" dirty="0">
                <a:solidFill>
                  <a:srgbClr val="C00000"/>
                </a:solidFill>
              </a:rPr>
              <a:t>того чтобы натуральное число делилось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60" y="2023023"/>
            <a:ext cx="878687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C00000"/>
                </a:solidFill>
              </a:rPr>
              <a:t>На </a:t>
            </a:r>
            <a:r>
              <a:rPr lang="ru-RU" sz="2600" b="1" i="1" kern="0" dirty="0" smtClean="0">
                <a:solidFill>
                  <a:srgbClr val="C00000"/>
                </a:solidFill>
              </a:rPr>
              <a:t>7:</a:t>
            </a:r>
            <a:r>
              <a:rPr lang="ru-RU" sz="2600" i="1" kern="0" dirty="0" smtClean="0">
                <a:solidFill>
                  <a:srgbClr val="C00000"/>
                </a:solidFill>
              </a:rPr>
              <a:t> </a:t>
            </a:r>
            <a:r>
              <a:rPr lang="ru-RU" sz="2400" i="1" kern="0" dirty="0">
                <a:solidFill>
                  <a:srgbClr val="0E3558"/>
                </a:solidFill>
              </a:rPr>
              <a:t>необходимо и достаточно, чтобы </a:t>
            </a:r>
            <a:r>
              <a:rPr lang="ru-RU" sz="2400" i="1" dirty="0" smtClean="0"/>
              <a:t>результат </a:t>
            </a:r>
            <a:r>
              <a:rPr lang="ru-RU" sz="2400" i="1" dirty="0"/>
              <a:t>вычитания удвоенной последней цифры </a:t>
            </a:r>
            <a:r>
              <a:rPr lang="ru-RU" sz="2400" i="1" dirty="0" smtClean="0"/>
              <a:t>из этого </a:t>
            </a:r>
            <a:r>
              <a:rPr lang="ru-RU" sz="2400" i="1" dirty="0"/>
              <a:t>числа без последней </a:t>
            </a:r>
            <a:r>
              <a:rPr lang="ru-RU" sz="2400" i="1" dirty="0" smtClean="0"/>
              <a:t>цифры</a:t>
            </a:r>
            <a:r>
              <a:rPr lang="ru-RU" sz="2400" i="1" dirty="0"/>
              <a:t> </a:t>
            </a:r>
            <a:r>
              <a:rPr lang="ru-RU" sz="2400" b="1" i="1" dirty="0" smtClean="0"/>
              <a:t>делился</a:t>
            </a:r>
            <a:r>
              <a:rPr lang="ru-RU" sz="2400" i="1" dirty="0"/>
              <a:t> </a:t>
            </a:r>
            <a:r>
              <a:rPr lang="ru-RU" sz="2400" b="1" i="1" dirty="0"/>
              <a:t>на</a:t>
            </a:r>
            <a:r>
              <a:rPr lang="ru-RU" sz="2400" i="1" dirty="0"/>
              <a:t> </a:t>
            </a:r>
            <a:r>
              <a:rPr lang="ru-RU" sz="2400" b="1" i="1" dirty="0"/>
              <a:t>7</a:t>
            </a:r>
            <a:r>
              <a:rPr lang="ru-RU" sz="2400" i="1" dirty="0"/>
              <a:t> </a:t>
            </a:r>
            <a:r>
              <a:rPr lang="ru-RU" sz="2400" i="1" dirty="0" smtClean="0"/>
              <a:t>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51043" y="3645024"/>
                <a:ext cx="8641909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600" b="1" i="1" u="sng" kern="0" dirty="0" smtClean="0">
                    <a:solidFill>
                      <a:srgbClr val="0070C0"/>
                    </a:solidFill>
                  </a:rPr>
                  <a:t>Пример:</a:t>
                </a:r>
                <a:r>
                  <a:rPr lang="ru-RU" sz="2600" b="1" i="1" kern="0" dirty="0">
                    <a:solidFill>
                      <a:srgbClr val="0070C0"/>
                    </a:solidFill>
                  </a:rPr>
                  <a:t>  </a:t>
                </a:r>
                <a:r>
                  <a:rPr lang="ru-RU" sz="2600" b="1" i="1" kern="0" dirty="0" smtClean="0">
                    <a:solidFill>
                      <a:srgbClr val="0070C0"/>
                    </a:solidFill>
                  </a:rPr>
                  <a:t>254 </a:t>
                </a:r>
                <a:r>
                  <a:rPr lang="ru-RU" sz="2600" b="1" i="1" kern="0" dirty="0">
                    <a:solidFill>
                      <a:srgbClr val="0070C0"/>
                    </a:solidFill>
                  </a:rPr>
                  <a:t>390 815 </a:t>
                </a:r>
                <a:r>
                  <a:rPr lang="ru-RU" sz="2600" b="1" i="1" dirty="0">
                    <a:solidFill>
                      <a:srgbClr val="0070C0"/>
                    </a:solidFill>
                  </a:rPr>
                  <a:t>⋮ </a:t>
                </a:r>
                <a:r>
                  <a:rPr lang="ru-RU" sz="2600" b="1" i="1" kern="0" dirty="0">
                    <a:solidFill>
                      <a:srgbClr val="0070C0"/>
                    </a:solidFill>
                  </a:rPr>
                  <a:t>7,  </a:t>
                </a:r>
                <a:endParaRPr lang="en-US" sz="2600" b="1" i="1" kern="0" dirty="0" smtClean="0">
                  <a:solidFill>
                    <a:srgbClr val="0070C0"/>
                  </a:solidFill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600" b="1" i="1" kern="0" dirty="0" smtClean="0">
                    <a:solidFill>
                      <a:srgbClr val="0070C0"/>
                    </a:solidFill>
                  </a:rPr>
                  <a:t>т.к. </a:t>
                </a:r>
                <a:r>
                  <a:rPr lang="ru-RU" sz="2600" b="1" i="1" kern="0" dirty="0">
                    <a:solidFill>
                      <a:srgbClr val="0070C0"/>
                    </a:solidFill>
                  </a:rPr>
                  <a:t>254 390 </a:t>
                </a:r>
                <a:r>
                  <a:rPr lang="ru-RU" sz="2600" b="1" i="1" kern="0" dirty="0" smtClean="0">
                    <a:solidFill>
                      <a:srgbClr val="0070C0"/>
                    </a:solidFill>
                  </a:rPr>
                  <a:t>81-2∙5 </a:t>
                </a:r>
                <a:r>
                  <a:rPr lang="en-US" sz="2600" b="1" i="1" kern="0" dirty="0" smtClean="0">
                    <a:solidFill>
                      <a:srgbClr val="0070C0"/>
                    </a:solidFill>
                  </a:rPr>
                  <a:t>= </a:t>
                </a:r>
                <a:r>
                  <a:rPr lang="ru-RU" sz="2600" b="1" i="1" kern="0" dirty="0" smtClean="0">
                    <a:solidFill>
                      <a:srgbClr val="0070C0"/>
                    </a:solidFill>
                  </a:rPr>
                  <a:t>254 </a:t>
                </a:r>
                <a:r>
                  <a:rPr lang="ru-RU" sz="2600" b="1" i="1" kern="0" dirty="0">
                    <a:solidFill>
                      <a:srgbClr val="0070C0"/>
                    </a:solidFill>
                  </a:rPr>
                  <a:t>390 </a:t>
                </a:r>
                <a:r>
                  <a:rPr lang="en-US" sz="2600" b="1" i="1" kern="0" dirty="0" smtClean="0">
                    <a:solidFill>
                      <a:srgbClr val="0070C0"/>
                    </a:solidFill>
                  </a:rPr>
                  <a:t>71</a:t>
                </a:r>
                <a14:m>
                  <m:oMath xmlns:m="http://schemas.openxmlformats.org/officeDocument/2006/math">
                    <m:r>
                      <a:rPr lang="en-US" sz="2600" b="1" i="1" kern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2600" b="1" i="1" dirty="0" smtClean="0">
                    <a:solidFill>
                      <a:srgbClr val="0070C0"/>
                    </a:solidFill>
                  </a:rPr>
                  <a:t> 7;</a:t>
                </a:r>
                <a:r>
                  <a:rPr lang="ru-RU" sz="2600" b="1" i="1" kern="0" dirty="0" smtClean="0">
                    <a:solidFill>
                      <a:srgbClr val="0070C0"/>
                    </a:solidFill>
                  </a:rPr>
                  <a:t> </a:t>
                </a:r>
                <a:endParaRPr lang="en-US" sz="2600" b="1" i="1" kern="0" dirty="0" smtClean="0">
                  <a:solidFill>
                    <a:srgbClr val="0070C0"/>
                  </a:solidFill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600" b="1" i="1" kern="0" dirty="0" smtClean="0">
                    <a:solidFill>
                      <a:srgbClr val="0070C0"/>
                    </a:solidFill>
                  </a:rPr>
                  <a:t>254 </a:t>
                </a:r>
                <a:r>
                  <a:rPr lang="ru-RU" sz="2600" b="1" i="1" kern="0" dirty="0">
                    <a:solidFill>
                      <a:srgbClr val="0070C0"/>
                    </a:solidFill>
                  </a:rPr>
                  <a:t>390 </a:t>
                </a:r>
                <a:r>
                  <a:rPr lang="en-US" sz="2600" b="1" i="1" kern="0" dirty="0" smtClean="0">
                    <a:solidFill>
                      <a:srgbClr val="0070C0"/>
                    </a:solidFill>
                  </a:rPr>
                  <a:t>7-2∙1=</a:t>
                </a:r>
                <a:r>
                  <a:rPr lang="ru-RU" sz="2600" b="1" i="1" kern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ru-RU" sz="2600" b="1" i="1" kern="0" dirty="0">
                    <a:solidFill>
                      <a:srgbClr val="0070C0"/>
                    </a:solidFill>
                  </a:rPr>
                  <a:t>254 </a:t>
                </a:r>
                <a:r>
                  <a:rPr lang="ru-RU" sz="2600" b="1" i="1" kern="0" dirty="0" smtClean="0">
                    <a:solidFill>
                      <a:srgbClr val="0070C0"/>
                    </a:solidFill>
                  </a:rPr>
                  <a:t>390</a:t>
                </a:r>
                <a:r>
                  <a:rPr lang="en-US" sz="2600" b="1" i="1" kern="0" dirty="0" smtClean="0">
                    <a:solidFill>
                      <a:srgbClr val="0070C0"/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US" sz="2600" b="1" i="1" ker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2600" b="1" i="1" dirty="0">
                    <a:solidFill>
                      <a:srgbClr val="0070C0"/>
                    </a:solidFill>
                  </a:rPr>
                  <a:t> 7</a:t>
                </a:r>
                <a:r>
                  <a:rPr lang="en-US" sz="2600" b="1" i="1" dirty="0" smtClean="0">
                    <a:solidFill>
                      <a:srgbClr val="0070C0"/>
                    </a:solidFill>
                  </a:rPr>
                  <a:t>; </a:t>
                </a:r>
                <a:r>
                  <a:rPr lang="ru-RU" sz="2600" b="1" i="1" kern="0" dirty="0" smtClean="0">
                    <a:solidFill>
                      <a:srgbClr val="0070C0"/>
                    </a:solidFill>
                  </a:rPr>
                  <a:t>254 390</a:t>
                </a:r>
                <a:r>
                  <a:rPr lang="en-US" sz="2600" b="1" i="1" kern="0" dirty="0" smtClean="0">
                    <a:solidFill>
                      <a:srgbClr val="0070C0"/>
                    </a:solidFill>
                  </a:rPr>
                  <a:t>-2∙5 = 254 380 </a:t>
                </a:r>
                <a14:m>
                  <m:oMath xmlns:m="http://schemas.openxmlformats.org/officeDocument/2006/math">
                    <m:r>
                      <a:rPr lang="en-US" sz="2600" b="1" i="1" ker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2600" b="1" i="1" dirty="0">
                    <a:solidFill>
                      <a:srgbClr val="0070C0"/>
                    </a:solidFill>
                  </a:rPr>
                  <a:t> 7</a:t>
                </a:r>
                <a:r>
                  <a:rPr lang="en-US" sz="2600" b="1" i="1" dirty="0" smtClean="0">
                    <a:solidFill>
                      <a:srgbClr val="0070C0"/>
                    </a:solidFill>
                  </a:rPr>
                  <a:t>;</a:t>
                </a: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b="1" i="1" kern="0" dirty="0" smtClean="0">
                    <a:solidFill>
                      <a:srgbClr val="0070C0"/>
                    </a:solidFill>
                  </a:rPr>
                  <a:t>254 38- 2∙0 = 254 38 </a:t>
                </a:r>
                <a14:m>
                  <m:oMath xmlns:m="http://schemas.openxmlformats.org/officeDocument/2006/math">
                    <m:r>
                      <a:rPr lang="en-US" sz="2600" b="1" i="1" ker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2600" b="1" i="1" dirty="0">
                    <a:solidFill>
                      <a:srgbClr val="0070C0"/>
                    </a:solidFill>
                  </a:rPr>
                  <a:t> 7</a:t>
                </a:r>
                <a:r>
                  <a:rPr lang="en-US" sz="2600" b="1" i="1" dirty="0" smtClean="0">
                    <a:solidFill>
                      <a:srgbClr val="0070C0"/>
                    </a:solidFill>
                  </a:rPr>
                  <a:t>; 2543 - 2∙8 = 2527</a:t>
                </a:r>
                <a:r>
                  <a:rPr lang="en-US" sz="2600" b="1" i="1" kern="0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ker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2600" b="1" i="1" dirty="0">
                    <a:solidFill>
                      <a:srgbClr val="0070C0"/>
                    </a:solidFill>
                  </a:rPr>
                  <a:t> 7</a:t>
                </a:r>
                <a:r>
                  <a:rPr lang="en-US" sz="2600" b="1" i="1" dirty="0" smtClean="0">
                    <a:solidFill>
                      <a:srgbClr val="0070C0"/>
                    </a:solidFill>
                  </a:rPr>
                  <a:t>;</a:t>
                </a: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b="1" i="1" dirty="0" smtClean="0">
                    <a:solidFill>
                      <a:srgbClr val="0070C0"/>
                    </a:solidFill>
                  </a:rPr>
                  <a:t>252-2∙7 = 238 </a:t>
                </a:r>
                <a14:m>
                  <m:oMath xmlns:m="http://schemas.openxmlformats.org/officeDocument/2006/math">
                    <m:r>
                      <a:rPr lang="en-US" sz="2600" b="1" i="1" ker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2600" b="1" i="1" dirty="0">
                    <a:solidFill>
                      <a:srgbClr val="0070C0"/>
                    </a:solidFill>
                  </a:rPr>
                  <a:t> 7</a:t>
                </a:r>
                <a:r>
                  <a:rPr lang="en-US" sz="2600" b="1" i="1" dirty="0" smtClean="0">
                    <a:solidFill>
                      <a:srgbClr val="0070C0"/>
                    </a:solidFill>
                  </a:rPr>
                  <a:t>; 23-2∙8 = 7</a:t>
                </a:r>
                <a:r>
                  <a:rPr lang="en-US" sz="2600" b="1" i="1" kern="0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ker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2600" b="1" i="1" dirty="0">
                    <a:solidFill>
                      <a:srgbClr val="0070C0"/>
                    </a:solidFill>
                  </a:rPr>
                  <a:t> 7;</a:t>
                </a:r>
                <a:endParaRPr lang="ru-RU" sz="26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43" y="3645024"/>
                <a:ext cx="8641909" cy="2092881"/>
              </a:xfrm>
              <a:prstGeom prst="rect">
                <a:avLst/>
              </a:prstGeom>
              <a:blipFill rotWithShape="1">
                <a:blip r:embed="rId2"/>
                <a:stretch>
                  <a:fillRect l="-1199" t="-2624" r="-564" b="-6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250" y="1291686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E3558"/>
                </a:solidFill>
              </a:rPr>
              <a:t>Какие </a:t>
            </a:r>
            <a:r>
              <a:rPr lang="ru-RU" sz="2400" b="1" dirty="0">
                <a:solidFill>
                  <a:srgbClr val="0E3558"/>
                </a:solidFill>
              </a:rPr>
              <a:t>цифры можно вставить вместо звёздочек в записи 35*4*, чтобы полученное число делилось на 45?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250" y="2607708"/>
            <a:ext cx="8703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</a:rPr>
              <a:t>Решение</a:t>
            </a:r>
            <a:r>
              <a:rPr lang="ru-RU" b="1" dirty="0">
                <a:solidFill>
                  <a:srgbClr val="0E3558"/>
                </a:solidFill>
              </a:rPr>
              <a:t>: Число 35*4* делится на 45, значит делится на 5 и на 9.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558"/>
                </a:solidFill>
              </a:rPr>
              <a:t>Отсюда  последняя </a:t>
            </a:r>
            <a:r>
              <a:rPr lang="ru-RU" b="1" dirty="0">
                <a:solidFill>
                  <a:srgbClr val="0E3558"/>
                </a:solidFill>
              </a:rPr>
              <a:t>цифра числа 35*4* - 0 или 5.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b="1" dirty="0">
                <a:solidFill>
                  <a:srgbClr val="0E3558"/>
                </a:solidFill>
              </a:rPr>
              <a:t>Если последняя цифра числа 35*4* - 0, и сумма цифр этого числа должна делиться на 9, то 3 + 5 + * + 4 + 0 = 12 + * . Для * возможен один вариант –  цифра 6, тогда искомое число – 35640.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b="1" dirty="0">
                <a:solidFill>
                  <a:srgbClr val="0E3558"/>
                </a:solidFill>
              </a:rPr>
              <a:t>Если последняя цифра числа 35*4* -  5, и сумма цифр этого числа должна делиться на 9, то 3 + 5 + * + 4 + 5 = 17 + * . Для * возможен один вариант – цифра 1, тогда искомое число – 35145.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165777" y="417888"/>
            <a:ext cx="42406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Простейшие примеры</a:t>
            </a:r>
          </a:p>
        </p:txBody>
      </p:sp>
    </p:spTree>
    <p:extLst>
      <p:ext uri="{BB962C8B-B14F-4D97-AF65-F5344CB8AC3E}">
        <p14:creationId xmlns:p14="http://schemas.microsoft.com/office/powerpoint/2010/main" val="12130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115616" y="404664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Простые числа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980728"/>
            <a:ext cx="9143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E3558"/>
                </a:solidFill>
              </a:rPr>
              <a:t>Если натуральное число имеет </a:t>
            </a:r>
            <a:r>
              <a:rPr lang="ru-RU" sz="2600" i="1" u="sng" kern="0" dirty="0">
                <a:solidFill>
                  <a:srgbClr val="0E3558"/>
                </a:solidFill>
              </a:rPr>
              <a:t>только два</a:t>
            </a:r>
            <a:r>
              <a:rPr lang="ru-RU" sz="2600" i="1" kern="0" dirty="0">
                <a:solidFill>
                  <a:srgbClr val="0E3558"/>
                </a:solidFill>
              </a:rPr>
              <a:t> делителя – само себя и 1, то его называют </a:t>
            </a:r>
            <a:r>
              <a:rPr lang="ru-RU" sz="2600" b="1" i="1" kern="0" dirty="0">
                <a:solidFill>
                  <a:srgbClr val="C00000"/>
                </a:solidFill>
              </a:rPr>
              <a:t>простым числом</a:t>
            </a:r>
            <a:r>
              <a:rPr lang="ru-RU" sz="2600" i="1" kern="0" dirty="0">
                <a:solidFill>
                  <a:srgbClr val="0E3558"/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9888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00B050"/>
                </a:solidFill>
              </a:rPr>
              <a:t>2, 3, 5, 7, 11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13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17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19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23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29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31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37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41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43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47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53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59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61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67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71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73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79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83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89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97, 101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103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107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109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113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127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131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800" dirty="0">
                <a:solidFill>
                  <a:srgbClr val="0E3558"/>
                </a:solidFill>
              </a:rPr>
              <a:t> </a:t>
            </a:r>
            <a:r>
              <a:rPr lang="ru-RU" sz="2600" b="1" i="1" kern="0" dirty="0">
                <a:solidFill>
                  <a:srgbClr val="00B050"/>
                </a:solidFill>
              </a:rPr>
              <a:t>137</a:t>
            </a:r>
            <a:r>
              <a:rPr lang="en-US" sz="2600" b="1" i="1" kern="0" dirty="0">
                <a:solidFill>
                  <a:srgbClr val="00B050"/>
                </a:solidFill>
              </a:rPr>
              <a:t>,</a:t>
            </a:r>
            <a:r>
              <a:rPr lang="ru-RU" sz="2600" b="1" i="1" kern="0" dirty="0">
                <a:solidFill>
                  <a:srgbClr val="00B050"/>
                </a:solidFill>
              </a:rPr>
              <a:t> </a:t>
            </a:r>
            <a:r>
              <a:rPr lang="ru-RU" sz="2600" b="1" i="1" kern="0" dirty="0" smtClean="0">
                <a:solidFill>
                  <a:srgbClr val="00B050"/>
                </a:solidFill>
              </a:rPr>
              <a:t>… </a:t>
            </a:r>
            <a:r>
              <a:rPr lang="en-US" sz="2600" b="1" i="1" kern="0" dirty="0" smtClean="0">
                <a:solidFill>
                  <a:srgbClr val="00B050"/>
                </a:solidFill>
              </a:rPr>
              <a:t> </a:t>
            </a:r>
            <a:r>
              <a:rPr lang="ru-RU" sz="2600" i="1" kern="0" dirty="0">
                <a:solidFill>
                  <a:srgbClr val="0E3558"/>
                </a:solidFill>
              </a:rPr>
              <a:t>– </a:t>
            </a:r>
            <a:r>
              <a:rPr lang="en-US" sz="2600" i="1" kern="0" dirty="0">
                <a:solidFill>
                  <a:srgbClr val="0E3558"/>
                </a:solidFill>
              </a:rPr>
              <a:t> </a:t>
            </a:r>
            <a:r>
              <a:rPr lang="ru-RU" sz="2600" i="1" kern="0" dirty="0">
                <a:solidFill>
                  <a:srgbClr val="0E3558"/>
                </a:solidFill>
              </a:rPr>
              <a:t>простые числа.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237" y="3789040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C00000"/>
                </a:solidFill>
              </a:rPr>
              <a:t>1. </a:t>
            </a:r>
            <a:r>
              <a:rPr lang="ru-RU" sz="2000" b="1" i="1" kern="0" dirty="0">
                <a:solidFill>
                  <a:srgbClr val="0E3558"/>
                </a:solidFill>
              </a:rPr>
              <a:t>Любое</a:t>
            </a:r>
            <a:r>
              <a:rPr lang="en-US" sz="2000" b="1" i="1" kern="0" dirty="0">
                <a:solidFill>
                  <a:srgbClr val="0E3558"/>
                </a:solidFill>
              </a:rPr>
              <a:t>,</a:t>
            </a:r>
            <a:r>
              <a:rPr lang="ru-RU" sz="2000" b="1" i="1" kern="0" dirty="0">
                <a:solidFill>
                  <a:srgbClr val="0E3558"/>
                </a:solidFill>
              </a:rPr>
              <a:t> натуральное число а </a:t>
            </a:r>
            <a:r>
              <a:rPr lang="en-US" sz="2000" b="1" i="1" kern="0" dirty="0">
                <a:solidFill>
                  <a:srgbClr val="0E3558"/>
                </a:solidFill>
              </a:rPr>
              <a:t>&gt; 1</a:t>
            </a:r>
            <a:r>
              <a:rPr lang="ru-RU" sz="2000" b="1" i="1" kern="0" dirty="0">
                <a:solidFill>
                  <a:srgbClr val="0E3558"/>
                </a:solidFill>
              </a:rPr>
              <a:t> имеет хотя бы один простой делитель.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3237" y="4453081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C00000"/>
                </a:solidFill>
              </a:rPr>
              <a:t>2. </a:t>
            </a:r>
            <a:r>
              <a:rPr lang="ru-RU" sz="2000" b="1" i="1" kern="0" dirty="0">
                <a:solidFill>
                  <a:srgbClr val="0E3558"/>
                </a:solidFill>
              </a:rPr>
              <a:t>Множество простых чисел бесконечно.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3237" y="4865202"/>
            <a:ext cx="8460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C00000"/>
                </a:solidFill>
              </a:rPr>
              <a:t>3. </a:t>
            </a:r>
            <a:r>
              <a:rPr lang="ru-RU" sz="2000" b="1" i="1" kern="0" dirty="0">
                <a:solidFill>
                  <a:srgbClr val="0E3558"/>
                </a:solidFill>
              </a:rPr>
              <a:t>Расстояние между двумя соседними простыми числами может быть больше любого наперед заданного натурального числа.</a:t>
            </a:r>
          </a:p>
        </p:txBody>
      </p:sp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115616" y="404664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0" dirty="0">
                <a:solidFill>
                  <a:srgbClr val="0070C0"/>
                </a:solidFill>
              </a:rPr>
              <a:t>C</a:t>
            </a:r>
            <a:r>
              <a:rPr lang="ru-RU" sz="2800" b="1" kern="0" dirty="0">
                <a:solidFill>
                  <a:srgbClr val="0070C0"/>
                </a:solidFill>
              </a:rPr>
              <a:t>оставные числа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5273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E3558"/>
                </a:solidFill>
              </a:rPr>
              <a:t>Если натуральное число имеет </a:t>
            </a:r>
            <a:r>
              <a:rPr lang="ru-RU" sz="2600" i="1" u="sng" kern="0" dirty="0">
                <a:solidFill>
                  <a:srgbClr val="0E3558"/>
                </a:solidFill>
              </a:rPr>
              <a:t>более двух</a:t>
            </a:r>
            <a:r>
              <a:rPr lang="ru-RU" sz="2600" i="1" kern="0" dirty="0">
                <a:solidFill>
                  <a:srgbClr val="0E3558"/>
                </a:solidFill>
              </a:rPr>
              <a:t> делителей, то его называют </a:t>
            </a:r>
            <a:r>
              <a:rPr lang="ru-RU" sz="2600" b="1" i="1" kern="0" dirty="0">
                <a:solidFill>
                  <a:srgbClr val="C00000"/>
                </a:solidFill>
              </a:rPr>
              <a:t>составным числом</a:t>
            </a:r>
            <a:r>
              <a:rPr lang="ru-RU" sz="2600" i="1" kern="0" dirty="0">
                <a:solidFill>
                  <a:srgbClr val="0E3558"/>
                </a:solidFill>
              </a:rPr>
              <a:t>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0327" y="3501008"/>
            <a:ext cx="84633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C00000"/>
                </a:solidFill>
              </a:rPr>
              <a:t>1</a:t>
            </a:r>
            <a:r>
              <a:rPr lang="ru-RU" sz="2600" i="1" kern="0" dirty="0">
                <a:solidFill>
                  <a:srgbClr val="0E3558"/>
                </a:solidFill>
              </a:rPr>
              <a:t> не является ни простым, ни </a:t>
            </a:r>
            <a:r>
              <a:rPr lang="ru-RU" sz="2600" i="1" kern="0" dirty="0">
                <a:solidFill>
                  <a:srgbClr val="000000"/>
                </a:solidFill>
              </a:rPr>
              <a:t>составным числом</a:t>
            </a:r>
            <a:r>
              <a:rPr lang="ru-RU" sz="2600" i="1" kern="0" dirty="0">
                <a:solidFill>
                  <a:srgbClr val="0E3558"/>
                </a:solidFill>
              </a:rPr>
              <a:t>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064901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00B050"/>
                </a:solidFill>
              </a:rPr>
              <a:t>4, 6, 8, 10, 12, 14, 15, 16, 18, </a:t>
            </a:r>
            <a:r>
              <a:rPr lang="en-US" sz="2600" b="1" i="1" kern="0" dirty="0">
                <a:solidFill>
                  <a:srgbClr val="00B050"/>
                </a:solidFill>
              </a:rPr>
              <a:t>20, 21, 22, 24, 25, 26, 27, 28, 30, 32, 33, 34, 35, 36, </a:t>
            </a:r>
            <a:r>
              <a:rPr lang="ru-RU" sz="2600" b="1" i="1" kern="0" dirty="0" smtClean="0">
                <a:solidFill>
                  <a:srgbClr val="00B050"/>
                </a:solidFill>
              </a:rPr>
              <a:t>… </a:t>
            </a:r>
            <a:r>
              <a:rPr lang="ru-RU" sz="2600" i="1" kern="0" dirty="0">
                <a:solidFill>
                  <a:srgbClr val="0E3558"/>
                </a:solidFill>
              </a:rPr>
              <a:t>– составные числа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9225" y="4149080"/>
            <a:ext cx="8604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C00000"/>
                </a:solidFill>
              </a:rPr>
              <a:t>Основная теорема арифметики. </a:t>
            </a:r>
            <a:r>
              <a:rPr lang="ru-RU" sz="2000" b="1" i="1" kern="0" dirty="0">
                <a:solidFill>
                  <a:srgbClr val="0E3558"/>
                </a:solidFill>
              </a:rPr>
              <a:t>Любое натуральное число (кроме 1) либо является простым, либо его можно разложить на простые множители.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2514" y="5373216"/>
            <a:ext cx="78581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u="sng" kern="0" dirty="0">
                <a:solidFill>
                  <a:srgbClr val="0070C0"/>
                </a:solidFill>
              </a:rPr>
              <a:t>Примеры:</a:t>
            </a:r>
            <a:r>
              <a:rPr lang="ru-RU" sz="2600" i="1" kern="0" dirty="0">
                <a:solidFill>
                  <a:srgbClr val="0070C0"/>
                </a:solidFill>
              </a:rPr>
              <a:t> </a:t>
            </a:r>
            <a:r>
              <a:rPr lang="en-US" sz="2600" b="1" i="1" dirty="0">
                <a:solidFill>
                  <a:srgbClr val="0070C0"/>
                </a:solidFill>
              </a:rPr>
              <a:t>   210 = 2 </a:t>
            </a:r>
            <a:r>
              <a:rPr lang="ru-RU" sz="2600" b="1" i="1" dirty="0">
                <a:solidFill>
                  <a:srgbClr val="0070C0"/>
                </a:solidFill>
              </a:rPr>
              <a:t>∙</a:t>
            </a:r>
            <a:r>
              <a:rPr lang="en-US" sz="2600" b="1" i="1" dirty="0">
                <a:solidFill>
                  <a:srgbClr val="0070C0"/>
                </a:solidFill>
              </a:rPr>
              <a:t> 3 ∙ 5 ∙ 7;     </a:t>
            </a:r>
            <a:r>
              <a:rPr lang="en-US" sz="2600" b="1" i="1" kern="0" dirty="0">
                <a:solidFill>
                  <a:srgbClr val="0070C0"/>
                </a:solidFill>
              </a:rPr>
              <a:t>56</a:t>
            </a:r>
            <a:r>
              <a:rPr lang="ru-RU" sz="2600" b="1" i="1" kern="0" dirty="0">
                <a:solidFill>
                  <a:srgbClr val="0070C0"/>
                </a:solidFill>
              </a:rPr>
              <a:t> </a:t>
            </a:r>
            <a:r>
              <a:rPr lang="ru-RU" sz="2600" b="1" i="1" dirty="0">
                <a:solidFill>
                  <a:srgbClr val="0070C0"/>
                </a:solidFill>
              </a:rPr>
              <a:t>= </a:t>
            </a:r>
            <a:r>
              <a:rPr lang="en-US" sz="2600" b="1" i="1" dirty="0">
                <a:solidFill>
                  <a:srgbClr val="0070C0"/>
                </a:solidFill>
              </a:rPr>
              <a:t>2 </a:t>
            </a:r>
            <a:r>
              <a:rPr lang="ru-RU" sz="2600" b="1" i="1" dirty="0">
                <a:solidFill>
                  <a:srgbClr val="0070C0"/>
                </a:solidFill>
              </a:rPr>
              <a:t>∙</a:t>
            </a:r>
            <a:r>
              <a:rPr lang="en-US" sz="2600" b="1" i="1" dirty="0">
                <a:solidFill>
                  <a:srgbClr val="0070C0"/>
                </a:solidFill>
              </a:rPr>
              <a:t> 2 ∙ 2 ∙ 7</a:t>
            </a:r>
            <a:r>
              <a:rPr lang="ru-RU" sz="2600" b="1" i="1" dirty="0">
                <a:solidFill>
                  <a:srgbClr val="0070C0"/>
                </a:solidFill>
              </a:rPr>
              <a:t>.</a:t>
            </a:r>
            <a:endParaRPr lang="en-US" sz="2600" b="1" i="1" dirty="0">
              <a:solidFill>
                <a:srgbClr val="0070C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600" i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1428745"/>
                <a:ext cx="5767028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b="1" dirty="0" smtClean="0">
                    <a:solidFill>
                      <a:srgbClr val="0E3558"/>
                    </a:solidFill>
                  </a:rPr>
                  <a:t>1. Доказать, что число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𝟐𝟎𝟏𝟓</m:t>
                        </m:r>
                      </m:sup>
                    </m:sSup>
                    <m:r>
                      <a:rPr lang="ru-RU" sz="2000" b="1" i="1">
                        <a:solidFill>
                          <a:srgbClr val="0E3558"/>
                        </a:solidFill>
                        <a:latin typeface="Cambria Math"/>
                      </a:rPr>
                      <m:t>−</m:t>
                    </m:r>
                    <m:r>
                      <a:rPr lang="ru-RU" sz="2000" b="1" i="1">
                        <a:solidFill>
                          <a:srgbClr val="0E3558"/>
                        </a:solidFill>
                        <a:latin typeface="Cambria Math"/>
                      </a:rPr>
                      <m:t>𝟏</m:t>
                    </m:r>
                    <m:r>
                      <a:rPr lang="ru-RU" sz="2000" b="1" i="1" smtClean="0">
                        <a:solidFill>
                          <a:srgbClr val="0E3558"/>
                        </a:solidFill>
                        <a:latin typeface="Cambria Math"/>
                      </a:rPr>
                      <m:t>−</m:t>
                    </m:r>
                    <m:r>
                      <a:rPr lang="ru-RU" sz="2000" b="1" i="1">
                        <a:solidFill>
                          <a:srgbClr val="0E3558"/>
                        </a:solidFill>
                        <a:latin typeface="Cambria Math"/>
                      </a:rPr>
                      <m:t> составное.</m:t>
                    </m:r>
                  </m:oMath>
                </a14:m>
                <a:endParaRPr lang="ru-RU" sz="2000" b="1" dirty="0">
                  <a:solidFill>
                    <a:srgbClr val="0E3558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28745"/>
                <a:ext cx="5767028" cy="411651"/>
              </a:xfrm>
              <a:prstGeom prst="rect">
                <a:avLst/>
              </a:prstGeom>
              <a:blipFill rotWithShape="1">
                <a:blip r:embed="rId2"/>
                <a:stretch>
                  <a:fillRect l="-1163" t="-4412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3312" y="2060848"/>
                <a:ext cx="8691939" cy="92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u="sng" dirty="0">
                    <a:solidFill>
                      <a:srgbClr val="0E3558"/>
                    </a:solidFill>
                  </a:rPr>
                  <a:t>Решение</a:t>
                </a:r>
                <a:r>
                  <a:rPr lang="ru-RU" dirty="0">
                    <a:solidFill>
                      <a:srgbClr val="0E3558"/>
                    </a:solidFill>
                  </a:rPr>
                  <a:t>: Число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</a:rPr>
                          <m:t>2015</m:t>
                        </m:r>
                      </m:sup>
                    </m:sSup>
                    <m:r>
                      <a:rPr lang="ru-RU" i="1">
                        <a:solidFill>
                          <a:srgbClr val="0E3558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ru-RU" dirty="0">
                    <a:solidFill>
                      <a:srgbClr val="0E3558"/>
                    </a:solidFill>
                  </a:rPr>
                  <a:t>- составное, так как число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</a:rPr>
                          <m:t>2015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rgbClr val="0E3558"/>
                    </a:solidFill>
                  </a:rPr>
                  <a:t> оканчивается на цифру 7, таким образом число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</a:rPr>
                          <m:t>2015</m:t>
                        </m:r>
                      </m:sup>
                    </m:sSup>
                    <m:r>
                      <a:rPr lang="ru-RU" i="1">
                        <a:solidFill>
                          <a:srgbClr val="0E3558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ru-RU" dirty="0">
                    <a:solidFill>
                      <a:srgbClr val="0E3558"/>
                    </a:solidFill>
                  </a:rPr>
                  <a:t>- четное (оканчивается на цифру 6), поэтому оно составное.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12" y="2060848"/>
                <a:ext cx="8691939" cy="929485"/>
              </a:xfrm>
              <a:prstGeom prst="rect">
                <a:avLst/>
              </a:prstGeom>
              <a:blipFill rotWithShape="1">
                <a:blip r:embed="rId3"/>
                <a:stretch>
                  <a:fillRect l="-561" t="-2614" b="-9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65777" y="417888"/>
            <a:ext cx="42406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Простейшие примеры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6416" y="3284984"/>
                <a:ext cx="5542608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b="1" dirty="0" smtClean="0">
                    <a:solidFill>
                      <a:srgbClr val="0E3558"/>
                    </a:solidFill>
                  </a:rPr>
                  <a:t>2. </a:t>
                </a:r>
                <a:r>
                  <a:rPr lang="ru-RU" sz="2000" b="1" dirty="0">
                    <a:solidFill>
                      <a:srgbClr val="0E3558"/>
                    </a:solidFill>
                  </a:rPr>
                  <a:t>Доказать, что число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rgbClr val="0E3558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rgbClr val="0E3558"/>
                            </a:solidFill>
                            <a:latin typeface="Cambria Math"/>
                          </a:rPr>
                          <m:t>𝟒𝟎</m:t>
                        </m:r>
                      </m:sup>
                    </m:sSup>
                    <m:r>
                      <a:rPr lang="ru-RU" sz="2000" b="1" i="1" smtClean="0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ru-RU" sz="2000" b="1" i="1" smtClean="0">
                        <a:solidFill>
                          <a:srgbClr val="0E3558"/>
                        </a:solidFill>
                        <a:latin typeface="Cambria Math"/>
                      </a:rPr>
                      <m:t>𝟒</m:t>
                    </m:r>
                    <m:r>
                      <a:rPr lang="ru-RU" sz="2000" b="1" i="1" smtClean="0">
                        <a:solidFill>
                          <a:srgbClr val="0E3558"/>
                        </a:solidFill>
                        <a:latin typeface="Cambria Math"/>
                      </a:rPr>
                      <m:t>− составное.</m:t>
                    </m:r>
                  </m:oMath>
                </a14:m>
                <a:endParaRPr lang="ru-RU" sz="2000" b="1" dirty="0">
                  <a:solidFill>
                    <a:srgbClr val="0E3558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16" y="3284984"/>
                <a:ext cx="5542608" cy="407099"/>
              </a:xfrm>
              <a:prstGeom prst="rect">
                <a:avLst/>
              </a:prstGeom>
              <a:blipFill rotWithShape="1">
                <a:blip r:embed="rId4"/>
                <a:stretch>
                  <a:fillRect l="-1100" t="-4478" b="-268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6416" y="4077072"/>
                <a:ext cx="8691939" cy="9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u="sng" dirty="0" smtClean="0">
                    <a:solidFill>
                      <a:srgbClr val="0E3558"/>
                    </a:solidFill>
                  </a:rPr>
                  <a:t>Решение:</a:t>
                </a:r>
                <a:r>
                  <a:rPr lang="ru-RU" dirty="0">
                    <a:solidFill>
                      <a:srgbClr val="0E3558"/>
                    </a:solidFill>
                  </a:rPr>
                  <a:t> </a:t>
                </a:r>
                <a:r>
                  <a:rPr lang="ru-RU" dirty="0" smtClean="0">
                    <a:solidFill>
                      <a:srgbClr val="0E3558"/>
                    </a:solidFill>
                  </a:rPr>
                  <a:t>Число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𝟒𝟎</m:t>
                        </m:r>
                      </m:sup>
                    </m:sSup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ru-RU" dirty="0" smtClean="0">
                    <a:solidFill>
                      <a:srgbClr val="0E3558"/>
                    </a:solidFill>
                  </a:rPr>
                  <a:t> представим в виде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smtClean="0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 smtClean="0">
                                    <a:solidFill>
                                      <a:srgbClr val="0E3558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b="0" i="1" smtClean="0">
                                    <a:solidFill>
                                      <a:srgbClr val="0E3558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ru-RU" b="0" i="1" smtClean="0">
                                    <a:solidFill>
                                      <a:srgbClr val="0E3558"/>
                                    </a:solidFill>
                                    <a:latin typeface="Cambria Math"/>
                                  </a:rPr>
                                  <m:t>20</m:t>
                                </m:r>
                              </m:sup>
                            </m:sSup>
                            <m:r>
                              <a:rPr lang="ru-RU" b="0" i="1" smtClean="0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ru-RU" b="0" i="1" smtClean="0">
                            <a:solidFill>
                              <a:srgbClr val="0E3558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solidFill>
                          <a:srgbClr val="0E3558"/>
                        </a:solidFill>
                        <a:latin typeface="Cambria Math"/>
                      </a:rPr>
                      <m:t>−4</m:t>
                    </m:r>
                    <m:r>
                      <a:rPr lang="ru-RU" b="0" i="1" smtClean="0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solidFill>
                              <a:srgbClr val="0E3558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solidFill>
                              <a:srgbClr val="0E3558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  <m:sup>
                        <m:r>
                          <a:rPr lang="ru-RU" b="0" i="1" smtClean="0">
                            <a:solidFill>
                              <a:srgbClr val="0E3558"/>
                            </a:solidFill>
                            <a:latin typeface="Cambria Math"/>
                            <a:ea typeface="Cambria Math"/>
                          </a:rPr>
                          <m:t>20</m:t>
                        </m:r>
                      </m:sup>
                    </m:sSup>
                  </m:oMath>
                </a14:m>
                <a:endParaRPr lang="ru-RU" dirty="0" smtClean="0">
                  <a:solidFill>
                    <a:srgbClr val="0E355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0E355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E3558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solidFill>
                                      <a:srgbClr val="0E3558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ru-RU" i="1">
                                    <a:solidFill>
                                      <a:srgbClr val="0E3558"/>
                                    </a:solidFill>
                                    <a:latin typeface="Cambria Math"/>
                                  </a:rPr>
                                  <m:t>20</m:t>
                                </m:r>
                              </m:sup>
                            </m:sSup>
                            <m:r>
                              <a:rPr lang="ru-RU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rgbClr val="0E3558"/>
                        </a:solidFill>
                        <a:latin typeface="Cambria Math"/>
                      </a:rPr>
                      <m:t>−4</m:t>
                    </m:r>
                    <m:r>
                      <a:rPr lang="ru-RU" i="1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  <m:sup>
                        <m: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  <a:ea typeface="Cambria Math"/>
                          </a:rPr>
                          <m:t>20</m:t>
                        </m:r>
                      </m:sup>
                    </m:sSup>
                    <m:r>
                      <a:rPr lang="ru-RU" i="1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solidFill>
                                  <a:srgbClr val="0E3558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E3558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E3558"/>
                                </a:solidFill>
                                <a:latin typeface="Cambria Math"/>
                                <a:ea typeface="Cambria Math"/>
                              </a:rPr>
                              <m:t>20</m:t>
                            </m:r>
                          </m:sup>
                        </m:sSup>
                        <m: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  <a:ea typeface="Cambria Math"/>
                          </a:rPr>
                          <m:t>+2−2</m:t>
                        </m:r>
                        <m:r>
                          <a:rPr lang="ru-RU" i="1" smtClean="0">
                            <a:solidFill>
                              <a:srgbClr val="0E3558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ru-RU" i="1" smtClean="0">
                                <a:solidFill>
                                  <a:srgbClr val="0E3558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solidFill>
                                  <a:srgbClr val="0E3558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ru-RU" b="0" i="1" smtClean="0">
                                <a:solidFill>
                                  <a:srgbClr val="0E3558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i="1" smtClean="0">
                            <a:solidFill>
                              <a:srgbClr val="0E3558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smtClean="0">
                                <a:solidFill>
                                  <a:srgbClr val="0E3558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solidFill>
                                  <a:srgbClr val="0E3558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ru-RU" b="0" i="1" smtClean="0">
                                <a:solidFill>
                                  <a:srgbClr val="0E3558"/>
                                </a:solidFill>
                                <a:latin typeface="Cambria Math"/>
                                <a:ea typeface="Cambria Math"/>
                              </a:rPr>
                              <m:t>20</m:t>
                            </m:r>
                          </m:sup>
                        </m:sSup>
                        <m:r>
                          <a:rPr lang="ru-RU" b="0" i="1" smtClean="0">
                            <a:solidFill>
                              <a:srgbClr val="0E3558"/>
                            </a:solidFill>
                            <a:latin typeface="Cambria Math"/>
                            <a:ea typeface="Cambria Math"/>
                          </a:rPr>
                          <m:t>+2+</m:t>
                        </m:r>
                        <m:r>
                          <a:rPr lang="ru-RU" i="1">
                            <a:solidFill>
                              <a:srgbClr val="0E3558"/>
                            </a:solidFill>
                            <a:latin typeface="Cambria Math"/>
                            <a:ea typeface="Cambria Math"/>
                          </a:rPr>
                          <m:t>2∙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rgbClr val="0E3558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E3558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E3558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dirty="0" smtClean="0">
                    <a:solidFill>
                      <a:srgbClr val="0E3558"/>
                    </a:solidFill>
                  </a:rPr>
                  <a:t> -число составное</a:t>
                </a:r>
                <a:endParaRPr lang="ru-RU" dirty="0">
                  <a:solidFill>
                    <a:srgbClr val="0E3558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16" y="4077072"/>
                <a:ext cx="8691939" cy="929550"/>
              </a:xfrm>
              <a:prstGeom prst="rect">
                <a:avLst/>
              </a:prstGeom>
              <a:blipFill rotWithShape="1">
                <a:blip r:embed="rId5"/>
                <a:stretch>
                  <a:fillRect l="-561" t="-1974" b="-9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24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8865" y="1214011"/>
                <a:ext cx="8856984" cy="7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b="1" dirty="0">
                    <a:solidFill>
                      <a:srgbClr val="0E3558"/>
                    </a:solidFill>
                  </a:rPr>
                  <a:t>3</a:t>
                </a:r>
                <a:r>
                  <a:rPr lang="ru-RU" sz="2000" b="1" dirty="0" smtClean="0">
                    <a:solidFill>
                      <a:srgbClr val="0E3558"/>
                    </a:solidFill>
                  </a:rPr>
                  <a:t>. </a:t>
                </a:r>
                <a:r>
                  <a:rPr lang="ru-RU" sz="2000" b="1" dirty="0">
                    <a:solidFill>
                      <a:srgbClr val="0E3558"/>
                    </a:solidFill>
                  </a:rPr>
                  <a:t>Пусть р – простое число. Сколько делителей   у   числа   а)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>
                    <a:solidFill>
                      <a:srgbClr val="0E3558"/>
                    </a:solidFill>
                  </a:rPr>
                  <a:t>;   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ru-RU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ru-RU" sz="2000" b="1">
                        <a:solidFill>
                          <a:srgbClr val="0E3558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2000" b="1" dirty="0">
                    <a:solidFill>
                      <a:srgbClr val="0E3558"/>
                    </a:solidFill>
                  </a:rPr>
                  <a:t>      в)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sz="2000" b="1" dirty="0">
                    <a:solidFill>
                      <a:srgbClr val="0E3558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5" y="1214011"/>
                <a:ext cx="8856984" cy="721864"/>
              </a:xfrm>
              <a:prstGeom prst="rect">
                <a:avLst/>
              </a:prstGeom>
              <a:blipFill rotWithShape="1">
                <a:blip r:embed="rId2"/>
                <a:stretch>
                  <a:fillRect l="-688" t="-2521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026" y="2993367"/>
                <a:ext cx="8856984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b="1" dirty="0" smtClean="0">
                    <a:solidFill>
                      <a:srgbClr val="0E3558"/>
                    </a:solidFill>
                  </a:rPr>
                  <a:t>4. </a:t>
                </a:r>
                <a:r>
                  <a:rPr lang="ru-RU" sz="2000" b="1" dirty="0">
                    <a:solidFill>
                      <a:srgbClr val="0E3558"/>
                    </a:solidFill>
                  </a:rPr>
                  <a:t>Пусть р и </a:t>
                </a:r>
                <a:r>
                  <a:rPr lang="en-US" sz="2000" b="1" dirty="0">
                    <a:solidFill>
                      <a:srgbClr val="0E3558"/>
                    </a:solidFill>
                  </a:rPr>
                  <a:t>q</a:t>
                </a:r>
                <a:r>
                  <a:rPr lang="ru-RU" sz="2000" b="1" dirty="0">
                    <a:solidFill>
                      <a:srgbClr val="0E3558"/>
                    </a:solidFill>
                  </a:rPr>
                  <a:t>– простые числа. Сколько делителей   у   числа   а)</a:t>
                </a:r>
                <a:r>
                  <a:rPr lang="en-US" sz="2000" b="1" dirty="0">
                    <a:solidFill>
                      <a:srgbClr val="0E355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E3558"/>
                        </a:solidFill>
                        <a:latin typeface="Cambria Math"/>
                      </a:rPr>
                      <m:t>𝒑𝒒</m:t>
                    </m:r>
                  </m:oMath>
                </a14:m>
                <a:r>
                  <a:rPr lang="ru-RU" sz="2000" b="1" dirty="0">
                    <a:solidFill>
                      <a:srgbClr val="0E3558"/>
                    </a:solidFill>
                  </a:rPr>
                  <a:t>;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b="1" dirty="0">
                    <a:solidFill>
                      <a:srgbClr val="0E3558"/>
                    </a:solidFill>
                  </a:rPr>
                  <a:t>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ru-RU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>
                        <a:solidFill>
                          <a:srgbClr val="0E3558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2000" b="1" dirty="0">
                    <a:solidFill>
                      <a:srgbClr val="0E3558"/>
                    </a:solidFill>
                  </a:rPr>
                  <a:t>      в)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2000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𝒎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sz="2000" b="1" dirty="0">
                    <a:solidFill>
                      <a:srgbClr val="0E3558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26" y="2993367"/>
                <a:ext cx="8856984" cy="714876"/>
              </a:xfrm>
              <a:prstGeom prst="rect">
                <a:avLst/>
              </a:prstGeom>
              <a:blipFill rotWithShape="1">
                <a:blip r:embed="rId3"/>
                <a:stretch>
                  <a:fillRect l="-688" t="-3419" r="-2546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3170" y="2132856"/>
            <a:ext cx="7563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0E3558"/>
                </a:solidFill>
              </a:rPr>
              <a:t>Решение</a:t>
            </a:r>
            <a:r>
              <a:rPr lang="ru-RU" dirty="0">
                <a:solidFill>
                  <a:srgbClr val="0E3558"/>
                </a:solidFill>
              </a:rPr>
              <a:t>: а) р</a:t>
            </a:r>
            <a:r>
              <a:rPr lang="ru-RU" baseline="30000" dirty="0">
                <a:solidFill>
                  <a:srgbClr val="0E3558"/>
                </a:solidFill>
              </a:rPr>
              <a:t>2</a:t>
            </a:r>
            <a:r>
              <a:rPr lang="ru-RU" dirty="0">
                <a:solidFill>
                  <a:srgbClr val="0E3558"/>
                </a:solidFill>
              </a:rPr>
              <a:t> имеет три делителя: 1; р; р</a:t>
            </a:r>
            <a:r>
              <a:rPr lang="ru-RU" baseline="30000" dirty="0">
                <a:solidFill>
                  <a:srgbClr val="0E3558"/>
                </a:solidFill>
              </a:rPr>
              <a:t>2</a:t>
            </a:r>
            <a:r>
              <a:rPr lang="ru-RU" dirty="0">
                <a:solidFill>
                  <a:srgbClr val="0E3558"/>
                </a:solidFill>
              </a:rPr>
              <a:t>;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E3558"/>
                </a:solidFill>
              </a:rPr>
              <a:t>б) р</a:t>
            </a:r>
            <a:r>
              <a:rPr lang="ru-RU" baseline="30000" dirty="0">
                <a:solidFill>
                  <a:srgbClr val="0E3558"/>
                </a:solidFill>
              </a:rPr>
              <a:t>3</a:t>
            </a:r>
            <a:r>
              <a:rPr lang="ru-RU" dirty="0">
                <a:solidFill>
                  <a:srgbClr val="0E3558"/>
                </a:solidFill>
              </a:rPr>
              <a:t> имеет четыре делителя: 1; р; р</a:t>
            </a:r>
            <a:r>
              <a:rPr lang="ru-RU" baseline="30000" dirty="0">
                <a:solidFill>
                  <a:srgbClr val="0E3558"/>
                </a:solidFill>
              </a:rPr>
              <a:t>2</a:t>
            </a:r>
            <a:r>
              <a:rPr lang="ru-RU" dirty="0">
                <a:solidFill>
                  <a:srgbClr val="0E3558"/>
                </a:solidFill>
              </a:rPr>
              <a:t>;р</a:t>
            </a:r>
            <a:r>
              <a:rPr lang="ru-RU" baseline="30000" dirty="0">
                <a:solidFill>
                  <a:srgbClr val="0E3558"/>
                </a:solidFill>
              </a:rPr>
              <a:t>3</a:t>
            </a:r>
            <a:r>
              <a:rPr lang="ru-RU" dirty="0">
                <a:solidFill>
                  <a:srgbClr val="0E3558"/>
                </a:solidFill>
              </a:rPr>
              <a:t>;  в) р</a:t>
            </a:r>
            <a:r>
              <a:rPr lang="en-US" baseline="30000" dirty="0">
                <a:solidFill>
                  <a:srgbClr val="0E3558"/>
                </a:solidFill>
              </a:rPr>
              <a:t>n</a:t>
            </a:r>
            <a:r>
              <a:rPr lang="en-US" dirty="0">
                <a:solidFill>
                  <a:srgbClr val="0E3558"/>
                </a:solidFill>
              </a:rPr>
              <a:t> </a:t>
            </a:r>
            <a:r>
              <a:rPr lang="ru-RU" dirty="0">
                <a:solidFill>
                  <a:srgbClr val="0E3558"/>
                </a:solidFill>
              </a:rPr>
              <a:t>имеет </a:t>
            </a:r>
            <a:r>
              <a:rPr lang="en-US" dirty="0">
                <a:solidFill>
                  <a:srgbClr val="0E3558"/>
                </a:solidFill>
              </a:rPr>
              <a:t>n</a:t>
            </a:r>
            <a:r>
              <a:rPr lang="ru-RU" dirty="0">
                <a:solidFill>
                  <a:srgbClr val="0E3558"/>
                </a:solidFill>
              </a:rPr>
              <a:t> </a:t>
            </a:r>
            <a:r>
              <a:rPr lang="en-US" dirty="0">
                <a:solidFill>
                  <a:srgbClr val="0E3558"/>
                </a:solidFill>
              </a:rPr>
              <a:t>+</a:t>
            </a:r>
            <a:r>
              <a:rPr lang="ru-RU" dirty="0">
                <a:solidFill>
                  <a:srgbClr val="0E3558"/>
                </a:solidFill>
              </a:rPr>
              <a:t> </a:t>
            </a:r>
            <a:r>
              <a:rPr lang="en-US" dirty="0">
                <a:solidFill>
                  <a:srgbClr val="0E3558"/>
                </a:solidFill>
              </a:rPr>
              <a:t>1</a:t>
            </a:r>
            <a:r>
              <a:rPr lang="ru-RU" dirty="0">
                <a:solidFill>
                  <a:srgbClr val="0E3558"/>
                </a:solidFill>
              </a:rPr>
              <a:t> делителей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5387" y="4015673"/>
                <a:ext cx="71754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u="sng" dirty="0">
                    <a:solidFill>
                      <a:srgbClr val="0E3558"/>
                    </a:solidFill>
                  </a:rPr>
                  <a:t>Решение:</a:t>
                </a:r>
                <a:r>
                  <a:rPr lang="ru-RU" dirty="0">
                    <a:solidFill>
                      <a:srgbClr val="0E3558"/>
                    </a:solidFill>
                  </a:rPr>
                  <a:t> а) Число</a:t>
                </a:r>
                <a:r>
                  <a:rPr lang="en-US" dirty="0">
                    <a:solidFill>
                      <a:srgbClr val="0E3558"/>
                    </a:solidFill>
                  </a:rPr>
                  <a:t> </a:t>
                </a:r>
                <a:r>
                  <a:rPr lang="en-US" dirty="0" err="1">
                    <a:solidFill>
                      <a:srgbClr val="0E3558"/>
                    </a:solidFill>
                  </a:rPr>
                  <a:t>pq</a:t>
                </a:r>
                <a:r>
                  <a:rPr lang="en-US" dirty="0">
                    <a:solidFill>
                      <a:srgbClr val="0E3558"/>
                    </a:solidFill>
                  </a:rPr>
                  <a:t> </a:t>
                </a:r>
                <a:r>
                  <a:rPr lang="ru-RU" dirty="0">
                    <a:solidFill>
                      <a:srgbClr val="0E3558"/>
                    </a:solidFill>
                  </a:rPr>
                  <a:t>имеет четыре ((1+1)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dirty="0">
                    <a:solidFill>
                      <a:srgbClr val="0E3558"/>
                    </a:solidFill>
                  </a:rPr>
                  <a:t> (1+1)=4) делителя;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E3558"/>
                    </a:solidFill>
                  </a:rPr>
                  <a:t>б) число </a:t>
                </a:r>
                <a:r>
                  <a:rPr lang="en-US" dirty="0">
                    <a:solidFill>
                      <a:srgbClr val="0E3558"/>
                    </a:solidFill>
                  </a:rPr>
                  <a:t>q</a:t>
                </a:r>
                <a:r>
                  <a:rPr lang="en-US" baseline="30000" dirty="0">
                    <a:solidFill>
                      <a:srgbClr val="0E3558"/>
                    </a:solidFill>
                  </a:rPr>
                  <a:t>3</a:t>
                </a:r>
                <a:r>
                  <a:rPr lang="en-US" dirty="0">
                    <a:solidFill>
                      <a:srgbClr val="0E3558"/>
                    </a:solidFill>
                  </a:rPr>
                  <a:t>p</a:t>
                </a:r>
                <a:r>
                  <a:rPr lang="en-US" baseline="30000" dirty="0">
                    <a:solidFill>
                      <a:srgbClr val="0E3558"/>
                    </a:solidFill>
                  </a:rPr>
                  <a:t>2</a:t>
                </a:r>
                <a:r>
                  <a:rPr lang="en-US" dirty="0">
                    <a:solidFill>
                      <a:srgbClr val="0E3558"/>
                    </a:solidFill>
                  </a:rPr>
                  <a:t> </a:t>
                </a:r>
                <a:r>
                  <a:rPr lang="ru-RU" dirty="0">
                    <a:solidFill>
                      <a:srgbClr val="0E3558"/>
                    </a:solidFill>
                  </a:rPr>
                  <a:t>имеет двенадцать((3+1)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dirty="0">
                    <a:solidFill>
                      <a:srgbClr val="0E3558"/>
                    </a:solidFill>
                  </a:rPr>
                  <a:t> (2+1)=12) делителей;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E3558"/>
                    </a:solidFill>
                  </a:rPr>
                  <a:t> в) число </a:t>
                </a:r>
                <a:r>
                  <a:rPr lang="en-US" dirty="0" err="1">
                    <a:solidFill>
                      <a:srgbClr val="0E3558"/>
                    </a:solidFill>
                  </a:rPr>
                  <a:t>q</a:t>
                </a:r>
                <a:r>
                  <a:rPr lang="en-US" baseline="30000" dirty="0" err="1">
                    <a:solidFill>
                      <a:srgbClr val="0E3558"/>
                    </a:solidFill>
                  </a:rPr>
                  <a:t>m</a:t>
                </a:r>
                <a:r>
                  <a:rPr lang="en-US" dirty="0" err="1">
                    <a:solidFill>
                      <a:srgbClr val="0E3558"/>
                    </a:solidFill>
                  </a:rPr>
                  <a:t>p</a:t>
                </a:r>
                <a:r>
                  <a:rPr lang="en-US" baseline="30000" dirty="0" err="1">
                    <a:solidFill>
                      <a:srgbClr val="0E3558"/>
                    </a:solidFill>
                  </a:rPr>
                  <a:t>n</a:t>
                </a:r>
                <a:r>
                  <a:rPr lang="en-US" dirty="0">
                    <a:solidFill>
                      <a:srgbClr val="0E3558"/>
                    </a:solidFill>
                  </a:rPr>
                  <a:t> </a:t>
                </a:r>
                <a:r>
                  <a:rPr lang="ru-RU" dirty="0">
                    <a:solidFill>
                      <a:srgbClr val="0E3558"/>
                    </a:solidFill>
                  </a:rPr>
                  <a:t>имеет (</a:t>
                </a:r>
                <a:r>
                  <a:rPr lang="en-US" dirty="0">
                    <a:solidFill>
                      <a:srgbClr val="0E3558"/>
                    </a:solidFill>
                  </a:rPr>
                  <a:t>m</a:t>
                </a:r>
                <a:r>
                  <a:rPr lang="ru-RU" dirty="0">
                    <a:solidFill>
                      <a:srgbClr val="0E3558"/>
                    </a:solidFill>
                  </a:rPr>
                  <a:t>+1)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dirty="0">
                    <a:solidFill>
                      <a:srgbClr val="0E3558"/>
                    </a:solidFill>
                  </a:rPr>
                  <a:t>(</a:t>
                </a:r>
                <a:r>
                  <a:rPr lang="en-US" dirty="0">
                    <a:solidFill>
                      <a:srgbClr val="0E3558"/>
                    </a:solidFill>
                  </a:rPr>
                  <a:t>n</a:t>
                </a:r>
                <a:r>
                  <a:rPr lang="ru-RU" dirty="0">
                    <a:solidFill>
                      <a:srgbClr val="0E3558"/>
                    </a:solidFill>
                  </a:rPr>
                  <a:t> + </a:t>
                </a:r>
                <a:r>
                  <a:rPr lang="en-US" dirty="0">
                    <a:solidFill>
                      <a:srgbClr val="0E3558"/>
                    </a:solidFill>
                  </a:rPr>
                  <a:t>1</a:t>
                </a:r>
                <a:r>
                  <a:rPr lang="ru-RU" dirty="0">
                    <a:solidFill>
                      <a:srgbClr val="0E3558"/>
                    </a:solidFill>
                  </a:rPr>
                  <a:t>) </a:t>
                </a:r>
                <a:r>
                  <a:rPr lang="ru-RU" dirty="0" smtClean="0">
                    <a:solidFill>
                      <a:srgbClr val="0E3558"/>
                    </a:solidFill>
                  </a:rPr>
                  <a:t>делителей</a:t>
                </a:r>
                <a:r>
                  <a:rPr lang="en-US" dirty="0" smtClean="0">
                    <a:solidFill>
                      <a:srgbClr val="0E3558"/>
                    </a:solidFill>
                  </a:rPr>
                  <a:t> </a:t>
                </a:r>
                <a:endParaRPr lang="en-US" dirty="0">
                  <a:solidFill>
                    <a:srgbClr val="0E355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0E3558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7" y="4015673"/>
                <a:ext cx="7175426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765" t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65777" y="417888"/>
            <a:ext cx="42406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Простейшие примеры</a:t>
            </a:r>
          </a:p>
        </p:txBody>
      </p:sp>
    </p:spTree>
    <p:extLst>
      <p:ext uri="{BB962C8B-B14F-4D97-AF65-F5344CB8AC3E}">
        <p14:creationId xmlns:p14="http://schemas.microsoft.com/office/powerpoint/2010/main" val="11975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1196975" y="285728"/>
            <a:ext cx="41148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800" b="1" dirty="0" smtClean="0">
                <a:solidFill>
                  <a:srgbClr val="0E3558">
                    <a:lumMod val="60000"/>
                    <a:lumOff val="40000"/>
                  </a:srgbClr>
                </a:solidFill>
              </a:rPr>
              <a:t>Основная теорема арифметики</a:t>
            </a:r>
            <a:endParaRPr lang="en-US" sz="2800" b="1" dirty="0">
              <a:solidFill>
                <a:srgbClr val="0E3558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373" y="1239687"/>
            <a:ext cx="8666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E3558"/>
                </a:solidFill>
                <a:latin typeface="Arial" pitchFamily="34" charset="0"/>
                <a:cs typeface="Arial" pitchFamily="34" charset="0"/>
              </a:rPr>
              <a:t>Всякое число можно разложить на простые множители.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782" y="3861048"/>
            <a:ext cx="8825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E3558"/>
                </a:solidFill>
                <a:latin typeface="Arial" pitchFamily="34" charset="0"/>
                <a:cs typeface="Arial" pitchFamily="34" charset="0"/>
              </a:rPr>
              <a:t>Такое разложение единственно с точностью до порядка множителей и </a:t>
            </a:r>
            <a:r>
              <a:rPr lang="ru-RU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называется каноническим разложением</a:t>
            </a:r>
            <a:r>
              <a:rPr lang="ru-RU" sz="2400" b="1" dirty="0">
                <a:solidFill>
                  <a:srgbClr val="0E3558"/>
                </a:solidFill>
                <a:latin typeface="Arial" pitchFamily="34" charset="0"/>
                <a:cs typeface="Arial" pitchFamily="34" charset="0"/>
              </a:rPr>
              <a:t>. Утверждение о существовании и единственности канонического разложения носит название </a:t>
            </a:r>
            <a:r>
              <a:rPr lang="ru-RU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основной теоремы арифметики.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98782" y="2276872"/>
                <a:ext cx="82236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 smtClean="0">
                    <a:solidFill>
                      <a:srgbClr val="C00000"/>
                    </a:solidFill>
                    <a:cs typeface="Arial" pitchFamily="34" charset="0"/>
                  </a:rPr>
                  <a:t>Например:  30 = 2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ru-RU" sz="2400" b="1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  <a:t> 5; </a:t>
                </a:r>
                <a:endParaRPr lang="ru-RU" sz="2400" b="1" dirty="0" smtClean="0">
                  <a:solidFill>
                    <a:srgbClr val="C00000"/>
                  </a:solidFill>
                  <a:cs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 smtClean="0">
                    <a:solidFill>
                      <a:srgbClr val="C00000"/>
                    </a:solidFill>
                    <a:cs typeface="Arial" pitchFamily="34" charset="0"/>
                  </a:rPr>
                  <a:t>504 </a:t>
                </a:r>
                <a: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  <a:t>= 2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ru-RU" sz="2400" b="1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  <a:t>7 = 2</a:t>
                </a:r>
                <a:r>
                  <a:rPr lang="ru-RU" sz="2400" b="1" baseline="30000" dirty="0">
                    <a:solidFill>
                      <a:srgbClr val="C00000"/>
                    </a:solidFill>
                    <a:cs typeface="Arial" pitchFamily="34" charset="0"/>
                  </a:rPr>
                  <a:t>3</a:t>
                </a:r>
                <a: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  <a:t>3</a:t>
                </a:r>
                <a:r>
                  <a:rPr lang="ru-RU" sz="2400" b="1" baseline="30000" dirty="0">
                    <a:solidFill>
                      <a:srgbClr val="C00000"/>
                    </a:solidFill>
                    <a:cs typeface="Arial" pitchFamily="34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  <a:t>7: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2" y="2276872"/>
                <a:ext cx="8223604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186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3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599" y="1239837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E3558"/>
                </a:solidFill>
              </a:rPr>
              <a:t>Натуральные числа от 1 до 10 разбили на 2 группы так, что произведение чисел в первой группе делится на произведение чисел во второй группе. Какое наименьшее значение может принимать частное от деления первого произведения на второе?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1599" y="3357796"/>
                <a:ext cx="827788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Решение</a:t>
                </a:r>
                <a:r>
                  <a:rPr lang="ru-RU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: Разбить эти числа на две группы надо следующим образом: чтобы частное от деления принимало наименьшее значение - делитель, (т.е. произведение чисел второй группы) принимал бы наибольшее значение. Среди чисел от 1 до 10 есть особое число 7, которое не имеет делителей, кроме 1 и 7 и это число не делится ни одно другое число, значит наименьшее значение частного будет равно 7. Действительно, допустим 1 </a:t>
                </a:r>
                <a:r>
                  <a:rPr lang="ru-RU" b="1" dirty="0" err="1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гр</a:t>
                </a:r>
                <a:r>
                  <a:rPr lang="ru-RU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: 10, 9, 2, 7, 4. Произведение 10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𝟓𝟎𝟒𝟎</m:t>
                    </m:r>
                  </m:oMath>
                </a14:m>
                <a:r>
                  <a:rPr lang="ru-RU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;  2 </a:t>
                </a:r>
                <a:r>
                  <a:rPr lang="ru-RU" b="1" dirty="0" err="1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гр</a:t>
                </a:r>
                <a:r>
                  <a:rPr lang="ru-RU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чисел: 1, 8 3, 6 ,5. Произведение 1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𝟕𝟐𝟎</m:t>
                    </m:r>
                  </m:oMath>
                </a14:m>
                <a:r>
                  <a:rPr lang="ru-RU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; </a:t>
                </a:r>
                <a:r>
                  <a:rPr lang="ru-RU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   5040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∶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𝟕𝟐𝟎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𝟕</m:t>
                    </m:r>
                  </m:oMath>
                </a14:m>
                <a:endParaRPr lang="ru-RU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99" y="3357796"/>
                <a:ext cx="8277884" cy="2585323"/>
              </a:xfrm>
              <a:prstGeom prst="rect">
                <a:avLst/>
              </a:prstGeom>
              <a:blipFill rotWithShape="1">
                <a:blip r:embed="rId2"/>
                <a:stretch>
                  <a:fillRect l="-663" t="-1179" r="-1178" b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43608" y="188640"/>
            <a:ext cx="4240696" cy="9541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А теперь задачи уровня </a:t>
            </a:r>
            <a:r>
              <a:rPr lang="ru-RU" sz="2800" b="1" dirty="0" smtClean="0">
                <a:solidFill>
                  <a:srgbClr val="0070C0"/>
                </a:solidFill>
              </a:rPr>
              <a:t>ЕГЭ…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09" y="1239837"/>
            <a:ext cx="8657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E3558"/>
                </a:solidFill>
              </a:rPr>
              <a:t>Дано трёхзначное натуральное число (число не может начинаться с нуля), не кратное 100.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E3558"/>
                </a:solidFill>
              </a:rPr>
              <a:t>а) Может ли частное этого числа и суммы его цифр быть равным 82?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E3558"/>
                </a:solidFill>
              </a:rPr>
              <a:t>б) Может ли частное этого числа и суммы его цифр быть равным 83</a:t>
            </a:r>
            <a:r>
              <a:rPr lang="ru-RU" b="1" dirty="0" smtClean="0">
                <a:solidFill>
                  <a:srgbClr val="0E3558"/>
                </a:solidFill>
              </a:rPr>
              <a:t>?</a:t>
            </a:r>
            <a:endParaRPr lang="ru-RU" b="1" dirty="0">
              <a:solidFill>
                <a:srgbClr val="0E3558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65777" y="162619"/>
            <a:ext cx="4240696" cy="9541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А теперь задачи уровня </a:t>
            </a:r>
            <a:r>
              <a:rPr lang="ru-RU" sz="2800" b="1" dirty="0" smtClean="0">
                <a:solidFill>
                  <a:srgbClr val="0070C0"/>
                </a:solidFill>
              </a:rPr>
              <a:t>ЕГЭ…</a:t>
            </a:r>
            <a:endParaRPr lang="ru-RU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3209" y="2440166"/>
                <a:ext cx="8657303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 smtClean="0">
                    <a:solidFill>
                      <a:srgbClr val="7030A0"/>
                    </a:solidFill>
                  </a:rPr>
                  <a:t>Решение: а) Да, может. Например, 410 : (4 + 1 + 0) = 82.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solidFill>
                      <a:srgbClr val="7030A0"/>
                    </a:solidFill>
                  </a:rPr>
                  <a:t>Как построен пример? Рассмотрим трёхзначное число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6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1600" b="1" dirty="0">
                            <a:solidFill>
                              <a:srgbClr val="7030A0"/>
                            </a:solidFill>
                          </a:rPr>
                          <m:t>xyz</m:t>
                        </m:r>
                      </m:e>
                    </m:acc>
                  </m:oMath>
                </a14:m>
                <a:r>
                  <a:rPr lang="ru-RU" sz="1600" b="1" dirty="0">
                    <a:solidFill>
                      <a:srgbClr val="7030A0"/>
                    </a:solidFill>
                  </a:rPr>
                  <a:t> = 100x + 10y + z. Имеем: 100x + 10y + z = 82(x + y + z) ; 18x = 72y + 81z ; 2x = 8y + 9z: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solidFill>
                      <a:srgbClr val="7030A0"/>
                    </a:solidFill>
                  </a:rPr>
                  <a:t>Полученному равенству удовлетворяют цифры x = 4, y = 1, z = 0.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solidFill>
                      <a:srgbClr val="7030A0"/>
                    </a:solidFill>
                  </a:rPr>
                  <a:t>б) Предположим, что для трёхзначного числа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1600" b="1" dirty="0">
                            <a:solidFill>
                              <a:srgbClr val="7030A0"/>
                            </a:solidFill>
                          </a:rPr>
                          <m:t>xyz</m:t>
                        </m:r>
                      </m:e>
                    </m:acc>
                  </m:oMath>
                </a14:m>
                <a:r>
                  <a:rPr lang="ru-RU" sz="1600" b="1" dirty="0">
                    <a:solidFill>
                      <a:srgbClr val="7030A0"/>
                    </a:solidFill>
                  </a:rPr>
                  <a:t> выполнено равенство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solidFill>
                      <a:srgbClr val="7030A0"/>
                    </a:solidFill>
                  </a:rPr>
                  <a:t>100x + 10y + z = 83(x + y + z );то есть 17x = 73y + 82z. Самая большая цифра — это 9, поэтому 73y + 82z </a:t>
                </a:r>
                <a14:m>
                  <m:oMath xmlns:m="http://schemas.openxmlformats.org/officeDocument/2006/math">
                    <m:r>
                      <a:rPr lang="ru-RU" sz="1600" b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16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ru-RU" sz="1600" b="1" dirty="0">
                    <a:solidFill>
                      <a:srgbClr val="7030A0"/>
                    </a:solidFill>
                  </a:rPr>
                  <a:t> 17 </a:t>
                </a:r>
                <a14:m>
                  <m:oMath xmlns:m="http://schemas.openxmlformats.org/officeDocument/2006/math">
                    <m:r>
                      <a:rPr lang="ru-RU" sz="16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ru-RU" sz="1600" b="1" dirty="0">
                    <a:solidFill>
                      <a:srgbClr val="7030A0"/>
                    </a:solidFill>
                  </a:rPr>
                  <a:t>9 = 153: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solidFill>
                      <a:srgbClr val="7030A0"/>
                    </a:solidFill>
                  </a:rPr>
                  <a:t>Отсюда видно, что возможны лишь два случая: z = 0 или z = 1.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solidFill>
                      <a:srgbClr val="7030A0"/>
                    </a:solidFill>
                  </a:rPr>
                  <a:t>1. Если z = 0, то получаем 17x = 73y. Значит, 17x делится на простое число 73.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solidFill>
                      <a:srgbClr val="7030A0"/>
                    </a:solidFill>
                  </a:rPr>
                  <a:t>Однако ни 17, ни x (будучи цифрой) на 73 не делятся. Противоречие.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solidFill>
                      <a:srgbClr val="7030A0"/>
                    </a:solidFill>
                  </a:rPr>
                  <a:t>2. Если z = 1, то получаем 17x = 73y + 82, что не превосходит 153. Значит, y = 0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solidFill>
                      <a:srgbClr val="7030A0"/>
                    </a:solidFill>
                  </a:rPr>
                  <a:t>или y = 1. В этих случаях имеем соответственно 17x = 82 и 17x = 155; оба равенства невозможны, так как их правые части не делятся на 17.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solidFill>
                      <a:srgbClr val="7030A0"/>
                    </a:solidFill>
                  </a:rPr>
                  <a:t>Полученные противоречия показывают, что при делении трёхзначного числа на сумму его цифр не может получиться 83.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09" y="2440166"/>
                <a:ext cx="8657303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352" t="-483" r="-634" b="-1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3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12" y="980728"/>
            <a:ext cx="8657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E3558"/>
                </a:solidFill>
              </a:rPr>
              <a:t>Дано трёхзначное натуральное число (число не может начинаться с нуля), не кратное 100.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558"/>
                </a:solidFill>
              </a:rPr>
              <a:t>в</a:t>
            </a:r>
            <a:r>
              <a:rPr lang="ru-RU" b="1" dirty="0">
                <a:solidFill>
                  <a:srgbClr val="0E3558"/>
                </a:solidFill>
              </a:rPr>
              <a:t>) Какое наибольшее натуральное значение может иметь частное данного числа и суммы его цифр?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7700" y="2181057"/>
            <a:ext cx="8979445" cy="3785652"/>
            <a:chOff x="27700" y="2181057"/>
            <a:chExt cx="8979445" cy="3785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6354" y="2181057"/>
                  <a:ext cx="8910791" cy="3785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 smtClean="0">
                      <a:solidFill>
                        <a:srgbClr val="7030A0"/>
                      </a:solidFill>
                    </a:rPr>
                    <a:t>Решение: в) Пусть снова x, y, z — цифры. Ищем наибольшее натуральное n, такое, что 100x </a:t>
                  </a:r>
                  <a:r>
                    <a:rPr lang="ru-RU" sz="1600" b="1" dirty="0">
                      <a:solidFill>
                        <a:srgbClr val="7030A0"/>
                      </a:solidFill>
                    </a:rPr>
                    <a:t>+ 10y + z = n(x + y + z ): Перепишем это равенство следующим образом: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>
                      <a:solidFill>
                        <a:srgbClr val="7030A0"/>
                      </a:solidFill>
                    </a:rPr>
                    <a:t>n(y + z ) - 10y - z = (100 - n)x; и так как x не превосходит 9, получим:</a:t>
                  </a:r>
                </a:p>
                <a:p>
                  <a:pPr fontAlgn="base">
                    <a:lnSpc>
                      <a:spcPct val="2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>
                      <a:solidFill>
                        <a:srgbClr val="7030A0"/>
                      </a:solidFill>
                    </a:rPr>
                    <a:t>n(y + z ) - 10y – z  (100 - n) </a:t>
                  </a:r>
                  <a14:m>
                    <m:oMath xmlns:m="http://schemas.openxmlformats.org/officeDocument/2006/math">
                      <m:r>
                        <a:rPr lang="ru-RU" sz="16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</m:oMath>
                  </a14:m>
                  <a:r>
                    <a:rPr lang="ru-RU" sz="1600" b="1" dirty="0">
                      <a:solidFill>
                        <a:srgbClr val="7030A0"/>
                      </a:solidFill>
                    </a:rPr>
                    <a:t> 9 = 900 - 9n:  Отсюда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 smtClean="0">
                      <a:solidFill>
                        <a:srgbClr val="7030A0"/>
                      </a:solidFill>
                    </a:rPr>
                    <a:t>По </a:t>
                  </a:r>
                  <a:r>
                    <a:rPr lang="ru-RU" sz="1600" b="1" dirty="0">
                      <a:solidFill>
                        <a:srgbClr val="7030A0"/>
                      </a:solidFill>
                    </a:rPr>
                    <a:t>условию наше трёхзначное число не делится на 100, то есть y и z не равны нулю одновременно; иными словами, выполнено неравенство y + z </a:t>
                  </a:r>
                  <a14:m>
                    <m:oMath xmlns:m="http://schemas.openxmlformats.org/officeDocument/2006/math">
                      <m:r>
                        <a:rPr lang="ru-RU" sz="16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</m:oMath>
                  </a14:m>
                  <a:r>
                    <a:rPr lang="ru-RU" sz="1600" b="1" dirty="0">
                      <a:solidFill>
                        <a:srgbClr val="7030A0"/>
                      </a:solidFill>
                    </a:rPr>
                    <a:t> 1. Тогда для правой части неравенства  имеем: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dirty="0">
                    <a:solidFill>
                      <a:srgbClr val="7030A0"/>
                    </a:solidFill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dirty="0">
                    <a:solidFill>
                      <a:srgbClr val="7030A0"/>
                    </a:solidFill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dirty="0">
                    <a:solidFill>
                      <a:srgbClr val="7030A0"/>
                    </a:solidFill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>
                      <a:solidFill>
                        <a:srgbClr val="7030A0"/>
                      </a:solidFill>
                    </a:rPr>
                    <a:t>Итак, справедлива оценка n </a:t>
                  </a:r>
                  <a14:m>
                    <m:oMath xmlns:m="http://schemas.openxmlformats.org/officeDocument/2006/math">
                      <m:r>
                        <a:rPr lang="ru-RU" sz="16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</m:oMath>
                  </a14:m>
                  <a:r>
                    <a:rPr lang="ru-RU" sz="1600" b="1" dirty="0">
                      <a:solidFill>
                        <a:srgbClr val="7030A0"/>
                      </a:solidFill>
                    </a:rPr>
                    <a:t> 91. Равенство имеет место для числа 910: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>
                      <a:solidFill>
                        <a:srgbClr val="7030A0"/>
                      </a:solidFill>
                    </a:rPr>
                    <a:t>910 : (9 + 1 + 0) = 91:  I Этот пример найти нетрудно: при x = 9, y = 1 и z = 0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>
                      <a:solidFill>
                        <a:srgbClr val="7030A0"/>
                      </a:solidFill>
                    </a:rPr>
                    <a:t>Итак, максимальное натуральное число, которое может получиться при делении трёхзначного числа на сумму его цифр, равно 91.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54" y="2181057"/>
                  <a:ext cx="8910791" cy="37856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0" t="-483" b="-112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815" y="2912011"/>
              <a:ext cx="1785186" cy="554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0" y="4159574"/>
              <a:ext cx="4524049" cy="648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4261432"/>
              <a:ext cx="4550380" cy="52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65777" y="162619"/>
            <a:ext cx="4240696" cy="9541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А теперь задачи уровня </a:t>
            </a:r>
            <a:r>
              <a:rPr lang="ru-RU" sz="2800" b="1" dirty="0" smtClean="0">
                <a:solidFill>
                  <a:srgbClr val="0070C0"/>
                </a:solidFill>
              </a:rPr>
              <a:t>ЕГЭ…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12088" cy="511519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</a:rPr>
              <a:t>Делимость. Признаки делимости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</a:rPr>
              <a:t>Деление с остатком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</a:rPr>
              <a:t>Каноническое разложение числа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</a:rPr>
              <a:t>Взаимно простые числа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35901"/>
            <a:ext cx="5367131" cy="838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Необходимая теория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071538" y="35716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Деление с остатком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2054" y="2276872"/>
            <a:ext cx="237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kern="0" dirty="0" err="1">
                <a:solidFill>
                  <a:srgbClr val="C00000"/>
                </a:solidFill>
              </a:rPr>
              <a:t>a</a:t>
            </a:r>
            <a:r>
              <a:rPr lang="ru-RU" sz="3200" i="1" kern="0" dirty="0">
                <a:solidFill>
                  <a:srgbClr val="C00000"/>
                </a:solidFill>
              </a:rPr>
              <a:t> = </a:t>
            </a:r>
            <a:r>
              <a:rPr lang="ru-RU" sz="3200" i="1" kern="0" dirty="0" err="1">
                <a:solidFill>
                  <a:srgbClr val="C00000"/>
                </a:solidFill>
              </a:rPr>
              <a:t>bq</a:t>
            </a:r>
            <a:r>
              <a:rPr lang="ru-RU" sz="3200" i="1" kern="0" dirty="0">
                <a:solidFill>
                  <a:srgbClr val="C00000"/>
                </a:solidFill>
              </a:rPr>
              <a:t> + </a:t>
            </a:r>
            <a:r>
              <a:rPr lang="ru-RU" sz="3200" i="1" kern="0" dirty="0" err="1">
                <a:solidFill>
                  <a:srgbClr val="C00000"/>
                </a:solidFill>
              </a:rPr>
              <a:t>r</a:t>
            </a:r>
            <a:endParaRPr lang="ru-RU" sz="3200" dirty="0">
              <a:solidFill>
                <a:srgbClr val="0E355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2917076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kern="0" dirty="0" err="1">
                <a:solidFill>
                  <a:srgbClr val="C00000"/>
                </a:solidFill>
              </a:rPr>
              <a:t>a</a:t>
            </a:r>
            <a:r>
              <a:rPr lang="ru-RU" sz="2400" i="1" kern="0" dirty="0">
                <a:solidFill>
                  <a:srgbClr val="0E3558"/>
                </a:solidFill>
              </a:rPr>
              <a:t> – делимое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kern="0" dirty="0" err="1">
                <a:solidFill>
                  <a:srgbClr val="C00000"/>
                </a:solidFill>
              </a:rPr>
              <a:t>b</a:t>
            </a:r>
            <a:r>
              <a:rPr lang="ru-RU" sz="2400" i="1" kern="0" dirty="0">
                <a:solidFill>
                  <a:srgbClr val="0E3558"/>
                </a:solidFill>
              </a:rPr>
              <a:t> – делитель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933056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600" i="1" kern="0" dirty="0">
                <a:solidFill>
                  <a:srgbClr val="0070C0"/>
                </a:solidFill>
              </a:rPr>
              <a:t> </a:t>
            </a:r>
            <a:r>
              <a:rPr lang="en-US" sz="2600" b="1" i="1" dirty="0">
                <a:solidFill>
                  <a:srgbClr val="0070C0"/>
                </a:solidFill>
              </a:rPr>
              <a:t>   37 : 15 = 2 (</a:t>
            </a:r>
            <a:r>
              <a:rPr lang="ru-RU" sz="2600" b="1" i="1" dirty="0">
                <a:solidFill>
                  <a:srgbClr val="0070C0"/>
                </a:solidFill>
              </a:rPr>
              <a:t>ост. 7)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dirty="0">
                <a:solidFill>
                  <a:srgbClr val="0070C0"/>
                </a:solidFill>
              </a:rPr>
              <a:t>а</a:t>
            </a:r>
            <a:r>
              <a:rPr lang="en-US" sz="2600" b="1" i="1" dirty="0">
                <a:solidFill>
                  <a:srgbClr val="0070C0"/>
                </a:solidFill>
              </a:rPr>
              <a:t> = </a:t>
            </a:r>
            <a:r>
              <a:rPr lang="ru-RU" sz="2600" b="1" i="1" dirty="0">
                <a:solidFill>
                  <a:srgbClr val="0070C0"/>
                </a:solidFill>
              </a:rPr>
              <a:t>3</a:t>
            </a:r>
            <a:r>
              <a:rPr lang="en-US" sz="2600" b="1" i="1" dirty="0">
                <a:solidFill>
                  <a:srgbClr val="0070C0"/>
                </a:solidFill>
              </a:rPr>
              <a:t>7, </a:t>
            </a:r>
            <a:r>
              <a:rPr lang="ru-RU" sz="2600" b="1" i="1" dirty="0">
                <a:solidFill>
                  <a:srgbClr val="0070C0"/>
                </a:solidFill>
              </a:rPr>
              <a:t> </a:t>
            </a:r>
            <a:r>
              <a:rPr lang="en-US" sz="2600" b="1" i="1" dirty="0">
                <a:solidFill>
                  <a:srgbClr val="0070C0"/>
                </a:solidFill>
              </a:rPr>
              <a:t>b = 15</a:t>
            </a:r>
            <a:r>
              <a:rPr lang="ru-RU" sz="2600" b="1" i="1" dirty="0">
                <a:solidFill>
                  <a:srgbClr val="0070C0"/>
                </a:solidFill>
              </a:rPr>
              <a:t>, </a:t>
            </a:r>
            <a:r>
              <a:rPr lang="en-US" sz="2600" b="1" i="1" dirty="0">
                <a:solidFill>
                  <a:srgbClr val="0070C0"/>
                </a:solidFill>
              </a:rPr>
              <a:t> </a:t>
            </a:r>
            <a:r>
              <a:rPr lang="ru-RU" sz="2600" i="1" dirty="0">
                <a:solidFill>
                  <a:srgbClr val="0070C0"/>
                </a:solidFill>
              </a:rPr>
              <a:t>тогда</a:t>
            </a:r>
            <a:r>
              <a:rPr lang="en-US" sz="2600" b="1" i="1" dirty="0">
                <a:solidFill>
                  <a:srgbClr val="0070C0"/>
                </a:solidFill>
              </a:rPr>
              <a:t>  </a:t>
            </a:r>
            <a:r>
              <a:rPr lang="ru-RU" sz="2600" b="1" i="1" kern="0" dirty="0">
                <a:solidFill>
                  <a:srgbClr val="0070C0"/>
                </a:solidFill>
              </a:rPr>
              <a:t>37 </a:t>
            </a:r>
            <a:r>
              <a:rPr lang="ru-RU" sz="2600" b="1" i="1" dirty="0">
                <a:solidFill>
                  <a:srgbClr val="0070C0"/>
                </a:solidFill>
              </a:rPr>
              <a:t>= 15</a:t>
            </a:r>
            <a:r>
              <a:rPr lang="en-US" sz="2600" b="1" i="1" dirty="0">
                <a:solidFill>
                  <a:srgbClr val="0070C0"/>
                </a:solidFill>
              </a:rPr>
              <a:t> </a:t>
            </a:r>
            <a:r>
              <a:rPr lang="ru-RU" sz="2600" b="1" i="1" dirty="0">
                <a:solidFill>
                  <a:srgbClr val="0070C0"/>
                </a:solidFill>
              </a:rPr>
              <a:t>∙</a:t>
            </a:r>
            <a:r>
              <a:rPr lang="en-US" sz="2600" b="1" i="1" dirty="0">
                <a:solidFill>
                  <a:srgbClr val="0070C0"/>
                </a:solidFill>
              </a:rPr>
              <a:t> 2 </a:t>
            </a:r>
            <a:r>
              <a:rPr lang="ru-RU" sz="2600" b="1" i="1" dirty="0">
                <a:solidFill>
                  <a:srgbClr val="0070C0"/>
                </a:solidFill>
              </a:rPr>
              <a:t>+</a:t>
            </a:r>
            <a:r>
              <a:rPr lang="en-US" sz="2600" b="1" i="1" dirty="0">
                <a:solidFill>
                  <a:srgbClr val="0070C0"/>
                </a:solidFill>
              </a:rPr>
              <a:t> 7</a:t>
            </a:r>
            <a:r>
              <a:rPr lang="ru-RU" sz="2600" b="1" i="1" dirty="0">
                <a:solidFill>
                  <a:srgbClr val="0070C0"/>
                </a:solidFill>
              </a:rPr>
              <a:t>;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dirty="0">
                <a:solidFill>
                  <a:srgbClr val="0070C0"/>
                </a:solidFill>
              </a:rPr>
              <a:t>где</a:t>
            </a:r>
            <a:r>
              <a:rPr lang="ru-RU" sz="2600" b="1" i="1" dirty="0">
                <a:solidFill>
                  <a:srgbClr val="0070C0"/>
                </a:solidFill>
              </a:rPr>
              <a:t> </a:t>
            </a:r>
            <a:r>
              <a:rPr lang="en-US" sz="2600" b="1" i="1" dirty="0">
                <a:solidFill>
                  <a:srgbClr val="0070C0"/>
                </a:solidFill>
              </a:rPr>
              <a:t> q = 2, r = 7.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2942064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kern="0" dirty="0" err="1">
                <a:solidFill>
                  <a:srgbClr val="C00000"/>
                </a:solidFill>
              </a:rPr>
              <a:t>q</a:t>
            </a:r>
            <a:r>
              <a:rPr lang="ru-RU" sz="2400" i="1" kern="0" dirty="0">
                <a:solidFill>
                  <a:srgbClr val="0E3558"/>
                </a:solidFill>
              </a:rPr>
              <a:t> – неполное частное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kern="0" dirty="0" err="1">
                <a:solidFill>
                  <a:srgbClr val="C00000"/>
                </a:solidFill>
              </a:rPr>
              <a:t>r</a:t>
            </a:r>
            <a:r>
              <a:rPr lang="ru-RU" sz="2400" i="1" kern="0" dirty="0">
                <a:solidFill>
                  <a:srgbClr val="0E3558"/>
                </a:solidFill>
              </a:rPr>
              <a:t> – остаток</a:t>
            </a:r>
            <a:endParaRPr lang="ru-RU" sz="2400" dirty="0">
              <a:solidFill>
                <a:srgbClr val="0E355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4802" y="5364252"/>
            <a:ext cx="7706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C00000"/>
                </a:solidFill>
              </a:rPr>
              <a:t>Замечание. </a:t>
            </a:r>
            <a:r>
              <a:rPr lang="ru-RU" sz="2000" b="1" i="1" kern="0" dirty="0">
                <a:solidFill>
                  <a:srgbClr val="0E3558"/>
                </a:solidFill>
              </a:rPr>
              <a:t>Если </a:t>
            </a:r>
            <a:r>
              <a:rPr lang="ru-RU" sz="2000" b="1" i="1" kern="0" dirty="0">
                <a:solidFill>
                  <a:srgbClr val="C00000"/>
                </a:solidFill>
              </a:rPr>
              <a:t>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kern="0" dirty="0">
                <a:solidFill>
                  <a:srgbClr val="C00000"/>
                </a:solidFill>
              </a:rPr>
              <a:t>⋮</a:t>
            </a:r>
            <a:r>
              <a:rPr lang="ru-RU" sz="2000" b="1" i="1" kern="0" dirty="0">
                <a:solidFill>
                  <a:srgbClr val="C00000"/>
                </a:solidFill>
              </a:rPr>
              <a:t> </a:t>
            </a:r>
            <a:r>
              <a:rPr lang="en-US" sz="2000" b="1" i="1" kern="0" dirty="0">
                <a:solidFill>
                  <a:srgbClr val="C00000"/>
                </a:solidFill>
              </a:rPr>
              <a:t>b</a:t>
            </a:r>
            <a:r>
              <a:rPr lang="en-US" sz="2000" b="1" i="1" kern="0" dirty="0">
                <a:solidFill>
                  <a:srgbClr val="0E3558"/>
                </a:solidFill>
              </a:rPr>
              <a:t>,</a:t>
            </a:r>
            <a:r>
              <a:rPr lang="ru-RU" sz="2000" b="1" i="1" kern="0" dirty="0">
                <a:solidFill>
                  <a:srgbClr val="0E3558"/>
                </a:solidFill>
              </a:rPr>
              <a:t> то можно считать, что </a:t>
            </a:r>
            <a:r>
              <a:rPr lang="en-US" sz="2000" b="1" i="1" kern="0" dirty="0">
                <a:solidFill>
                  <a:srgbClr val="C00000"/>
                </a:solidFill>
              </a:rPr>
              <a:t>r</a:t>
            </a:r>
            <a:r>
              <a:rPr lang="ru-RU" sz="2000" b="1" i="1" kern="0" dirty="0">
                <a:solidFill>
                  <a:srgbClr val="C00000"/>
                </a:solidFill>
              </a:rPr>
              <a:t> = 0</a:t>
            </a:r>
            <a:r>
              <a:rPr lang="ru-RU" sz="2000" b="1" i="1" kern="0" dirty="0">
                <a:solidFill>
                  <a:srgbClr val="0E3558"/>
                </a:solidFill>
              </a:rPr>
              <a:t>.</a:t>
            </a:r>
          </a:p>
        </p:txBody>
      </p:sp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5530" y="955193"/>
                <a:ext cx="850789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b="1" dirty="0">
                    <a:solidFill>
                      <a:srgbClr val="000000"/>
                    </a:solidFill>
                  </a:rPr>
                  <a:t>Любое число a можно разделить с остатком на любое число b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ru-RU" sz="2000" b="1" dirty="0">
                    <a:solidFill>
                      <a:srgbClr val="000000"/>
                    </a:solidFill>
                  </a:rPr>
                  <a:t>0. А именно, найдутся два числа q и r такие, что a = b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000" b="1" dirty="0">
                    <a:solidFill>
                      <a:srgbClr val="000000"/>
                    </a:solidFill>
                  </a:rPr>
                  <a:t>q + r, и при этом будет выполнено неравенство 0 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ru-RU" sz="2000" b="1" dirty="0">
                    <a:solidFill>
                      <a:srgbClr val="000000"/>
                    </a:solidFill>
                  </a:rPr>
                  <a:t> r &lt;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ru-RU" sz="2000" b="1" dirty="0">
                    <a:solidFill>
                      <a:srgbClr val="000000"/>
                    </a:solidFill>
                  </a:rPr>
                  <a:t>. Число q называется частным, а число r — остатком от деления a на b.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0" y="955193"/>
                <a:ext cx="8507896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716" t="-1843" r="-1576" b="-78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0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9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9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9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2943" y="1052736"/>
                <a:ext cx="8345519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 smtClean="0">
                    <a:solidFill>
                      <a:srgbClr val="002060"/>
                    </a:solidFill>
                  </a:rPr>
                  <a:t>Найдите </a:t>
                </a:r>
                <a:r>
                  <a:rPr lang="ru-RU" sz="2400" b="1" dirty="0">
                    <a:solidFill>
                      <a:srgbClr val="002060"/>
                    </a:solidFill>
                  </a:rPr>
                  <a:t>частное и остаток от деления 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Tx/>
                  <a:buAutoNum type="arabicParenR"/>
                </a:pPr>
                <a:r>
                  <a:rPr lang="ru-RU" sz="2400" b="1" dirty="0">
                    <a:solidFill>
                      <a:srgbClr val="002060"/>
                    </a:solidFill>
                  </a:rPr>
                  <a:t>7 на 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2 </a:t>
                </a:r>
                <a:endParaRPr lang="ru-RU" sz="2400" dirty="0">
                  <a:solidFill>
                    <a:srgbClr val="0E355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dirty="0" smtClean="0">
                    <a:solidFill>
                      <a:srgbClr val="0E3558"/>
                    </a:solidFill>
                  </a:rPr>
                  <a:t>                                  7 </a:t>
                </a:r>
                <a:r>
                  <a:rPr lang="ru-RU" sz="2400" dirty="0">
                    <a:solidFill>
                      <a:srgbClr val="0E3558"/>
                    </a:solidFill>
                  </a:rPr>
                  <a:t>= 2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∙3+1; 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arenR" startAt="2"/>
                </a:pPr>
                <a:r>
                  <a:rPr lang="ru-RU" sz="2400" b="1" dirty="0">
                    <a:solidFill>
                      <a:srgbClr val="002060"/>
                    </a:solidFill>
                  </a:rPr>
                  <a:t>15 на 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4                    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a:rPr lang="ru-RU" sz="2400" i="1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15=4 ∙3+3;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arenR" startAt="3"/>
                </a:pPr>
                <a:r>
                  <a:rPr lang="ru-RU" sz="2400" b="1" dirty="0">
                    <a:solidFill>
                      <a:srgbClr val="002060"/>
                    </a:solidFill>
                  </a:rPr>
                  <a:t>2017 на 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5  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           </m:t>
                    </m:r>
                  </m:oMath>
                </a14:m>
                <a:endParaRPr lang="ru-RU" sz="2400" b="1" i="0" dirty="0" smtClean="0">
                  <a:solidFill>
                    <a:srgbClr val="0E3558"/>
                  </a:solidFill>
                  <a:latin typeface="Cambria Math"/>
                  <a:ea typeface="Cambria Math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srgbClr val="0E3558"/>
                          </a:solidFill>
                          <a:latin typeface="Cambria Math"/>
                          <a:ea typeface="Cambria Math"/>
                        </a:rPr>
                        <m:t>2017=5∙403+2;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arenR" startAt="4"/>
                </a:pPr>
                <a:r>
                  <a:rPr lang="ru-RU" sz="2400" b="1" dirty="0">
                    <a:solidFill>
                      <a:srgbClr val="002060"/>
                    </a:solidFill>
                  </a:rPr>
                  <a:t>2017 на 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13 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                         </m:t>
                    </m:r>
                  </m:oMath>
                </a14:m>
                <a:endParaRPr lang="ru-RU" sz="2400" b="1" i="0" dirty="0" smtClean="0">
                  <a:solidFill>
                    <a:srgbClr val="0E3558"/>
                  </a:solidFill>
                  <a:latin typeface="Cambria Math"/>
                  <a:ea typeface="Cambria Math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rgbClr val="0E3558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400" i="1">
                          <a:solidFill>
                            <a:srgbClr val="0E3558"/>
                          </a:solidFill>
                          <a:latin typeface="Cambria Math"/>
                          <a:ea typeface="Cambria Math"/>
                        </a:rPr>
                        <m:t>2017=13∙155+2;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arenR" startAt="5"/>
                </a:pPr>
                <a:r>
                  <a:rPr lang="ru-RU" sz="2400" b="1" dirty="0">
                    <a:solidFill>
                      <a:srgbClr val="002060"/>
                    </a:solidFill>
                  </a:rPr>
                  <a:t>9 на 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  </m:t>
                    </m:r>
                  </m:oMath>
                </a14:m>
                <a:endParaRPr lang="ru-RU" sz="2400" b="1" i="0" dirty="0" smtClean="0">
                  <a:solidFill>
                    <a:srgbClr val="0E3558"/>
                  </a:solidFill>
                  <a:latin typeface="Cambria Math"/>
                  <a:ea typeface="Cambria Math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0" dirty="0" smtClean="0">
                    <a:solidFill>
                      <a:srgbClr val="0E3558"/>
                    </a:solidFill>
                    <a:ea typeface="Cambria Math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           </m:t>
                    </m:r>
                    <m:r>
                      <a:rPr lang="ru-RU" sz="2400" i="1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9=8∙1+1</m:t>
                    </m:r>
                  </m:oMath>
                </a14:m>
                <a:r>
                  <a:rPr lang="ru-RU" sz="2400" b="1" dirty="0" smtClean="0">
                    <a:solidFill>
                      <a:srgbClr val="002060"/>
                    </a:solidFill>
                  </a:rPr>
                  <a:t>;</a:t>
                </a:r>
                <a:endParaRPr lang="ru-RU" sz="2400" b="1" dirty="0">
                  <a:solidFill>
                    <a:srgbClr val="002060"/>
                  </a:solidFill>
                </a:endParaRPr>
              </a:p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arenR" startAt="6"/>
                </a:pPr>
                <a:r>
                  <a:rPr lang="ru-RU" sz="2400" b="1" dirty="0">
                    <a:solidFill>
                      <a:srgbClr val="002060"/>
                    </a:solidFill>
                  </a:rPr>
                  <a:t>8 на 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9                           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                                 </a:t>
                </a:r>
                <a:r>
                  <a:rPr lang="ru-RU" sz="2400" dirty="0" smtClean="0">
                    <a:solidFill>
                      <a:srgbClr val="0E3558"/>
                    </a:solidFill>
                  </a:rPr>
                  <a:t>8 </a:t>
                </a:r>
                <a:r>
                  <a:rPr lang="ru-RU" sz="2400" dirty="0">
                    <a:solidFill>
                      <a:srgbClr val="0E3558"/>
                    </a:solidFill>
                  </a:rPr>
                  <a:t>= 9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400" dirty="0">
                    <a:solidFill>
                      <a:srgbClr val="0E355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dirty="0" smtClean="0">
                        <a:solidFill>
                          <a:srgbClr val="0E3558"/>
                        </a:solidFill>
                        <a:latin typeface="Cambria Math"/>
                      </a:rPr>
                      <m:t>0</m:t>
                    </m:r>
                    <m:r>
                      <a:rPr lang="ru-RU" sz="2400" i="1" dirty="0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ru-RU" sz="2400" dirty="0" smtClean="0">
                    <a:solidFill>
                      <a:srgbClr val="0E3558"/>
                    </a:solidFill>
                  </a:rPr>
                  <a:t> 8</a:t>
                </a:r>
                <a:endParaRPr lang="ru-RU" sz="2400" dirty="0">
                  <a:solidFill>
                    <a:srgbClr val="0E3558"/>
                  </a:solidFill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Tx/>
                  <a:buAutoNum type="arabicParenR"/>
                </a:pP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43" y="1052736"/>
                <a:ext cx="8345519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096" t="-8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165777" y="417888"/>
            <a:ext cx="42406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Простейшие примеры</a:t>
            </a:r>
          </a:p>
        </p:txBody>
      </p:sp>
    </p:spTree>
    <p:extLst>
      <p:ext uri="{BB962C8B-B14F-4D97-AF65-F5344CB8AC3E}">
        <p14:creationId xmlns:p14="http://schemas.microsoft.com/office/powerpoint/2010/main" val="131247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65777" y="417888"/>
            <a:ext cx="42406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Простейшие примеры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3521" y="2204864"/>
                <a:ext cx="8465495" cy="2887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>
                    <a:solidFill>
                      <a:srgbClr val="C00000"/>
                    </a:solidFill>
                  </a:rPr>
                  <a:t>Решение </a:t>
                </a:r>
                <a:r>
                  <a:rPr lang="ru-RU" b="1" dirty="0" smtClean="0">
                    <a:solidFill>
                      <a:srgbClr val="0E3558"/>
                    </a:solidFill>
                  </a:rPr>
                  <a:t>:</a:t>
                </a:r>
                <a:r>
                  <a:rPr lang="ru-RU" b="1" dirty="0">
                    <a:solidFill>
                      <a:srgbClr val="0E3558"/>
                    </a:solidFill>
                  </a:rPr>
                  <a:t>Рассмотрим выражение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=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𝟑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𝒌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𝟐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b="1" dirty="0">
                  <a:solidFill>
                    <a:srgbClr val="0E355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>
                    <a:solidFill>
                      <a:srgbClr val="0E3558"/>
                    </a:solidFill>
                  </a:rPr>
                  <a:t>Остатки числа </a:t>
                </a:r>
                <a:r>
                  <a:rPr lang="en-US" b="1" dirty="0">
                    <a:solidFill>
                      <a:srgbClr val="0E3558"/>
                    </a:solidFill>
                  </a:rPr>
                  <a:t>n </a:t>
                </a:r>
                <a:r>
                  <a:rPr lang="ru-RU" b="1" dirty="0">
                    <a:solidFill>
                      <a:srgbClr val="0E3558"/>
                    </a:solidFill>
                  </a:rPr>
                  <a:t>при делении на 3: 0, 1 или 2, т.е. </a:t>
                </a:r>
                <a:r>
                  <a:rPr lang="en-US" b="1" dirty="0">
                    <a:solidFill>
                      <a:srgbClr val="0E3558"/>
                    </a:solidFill>
                  </a:rPr>
                  <a:t>n</a:t>
                </a:r>
                <a:r>
                  <a:rPr lang="ru-RU" b="1" dirty="0">
                    <a:solidFill>
                      <a:srgbClr val="0E3558"/>
                    </a:solidFill>
                  </a:rPr>
                  <a:t> = 3</a:t>
                </a:r>
                <a:r>
                  <a:rPr lang="en-US" b="1" dirty="0">
                    <a:solidFill>
                      <a:srgbClr val="0E3558"/>
                    </a:solidFill>
                  </a:rPr>
                  <a:t>m </a:t>
                </a:r>
                <a:r>
                  <a:rPr lang="ru-RU" b="1" dirty="0">
                    <a:solidFill>
                      <a:srgbClr val="0E3558"/>
                    </a:solidFill>
                  </a:rPr>
                  <a:t>или </a:t>
                </a:r>
                <a:r>
                  <a:rPr lang="en-US" b="1" dirty="0">
                    <a:solidFill>
                      <a:srgbClr val="0E3558"/>
                    </a:solidFill>
                  </a:rPr>
                  <a:t>n</a:t>
                </a:r>
                <a:r>
                  <a:rPr lang="ru-RU" b="1" dirty="0">
                    <a:solidFill>
                      <a:srgbClr val="0E3558"/>
                    </a:solidFill>
                  </a:rPr>
                  <a:t> = 3</a:t>
                </a:r>
                <a:r>
                  <a:rPr lang="en-US" b="1" dirty="0">
                    <a:solidFill>
                      <a:srgbClr val="0E3558"/>
                    </a:solidFill>
                  </a:rPr>
                  <a:t>m</a:t>
                </a:r>
                <a:r>
                  <a:rPr lang="ru-RU" b="1" dirty="0">
                    <a:solidFill>
                      <a:srgbClr val="0E3558"/>
                    </a:solidFill>
                  </a:rPr>
                  <a:t> + 1 или </a:t>
                </a:r>
                <a:r>
                  <a:rPr lang="en-US" b="1" dirty="0">
                    <a:solidFill>
                      <a:srgbClr val="0E3558"/>
                    </a:solidFill>
                  </a:rPr>
                  <a:t>n</a:t>
                </a:r>
                <a:r>
                  <a:rPr lang="ru-RU" b="1" dirty="0">
                    <a:solidFill>
                      <a:srgbClr val="0E3558"/>
                    </a:solidFill>
                  </a:rPr>
                  <a:t> = 3</a:t>
                </a:r>
                <a:r>
                  <a:rPr lang="en-US" b="1" dirty="0">
                    <a:solidFill>
                      <a:srgbClr val="0E3558"/>
                    </a:solidFill>
                  </a:rPr>
                  <a:t>m</a:t>
                </a:r>
                <a:r>
                  <a:rPr lang="ru-RU" b="1" dirty="0">
                    <a:solidFill>
                      <a:srgbClr val="0E3558"/>
                    </a:solidFill>
                  </a:rPr>
                  <a:t> + 2.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>
                    <a:solidFill>
                      <a:srgbClr val="0E3558"/>
                    </a:solidFill>
                  </a:rPr>
                  <a:t>Посмотрим, какие остатки имеет число </a:t>
                </a:r>
                <a:r>
                  <a:rPr lang="en-US" b="1" dirty="0">
                    <a:solidFill>
                      <a:srgbClr val="0E3558"/>
                    </a:solidFill>
                  </a:rPr>
                  <a:t>n</a:t>
                </a:r>
                <a:r>
                  <a:rPr lang="ru-RU" b="1" baseline="30000" dirty="0">
                    <a:solidFill>
                      <a:srgbClr val="0E3558"/>
                    </a:solidFill>
                  </a:rPr>
                  <a:t>2</a:t>
                </a:r>
                <a:r>
                  <a:rPr lang="ru-RU" b="1" dirty="0">
                    <a:solidFill>
                      <a:srgbClr val="0E3558"/>
                    </a:solidFill>
                  </a:rPr>
                  <a:t>  при делении на 3.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d>
                        </m:e>
                        <m:sup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=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−остаток равен 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>
                  <a:solidFill>
                    <a:srgbClr val="0E355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E3558"/>
                    </a:solidFill>
                  </a:rPr>
                  <a:t>n</a:t>
                </a:r>
                <a:r>
                  <a:rPr lang="en-US" b="1" baseline="30000" dirty="0">
                    <a:solidFill>
                      <a:srgbClr val="0E3558"/>
                    </a:solidFill>
                  </a:rPr>
                  <a:t>2</a:t>
                </a:r>
                <a:r>
                  <a:rPr lang="en-US" b="1" dirty="0">
                    <a:solidFill>
                      <a:srgbClr val="0E3558"/>
                    </a:solidFill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𝟑𝐦</m:t>
                            </m:r>
                            <m:r>
                              <a:rPr lang="en-US" b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 + </m:t>
                            </m:r>
                            <m:r>
                              <a:rPr lang="en-US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𝟔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𝒎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−остаток равен 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E3558"/>
                    </a:solidFill>
                  </a:rPr>
                  <a:t>;</a:t>
                </a:r>
                <a:endParaRPr lang="ru-RU" b="1" dirty="0">
                  <a:solidFill>
                    <a:srgbClr val="0E355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E3558"/>
                    </a:solidFill>
                  </a:rPr>
                  <a:t>n</a:t>
                </a:r>
                <a:r>
                  <a:rPr lang="en-US" b="1" baseline="30000" dirty="0">
                    <a:solidFill>
                      <a:srgbClr val="0E3558"/>
                    </a:solidFill>
                  </a:rPr>
                  <a:t>2</a:t>
                </a:r>
                <a:r>
                  <a:rPr lang="en-US" b="1" dirty="0">
                    <a:solidFill>
                      <a:srgbClr val="0E3558"/>
                    </a:solidFill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𝟑𝐦</m:t>
                            </m:r>
                            <m:r>
                              <a:rPr lang="en-US" b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 + </m:t>
                            </m:r>
                            <m:r>
                              <a:rPr lang="en-US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𝟏𝟐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𝒎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𝟒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𝟔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𝒎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𝟑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−остаток равен 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E3558"/>
                    </a:solidFill>
                  </a:rPr>
                  <a:t>;</a:t>
                </a:r>
                <a:endParaRPr lang="ru-RU" b="1" dirty="0">
                  <a:solidFill>
                    <a:srgbClr val="0E355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>
                    <a:solidFill>
                      <a:srgbClr val="0E3558"/>
                    </a:solidFill>
                  </a:rPr>
                  <a:t>Имеем:  число </a:t>
                </a:r>
                <a:r>
                  <a:rPr lang="en-US" b="1" dirty="0">
                    <a:solidFill>
                      <a:srgbClr val="0E3558"/>
                    </a:solidFill>
                  </a:rPr>
                  <a:t>n</a:t>
                </a:r>
                <a:r>
                  <a:rPr lang="ru-RU" b="1" baseline="30000" dirty="0">
                    <a:solidFill>
                      <a:srgbClr val="0E3558"/>
                    </a:solidFill>
                  </a:rPr>
                  <a:t>2</a:t>
                </a:r>
                <a:r>
                  <a:rPr lang="ru-RU" b="1" dirty="0">
                    <a:solidFill>
                      <a:srgbClr val="0E3558"/>
                    </a:solidFill>
                  </a:rPr>
                  <a:t> при делении на 3 не дает остаток 2.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>
                    <a:solidFill>
                      <a:srgbClr val="0E3558"/>
                    </a:solidFill>
                  </a:rPr>
                  <a:t>Значит равенство n</a:t>
                </a:r>
                <a:r>
                  <a:rPr lang="ru-RU" b="1" baseline="30000" dirty="0">
                    <a:solidFill>
                      <a:srgbClr val="0E3558"/>
                    </a:solidFill>
                  </a:rPr>
                  <a:t>2</a:t>
                </a:r>
                <a:r>
                  <a:rPr lang="ru-RU" b="1" dirty="0">
                    <a:solidFill>
                      <a:srgbClr val="0E3558"/>
                    </a:solidFill>
                  </a:rPr>
                  <a:t> = 3k + 2 не может выполняться ни при каких целых числах n и k.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1" y="2204864"/>
                <a:ext cx="8465495" cy="2887201"/>
              </a:xfrm>
              <a:prstGeom prst="rect">
                <a:avLst/>
              </a:prstGeom>
              <a:blipFill rotWithShape="1">
                <a:blip r:embed="rId2"/>
                <a:stretch>
                  <a:fillRect l="-648" t="-634" r="-793" b="-2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399" y="689584"/>
                <a:ext cx="8627105" cy="194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 dirty="0">
                  <a:solidFill>
                    <a:srgbClr val="00206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 smtClean="0">
                    <a:solidFill>
                      <a:srgbClr val="002060"/>
                    </a:solidFill>
                  </a:rPr>
                  <a:t>Докажите</a:t>
                </a:r>
                <a:r>
                  <a:rPr lang="ru-RU" sz="2400" b="1" dirty="0">
                    <a:solidFill>
                      <a:srgbClr val="002060"/>
                    </a:solidFill>
                  </a:rPr>
                  <a:t>, что 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    не может выполняться 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 ни  при  каких  целых  </a:t>
                </a:r>
                <a:r>
                  <a:rPr lang="ru-RU" sz="2400" b="1" dirty="0">
                    <a:solidFill>
                      <a:srgbClr val="002060"/>
                    </a:solidFill>
                  </a:rPr>
                  <a:t>числах </a:t>
                </a:r>
                <a14:m>
                  <m:oMath xmlns:m="http://schemas.openxmlformats.org/officeDocument/2006/math">
                    <m:r>
                      <a:rPr lang="ru-RU" sz="2400" b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  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 dirty="0">
                  <a:solidFill>
                    <a:srgbClr val="00206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9" y="689584"/>
                <a:ext cx="8627105" cy="1947328"/>
              </a:xfrm>
              <a:prstGeom prst="rect">
                <a:avLst/>
              </a:prstGeom>
              <a:blipFill rotWithShape="1">
                <a:blip r:embed="rId3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2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65777" y="417888"/>
            <a:ext cx="42406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Простейшие примеры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9363" y="3015272"/>
                <a:ext cx="8367402" cy="1418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>
                    <a:solidFill>
                      <a:srgbClr val="0E3558"/>
                    </a:solidFill>
                  </a:rPr>
                  <a:t>Решение </a:t>
                </a:r>
                <a:r>
                  <a:rPr lang="ru-RU" b="1" dirty="0" smtClean="0">
                    <a:solidFill>
                      <a:srgbClr val="0E3558"/>
                    </a:solidFill>
                  </a:rPr>
                  <a:t>: </a:t>
                </a:r>
                <a:r>
                  <a:rPr lang="ru-RU" b="1" dirty="0">
                    <a:solidFill>
                      <a:srgbClr val="0E3558"/>
                    </a:solidFill>
                  </a:rPr>
                  <a:t>Число 1000…004 представим в виде </a:t>
                </a:r>
                <a:r>
                  <a:rPr lang="en-US" b="1" dirty="0">
                    <a:solidFill>
                      <a:srgbClr val="0E3558"/>
                    </a:solidFill>
                  </a:rPr>
                  <a:t>n</a:t>
                </a:r>
                <a:r>
                  <a:rPr lang="ru-RU" b="1" dirty="0">
                    <a:solidFill>
                      <a:srgbClr val="0E3558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р</m:t>
                        </m:r>
                      </m:sup>
                    </m:sSup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ru-RU" b="1" i="1" smtClean="0">
                        <a:solidFill>
                          <a:srgbClr val="0E3558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ru-RU" b="1" dirty="0">
                  <a:solidFill>
                    <a:srgbClr val="0E355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>
                    <a:solidFill>
                      <a:srgbClr val="0E3558"/>
                    </a:solidFill>
                  </a:rPr>
                  <a:t>Докажем, что число  </a:t>
                </a:r>
                <a:r>
                  <a:rPr lang="en-US" b="1" dirty="0">
                    <a:solidFill>
                      <a:srgbClr val="0E3558"/>
                    </a:solidFill>
                  </a:rPr>
                  <a:t>n </a:t>
                </a:r>
                <a:r>
                  <a:rPr lang="ru-RU" b="1" dirty="0">
                    <a:solidFill>
                      <a:srgbClr val="0E3558"/>
                    </a:solidFill>
                  </a:rPr>
                  <a:t>- не  является полным квадратом.  Выражение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р</m:t>
                        </m:r>
                      </m:sup>
                    </m:sSup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ru-RU" b="1" dirty="0">
                    <a:solidFill>
                      <a:srgbClr val="0E3558"/>
                    </a:solidFill>
                  </a:rPr>
                  <a:t> не может быть представлено в виде полного квадрата: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р</m:t>
                        </m:r>
                      </m:sup>
                    </m:sSup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𝟒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b="1" i="1">
                                    <a:solidFill>
                                      <a:srgbClr val="0E3558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solidFill>
                                      <a:srgbClr val="0E3558"/>
                                    </a:solidFill>
                                    <a:latin typeface="Cambria Math"/>
                                  </a:rPr>
                                  <m:t>𝟏𝟎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ru-RU" b="1" i="1">
                                        <a:solidFill>
                                          <a:srgbClr val="0E3558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1" i="1">
                                        <a:solidFill>
                                          <a:srgbClr val="0E3558"/>
                                        </a:solidFill>
                                        <a:latin typeface="Cambria Math"/>
                                      </a:rPr>
                                      <m:t>р</m:t>
                                    </m:r>
                                  </m:num>
                                  <m:den>
                                    <m:r>
                                      <a:rPr lang="ru-RU" b="1" i="1">
                                        <a:solidFill>
                                          <a:srgbClr val="0E3558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ru-RU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ru-RU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−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f>
                          <m:fPr>
                            <m:ctrlPr>
                              <a:rPr lang="ru-RU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р</m:t>
                            </m:r>
                          </m:num>
                          <m:den>
                            <m:r>
                              <a:rPr lang="ru-RU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b="1" dirty="0">
                    <a:solidFill>
                      <a:srgbClr val="0E3558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63" y="3015272"/>
                <a:ext cx="8367402" cy="1418915"/>
              </a:xfrm>
              <a:prstGeom prst="rect">
                <a:avLst/>
              </a:prstGeom>
              <a:blipFill rotWithShape="1">
                <a:blip r:embed="rId2"/>
                <a:stretch>
                  <a:fillRect l="-656" t="-2155" b="-1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9512" y="1340768"/>
            <a:ext cx="86271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Докажите</a:t>
            </a:r>
            <a:r>
              <a:rPr lang="ru-RU" sz="2800" b="1" dirty="0">
                <a:solidFill>
                  <a:srgbClr val="002060"/>
                </a:solidFill>
              </a:rPr>
              <a:t>, что число 1000…..0004   (между 1 и 4 стоит любое число нулей)    не является квадратом целого числа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1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65777" y="417888"/>
            <a:ext cx="42406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Простейшие примеры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6746" y="2348880"/>
                <a:ext cx="8884113" cy="3233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 smtClean="0">
                    <a:solidFill>
                      <a:srgbClr val="C00000"/>
                    </a:solidFill>
                  </a:rPr>
                  <a:t>Решение</a:t>
                </a:r>
                <a:r>
                  <a:rPr lang="ru-RU" b="1" dirty="0">
                    <a:solidFill>
                      <a:srgbClr val="0E3558"/>
                    </a:solidFill>
                  </a:rPr>
                  <a:t> </a:t>
                </a:r>
                <a:r>
                  <a:rPr lang="ru-RU" b="1" dirty="0" smtClean="0">
                    <a:solidFill>
                      <a:srgbClr val="0E3558"/>
                    </a:solidFill>
                  </a:rPr>
                  <a:t>: </a:t>
                </a:r>
                <a:r>
                  <a:rPr lang="ru-RU" b="1" dirty="0">
                    <a:solidFill>
                      <a:srgbClr val="0E3558"/>
                    </a:solidFill>
                  </a:rPr>
                  <a:t>Если  выражение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ru-RU" b="1" dirty="0">
                    <a:solidFill>
                      <a:srgbClr val="0E3558"/>
                    </a:solidFill>
                  </a:rPr>
                  <a:t> делится на 3, значит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𝒏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=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𝟑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𝒌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→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ru-RU" b="1" i="1">
                                <a:solidFill>
                                  <a:srgbClr val="0E3558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=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𝟑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𝒌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b="1" dirty="0">
                  <a:solidFill>
                    <a:srgbClr val="0E355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>
                    <a:solidFill>
                      <a:srgbClr val="0E3558"/>
                    </a:solidFill>
                  </a:rPr>
                  <a:t>Остатки числа </a:t>
                </a:r>
                <a:r>
                  <a:rPr lang="en-US" b="1" dirty="0">
                    <a:solidFill>
                      <a:srgbClr val="0E3558"/>
                    </a:solidFill>
                  </a:rPr>
                  <a:t>n </a:t>
                </a:r>
                <a:r>
                  <a:rPr lang="ru-RU" b="1" dirty="0">
                    <a:solidFill>
                      <a:srgbClr val="0E3558"/>
                    </a:solidFill>
                  </a:rPr>
                  <a:t>при делении на 3: 0, 1 или 2, т.е. </a:t>
                </a:r>
                <a:r>
                  <a:rPr lang="en-US" b="1" dirty="0">
                    <a:solidFill>
                      <a:srgbClr val="0E3558"/>
                    </a:solidFill>
                  </a:rPr>
                  <a:t>n</a:t>
                </a:r>
                <a:r>
                  <a:rPr lang="ru-RU" b="1" dirty="0">
                    <a:solidFill>
                      <a:srgbClr val="0E3558"/>
                    </a:solidFill>
                  </a:rPr>
                  <a:t> = 3</a:t>
                </a:r>
                <a:r>
                  <a:rPr lang="en-US" b="1" dirty="0">
                    <a:solidFill>
                      <a:srgbClr val="0E3558"/>
                    </a:solidFill>
                  </a:rPr>
                  <a:t>m </a:t>
                </a:r>
                <a:r>
                  <a:rPr lang="ru-RU" b="1" dirty="0">
                    <a:solidFill>
                      <a:srgbClr val="0E3558"/>
                    </a:solidFill>
                  </a:rPr>
                  <a:t>или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E3558"/>
                    </a:solidFill>
                  </a:rPr>
                  <a:t>n</a:t>
                </a:r>
                <a:r>
                  <a:rPr lang="ru-RU" b="1" dirty="0">
                    <a:solidFill>
                      <a:srgbClr val="0E3558"/>
                    </a:solidFill>
                  </a:rPr>
                  <a:t> = 3</a:t>
                </a:r>
                <a:r>
                  <a:rPr lang="en-US" b="1" dirty="0">
                    <a:solidFill>
                      <a:srgbClr val="0E3558"/>
                    </a:solidFill>
                  </a:rPr>
                  <a:t>m</a:t>
                </a:r>
                <a:r>
                  <a:rPr lang="ru-RU" b="1" dirty="0">
                    <a:solidFill>
                      <a:srgbClr val="0E3558"/>
                    </a:solidFill>
                  </a:rPr>
                  <a:t> + 1 или </a:t>
                </a:r>
                <a:r>
                  <a:rPr lang="en-US" b="1" dirty="0">
                    <a:solidFill>
                      <a:srgbClr val="0E3558"/>
                    </a:solidFill>
                  </a:rPr>
                  <a:t>n</a:t>
                </a:r>
                <a:r>
                  <a:rPr lang="ru-RU" b="1" dirty="0">
                    <a:solidFill>
                      <a:srgbClr val="0E3558"/>
                    </a:solidFill>
                  </a:rPr>
                  <a:t> = 3</a:t>
                </a:r>
                <a:r>
                  <a:rPr lang="en-US" b="1" dirty="0">
                    <a:solidFill>
                      <a:srgbClr val="0E3558"/>
                    </a:solidFill>
                  </a:rPr>
                  <a:t>m</a:t>
                </a:r>
                <a:r>
                  <a:rPr lang="ru-RU" b="1" dirty="0">
                    <a:solidFill>
                      <a:srgbClr val="0E3558"/>
                    </a:solidFill>
                  </a:rPr>
                  <a:t> + 2. </a:t>
                </a:r>
                <a:endParaRPr lang="ru-RU" b="1" dirty="0" smtClean="0">
                  <a:solidFill>
                    <a:srgbClr val="0E355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Если 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, то 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>
                                      <a:solidFill>
                                        <a:srgbClr val="0E3558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E3558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E3558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= 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+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)−число кратно 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>
                  <a:solidFill>
                    <a:srgbClr val="0E355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Если 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, то 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>
                                      <a:solidFill>
                                        <a:srgbClr val="0E3558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E3558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E3558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= </m:t>
                          </m:r>
                          <m:d>
                            <m:dPr>
                              <m:ctrlP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𝒎</m:t>
                              </m:r>
                              <m: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>
                                      <a:solidFill>
                                        <a:srgbClr val="0E3558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b="1" i="1">
                                          <a:solidFill>
                                            <a:srgbClr val="0E3558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b="1" i="1">
                                          <a:solidFill>
                                            <a:srgbClr val="0E3558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E3558"/>
                                          </a:solidFill>
                                          <a:latin typeface="Cambria Math"/>
                                        </a:rPr>
                                        <m:t>𝒎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E3558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E3558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b="1" i="1">
                                      <a:solidFill>
                                        <a:srgbClr val="0E3558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ru-RU" b="1" i="1" smtClean="0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+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𝟔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𝒎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+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)+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)=(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𝒎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+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)(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+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𝟔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𝒎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+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)−число кратно 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>
                  <a:solidFill>
                    <a:srgbClr val="0E355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Если 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, то </m:t>
                          </m:r>
                          <m:r>
                            <a:rPr lang="en-US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>
                                      <a:solidFill>
                                        <a:srgbClr val="0E3558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E3558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E3558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= </m:t>
                          </m:r>
                          <m:d>
                            <m:dPr>
                              <m:ctrlP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𝒎</m:t>
                              </m:r>
                              <m: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>
                                      <a:solidFill>
                                        <a:srgbClr val="0E3558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b="1" i="1">
                                          <a:solidFill>
                                            <a:srgbClr val="0E3558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b="1" i="1">
                                          <a:solidFill>
                                            <a:srgbClr val="0E3558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E3558"/>
                                          </a:solidFill>
                                          <a:latin typeface="Cambria Math"/>
                                        </a:rPr>
                                        <m:t>𝒎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E3558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E3558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b="1" i="1">
                                      <a:solidFill>
                                        <a:srgbClr val="0E3558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b="1" i="1">
                                  <a:solidFill>
                                    <a:srgbClr val="0E3558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=(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+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𝟏𝟐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𝒎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+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𝟒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)+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)=(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𝒎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+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)(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ru-RU" b="1" i="1">
                              <a:solidFill>
                                <a:srgbClr val="0E3558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+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𝟔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𝒎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+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𝟔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)−число кратно 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b="1" i="1">
                          <a:solidFill>
                            <a:srgbClr val="0E3558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>
                  <a:solidFill>
                    <a:srgbClr val="0E355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>
                    <a:solidFill>
                      <a:srgbClr val="0E3558"/>
                    </a:solidFill>
                  </a:rPr>
                  <a:t>Выражение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ru-RU" b="1" i="1">
                            <a:solidFill>
                              <a:srgbClr val="0E3558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+</m:t>
                    </m:r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rgbClr val="0E3558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ru-RU" b="1" dirty="0">
                    <a:solidFill>
                      <a:srgbClr val="0E3558"/>
                    </a:solidFill>
                  </a:rPr>
                  <a:t> </a:t>
                </a:r>
                <a:r>
                  <a:rPr lang="ru-RU" b="1" dirty="0" smtClean="0">
                    <a:solidFill>
                      <a:srgbClr val="0E3558"/>
                    </a:solidFill>
                  </a:rPr>
                  <a:t> делится </a:t>
                </a:r>
                <a:r>
                  <a:rPr lang="ru-RU" b="1" dirty="0">
                    <a:solidFill>
                      <a:srgbClr val="0E3558"/>
                    </a:solidFill>
                  </a:rPr>
                  <a:t>на 3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6" y="2348880"/>
                <a:ext cx="8884113" cy="3233578"/>
              </a:xfrm>
              <a:prstGeom prst="rect">
                <a:avLst/>
              </a:prstGeom>
              <a:blipFill rotWithShape="1">
                <a:blip r:embed="rId2"/>
                <a:stretch>
                  <a:fillRect l="-618" t="-565" b="-2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249" y="926333"/>
                <a:ext cx="8627105" cy="182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 b="1" dirty="0">
                  <a:solidFill>
                    <a:srgbClr val="00206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 smtClean="0">
                    <a:solidFill>
                      <a:srgbClr val="002060"/>
                    </a:solidFill>
                  </a:rPr>
                  <a:t>Докажите</a:t>
                </a:r>
                <a:r>
                  <a:rPr lang="ru-RU" sz="2800" b="1" dirty="0">
                    <a:solidFill>
                      <a:srgbClr val="002060"/>
                    </a:solidFill>
                  </a:rPr>
                  <a:t>, что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ru-RU" sz="2800" b="1" dirty="0">
                    <a:solidFill>
                      <a:srgbClr val="002060"/>
                    </a:solidFill>
                  </a:rPr>
                  <a:t>   делится на 3.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 b="1" dirty="0">
                  <a:solidFill>
                    <a:srgbClr val="00206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49" y="926333"/>
                <a:ext cx="8627105" cy="1825628"/>
              </a:xfrm>
              <a:prstGeom prst="rect">
                <a:avLst/>
              </a:prstGeom>
              <a:blipFill rotWithShape="1">
                <a:blip r:embed="rId3"/>
                <a:stretch>
                  <a:fillRect l="-1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7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419872" y="2348880"/>
            <a:ext cx="55446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0B050"/>
                </a:solidFill>
              </a:rPr>
              <a:t>1, 2, 3, 4, 6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8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12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16, 24, 32, 48, 96</a:t>
            </a:r>
            <a:endParaRPr lang="ru-RU" sz="2600" i="1" kern="0" dirty="0">
              <a:solidFill>
                <a:srgbClr val="0E355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44824"/>
            <a:ext cx="87849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E3558"/>
                </a:solidFill>
              </a:rPr>
              <a:t>Делители числа </a:t>
            </a:r>
            <a:r>
              <a:rPr lang="ru-RU" sz="2600" i="1" kern="0" dirty="0">
                <a:solidFill>
                  <a:srgbClr val="C00000"/>
                </a:solidFill>
              </a:rPr>
              <a:t>72</a:t>
            </a:r>
            <a:r>
              <a:rPr lang="ru-RU" sz="2600" i="1" kern="0" dirty="0">
                <a:solidFill>
                  <a:srgbClr val="0E3558"/>
                </a:solidFill>
              </a:rPr>
              <a:t>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116632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Наибольший общий делитель (НОД)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1844824"/>
            <a:ext cx="55446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0B050"/>
                </a:solidFill>
              </a:rPr>
              <a:t>1, 2, 3, 4, 6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8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9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12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18, 24, 36, 72</a:t>
            </a:r>
            <a:endParaRPr lang="ru-RU" sz="2600" i="1" kern="0" dirty="0">
              <a:solidFill>
                <a:srgbClr val="0E3558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0" y="2348880"/>
            <a:ext cx="87849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E3558"/>
                </a:solidFill>
              </a:rPr>
              <a:t>Делители числа </a:t>
            </a:r>
            <a:r>
              <a:rPr lang="ru-RU" sz="2600" i="1" kern="0" dirty="0">
                <a:solidFill>
                  <a:srgbClr val="C00000"/>
                </a:solidFill>
              </a:rPr>
              <a:t>96</a:t>
            </a:r>
            <a:r>
              <a:rPr lang="ru-RU" sz="2600" i="1" kern="0" dirty="0">
                <a:solidFill>
                  <a:srgbClr val="0E3558"/>
                </a:solidFill>
              </a:rPr>
              <a:t>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111341"/>
            <a:ext cx="55081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E3558"/>
                </a:solidFill>
              </a:rPr>
              <a:t>Среди них есть </a:t>
            </a:r>
            <a:r>
              <a:rPr lang="ru-RU" sz="2600" i="1" kern="0" dirty="0">
                <a:solidFill>
                  <a:srgbClr val="C00000"/>
                </a:solidFill>
              </a:rPr>
              <a:t>одинаковые</a:t>
            </a:r>
            <a:r>
              <a:rPr lang="ru-RU" sz="2600" i="1" kern="0" dirty="0">
                <a:solidFill>
                  <a:srgbClr val="0E3558"/>
                </a:solidFill>
              </a:rPr>
              <a:t>: </a:t>
            </a:r>
            <a:endParaRPr lang="ru-RU" dirty="0">
              <a:solidFill>
                <a:srgbClr val="0E3558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6050" y="3931680"/>
            <a:ext cx="7663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kern="0" dirty="0">
                <a:solidFill>
                  <a:srgbClr val="0E3558"/>
                </a:solidFill>
              </a:rPr>
              <a:t>Их называют </a:t>
            </a:r>
            <a:r>
              <a:rPr lang="ru-RU" sz="2400" i="1" kern="0" dirty="0">
                <a:solidFill>
                  <a:srgbClr val="C00000"/>
                </a:solidFill>
              </a:rPr>
              <a:t>общими делителями чисел 72 </a:t>
            </a:r>
            <a:r>
              <a:rPr lang="ru-RU" sz="2400" i="1" kern="0" dirty="0">
                <a:solidFill>
                  <a:srgbClr val="0E3558"/>
                </a:solidFill>
              </a:rPr>
              <a:t>и</a:t>
            </a:r>
            <a:r>
              <a:rPr lang="ru-RU" sz="2400" i="1" kern="0" dirty="0">
                <a:solidFill>
                  <a:srgbClr val="C00000"/>
                </a:solidFill>
              </a:rPr>
              <a:t> 96</a:t>
            </a:r>
            <a:r>
              <a:rPr lang="ru-RU" sz="2400" i="1" kern="0" dirty="0">
                <a:solidFill>
                  <a:srgbClr val="0E3558"/>
                </a:solidFill>
              </a:rPr>
              <a:t>, а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kern="0" dirty="0">
                <a:solidFill>
                  <a:srgbClr val="0E3558"/>
                </a:solidFill>
              </a:rPr>
              <a:t>наибольшее из них называют </a:t>
            </a:r>
            <a:r>
              <a:rPr lang="ru-RU" sz="2400" i="1" kern="0" dirty="0">
                <a:solidFill>
                  <a:srgbClr val="C00000"/>
                </a:solidFill>
              </a:rPr>
              <a:t>наибольшим общим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kern="0" dirty="0">
                <a:solidFill>
                  <a:srgbClr val="C00000"/>
                </a:solidFill>
              </a:rPr>
              <a:t>делителем </a:t>
            </a:r>
            <a:r>
              <a:rPr lang="ru-RU" sz="2400" i="1" kern="0" dirty="0">
                <a:solidFill>
                  <a:srgbClr val="0E3558"/>
                </a:solidFill>
              </a:rPr>
              <a:t>(</a:t>
            </a:r>
            <a:r>
              <a:rPr lang="ru-RU" sz="2400" i="1" kern="0" dirty="0">
                <a:solidFill>
                  <a:srgbClr val="C00000"/>
                </a:solidFill>
              </a:rPr>
              <a:t>НОД</a:t>
            </a:r>
            <a:r>
              <a:rPr lang="ru-RU" sz="2400" i="1" kern="0" dirty="0">
                <a:solidFill>
                  <a:srgbClr val="0E3558"/>
                </a:solidFill>
              </a:rPr>
              <a:t>)</a:t>
            </a:r>
            <a:r>
              <a:rPr lang="ru-RU" sz="2400" i="1" kern="0" dirty="0">
                <a:solidFill>
                  <a:srgbClr val="C00000"/>
                </a:solidFill>
              </a:rPr>
              <a:t> </a:t>
            </a:r>
            <a:r>
              <a:rPr lang="ru-RU" sz="2400" i="1" kern="0" dirty="0">
                <a:solidFill>
                  <a:srgbClr val="0E3558"/>
                </a:solidFill>
              </a:rPr>
              <a:t>чисел</a:t>
            </a:r>
            <a:r>
              <a:rPr lang="ru-RU" sz="2400" i="1" kern="0" dirty="0">
                <a:solidFill>
                  <a:srgbClr val="C00000"/>
                </a:solidFill>
              </a:rPr>
              <a:t> 72 </a:t>
            </a:r>
            <a:r>
              <a:rPr lang="ru-RU" sz="2400" i="1" kern="0" dirty="0">
                <a:solidFill>
                  <a:srgbClr val="0E3558"/>
                </a:solidFill>
              </a:rPr>
              <a:t>и</a:t>
            </a:r>
            <a:r>
              <a:rPr lang="ru-RU" sz="2400" i="1" kern="0" dirty="0">
                <a:solidFill>
                  <a:srgbClr val="C00000"/>
                </a:solidFill>
              </a:rPr>
              <a:t> 96</a:t>
            </a:r>
            <a:r>
              <a:rPr lang="ru-RU" sz="2400" i="1" kern="0" dirty="0">
                <a:solidFill>
                  <a:srgbClr val="0E3558"/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96752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E3558"/>
                </a:solidFill>
              </a:rPr>
              <a:t>Найти НОД чисел: </a:t>
            </a:r>
            <a:r>
              <a:rPr lang="ru-RU" sz="2600" i="1" kern="0" dirty="0">
                <a:solidFill>
                  <a:srgbClr val="C00000"/>
                </a:solidFill>
              </a:rPr>
              <a:t>72 </a:t>
            </a:r>
            <a:r>
              <a:rPr lang="ru-RU" sz="2600" i="1" kern="0" dirty="0">
                <a:solidFill>
                  <a:srgbClr val="0E3558"/>
                </a:solidFill>
              </a:rPr>
              <a:t>и</a:t>
            </a:r>
            <a:r>
              <a:rPr lang="ru-RU" sz="2600" i="1" kern="0" dirty="0">
                <a:solidFill>
                  <a:srgbClr val="C00000"/>
                </a:solidFill>
              </a:rPr>
              <a:t> 96</a:t>
            </a:r>
            <a:r>
              <a:rPr lang="ru-RU" sz="2600" i="1" kern="0" dirty="0">
                <a:solidFill>
                  <a:srgbClr val="0E3558"/>
                </a:solidFill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7321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C00000"/>
                </a:solidFill>
              </a:rPr>
              <a:t>НОД (72; 96) = 24</a:t>
            </a:r>
          </a:p>
        </p:txBody>
      </p:sp>
      <p:sp>
        <p:nvSpPr>
          <p:cNvPr id="10" name="Овал 9"/>
          <p:cNvSpPr/>
          <p:nvPr/>
        </p:nvSpPr>
        <p:spPr>
          <a:xfrm>
            <a:off x="7092280" y="1844824"/>
            <a:ext cx="57606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32240" y="2348880"/>
            <a:ext cx="57606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3111341"/>
            <a:ext cx="44279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0B050"/>
                </a:solidFill>
              </a:rPr>
              <a:t>1, 2, 3, 4, 6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8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9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12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24</a:t>
            </a:r>
            <a:endParaRPr lang="ru-RU" dirty="0">
              <a:solidFill>
                <a:srgbClr val="0E3558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217514" y="3105535"/>
            <a:ext cx="57606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23" name="Рисунок 22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4" grpId="0"/>
      <p:bldP spid="13" grpId="0"/>
      <p:bldP spid="15" grpId="0"/>
      <p:bldP spid="18" grpId="0"/>
      <p:bldP spid="20" grpId="0"/>
      <p:bldP spid="10" grpId="0" animBg="1"/>
      <p:bldP spid="11" grpId="0" animBg="1"/>
      <p:bldP spid="19" grpId="0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512" y="1844824"/>
            <a:ext cx="87849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 smtClean="0">
                <a:solidFill>
                  <a:srgbClr val="0E3558"/>
                </a:solidFill>
              </a:rPr>
              <a:t>Разложим число </a:t>
            </a:r>
            <a:r>
              <a:rPr lang="ru-RU" sz="2600" i="1" kern="0" dirty="0" smtClean="0">
                <a:solidFill>
                  <a:srgbClr val="C00000"/>
                </a:solidFill>
              </a:rPr>
              <a:t>72 </a:t>
            </a:r>
            <a:r>
              <a:rPr lang="ru-RU" sz="2600" i="1" kern="0" dirty="0" smtClean="0">
                <a:solidFill>
                  <a:schemeClr val="accent4"/>
                </a:solidFill>
              </a:rPr>
              <a:t>на простые множители:</a:t>
            </a:r>
            <a:endParaRPr lang="ru-RU" sz="2600" i="1" kern="0" dirty="0">
              <a:solidFill>
                <a:schemeClr val="accent4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116632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Наибольший общий делитель (НОД)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3548" y="2404123"/>
            <a:ext cx="55446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 smtClean="0">
                <a:solidFill>
                  <a:srgbClr val="00B050"/>
                </a:solidFill>
              </a:rPr>
              <a:t>72 = 2 ∙ 2 ∙ 2 ∙ 3 ∙ 3 = 2</a:t>
            </a:r>
            <a:r>
              <a:rPr lang="ru-RU" sz="2600" i="1" kern="0" baseline="30000" dirty="0" smtClean="0">
                <a:solidFill>
                  <a:srgbClr val="00B050"/>
                </a:solidFill>
              </a:rPr>
              <a:t>3</a:t>
            </a:r>
            <a:r>
              <a:rPr lang="ru-RU" sz="2600" i="1" kern="0" dirty="0" smtClean="0">
                <a:solidFill>
                  <a:srgbClr val="00B050"/>
                </a:solidFill>
              </a:rPr>
              <a:t> ∙ 3</a:t>
            </a:r>
            <a:r>
              <a:rPr lang="ru-RU" sz="2600" i="1" kern="0" baseline="30000" dirty="0" smtClean="0">
                <a:solidFill>
                  <a:srgbClr val="00B050"/>
                </a:solidFill>
              </a:rPr>
              <a:t>2</a:t>
            </a:r>
            <a:endParaRPr lang="ru-RU" sz="2600" i="1" kern="0" baseline="30000" dirty="0">
              <a:solidFill>
                <a:srgbClr val="0E3558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96752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E3558"/>
                </a:solidFill>
              </a:rPr>
              <a:t>Найти НОД чисел: </a:t>
            </a:r>
            <a:r>
              <a:rPr lang="ru-RU" sz="2600" i="1" kern="0" dirty="0">
                <a:solidFill>
                  <a:srgbClr val="C00000"/>
                </a:solidFill>
              </a:rPr>
              <a:t>72 </a:t>
            </a:r>
            <a:r>
              <a:rPr lang="ru-RU" sz="2600" i="1" kern="0" dirty="0">
                <a:solidFill>
                  <a:srgbClr val="0E3558"/>
                </a:solidFill>
              </a:rPr>
              <a:t>и</a:t>
            </a:r>
            <a:r>
              <a:rPr lang="ru-RU" sz="2600" i="1" kern="0" dirty="0">
                <a:solidFill>
                  <a:srgbClr val="C00000"/>
                </a:solidFill>
              </a:rPr>
              <a:t> 96</a:t>
            </a:r>
            <a:r>
              <a:rPr lang="ru-RU" sz="2600" i="1" kern="0" dirty="0">
                <a:solidFill>
                  <a:srgbClr val="0E3558"/>
                </a:solidFill>
              </a:rPr>
              <a:t>.</a:t>
            </a:r>
          </a:p>
        </p:txBody>
      </p:sp>
      <p:pic>
        <p:nvPicPr>
          <p:cNvPr id="23" name="Рисунок 22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47444" y="2998112"/>
            <a:ext cx="87849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 smtClean="0">
                <a:solidFill>
                  <a:srgbClr val="0E3558"/>
                </a:solidFill>
              </a:rPr>
              <a:t>Разложим число </a:t>
            </a:r>
            <a:r>
              <a:rPr lang="ru-RU" sz="2600" i="1" kern="0" dirty="0" smtClean="0">
                <a:solidFill>
                  <a:srgbClr val="FF0000"/>
                </a:solidFill>
              </a:rPr>
              <a:t>96</a:t>
            </a:r>
            <a:r>
              <a:rPr lang="ru-RU" sz="2600" i="1" kern="0" dirty="0" smtClean="0">
                <a:solidFill>
                  <a:srgbClr val="C00000"/>
                </a:solidFill>
              </a:rPr>
              <a:t> </a:t>
            </a:r>
            <a:r>
              <a:rPr lang="ru-RU" sz="2600" i="1" kern="0" dirty="0" smtClean="0">
                <a:solidFill>
                  <a:schemeClr val="accent4"/>
                </a:solidFill>
              </a:rPr>
              <a:t>на простые множители:</a:t>
            </a:r>
            <a:endParaRPr lang="ru-RU" sz="2600" i="1" kern="0" dirty="0">
              <a:solidFill>
                <a:schemeClr val="accent4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3548" y="3789040"/>
            <a:ext cx="55446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0B050"/>
                </a:solidFill>
              </a:rPr>
              <a:t>96 = 2 ∙ 2 ∙ </a:t>
            </a:r>
            <a:r>
              <a:rPr lang="ru-RU" sz="2600" i="1" kern="0" dirty="0" smtClean="0">
                <a:solidFill>
                  <a:srgbClr val="00B050"/>
                </a:solidFill>
              </a:rPr>
              <a:t>2 ∙ 2 ∙ 2 ∙ 3 = 2</a:t>
            </a:r>
            <a:r>
              <a:rPr lang="ru-RU" sz="2600" i="1" kern="0" baseline="30000" dirty="0" smtClean="0">
                <a:solidFill>
                  <a:srgbClr val="00B050"/>
                </a:solidFill>
              </a:rPr>
              <a:t>5</a:t>
            </a:r>
            <a:r>
              <a:rPr lang="ru-RU" sz="2600" i="1" kern="0" dirty="0" smtClean="0">
                <a:solidFill>
                  <a:srgbClr val="00B050"/>
                </a:solidFill>
              </a:rPr>
              <a:t> ∙ 3</a:t>
            </a:r>
            <a:endParaRPr lang="ru-RU" sz="2600" i="1" kern="0" baseline="30000" dirty="0">
              <a:solidFill>
                <a:srgbClr val="0E3558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9592" y="4437112"/>
            <a:ext cx="75361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C00000"/>
                </a:solidFill>
              </a:rPr>
              <a:t>НОД (72; 96</a:t>
            </a:r>
            <a:r>
              <a:rPr lang="ru-RU" sz="2600" i="1" kern="0" dirty="0" smtClean="0">
                <a:solidFill>
                  <a:srgbClr val="C00000"/>
                </a:solidFill>
              </a:rPr>
              <a:t>) =  2</a:t>
            </a:r>
            <a:r>
              <a:rPr lang="ru-RU" sz="2600" i="1" kern="0" baseline="30000" dirty="0" smtClean="0">
                <a:solidFill>
                  <a:srgbClr val="C00000"/>
                </a:solidFill>
              </a:rPr>
              <a:t>3</a:t>
            </a:r>
            <a:r>
              <a:rPr lang="ru-RU" sz="2600" i="1" kern="0" dirty="0" smtClean="0">
                <a:solidFill>
                  <a:srgbClr val="C00000"/>
                </a:solidFill>
              </a:rPr>
              <a:t> ∙ 3 = </a:t>
            </a:r>
            <a:r>
              <a:rPr lang="ru-RU" sz="2600" i="1" kern="0" dirty="0">
                <a:solidFill>
                  <a:srgbClr val="C00000"/>
                </a:solidFill>
              </a:rPr>
              <a:t>24</a:t>
            </a:r>
          </a:p>
        </p:txBody>
      </p:sp>
      <p:sp>
        <p:nvSpPr>
          <p:cNvPr id="2" name="Овал 1"/>
          <p:cNvSpPr/>
          <p:nvPr/>
        </p:nvSpPr>
        <p:spPr>
          <a:xfrm>
            <a:off x="1232328" y="2494872"/>
            <a:ext cx="401694" cy="40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95736" y="3844083"/>
            <a:ext cx="401694" cy="40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680849" y="3834251"/>
            <a:ext cx="401694" cy="40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32328" y="3834414"/>
            <a:ext cx="401694" cy="40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680849" y="2494872"/>
            <a:ext cx="401694" cy="40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597430" y="2446425"/>
            <a:ext cx="401694" cy="40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563888" y="3834414"/>
            <a:ext cx="401694" cy="40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149034" y="2494872"/>
            <a:ext cx="401694" cy="40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3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24" grpId="0"/>
      <p:bldP spid="25" grpId="0"/>
      <p:bldP spid="26" grpId="0"/>
      <p:bldP spid="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115616" y="116632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 smtClean="0">
                <a:solidFill>
                  <a:srgbClr val="0070C0"/>
                </a:solidFill>
              </a:rPr>
              <a:t>Взаимно простые числа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906" y="1160893"/>
            <a:ext cx="88660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E3558"/>
                </a:solidFill>
              </a:rPr>
              <a:t>Два натуральных числа </a:t>
            </a:r>
            <a:r>
              <a:rPr lang="en-US" sz="2600" i="1" kern="0" dirty="0">
                <a:solidFill>
                  <a:srgbClr val="C00000"/>
                </a:solidFill>
              </a:rPr>
              <a:t>a</a:t>
            </a:r>
            <a:r>
              <a:rPr lang="ru-RU" sz="2600" i="1" kern="0" dirty="0">
                <a:solidFill>
                  <a:srgbClr val="C00000"/>
                </a:solidFill>
              </a:rPr>
              <a:t> </a:t>
            </a:r>
            <a:r>
              <a:rPr lang="ru-RU" sz="2600" i="1" kern="0" dirty="0">
                <a:solidFill>
                  <a:srgbClr val="0E3558"/>
                </a:solidFill>
              </a:rPr>
              <a:t>и</a:t>
            </a:r>
            <a:r>
              <a:rPr lang="ru-RU" sz="2600" i="1" kern="0" dirty="0">
                <a:solidFill>
                  <a:srgbClr val="C00000"/>
                </a:solidFill>
              </a:rPr>
              <a:t> </a:t>
            </a:r>
            <a:r>
              <a:rPr lang="en-US" sz="2600" i="1" kern="0" dirty="0">
                <a:solidFill>
                  <a:srgbClr val="C00000"/>
                </a:solidFill>
              </a:rPr>
              <a:t>b</a:t>
            </a:r>
            <a:r>
              <a:rPr lang="en-US" sz="2600" i="1" kern="0" dirty="0">
                <a:solidFill>
                  <a:srgbClr val="0E3558"/>
                </a:solidFill>
              </a:rPr>
              <a:t> </a:t>
            </a:r>
            <a:r>
              <a:rPr lang="ru-RU" sz="2600" i="1" kern="0" dirty="0">
                <a:solidFill>
                  <a:srgbClr val="0E3558"/>
                </a:solidFill>
              </a:rPr>
              <a:t>называют </a:t>
            </a:r>
            <a:r>
              <a:rPr lang="ru-RU" sz="2600" i="1" kern="0" dirty="0">
                <a:solidFill>
                  <a:srgbClr val="C00000"/>
                </a:solidFill>
              </a:rPr>
              <a:t>взаимно простыми </a:t>
            </a:r>
            <a:r>
              <a:rPr lang="ru-RU" sz="2600" i="1" kern="0" dirty="0">
                <a:solidFill>
                  <a:srgbClr val="0E3558"/>
                </a:solidFill>
              </a:rPr>
              <a:t>числами, если у них нет общих делителей, отличных от </a:t>
            </a:r>
            <a:r>
              <a:rPr lang="ru-RU" sz="2600" i="1" kern="0" dirty="0">
                <a:solidFill>
                  <a:srgbClr val="C00000"/>
                </a:solidFill>
              </a:rPr>
              <a:t>1</a:t>
            </a:r>
            <a:r>
              <a:rPr lang="ru-RU" sz="2600" i="1" kern="0" dirty="0">
                <a:solidFill>
                  <a:srgbClr val="0E3558"/>
                </a:solidFill>
              </a:rPr>
              <a:t>, т.е. </a:t>
            </a:r>
            <a:r>
              <a:rPr lang="ru-RU" sz="2600" i="1" kern="0" dirty="0">
                <a:solidFill>
                  <a:srgbClr val="C00000"/>
                </a:solidFill>
              </a:rPr>
              <a:t>НОД(</a:t>
            </a:r>
            <a:r>
              <a:rPr lang="en-US" sz="2600" i="1" kern="0" dirty="0">
                <a:solidFill>
                  <a:srgbClr val="C00000"/>
                </a:solidFill>
              </a:rPr>
              <a:t>a, b) = 1</a:t>
            </a:r>
            <a:r>
              <a:rPr lang="en-US" sz="2600" i="1" kern="0" dirty="0">
                <a:solidFill>
                  <a:srgbClr val="0E3558"/>
                </a:solidFill>
              </a:rPr>
              <a:t>.</a:t>
            </a:r>
            <a:endParaRPr lang="ru-RU" sz="2600" i="1" kern="0" dirty="0">
              <a:solidFill>
                <a:srgbClr val="0E3558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471809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600" i="1" kern="0" dirty="0">
                <a:solidFill>
                  <a:srgbClr val="0070C0"/>
                </a:solidFill>
              </a:rPr>
              <a:t> </a:t>
            </a:r>
            <a:r>
              <a:rPr lang="en-US" sz="2600" b="1" i="1" dirty="0">
                <a:solidFill>
                  <a:srgbClr val="0070C0"/>
                </a:solidFill>
              </a:rPr>
              <a:t>   35 </a:t>
            </a:r>
            <a:r>
              <a:rPr lang="ru-RU" sz="2600" i="1" dirty="0">
                <a:solidFill>
                  <a:srgbClr val="0070C0"/>
                </a:solidFill>
              </a:rPr>
              <a:t>и</a:t>
            </a:r>
            <a:r>
              <a:rPr lang="en-US" sz="2600" b="1" i="1" dirty="0">
                <a:solidFill>
                  <a:srgbClr val="0070C0"/>
                </a:solidFill>
              </a:rPr>
              <a:t> </a:t>
            </a:r>
            <a:r>
              <a:rPr lang="ru-RU" sz="2600" b="1" i="1" dirty="0">
                <a:solidFill>
                  <a:srgbClr val="0070C0"/>
                </a:solidFill>
              </a:rPr>
              <a:t>36</a:t>
            </a:r>
            <a:r>
              <a:rPr lang="en-US" sz="2600" b="1" i="1" dirty="0">
                <a:solidFill>
                  <a:srgbClr val="0070C0"/>
                </a:solidFill>
              </a:rPr>
              <a:t> </a:t>
            </a:r>
            <a:r>
              <a:rPr lang="ru-RU" sz="2600" b="1" i="1" dirty="0">
                <a:solidFill>
                  <a:srgbClr val="0070C0"/>
                </a:solidFill>
              </a:rPr>
              <a:t> </a:t>
            </a:r>
            <a:r>
              <a:rPr lang="ru-RU" sz="2600" i="1" dirty="0">
                <a:solidFill>
                  <a:srgbClr val="0070C0"/>
                </a:solidFill>
              </a:rPr>
              <a:t>взаимно простые числа,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dirty="0">
                <a:solidFill>
                  <a:srgbClr val="0070C0"/>
                </a:solidFill>
              </a:rPr>
              <a:t>т.к. </a:t>
            </a:r>
            <a:r>
              <a:rPr lang="ru-RU" sz="2600" b="1" i="1" dirty="0">
                <a:solidFill>
                  <a:srgbClr val="0070C0"/>
                </a:solidFill>
              </a:rPr>
              <a:t>НОД (35; 36) = 1</a:t>
            </a:r>
            <a:r>
              <a:rPr lang="en-US" sz="2600" b="1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6774" y="3567573"/>
            <a:ext cx="8090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Свойства взаимно простых </a:t>
            </a:r>
            <a:r>
              <a:rPr lang="ru-RU" sz="2000" b="1" dirty="0" smtClean="0">
                <a:solidFill>
                  <a:srgbClr val="C00000"/>
                </a:solidFill>
              </a:rPr>
              <a:t>чисел: </a:t>
            </a:r>
            <a:endParaRPr lang="ru-RU" sz="2000" b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E3558"/>
                </a:solidFill>
              </a:rPr>
              <a:t>Пусть числа a и b взаимно просты. Тогда справедливы следующие утверждения.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E3558"/>
                </a:solidFill>
              </a:rPr>
              <a:t>1. Если некоторое число делится на a и b, то оно делится и на их произведение </a:t>
            </a:r>
            <a:r>
              <a:rPr lang="ru-RU" sz="2000" b="1" dirty="0" err="1">
                <a:solidFill>
                  <a:srgbClr val="0E3558"/>
                </a:solidFill>
              </a:rPr>
              <a:t>ab</a:t>
            </a:r>
            <a:r>
              <a:rPr lang="ru-RU" sz="2000" b="1" dirty="0">
                <a:solidFill>
                  <a:srgbClr val="0E3558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E3558"/>
                </a:solidFill>
              </a:rPr>
              <a:t>2. Если </a:t>
            </a:r>
            <a:r>
              <a:rPr lang="ru-RU" sz="2000" b="1" dirty="0" err="1">
                <a:solidFill>
                  <a:srgbClr val="0E3558"/>
                </a:solidFill>
              </a:rPr>
              <a:t>an</a:t>
            </a:r>
            <a:r>
              <a:rPr lang="ru-RU" sz="2000" b="1" dirty="0">
                <a:solidFill>
                  <a:srgbClr val="0E3558"/>
                </a:solidFill>
              </a:rPr>
              <a:t> делится на b, то n делится на b.</a:t>
            </a:r>
          </a:p>
        </p:txBody>
      </p:sp>
    </p:spTree>
    <p:extLst>
      <p:ext uri="{BB962C8B-B14F-4D97-AF65-F5344CB8AC3E}">
        <p14:creationId xmlns:p14="http://schemas.microsoft.com/office/powerpoint/2010/main" val="17713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419872" y="2348880"/>
            <a:ext cx="55446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0B050"/>
                </a:solidFill>
              </a:rPr>
              <a:t>18, 36, 54, 72, 90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108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126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144, …</a:t>
            </a:r>
            <a:endParaRPr lang="ru-RU" sz="2600" i="1" kern="0" dirty="0">
              <a:solidFill>
                <a:srgbClr val="0E355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44824"/>
            <a:ext cx="87849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E3558"/>
                </a:solidFill>
              </a:rPr>
              <a:t>Кратные числа </a:t>
            </a:r>
            <a:r>
              <a:rPr lang="ru-RU" sz="2600" i="1" kern="0" dirty="0">
                <a:solidFill>
                  <a:srgbClr val="C00000"/>
                </a:solidFill>
              </a:rPr>
              <a:t>12</a:t>
            </a:r>
            <a:r>
              <a:rPr lang="ru-RU" sz="2600" i="1" kern="0" dirty="0">
                <a:solidFill>
                  <a:srgbClr val="0E3558"/>
                </a:solidFill>
              </a:rPr>
              <a:t>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116632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Наименьшее общее кратное (НОК)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1844824"/>
            <a:ext cx="57241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0B050"/>
                </a:solidFill>
              </a:rPr>
              <a:t>12, 24, 36, 48, 60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72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84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96</a:t>
            </a:r>
            <a:r>
              <a:rPr lang="en-US" sz="2600" i="1" kern="0" dirty="0">
                <a:solidFill>
                  <a:srgbClr val="00B050"/>
                </a:solidFill>
              </a:rPr>
              <a:t>,</a:t>
            </a:r>
            <a:r>
              <a:rPr lang="ru-RU" sz="2600" i="1" kern="0" dirty="0">
                <a:solidFill>
                  <a:srgbClr val="00B050"/>
                </a:solidFill>
              </a:rPr>
              <a:t> 108, …</a:t>
            </a:r>
            <a:endParaRPr lang="ru-RU" sz="2600" i="1" kern="0" dirty="0">
              <a:solidFill>
                <a:srgbClr val="0E3558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0" y="2348880"/>
            <a:ext cx="87849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E3558"/>
                </a:solidFill>
              </a:rPr>
              <a:t>Кратные числа </a:t>
            </a:r>
            <a:r>
              <a:rPr lang="ru-RU" sz="2600" i="1" kern="0" dirty="0">
                <a:solidFill>
                  <a:srgbClr val="C00000"/>
                </a:solidFill>
              </a:rPr>
              <a:t>18</a:t>
            </a:r>
            <a:r>
              <a:rPr lang="ru-RU" sz="2600" i="1" kern="0" dirty="0">
                <a:solidFill>
                  <a:srgbClr val="0E3558"/>
                </a:solidFill>
              </a:rPr>
              <a:t>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111341"/>
            <a:ext cx="55081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E3558"/>
                </a:solidFill>
              </a:rPr>
              <a:t>Среди них есть </a:t>
            </a:r>
            <a:r>
              <a:rPr lang="ru-RU" sz="2600" i="1" kern="0" dirty="0">
                <a:solidFill>
                  <a:srgbClr val="C00000"/>
                </a:solidFill>
              </a:rPr>
              <a:t>одинаковые</a:t>
            </a:r>
            <a:r>
              <a:rPr lang="ru-RU" sz="2600" i="1" kern="0" dirty="0">
                <a:solidFill>
                  <a:srgbClr val="0E3558"/>
                </a:solidFill>
              </a:rPr>
              <a:t>: </a:t>
            </a:r>
            <a:endParaRPr lang="ru-RU" dirty="0">
              <a:solidFill>
                <a:srgbClr val="0E3558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5589" y="3905872"/>
            <a:ext cx="7709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kern="0" dirty="0">
                <a:solidFill>
                  <a:srgbClr val="0E3558"/>
                </a:solidFill>
              </a:rPr>
              <a:t>Их называют </a:t>
            </a:r>
            <a:r>
              <a:rPr lang="ru-RU" sz="2400" i="1" kern="0" dirty="0">
                <a:solidFill>
                  <a:srgbClr val="C00000"/>
                </a:solidFill>
              </a:rPr>
              <a:t>общими кратными чисел 12 </a:t>
            </a:r>
            <a:r>
              <a:rPr lang="ru-RU" sz="2400" i="1" kern="0" dirty="0">
                <a:solidFill>
                  <a:srgbClr val="0E3558"/>
                </a:solidFill>
              </a:rPr>
              <a:t>и</a:t>
            </a:r>
            <a:r>
              <a:rPr lang="ru-RU" sz="2400" i="1" kern="0" dirty="0">
                <a:solidFill>
                  <a:srgbClr val="C00000"/>
                </a:solidFill>
              </a:rPr>
              <a:t> 18</a:t>
            </a:r>
            <a:r>
              <a:rPr lang="ru-RU" sz="2400" i="1" kern="0" dirty="0">
                <a:solidFill>
                  <a:srgbClr val="0E3558"/>
                </a:solidFill>
              </a:rPr>
              <a:t>, 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kern="0" dirty="0">
                <a:solidFill>
                  <a:srgbClr val="0E3558"/>
                </a:solidFill>
              </a:rPr>
              <a:t> наименьшее из них называют </a:t>
            </a:r>
            <a:r>
              <a:rPr lang="ru-RU" sz="2400" i="1" kern="0" dirty="0">
                <a:solidFill>
                  <a:srgbClr val="C00000"/>
                </a:solidFill>
              </a:rPr>
              <a:t>наименьшим общим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kern="0" dirty="0">
                <a:solidFill>
                  <a:srgbClr val="C00000"/>
                </a:solidFill>
              </a:rPr>
              <a:t> кратным </a:t>
            </a:r>
            <a:r>
              <a:rPr lang="ru-RU" sz="2400" i="1" kern="0" dirty="0">
                <a:solidFill>
                  <a:srgbClr val="0E3558"/>
                </a:solidFill>
              </a:rPr>
              <a:t>(</a:t>
            </a:r>
            <a:r>
              <a:rPr lang="ru-RU" sz="2400" i="1" kern="0" dirty="0">
                <a:solidFill>
                  <a:srgbClr val="C00000"/>
                </a:solidFill>
              </a:rPr>
              <a:t>НОК</a:t>
            </a:r>
            <a:r>
              <a:rPr lang="ru-RU" sz="2400" i="1" kern="0" dirty="0">
                <a:solidFill>
                  <a:srgbClr val="0E3558"/>
                </a:solidFill>
              </a:rPr>
              <a:t>)</a:t>
            </a:r>
            <a:r>
              <a:rPr lang="ru-RU" sz="2400" i="1" kern="0" dirty="0">
                <a:solidFill>
                  <a:srgbClr val="C00000"/>
                </a:solidFill>
              </a:rPr>
              <a:t> </a:t>
            </a:r>
            <a:r>
              <a:rPr lang="ru-RU" sz="2400" i="1" kern="0" dirty="0">
                <a:solidFill>
                  <a:srgbClr val="0E3558"/>
                </a:solidFill>
              </a:rPr>
              <a:t>чисел</a:t>
            </a:r>
            <a:r>
              <a:rPr lang="ru-RU" sz="2400" i="1" kern="0" dirty="0">
                <a:solidFill>
                  <a:srgbClr val="C00000"/>
                </a:solidFill>
              </a:rPr>
              <a:t> 12 </a:t>
            </a:r>
            <a:r>
              <a:rPr lang="ru-RU" sz="2400" i="1" kern="0" dirty="0">
                <a:solidFill>
                  <a:srgbClr val="0E3558"/>
                </a:solidFill>
              </a:rPr>
              <a:t>и</a:t>
            </a:r>
            <a:r>
              <a:rPr lang="ru-RU" sz="2400" i="1" kern="0" dirty="0">
                <a:solidFill>
                  <a:srgbClr val="C00000"/>
                </a:solidFill>
              </a:rPr>
              <a:t> 18</a:t>
            </a:r>
            <a:r>
              <a:rPr lang="ru-RU" sz="2400" i="1" kern="0" dirty="0">
                <a:solidFill>
                  <a:srgbClr val="0E3558"/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96752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E3558"/>
                </a:solidFill>
              </a:rPr>
              <a:t>Найти НОК чисел: </a:t>
            </a:r>
            <a:r>
              <a:rPr lang="ru-RU" sz="2600" i="1" kern="0" dirty="0">
                <a:solidFill>
                  <a:srgbClr val="C00000"/>
                </a:solidFill>
              </a:rPr>
              <a:t>12 </a:t>
            </a:r>
            <a:r>
              <a:rPr lang="ru-RU" sz="2600" i="1" kern="0" dirty="0">
                <a:solidFill>
                  <a:srgbClr val="0E3558"/>
                </a:solidFill>
              </a:rPr>
              <a:t>и</a:t>
            </a:r>
            <a:r>
              <a:rPr lang="ru-RU" sz="2600" i="1" kern="0" dirty="0">
                <a:solidFill>
                  <a:srgbClr val="C00000"/>
                </a:solidFill>
              </a:rPr>
              <a:t> 18</a:t>
            </a:r>
            <a:r>
              <a:rPr lang="ru-RU" sz="2600" i="1" kern="0" dirty="0">
                <a:solidFill>
                  <a:srgbClr val="0E3558"/>
                </a:solidFill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7321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C00000"/>
                </a:solidFill>
              </a:rPr>
              <a:t>НОК (12; 18) = 36</a:t>
            </a:r>
          </a:p>
        </p:txBody>
      </p:sp>
      <p:sp>
        <p:nvSpPr>
          <p:cNvPr id="10" name="Овал 9"/>
          <p:cNvSpPr/>
          <p:nvPr/>
        </p:nvSpPr>
        <p:spPr>
          <a:xfrm>
            <a:off x="4527177" y="1844824"/>
            <a:ext cx="57606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98005" y="2348881"/>
            <a:ext cx="57606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44352" y="3111341"/>
            <a:ext cx="38996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0B050"/>
                </a:solidFill>
              </a:rPr>
              <a:t>36, 72, 108, 144, …</a:t>
            </a:r>
            <a:endParaRPr lang="ru-RU" dirty="0">
              <a:solidFill>
                <a:srgbClr val="0E3558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250196" y="3101788"/>
            <a:ext cx="57606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23" name="Рисунок 22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4" grpId="0"/>
      <p:bldP spid="13" grpId="0"/>
      <p:bldP spid="15" grpId="0"/>
      <p:bldP spid="18" grpId="0"/>
      <p:bldP spid="20" grpId="0"/>
      <p:bldP spid="10" grpId="0" animBg="1"/>
      <p:bldP spid="11" grpId="0" animBg="1"/>
      <p:bldP spid="19" grpId="0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512" y="1844824"/>
            <a:ext cx="87849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 smtClean="0">
                <a:solidFill>
                  <a:srgbClr val="0E3558"/>
                </a:solidFill>
              </a:rPr>
              <a:t>Разложим число </a:t>
            </a:r>
            <a:r>
              <a:rPr lang="ru-RU" sz="2600" i="1" kern="0" dirty="0" smtClean="0">
                <a:solidFill>
                  <a:srgbClr val="FF0000"/>
                </a:solidFill>
              </a:rPr>
              <a:t>12</a:t>
            </a:r>
            <a:r>
              <a:rPr lang="ru-RU" sz="2600" i="1" kern="0" dirty="0" smtClean="0">
                <a:solidFill>
                  <a:srgbClr val="C00000"/>
                </a:solidFill>
              </a:rPr>
              <a:t> </a:t>
            </a:r>
            <a:r>
              <a:rPr lang="ru-RU" sz="2600" i="1" kern="0" dirty="0" smtClean="0">
                <a:solidFill>
                  <a:schemeClr val="accent4"/>
                </a:solidFill>
              </a:rPr>
              <a:t>на простые множители:</a:t>
            </a:r>
            <a:endParaRPr lang="ru-RU" sz="2600" i="1" kern="0" dirty="0">
              <a:solidFill>
                <a:schemeClr val="accent4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3548" y="2404123"/>
            <a:ext cx="55446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 smtClean="0">
                <a:solidFill>
                  <a:srgbClr val="00B050"/>
                </a:solidFill>
              </a:rPr>
              <a:t>12 = 2 ∙ 2 ∙ 3 = 2</a:t>
            </a:r>
            <a:r>
              <a:rPr lang="ru-RU" sz="2600" i="1" kern="0" baseline="30000" dirty="0" smtClean="0">
                <a:solidFill>
                  <a:srgbClr val="00B050"/>
                </a:solidFill>
              </a:rPr>
              <a:t>2</a:t>
            </a:r>
            <a:r>
              <a:rPr lang="ru-RU" sz="2600" i="1" kern="0" dirty="0" smtClean="0">
                <a:solidFill>
                  <a:srgbClr val="00B050"/>
                </a:solidFill>
              </a:rPr>
              <a:t> ∙ 3</a:t>
            </a:r>
            <a:endParaRPr lang="ru-RU" sz="2600" i="1" kern="0" baseline="30000" dirty="0">
              <a:solidFill>
                <a:srgbClr val="0E3558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96752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>
                <a:solidFill>
                  <a:srgbClr val="0E3558"/>
                </a:solidFill>
              </a:rPr>
              <a:t>Найти </a:t>
            </a:r>
            <a:r>
              <a:rPr lang="ru-RU" sz="2600" i="1" kern="0" dirty="0" smtClean="0">
                <a:solidFill>
                  <a:srgbClr val="0E3558"/>
                </a:solidFill>
              </a:rPr>
              <a:t>НОК </a:t>
            </a:r>
            <a:r>
              <a:rPr lang="ru-RU" sz="2600" i="1" kern="0" dirty="0">
                <a:solidFill>
                  <a:srgbClr val="0E3558"/>
                </a:solidFill>
              </a:rPr>
              <a:t>чисел: </a:t>
            </a:r>
            <a:r>
              <a:rPr lang="ru-RU" sz="2600" i="1" kern="0" dirty="0" smtClean="0">
                <a:solidFill>
                  <a:srgbClr val="FF0000"/>
                </a:solidFill>
              </a:rPr>
              <a:t>12</a:t>
            </a:r>
            <a:r>
              <a:rPr lang="ru-RU" sz="2600" i="1" kern="0" dirty="0" smtClean="0">
                <a:solidFill>
                  <a:srgbClr val="C00000"/>
                </a:solidFill>
              </a:rPr>
              <a:t> </a:t>
            </a:r>
            <a:r>
              <a:rPr lang="ru-RU" sz="2600" i="1" kern="0" dirty="0">
                <a:solidFill>
                  <a:srgbClr val="0E3558"/>
                </a:solidFill>
              </a:rPr>
              <a:t>и</a:t>
            </a:r>
            <a:r>
              <a:rPr lang="ru-RU" sz="2600" i="1" kern="0" dirty="0">
                <a:solidFill>
                  <a:srgbClr val="C00000"/>
                </a:solidFill>
              </a:rPr>
              <a:t> </a:t>
            </a:r>
            <a:r>
              <a:rPr lang="ru-RU" sz="2600" i="1" kern="0" dirty="0" smtClean="0">
                <a:solidFill>
                  <a:srgbClr val="FF0000"/>
                </a:solidFill>
              </a:rPr>
              <a:t>18</a:t>
            </a:r>
            <a:r>
              <a:rPr lang="ru-RU" sz="2600" i="1" kern="0" dirty="0" smtClean="0">
                <a:solidFill>
                  <a:srgbClr val="0E3558"/>
                </a:solidFill>
              </a:rPr>
              <a:t>.</a:t>
            </a:r>
            <a:endParaRPr lang="ru-RU" sz="2600" i="1" kern="0" dirty="0">
              <a:solidFill>
                <a:srgbClr val="0E3558"/>
              </a:solidFill>
            </a:endParaRPr>
          </a:p>
        </p:txBody>
      </p:sp>
      <p:pic>
        <p:nvPicPr>
          <p:cNvPr id="23" name="Рисунок 22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47444" y="2998112"/>
            <a:ext cx="87849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 smtClean="0">
                <a:solidFill>
                  <a:srgbClr val="0E3558"/>
                </a:solidFill>
              </a:rPr>
              <a:t>Разложим число </a:t>
            </a:r>
            <a:r>
              <a:rPr lang="ru-RU" sz="2600" i="1" kern="0" dirty="0" smtClean="0">
                <a:solidFill>
                  <a:srgbClr val="FF0000"/>
                </a:solidFill>
              </a:rPr>
              <a:t>18</a:t>
            </a:r>
            <a:r>
              <a:rPr lang="ru-RU" sz="2600" i="1" kern="0" dirty="0" smtClean="0">
                <a:solidFill>
                  <a:srgbClr val="C00000"/>
                </a:solidFill>
              </a:rPr>
              <a:t> </a:t>
            </a:r>
            <a:r>
              <a:rPr lang="ru-RU" sz="2600" i="1" kern="0" dirty="0" smtClean="0">
                <a:solidFill>
                  <a:schemeClr val="accent4"/>
                </a:solidFill>
              </a:rPr>
              <a:t>на простые множители:</a:t>
            </a:r>
            <a:endParaRPr lang="ru-RU" sz="2600" i="1" kern="0" dirty="0">
              <a:solidFill>
                <a:schemeClr val="accent4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3548" y="3789040"/>
            <a:ext cx="55446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 smtClean="0">
                <a:solidFill>
                  <a:srgbClr val="00B050"/>
                </a:solidFill>
              </a:rPr>
              <a:t>18 </a:t>
            </a:r>
            <a:r>
              <a:rPr lang="ru-RU" sz="2600" i="1" kern="0" dirty="0">
                <a:solidFill>
                  <a:srgbClr val="00B050"/>
                </a:solidFill>
              </a:rPr>
              <a:t>= 2 ∙ 3</a:t>
            </a:r>
            <a:r>
              <a:rPr lang="ru-RU" sz="2600" i="1" kern="0" dirty="0" smtClean="0">
                <a:solidFill>
                  <a:srgbClr val="00B050"/>
                </a:solidFill>
              </a:rPr>
              <a:t> ∙ 3 = 2 ∙ 3</a:t>
            </a:r>
            <a:r>
              <a:rPr lang="ru-RU" sz="2600" i="1" kern="0" baseline="30000" dirty="0" smtClean="0">
                <a:solidFill>
                  <a:srgbClr val="00B050"/>
                </a:solidFill>
              </a:rPr>
              <a:t>2</a:t>
            </a:r>
            <a:endParaRPr lang="ru-RU" sz="2600" i="1" kern="0" baseline="30000" dirty="0">
              <a:solidFill>
                <a:srgbClr val="0E3558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4509120"/>
            <a:ext cx="75361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kern="0" dirty="0" smtClean="0">
                <a:solidFill>
                  <a:srgbClr val="C00000"/>
                </a:solidFill>
              </a:rPr>
              <a:t>НОК (12</a:t>
            </a:r>
            <a:r>
              <a:rPr lang="ru-RU" sz="2600" i="1" kern="0" dirty="0">
                <a:solidFill>
                  <a:srgbClr val="C00000"/>
                </a:solidFill>
              </a:rPr>
              <a:t>; </a:t>
            </a:r>
            <a:r>
              <a:rPr lang="ru-RU" sz="2600" i="1" kern="0" dirty="0" smtClean="0">
                <a:solidFill>
                  <a:srgbClr val="C00000"/>
                </a:solidFill>
              </a:rPr>
              <a:t>18) = </a:t>
            </a:r>
            <a:r>
              <a:rPr lang="ru-RU" sz="2600" i="1" kern="0" dirty="0">
                <a:solidFill>
                  <a:srgbClr val="00B050"/>
                </a:solidFill>
              </a:rPr>
              <a:t>2 ∙ 2 ∙ </a:t>
            </a:r>
            <a:r>
              <a:rPr lang="ru-RU" sz="2600" i="1" kern="0" dirty="0" smtClean="0">
                <a:solidFill>
                  <a:srgbClr val="00B050"/>
                </a:solidFill>
              </a:rPr>
              <a:t>3</a:t>
            </a:r>
            <a:r>
              <a:rPr lang="ru-RU" sz="2600" i="1" kern="0" dirty="0">
                <a:solidFill>
                  <a:srgbClr val="00B050"/>
                </a:solidFill>
              </a:rPr>
              <a:t> ∙ 3</a:t>
            </a:r>
            <a:r>
              <a:rPr lang="ru-RU" sz="2600" i="1" kern="0" dirty="0" smtClean="0">
                <a:solidFill>
                  <a:srgbClr val="00B050"/>
                </a:solidFill>
              </a:rPr>
              <a:t> </a:t>
            </a:r>
            <a:r>
              <a:rPr lang="ru-RU" sz="2600" i="1" kern="0" dirty="0" smtClean="0">
                <a:solidFill>
                  <a:srgbClr val="C00000"/>
                </a:solidFill>
              </a:rPr>
              <a:t> =  2</a:t>
            </a:r>
            <a:r>
              <a:rPr lang="ru-RU" sz="2600" i="1" kern="0" baseline="30000" dirty="0" smtClean="0">
                <a:solidFill>
                  <a:srgbClr val="C00000"/>
                </a:solidFill>
              </a:rPr>
              <a:t>2</a:t>
            </a:r>
            <a:r>
              <a:rPr lang="ru-RU" sz="2600" i="1" kern="0" dirty="0" smtClean="0">
                <a:solidFill>
                  <a:srgbClr val="C00000"/>
                </a:solidFill>
              </a:rPr>
              <a:t> ∙ 3</a:t>
            </a:r>
            <a:r>
              <a:rPr lang="ru-RU" sz="2600" i="1" kern="0" baseline="30000" dirty="0" smtClean="0">
                <a:solidFill>
                  <a:srgbClr val="C00000"/>
                </a:solidFill>
              </a:rPr>
              <a:t>2</a:t>
            </a:r>
            <a:r>
              <a:rPr lang="ru-RU" sz="2600" i="1" kern="0" dirty="0" smtClean="0">
                <a:solidFill>
                  <a:srgbClr val="C00000"/>
                </a:solidFill>
              </a:rPr>
              <a:t> = 36</a:t>
            </a:r>
            <a:endParaRPr lang="ru-RU" sz="2600" i="1" kern="0" dirty="0">
              <a:solidFill>
                <a:srgbClr val="C0000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123728" y="3834414"/>
            <a:ext cx="401694" cy="40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121655" y="2332044"/>
            <a:ext cx="1584176" cy="61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116632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Наименьшее общее кратное (НОК)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705830" y="4448294"/>
            <a:ext cx="1362113" cy="553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105642" y="4554494"/>
            <a:ext cx="401694" cy="40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24" grpId="0"/>
      <p:bldP spid="25" grpId="0"/>
      <p:bldP spid="33" grpId="0" animBg="1"/>
      <p:bldP spid="34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Числовые множества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87137" y="1318745"/>
            <a:ext cx="5410200" cy="665162"/>
            <a:chOff x="1828800" y="1871663"/>
            <a:chExt cx="5410200" cy="665162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1828800" y="1871663"/>
              <a:ext cx="762000" cy="665162"/>
              <a:chOff x="1110" y="2656"/>
              <a:chExt cx="1549" cy="1351"/>
            </a:xfrm>
          </p:grpSpPr>
          <p:sp>
            <p:nvSpPr>
              <p:cNvPr id="40964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E3558"/>
                  </a:solidFill>
                </a:endParaRPr>
              </a:p>
            </p:txBody>
          </p:sp>
          <p:sp>
            <p:nvSpPr>
              <p:cNvPr id="40965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E3558"/>
                  </a:solidFill>
                </a:endParaRPr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E3558"/>
                  </a:solidFill>
                </a:endParaRPr>
              </a:p>
            </p:txBody>
          </p:sp>
        </p:grp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2438400" y="2481263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40972" name="Text Box 12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667000" y="1947863"/>
              <a:ext cx="428239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srgbClr val="0E3558"/>
                  </a:solidFill>
                </a:rPr>
                <a:t>Натуральные и целые числа</a:t>
              </a:r>
              <a:endParaRPr lang="en-US" sz="2400" dirty="0">
                <a:solidFill>
                  <a:srgbClr val="0E3558"/>
                </a:solidFill>
              </a:endParaRPr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gray">
            <a:xfrm>
              <a:off x="2025650" y="19700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328260" y="22964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33" name="Рисунок 32" descr="Рисунок1.jpg"/>
          <p:cNvPicPr>
            <a:picLocks noChangeAspect="1"/>
          </p:cNvPicPr>
          <p:nvPr/>
        </p:nvPicPr>
        <p:blipFill>
          <a:blip r:embed="rId3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65777" y="417888"/>
            <a:ext cx="42406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Простейшие примеры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825" y="5239357"/>
            <a:ext cx="3836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70C0"/>
                </a:solidFill>
              </a:rPr>
              <a:t>378</a:t>
            </a:r>
            <a:r>
              <a:rPr lang="en-US" sz="2400" b="1" i="1" dirty="0">
                <a:solidFill>
                  <a:srgbClr val="0070C0"/>
                </a:solidFill>
              </a:rPr>
              <a:t>0 = 2</a:t>
            </a:r>
            <a:r>
              <a:rPr lang="ru-RU" sz="2400" b="1" i="1" baseline="30000" dirty="0">
                <a:solidFill>
                  <a:srgbClr val="0070C0"/>
                </a:solidFill>
              </a:rPr>
              <a:t>2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>
                <a:solidFill>
                  <a:srgbClr val="0070C0"/>
                </a:solidFill>
              </a:rPr>
              <a:t>∙</a:t>
            </a:r>
            <a:r>
              <a:rPr lang="en-US" sz="2400" b="1" i="1" dirty="0">
                <a:solidFill>
                  <a:srgbClr val="0070C0"/>
                </a:solidFill>
              </a:rPr>
              <a:t> 3</a:t>
            </a:r>
            <a:r>
              <a:rPr lang="ru-RU" sz="2400" b="1" i="1" baseline="30000" dirty="0">
                <a:solidFill>
                  <a:srgbClr val="0070C0"/>
                </a:solidFill>
              </a:rPr>
              <a:t>3</a:t>
            </a:r>
            <a:r>
              <a:rPr lang="en-US" sz="2400" b="1" i="1" dirty="0">
                <a:solidFill>
                  <a:srgbClr val="0070C0"/>
                </a:solidFill>
              </a:rPr>
              <a:t> ∙ 5 ∙ 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0980" y="2044906"/>
            <a:ext cx="4122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7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593792" y="2170412"/>
            <a:ext cx="4290" cy="27595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85796" y="2050790"/>
            <a:ext cx="110799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3780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1890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  945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  315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  105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    35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     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      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4634" y="2050791"/>
            <a:ext cx="35618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99450" y="2053870"/>
            <a:ext cx="11079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7056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3528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1764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  882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  441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  147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    49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     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B050"/>
                </a:solidFill>
              </a:rPr>
              <a:t>      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98704" y="5131177"/>
            <a:ext cx="3532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70C0"/>
                </a:solidFill>
              </a:rPr>
              <a:t>70</a:t>
            </a:r>
            <a:r>
              <a:rPr lang="en-US" sz="2400" b="1" i="1" kern="0" dirty="0">
                <a:solidFill>
                  <a:srgbClr val="0070C0"/>
                </a:solidFill>
              </a:rPr>
              <a:t>56</a:t>
            </a:r>
            <a:r>
              <a:rPr lang="ru-RU" sz="2400" b="1" i="1" kern="0" dirty="0">
                <a:solidFill>
                  <a:srgbClr val="0070C0"/>
                </a:solidFill>
              </a:rPr>
              <a:t> </a:t>
            </a:r>
            <a:r>
              <a:rPr lang="ru-RU" sz="2400" b="1" i="1" dirty="0">
                <a:solidFill>
                  <a:srgbClr val="0070C0"/>
                </a:solidFill>
              </a:rPr>
              <a:t>= </a:t>
            </a:r>
            <a:r>
              <a:rPr lang="en-US" sz="2400" b="1" i="1" dirty="0">
                <a:solidFill>
                  <a:srgbClr val="0070C0"/>
                </a:solidFill>
              </a:rPr>
              <a:t>2</a:t>
            </a:r>
            <a:r>
              <a:rPr lang="ru-RU" sz="2400" b="1" i="1" baseline="30000" dirty="0">
                <a:solidFill>
                  <a:srgbClr val="0070C0"/>
                </a:solidFill>
              </a:rPr>
              <a:t>4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>
                <a:solidFill>
                  <a:srgbClr val="0070C0"/>
                </a:solidFill>
              </a:rPr>
              <a:t>∙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>
                <a:solidFill>
                  <a:srgbClr val="0070C0"/>
                </a:solidFill>
              </a:rPr>
              <a:t>3</a:t>
            </a:r>
            <a:r>
              <a:rPr lang="ru-RU" sz="2400" b="1" i="1" baseline="30000" dirty="0">
                <a:solidFill>
                  <a:srgbClr val="0070C0"/>
                </a:solidFill>
              </a:rPr>
              <a:t>2</a:t>
            </a:r>
            <a:r>
              <a:rPr lang="en-US" sz="2400" b="1" i="1" dirty="0">
                <a:solidFill>
                  <a:srgbClr val="0070C0"/>
                </a:solidFill>
              </a:rPr>
              <a:t> ∙ </a:t>
            </a:r>
            <a:r>
              <a:rPr lang="ru-RU" sz="2400" b="1" i="1" dirty="0">
                <a:solidFill>
                  <a:srgbClr val="0070C0"/>
                </a:solidFill>
              </a:rPr>
              <a:t>7</a:t>
            </a:r>
            <a:r>
              <a:rPr lang="ru-RU" sz="2400" b="1" i="1" baseline="30000" dirty="0">
                <a:solidFill>
                  <a:srgbClr val="0070C0"/>
                </a:solidFill>
              </a:rPr>
              <a:t>2</a:t>
            </a:r>
            <a:endParaRPr lang="ru-RU" sz="2400" dirty="0">
              <a:solidFill>
                <a:srgbClr val="0E3558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786000" y="2140535"/>
            <a:ext cx="10460" cy="31517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7504" y="989220"/>
            <a:ext cx="8772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E3558"/>
                </a:solidFill>
              </a:rPr>
              <a:t>Найдите </a:t>
            </a:r>
            <a:r>
              <a:rPr lang="ru-RU" sz="2400" b="1" i="1" dirty="0">
                <a:solidFill>
                  <a:srgbClr val="0E3558"/>
                </a:solidFill>
              </a:rPr>
              <a:t>канонические разложения чисел 3780 и 7056. </a:t>
            </a:r>
          </a:p>
        </p:txBody>
      </p:sp>
    </p:spTree>
    <p:extLst>
      <p:ext uri="{BB962C8B-B14F-4D97-AF65-F5344CB8AC3E}">
        <p14:creationId xmlns:p14="http://schemas.microsoft.com/office/powerpoint/2010/main" val="415631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47843" y="2018818"/>
            <a:ext cx="857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70C0"/>
                </a:solidFill>
              </a:rPr>
              <a:t>378</a:t>
            </a:r>
            <a:r>
              <a:rPr lang="en-US" sz="2400" b="1" i="1" dirty="0" smtClean="0">
                <a:solidFill>
                  <a:srgbClr val="0070C0"/>
                </a:solidFill>
              </a:rPr>
              <a:t>0 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=</a:t>
            </a:r>
            <a:r>
              <a:rPr lang="ru-RU" sz="2400" b="1" i="1" dirty="0" smtClean="0">
                <a:solidFill>
                  <a:srgbClr val="0070C0"/>
                </a:solidFill>
              </a:rPr>
              <a:t> 2 ∙ 2 ∙ 3 ∙ 3 ∙ 3 ∙ 5 ∙ 7  = </a:t>
            </a:r>
            <a:r>
              <a:rPr lang="en-US" sz="2400" b="1" i="1" dirty="0" smtClean="0">
                <a:solidFill>
                  <a:srgbClr val="0070C0"/>
                </a:solidFill>
              </a:rPr>
              <a:t> 2</a:t>
            </a:r>
            <a:r>
              <a:rPr lang="ru-RU" sz="2400" b="1" i="1" baseline="30000" dirty="0" smtClean="0">
                <a:solidFill>
                  <a:srgbClr val="0070C0"/>
                </a:solidFill>
              </a:rPr>
              <a:t>2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∙</a:t>
            </a:r>
            <a:r>
              <a:rPr lang="en-US" sz="2400" b="1" i="1" dirty="0" smtClean="0">
                <a:solidFill>
                  <a:srgbClr val="0070C0"/>
                </a:solidFill>
              </a:rPr>
              <a:t> 3</a:t>
            </a:r>
            <a:r>
              <a:rPr lang="ru-RU" sz="2400" b="1" i="1" baseline="30000" dirty="0" smtClean="0">
                <a:solidFill>
                  <a:srgbClr val="0070C0"/>
                </a:solidFill>
              </a:rPr>
              <a:t>3</a:t>
            </a:r>
            <a:r>
              <a:rPr lang="en-US" sz="2400" b="1" i="1" dirty="0" smtClean="0">
                <a:solidFill>
                  <a:srgbClr val="0070C0"/>
                </a:solidFill>
              </a:rPr>
              <a:t> ∙ 5 ∙ 7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7843" y="2652836"/>
            <a:ext cx="8472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70C0"/>
                </a:solidFill>
              </a:rPr>
              <a:t>70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56</a:t>
            </a:r>
            <a:r>
              <a:rPr lang="ru-RU" sz="2400" b="1" i="1" kern="0" dirty="0" smtClean="0">
                <a:solidFill>
                  <a:srgbClr val="0070C0"/>
                </a:solidFill>
              </a:rPr>
              <a:t>  </a:t>
            </a:r>
            <a:r>
              <a:rPr lang="ru-RU" sz="2400" b="1" i="1" dirty="0">
                <a:solidFill>
                  <a:srgbClr val="0070C0"/>
                </a:solidFill>
              </a:rPr>
              <a:t>= 2 ∙ </a:t>
            </a:r>
            <a:r>
              <a:rPr lang="ru-RU" sz="2400" b="1" i="1" dirty="0" smtClean="0">
                <a:solidFill>
                  <a:srgbClr val="0070C0"/>
                </a:solidFill>
              </a:rPr>
              <a:t>2 ∙ 2 ∙ 2 </a:t>
            </a:r>
            <a:r>
              <a:rPr lang="ru-RU" sz="2400" b="1" i="1" dirty="0">
                <a:solidFill>
                  <a:srgbClr val="0070C0"/>
                </a:solidFill>
              </a:rPr>
              <a:t>∙ 3 ∙ 3 ∙ </a:t>
            </a:r>
            <a:r>
              <a:rPr lang="ru-RU" sz="2400" b="1" i="1" dirty="0" smtClean="0">
                <a:solidFill>
                  <a:srgbClr val="0070C0"/>
                </a:solidFill>
              </a:rPr>
              <a:t>7 </a:t>
            </a:r>
            <a:r>
              <a:rPr lang="ru-RU" sz="2400" b="1" i="1" dirty="0">
                <a:solidFill>
                  <a:srgbClr val="0070C0"/>
                </a:solidFill>
              </a:rPr>
              <a:t>∙ 7 </a:t>
            </a:r>
            <a:r>
              <a:rPr lang="ru-RU" sz="2400" b="1" i="1" dirty="0" smtClean="0">
                <a:solidFill>
                  <a:srgbClr val="0070C0"/>
                </a:solidFill>
              </a:rPr>
              <a:t>=  </a:t>
            </a:r>
            <a:r>
              <a:rPr lang="en-US" sz="2400" b="1" i="1" dirty="0">
                <a:solidFill>
                  <a:srgbClr val="0070C0"/>
                </a:solidFill>
              </a:rPr>
              <a:t>2</a:t>
            </a:r>
            <a:r>
              <a:rPr lang="ru-RU" sz="2400" b="1" i="1" baseline="30000" dirty="0">
                <a:solidFill>
                  <a:srgbClr val="0070C0"/>
                </a:solidFill>
              </a:rPr>
              <a:t>4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>
                <a:solidFill>
                  <a:srgbClr val="0070C0"/>
                </a:solidFill>
              </a:rPr>
              <a:t>∙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>
                <a:solidFill>
                  <a:srgbClr val="0070C0"/>
                </a:solidFill>
              </a:rPr>
              <a:t>3</a:t>
            </a:r>
            <a:r>
              <a:rPr lang="ru-RU" sz="2400" b="1" i="1" baseline="30000" dirty="0">
                <a:solidFill>
                  <a:srgbClr val="0070C0"/>
                </a:solidFill>
              </a:rPr>
              <a:t>2</a:t>
            </a:r>
            <a:r>
              <a:rPr lang="en-US" sz="2400" b="1" i="1" dirty="0">
                <a:solidFill>
                  <a:srgbClr val="0070C0"/>
                </a:solidFill>
              </a:rPr>
              <a:t> ∙ </a:t>
            </a:r>
            <a:r>
              <a:rPr lang="ru-RU" sz="2400" b="1" i="1" dirty="0">
                <a:solidFill>
                  <a:srgbClr val="0070C0"/>
                </a:solidFill>
              </a:rPr>
              <a:t>7</a:t>
            </a:r>
            <a:r>
              <a:rPr lang="ru-RU" sz="2400" b="1" i="1" baseline="30000" dirty="0">
                <a:solidFill>
                  <a:srgbClr val="0070C0"/>
                </a:solidFill>
              </a:rPr>
              <a:t>2</a:t>
            </a:r>
            <a:endParaRPr lang="ru-RU" sz="2400" dirty="0">
              <a:solidFill>
                <a:srgbClr val="0E3558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3284984"/>
            <a:ext cx="7657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70C0"/>
                </a:solidFill>
              </a:rPr>
              <a:t>НОД (3780; 7056</a:t>
            </a:r>
            <a:r>
              <a:rPr lang="ru-RU" sz="2400" b="1" i="1" kern="0" dirty="0" smtClean="0">
                <a:solidFill>
                  <a:srgbClr val="0070C0"/>
                </a:solidFill>
              </a:rPr>
              <a:t>) = </a:t>
            </a:r>
            <a:r>
              <a:rPr lang="ru-RU" sz="2400" b="1" i="1" kern="0" dirty="0">
                <a:solidFill>
                  <a:srgbClr val="0070C0"/>
                </a:solidFill>
              </a:rPr>
              <a:t>2</a:t>
            </a:r>
            <a:r>
              <a:rPr lang="ru-RU" sz="2400" b="1" i="1" kern="0" baseline="30000" dirty="0">
                <a:solidFill>
                  <a:srgbClr val="0070C0"/>
                </a:solidFill>
              </a:rPr>
              <a:t>2</a:t>
            </a:r>
            <a:r>
              <a:rPr lang="ru-RU" sz="2400" b="1" i="1" kern="0" dirty="0">
                <a:solidFill>
                  <a:srgbClr val="0070C0"/>
                </a:solidFill>
              </a:rPr>
              <a:t> ∙ 3</a:t>
            </a:r>
            <a:r>
              <a:rPr lang="ru-RU" sz="2400" b="1" i="1" kern="0" baseline="30000" dirty="0">
                <a:solidFill>
                  <a:srgbClr val="0070C0"/>
                </a:solidFill>
              </a:rPr>
              <a:t>2</a:t>
            </a:r>
            <a:r>
              <a:rPr lang="ru-RU" sz="2400" b="1" i="1" kern="0" dirty="0">
                <a:solidFill>
                  <a:srgbClr val="0070C0"/>
                </a:solidFill>
              </a:rPr>
              <a:t> ∙ 7 = 252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479715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70C0"/>
                </a:solidFill>
              </a:rPr>
              <a:t>НОК (3780; 7056</a:t>
            </a:r>
            <a:r>
              <a:rPr lang="ru-RU" sz="2400" b="1" i="1" kern="0" dirty="0" smtClean="0">
                <a:solidFill>
                  <a:srgbClr val="0070C0"/>
                </a:solidFill>
              </a:rPr>
              <a:t>) = </a:t>
            </a:r>
            <a:r>
              <a:rPr lang="ru-RU" sz="2400" b="1" i="1" dirty="0">
                <a:solidFill>
                  <a:srgbClr val="0070C0"/>
                </a:solidFill>
              </a:rPr>
              <a:t>2 ∙ 2 ∙ 3 ∙ 3 ∙ 3 ∙ 5 ∙ </a:t>
            </a:r>
            <a:r>
              <a:rPr lang="ru-RU" sz="2400" b="1" i="1" dirty="0" smtClean="0">
                <a:solidFill>
                  <a:srgbClr val="0070C0"/>
                </a:solidFill>
              </a:rPr>
              <a:t>7 ∙2 ∙ 2 ∙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0070C0"/>
                </a:solidFill>
              </a:rPr>
              <a:t> </a:t>
            </a:r>
            <a:endParaRPr lang="ru-RU" sz="2400" b="1" i="1" kern="0" dirty="0" smtClean="0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 smtClean="0">
                <a:solidFill>
                  <a:srgbClr val="0070C0"/>
                </a:solidFill>
              </a:rPr>
              <a:t>НОК </a:t>
            </a:r>
            <a:r>
              <a:rPr lang="ru-RU" sz="2400" b="1" i="1" kern="0" dirty="0">
                <a:solidFill>
                  <a:srgbClr val="0070C0"/>
                </a:solidFill>
              </a:rPr>
              <a:t>(3780; 7056) =  2</a:t>
            </a:r>
            <a:r>
              <a:rPr lang="ru-RU" sz="2400" b="1" i="1" kern="0" baseline="30000" dirty="0">
                <a:solidFill>
                  <a:srgbClr val="0070C0"/>
                </a:solidFill>
              </a:rPr>
              <a:t>4</a:t>
            </a:r>
            <a:r>
              <a:rPr lang="ru-RU" sz="2400" b="1" i="1" kern="0" dirty="0">
                <a:solidFill>
                  <a:srgbClr val="0070C0"/>
                </a:solidFill>
              </a:rPr>
              <a:t> ∙ 3</a:t>
            </a:r>
            <a:r>
              <a:rPr lang="ru-RU" sz="2400" b="1" i="1" kern="0" baseline="30000" dirty="0">
                <a:solidFill>
                  <a:srgbClr val="0070C0"/>
                </a:solidFill>
              </a:rPr>
              <a:t>3</a:t>
            </a:r>
            <a:r>
              <a:rPr lang="ru-RU" sz="2400" b="1" i="1" kern="0" dirty="0">
                <a:solidFill>
                  <a:srgbClr val="0070C0"/>
                </a:solidFill>
              </a:rPr>
              <a:t> ∙ 5 ∙ 7</a:t>
            </a:r>
            <a:r>
              <a:rPr lang="ru-RU" sz="2400" b="1" i="1" kern="0" baseline="30000" dirty="0">
                <a:solidFill>
                  <a:srgbClr val="0070C0"/>
                </a:solidFill>
              </a:rPr>
              <a:t>2</a:t>
            </a:r>
            <a:r>
              <a:rPr lang="ru-RU" sz="2400" b="1" i="1" kern="0" dirty="0">
                <a:solidFill>
                  <a:srgbClr val="0070C0"/>
                </a:solidFill>
              </a:rPr>
              <a:t> = </a:t>
            </a:r>
            <a:r>
              <a:rPr lang="ru-RU" sz="24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</a:rPr>
              <a:t>105840</a:t>
            </a:r>
          </a:p>
        </p:txBody>
      </p:sp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412" y="1268760"/>
            <a:ext cx="8705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E3558"/>
                </a:solidFill>
              </a:rPr>
              <a:t>Найдите НОД (3780; 7056)  и НОК(3780; 7056) 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165777" y="417888"/>
            <a:ext cx="42406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Простейшие примеры</a:t>
            </a:r>
          </a:p>
        </p:txBody>
      </p:sp>
      <p:sp>
        <p:nvSpPr>
          <p:cNvPr id="9" name="Овал 8"/>
          <p:cNvSpPr/>
          <p:nvPr/>
        </p:nvSpPr>
        <p:spPr>
          <a:xfrm>
            <a:off x="1473025" y="1942602"/>
            <a:ext cx="1658816" cy="61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51222" y="2018818"/>
            <a:ext cx="401694" cy="40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92406" y="2603496"/>
            <a:ext cx="1658816" cy="61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51222" y="2682821"/>
            <a:ext cx="401694" cy="40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05560" y="1942602"/>
            <a:ext cx="3024336" cy="61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58117" y="4656068"/>
            <a:ext cx="3026051" cy="61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44482" y="2652836"/>
            <a:ext cx="957951" cy="470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435368" y="2682152"/>
            <a:ext cx="401694" cy="40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940152" y="4793246"/>
            <a:ext cx="957951" cy="470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898103" y="4789503"/>
            <a:ext cx="401694" cy="40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 l="64314" t="94118" r="6765"/>
          <a:stretch>
            <a:fillRect/>
          </a:stretch>
        </p:blipFill>
        <p:spPr>
          <a:xfrm>
            <a:off x="5880847" y="6454588"/>
            <a:ext cx="2644588" cy="403412"/>
          </a:xfrm>
          <a:prstGeom prst="rect">
            <a:avLst/>
          </a:prstGeom>
        </p:spPr>
      </p:pic>
      <p:sp>
        <p:nvSpPr>
          <p:cNvPr id="36" name="Freeform 3"/>
          <p:cNvSpPr>
            <a:spLocks noEditPoints="1"/>
          </p:cNvSpPr>
          <p:nvPr/>
        </p:nvSpPr>
        <p:spPr bwMode="gray">
          <a:xfrm>
            <a:off x="180370" y="663118"/>
            <a:ext cx="5593162" cy="3428593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E3558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421372" y="2568120"/>
            <a:ext cx="1576030" cy="1564695"/>
            <a:chOff x="3104008" y="3824288"/>
            <a:chExt cx="1817032" cy="1843082"/>
          </a:xfrm>
        </p:grpSpPr>
        <p:sp>
          <p:nvSpPr>
            <p:cNvPr id="38" name="Oval 34"/>
            <p:cNvSpPr>
              <a:spLocks noChangeArrowheads="1"/>
            </p:cNvSpPr>
            <p:nvPr/>
          </p:nvSpPr>
          <p:spPr bwMode="gray">
            <a:xfrm rot="20876594">
              <a:off x="3482765" y="5000620"/>
              <a:ext cx="1438275" cy="66675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gray">
            <a:xfrm>
              <a:off x="3104008" y="3824288"/>
              <a:ext cx="1704975" cy="170656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gray">
            <a:xfrm>
              <a:off x="3124646" y="3833813"/>
              <a:ext cx="1665287" cy="16637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gray">
            <a:xfrm>
              <a:off x="3142108" y="3849688"/>
              <a:ext cx="1584325" cy="15557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gray">
            <a:xfrm>
              <a:off x="3234183" y="3894138"/>
              <a:ext cx="1409700" cy="126206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gray">
            <a:xfrm>
              <a:off x="3428992" y="4000504"/>
              <a:ext cx="998991" cy="144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800" b="1" i="1" dirty="0">
                  <a:solidFill>
                    <a:srgbClr val="000000"/>
                  </a:solidFill>
                </a:rPr>
                <a:t>R</a:t>
              </a:r>
              <a:endParaRPr lang="en-US" sz="8800" b="1" i="1" dirty="0">
                <a:solidFill>
                  <a:srgbClr val="0E3558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738566" y="2007717"/>
            <a:ext cx="1344900" cy="1200155"/>
            <a:chOff x="5621063" y="3557223"/>
            <a:chExt cx="1566865" cy="1528761"/>
          </a:xfrm>
        </p:grpSpPr>
        <p:sp>
          <p:nvSpPr>
            <p:cNvPr id="45" name="Oval 40"/>
            <p:cNvSpPr>
              <a:spLocks noChangeArrowheads="1"/>
            </p:cNvSpPr>
            <p:nvPr/>
          </p:nvSpPr>
          <p:spPr bwMode="gray">
            <a:xfrm rot="21014904">
              <a:off x="6054453" y="4476384"/>
              <a:ext cx="1133475" cy="60960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grpSp>
          <p:nvGrpSpPr>
            <p:cNvPr id="46" name="Group 41"/>
            <p:cNvGrpSpPr>
              <a:grpSpLocks/>
            </p:cNvGrpSpPr>
            <p:nvPr/>
          </p:nvGrpSpPr>
          <p:grpSpPr bwMode="auto">
            <a:xfrm>
              <a:off x="5621063" y="3557223"/>
              <a:ext cx="1371600" cy="1441450"/>
              <a:chOff x="732" y="2112"/>
              <a:chExt cx="842" cy="860"/>
            </a:xfrm>
          </p:grpSpPr>
          <p:sp>
            <p:nvSpPr>
              <p:cNvPr id="47" name="Oval 42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E3558"/>
                  </a:solidFill>
                </a:endParaRPr>
              </a:p>
            </p:txBody>
          </p:sp>
          <p:sp>
            <p:nvSpPr>
              <p:cNvPr id="48" name="Oval 43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E3558"/>
                  </a:solidFill>
                </a:endParaRPr>
              </a:p>
            </p:txBody>
          </p:sp>
          <p:sp>
            <p:nvSpPr>
              <p:cNvPr id="49" name="Oval 44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E3558"/>
                  </a:solidFill>
                </a:endParaRPr>
              </a:p>
            </p:txBody>
          </p:sp>
          <p:sp>
            <p:nvSpPr>
              <p:cNvPr id="50" name="Oval 45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E3558"/>
                  </a:solidFill>
                </a:endParaRPr>
              </a:p>
            </p:txBody>
          </p:sp>
          <p:sp>
            <p:nvSpPr>
              <p:cNvPr id="51" name="Text Box 46"/>
              <p:cNvSpPr txBox="1">
                <a:spLocks noChangeArrowheads="1"/>
              </p:cNvSpPr>
              <p:nvPr/>
            </p:nvSpPr>
            <p:spPr bwMode="gray">
              <a:xfrm>
                <a:off x="883" y="2231"/>
                <a:ext cx="480" cy="6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0" b="1" i="1" dirty="0">
                    <a:solidFill>
                      <a:srgbClr val="000000"/>
                    </a:solidFill>
                  </a:rPr>
                  <a:t>Q</a:t>
                </a:r>
                <a:endParaRPr lang="en-US" sz="6000" b="1" i="1" dirty="0">
                  <a:solidFill>
                    <a:srgbClr val="0E3558"/>
                  </a:solidFill>
                </a:endParaRPr>
              </a:p>
            </p:txBody>
          </p:sp>
        </p:grpSp>
      </p:grpSp>
      <p:grpSp>
        <p:nvGrpSpPr>
          <p:cNvPr id="52" name="Группа 51"/>
          <p:cNvGrpSpPr/>
          <p:nvPr/>
        </p:nvGrpSpPr>
        <p:grpSpPr>
          <a:xfrm>
            <a:off x="4697829" y="689316"/>
            <a:ext cx="1028558" cy="967660"/>
            <a:chOff x="6229384" y="2217738"/>
            <a:chExt cx="1185842" cy="1139824"/>
          </a:xfrm>
        </p:grpSpPr>
        <p:sp>
          <p:nvSpPr>
            <p:cNvPr id="53" name="Oval 47"/>
            <p:cNvSpPr>
              <a:spLocks noChangeArrowheads="1"/>
            </p:cNvSpPr>
            <p:nvPr/>
          </p:nvSpPr>
          <p:spPr bwMode="gray">
            <a:xfrm>
              <a:off x="6500826" y="2928933"/>
              <a:ext cx="914400" cy="428629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54" name="Oval 48"/>
            <p:cNvSpPr>
              <a:spLocks noChangeArrowheads="1"/>
            </p:cNvSpPr>
            <p:nvPr/>
          </p:nvSpPr>
          <p:spPr bwMode="gray">
            <a:xfrm>
              <a:off x="6229384" y="2217738"/>
              <a:ext cx="1023938" cy="10239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55" name="Oval 49"/>
            <p:cNvSpPr>
              <a:spLocks noChangeArrowheads="1"/>
            </p:cNvSpPr>
            <p:nvPr/>
          </p:nvSpPr>
          <p:spPr bwMode="gray">
            <a:xfrm>
              <a:off x="6242084" y="2222501"/>
              <a:ext cx="1000125" cy="100012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56" name="Oval 50"/>
            <p:cNvSpPr>
              <a:spLocks noChangeArrowheads="1"/>
            </p:cNvSpPr>
            <p:nvPr/>
          </p:nvSpPr>
          <p:spPr bwMode="gray">
            <a:xfrm>
              <a:off x="6253197" y="2233613"/>
              <a:ext cx="950912" cy="9334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57" name="Oval 51"/>
            <p:cNvSpPr>
              <a:spLocks noChangeArrowheads="1"/>
            </p:cNvSpPr>
            <p:nvPr/>
          </p:nvSpPr>
          <p:spPr bwMode="gray">
            <a:xfrm>
              <a:off x="6307172" y="2259013"/>
              <a:ext cx="847725" cy="7572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58" name="Text Box 52"/>
            <p:cNvSpPr txBox="1">
              <a:spLocks noChangeArrowheads="1"/>
            </p:cNvSpPr>
            <p:nvPr/>
          </p:nvSpPr>
          <p:spPr bwMode="gray">
            <a:xfrm>
              <a:off x="6500826" y="2360604"/>
              <a:ext cx="497252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 dirty="0">
                  <a:solidFill>
                    <a:srgbClr val="000000"/>
                  </a:solidFill>
                </a:rPr>
                <a:t>Z</a:t>
              </a:r>
              <a:endParaRPr lang="en-US" sz="4000" i="1" dirty="0">
                <a:solidFill>
                  <a:srgbClr val="0E3558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3513933" y="284498"/>
            <a:ext cx="826166" cy="642864"/>
            <a:chOff x="4805365" y="1471599"/>
            <a:chExt cx="952501" cy="757241"/>
          </a:xfrm>
        </p:grpSpPr>
        <p:sp>
          <p:nvSpPr>
            <p:cNvPr id="60" name="Oval 53"/>
            <p:cNvSpPr>
              <a:spLocks noChangeArrowheads="1"/>
            </p:cNvSpPr>
            <p:nvPr/>
          </p:nvSpPr>
          <p:spPr bwMode="gray">
            <a:xfrm>
              <a:off x="5072066" y="2000240"/>
              <a:ext cx="685800" cy="22860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61" name="Oval 54"/>
            <p:cNvSpPr>
              <a:spLocks noChangeArrowheads="1"/>
            </p:cNvSpPr>
            <p:nvPr/>
          </p:nvSpPr>
          <p:spPr bwMode="gray">
            <a:xfrm>
              <a:off x="4805365" y="1471599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62" name="Oval 55"/>
            <p:cNvSpPr>
              <a:spLocks noChangeArrowheads="1"/>
            </p:cNvSpPr>
            <p:nvPr/>
          </p:nvSpPr>
          <p:spPr bwMode="gray">
            <a:xfrm>
              <a:off x="4814890" y="1474774"/>
              <a:ext cx="665162" cy="6667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63" name="Oval 56"/>
            <p:cNvSpPr>
              <a:spLocks noChangeArrowheads="1"/>
            </p:cNvSpPr>
            <p:nvPr/>
          </p:nvSpPr>
          <p:spPr bwMode="gray">
            <a:xfrm>
              <a:off x="4821240" y="1481124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64" name="Oval 57"/>
            <p:cNvSpPr>
              <a:spLocks noChangeArrowheads="1"/>
            </p:cNvSpPr>
            <p:nvPr/>
          </p:nvSpPr>
          <p:spPr bwMode="gray">
            <a:xfrm>
              <a:off x="4857752" y="1500174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sp>
          <p:nvSpPr>
            <p:cNvPr id="65" name="Text Box 58"/>
            <p:cNvSpPr txBox="1">
              <a:spLocks noChangeArrowheads="1"/>
            </p:cNvSpPr>
            <p:nvPr/>
          </p:nvSpPr>
          <p:spPr bwMode="gray">
            <a:xfrm>
              <a:off x="4906952" y="1500161"/>
              <a:ext cx="481222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i="1" dirty="0">
                  <a:solidFill>
                    <a:srgbClr val="000000"/>
                  </a:solidFill>
                </a:rPr>
                <a:t>N</a:t>
              </a:r>
              <a:endParaRPr lang="en-US" sz="3200" i="1" dirty="0">
                <a:solidFill>
                  <a:srgbClr val="0E3558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784363" y="2568121"/>
            <a:ext cx="1530336" cy="1371808"/>
            <a:chOff x="5621063" y="3557223"/>
            <a:chExt cx="1566865" cy="1528761"/>
          </a:xfrm>
        </p:grpSpPr>
        <p:sp>
          <p:nvSpPr>
            <p:cNvPr id="67" name="Oval 40"/>
            <p:cNvSpPr>
              <a:spLocks noChangeArrowheads="1"/>
            </p:cNvSpPr>
            <p:nvPr/>
          </p:nvSpPr>
          <p:spPr bwMode="gray">
            <a:xfrm rot="21014904">
              <a:off x="6054453" y="4476384"/>
              <a:ext cx="1133475" cy="60960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E3558"/>
                </a:solidFill>
              </a:endParaRPr>
            </a:p>
          </p:txBody>
        </p:sp>
        <p:grpSp>
          <p:nvGrpSpPr>
            <p:cNvPr id="68" name="Group 41"/>
            <p:cNvGrpSpPr>
              <a:grpSpLocks/>
            </p:cNvGrpSpPr>
            <p:nvPr/>
          </p:nvGrpSpPr>
          <p:grpSpPr bwMode="auto">
            <a:xfrm>
              <a:off x="5621063" y="3557223"/>
              <a:ext cx="1371600" cy="1441450"/>
              <a:chOff x="732" y="2112"/>
              <a:chExt cx="842" cy="860"/>
            </a:xfrm>
          </p:grpSpPr>
          <p:sp>
            <p:nvSpPr>
              <p:cNvPr id="69" name="Oval 42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E3558"/>
                  </a:solidFill>
                </a:endParaRPr>
              </a:p>
            </p:txBody>
          </p:sp>
          <p:sp>
            <p:nvSpPr>
              <p:cNvPr id="70" name="Oval 43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E3558"/>
                  </a:solidFill>
                </a:endParaRPr>
              </a:p>
            </p:txBody>
          </p:sp>
          <p:sp>
            <p:nvSpPr>
              <p:cNvPr id="71" name="Oval 44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E3558"/>
                  </a:solidFill>
                </a:endParaRPr>
              </a:p>
            </p:txBody>
          </p:sp>
          <p:sp>
            <p:nvSpPr>
              <p:cNvPr id="72" name="Oval 45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E3558"/>
                  </a:solidFill>
                </a:endParaRPr>
              </a:p>
            </p:txBody>
          </p:sp>
          <p:sp>
            <p:nvSpPr>
              <p:cNvPr id="73" name="Text Box 46"/>
              <p:cNvSpPr txBox="1">
                <a:spLocks noChangeArrowheads="1"/>
              </p:cNvSpPr>
              <p:nvPr/>
            </p:nvSpPr>
            <p:spPr bwMode="gray">
              <a:xfrm>
                <a:off x="1015" y="2231"/>
                <a:ext cx="217" cy="5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0" b="1" i="1" dirty="0">
                    <a:solidFill>
                      <a:srgbClr val="000000"/>
                    </a:solidFill>
                  </a:rPr>
                  <a:t>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67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3086" y="256721"/>
            <a:ext cx="4114800" cy="928688"/>
          </a:xfrm>
        </p:spPr>
        <p:txBody>
          <a:bodyPr/>
          <a:lstStyle/>
          <a:p>
            <a:pPr eaLnBrk="0" hangingPunct="0"/>
            <a:r>
              <a:rPr lang="ru-RU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Натуральные и целые числа</a:t>
            </a:r>
            <a:endParaRPr lang="en-US" sz="28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571612"/>
            <a:ext cx="9144000" cy="41434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6699"/>
              </a:buClr>
              <a:buFont typeface="Wingdings" pitchFamily="2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1, 2, 3, 4, 5, 6, 7, 8, 9, 10, 11, 12, … </a:t>
            </a:r>
            <a:r>
              <a:rPr lang="ru-RU" b="1" dirty="0" smtClean="0">
                <a:solidFill>
                  <a:srgbClr val="0E3558"/>
                </a:solidFill>
                <a:cs typeface="Arial"/>
                <a:sym typeface="Symbol"/>
              </a:rPr>
              <a:t>–</a:t>
            </a:r>
            <a:r>
              <a:rPr lang="ru-RU" b="1" dirty="0" smtClean="0">
                <a:solidFill>
                  <a:srgbClr val="0E3558"/>
                </a:solidFill>
              </a:rPr>
              <a:t>    </a:t>
            </a:r>
          </a:p>
          <a:p>
            <a:pPr algn="ctr">
              <a:buClr>
                <a:srgbClr val="006699"/>
              </a:buClr>
              <a:buFont typeface="Wingdings" pitchFamily="2" charset="2"/>
              <a:buNone/>
            </a:pPr>
            <a:r>
              <a:rPr lang="ru-RU" i="1" dirty="0" smtClean="0">
                <a:solidFill>
                  <a:srgbClr val="0E3558"/>
                </a:solidFill>
              </a:rPr>
              <a:t>ряд натуральных чисел </a:t>
            </a:r>
            <a:r>
              <a:rPr lang="ru-RU" b="1" i="1" dirty="0" smtClean="0">
                <a:solidFill>
                  <a:srgbClr val="C00000"/>
                </a:solidFill>
              </a:rPr>
              <a:t>N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0E3558"/>
                </a:solidFill>
              </a:rPr>
              <a:t>или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(Z</a:t>
            </a:r>
            <a:r>
              <a:rPr lang="ru-RU" b="1" i="1" baseline="-25000" dirty="0" smtClean="0">
                <a:solidFill>
                  <a:srgbClr val="C00000"/>
                </a:solidFill>
              </a:rPr>
              <a:t>+</a:t>
            </a:r>
            <a:r>
              <a:rPr lang="ru-RU" b="1" i="1" dirty="0" smtClean="0">
                <a:solidFill>
                  <a:srgbClr val="C00000"/>
                </a:solidFill>
              </a:rPr>
              <a:t>)</a:t>
            </a:r>
            <a:endParaRPr lang="ru-RU" sz="2400" b="1" i="1" dirty="0" smtClean="0">
              <a:solidFill>
                <a:srgbClr val="0E3558"/>
              </a:solidFill>
            </a:endParaRPr>
          </a:p>
          <a:p>
            <a:pPr algn="ctr">
              <a:buClr>
                <a:srgbClr val="006699"/>
              </a:buClr>
              <a:buFont typeface="Wingdings" pitchFamily="2" charset="2"/>
              <a:buNone/>
            </a:pPr>
            <a:endParaRPr lang="ru-RU" sz="1600" b="1" dirty="0" smtClean="0">
              <a:solidFill>
                <a:srgbClr val="00B050"/>
              </a:solidFill>
            </a:endParaRPr>
          </a:p>
          <a:p>
            <a:pPr algn="ctr">
              <a:buClr>
                <a:srgbClr val="006699"/>
              </a:buClr>
              <a:buFont typeface="Wingdings" pitchFamily="2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-1, -2, -3, -4, -5, -6, -7, -8, -9, -10, -11, … </a:t>
            </a:r>
            <a:r>
              <a:rPr lang="ru-RU" b="1" dirty="0" smtClean="0">
                <a:solidFill>
                  <a:srgbClr val="0E3558"/>
                </a:solidFill>
                <a:cs typeface="Arial"/>
                <a:sym typeface="Symbol"/>
              </a:rPr>
              <a:t>–</a:t>
            </a:r>
            <a:r>
              <a:rPr lang="ru-RU" b="1" dirty="0" smtClean="0">
                <a:solidFill>
                  <a:srgbClr val="0E3558"/>
                </a:solidFill>
              </a:rPr>
              <a:t> </a:t>
            </a:r>
          </a:p>
          <a:p>
            <a:pPr algn="ctr">
              <a:buClr>
                <a:srgbClr val="006699"/>
              </a:buClr>
              <a:buFont typeface="Wingdings" pitchFamily="2" charset="2"/>
              <a:buNone/>
            </a:pPr>
            <a:r>
              <a:rPr lang="ru-RU" i="1" dirty="0" smtClean="0">
                <a:solidFill>
                  <a:srgbClr val="0E3558"/>
                </a:solidFill>
              </a:rPr>
              <a:t>ряд противоположных натуральным чисел </a:t>
            </a:r>
            <a:r>
              <a:rPr lang="ru-RU" b="1" i="1" dirty="0" smtClean="0">
                <a:solidFill>
                  <a:srgbClr val="C00000"/>
                </a:solidFill>
              </a:rPr>
              <a:t>Z</a:t>
            </a:r>
            <a:r>
              <a:rPr lang="ru-RU" b="1" i="1" baseline="-25000" dirty="0" smtClean="0">
                <a:solidFill>
                  <a:srgbClr val="C00000"/>
                </a:solidFill>
              </a:rPr>
              <a:t>–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>
              <a:buClr>
                <a:srgbClr val="006699"/>
              </a:buClr>
              <a:buFont typeface="Wingdings" pitchFamily="2" charset="2"/>
              <a:buNone/>
            </a:pPr>
            <a:endParaRPr lang="ru-RU" sz="1600" b="1" dirty="0" smtClean="0">
              <a:solidFill>
                <a:srgbClr val="00B050"/>
              </a:solidFill>
            </a:endParaRPr>
          </a:p>
          <a:p>
            <a:pPr algn="ctr">
              <a:buClr>
                <a:srgbClr val="006699"/>
              </a:buClr>
              <a:buFont typeface="Wingdings" pitchFamily="2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…, -5, -4, -3, -2, -1, 0, 1, 2, 3, 4, 5, …</a:t>
            </a:r>
            <a:r>
              <a:rPr lang="ru-RU" b="1" dirty="0" smtClean="0">
                <a:solidFill>
                  <a:srgbClr val="0E3558"/>
                </a:solidFill>
              </a:rPr>
              <a:t> </a:t>
            </a:r>
            <a:r>
              <a:rPr lang="ru-RU" b="1" dirty="0" smtClean="0">
                <a:solidFill>
                  <a:srgbClr val="0E3558"/>
                </a:solidFill>
                <a:cs typeface="Arial"/>
                <a:sym typeface="Symbol"/>
              </a:rPr>
              <a:t>–</a:t>
            </a:r>
            <a:r>
              <a:rPr lang="ru-RU" b="1" dirty="0" smtClean="0">
                <a:solidFill>
                  <a:srgbClr val="0E3558"/>
                </a:solidFill>
              </a:rPr>
              <a:t>  </a:t>
            </a:r>
          </a:p>
          <a:p>
            <a:pPr algn="ctr">
              <a:buClr>
                <a:srgbClr val="006699"/>
              </a:buClr>
              <a:buFont typeface="Wingdings" pitchFamily="2" charset="2"/>
              <a:buNone/>
            </a:pPr>
            <a:r>
              <a:rPr lang="ru-RU" i="1" dirty="0" smtClean="0">
                <a:solidFill>
                  <a:srgbClr val="0E3558"/>
                </a:solidFill>
              </a:rPr>
              <a:t>ряд целых чисел </a:t>
            </a:r>
            <a:r>
              <a:rPr lang="ru-RU" b="1" i="1" dirty="0" smtClean="0">
                <a:solidFill>
                  <a:srgbClr val="C00000"/>
                </a:solidFill>
              </a:rPr>
              <a:t>Z  (Z</a:t>
            </a:r>
            <a:r>
              <a:rPr lang="ru-RU" b="1" i="1" baseline="-25000" dirty="0" smtClean="0">
                <a:solidFill>
                  <a:srgbClr val="C00000"/>
                </a:solidFill>
              </a:rPr>
              <a:t>+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0E3558"/>
                </a:solidFill>
              </a:rPr>
              <a:t>и</a:t>
            </a:r>
            <a:r>
              <a:rPr lang="ru-RU" b="1" i="1" dirty="0" smtClean="0">
                <a:solidFill>
                  <a:srgbClr val="C00000"/>
                </a:solidFill>
              </a:rPr>
              <a:t> Z</a:t>
            </a:r>
            <a:r>
              <a:rPr lang="ru-RU" b="1" i="1" baseline="-25000" dirty="0" smtClean="0">
                <a:solidFill>
                  <a:srgbClr val="C00000"/>
                </a:solidFill>
              </a:rPr>
              <a:t>– </a:t>
            </a:r>
            <a:r>
              <a:rPr lang="ru-RU" i="1" dirty="0" smtClean="0">
                <a:solidFill>
                  <a:srgbClr val="0E3558"/>
                </a:solidFill>
              </a:rPr>
              <a:t>и</a:t>
            </a:r>
            <a:r>
              <a:rPr lang="ru-RU" b="1" i="1" dirty="0" smtClean="0">
                <a:solidFill>
                  <a:srgbClr val="C00000"/>
                </a:solidFill>
              </a:rPr>
              <a:t> 0)</a:t>
            </a:r>
            <a:endParaRPr lang="ru-RU" i="1" dirty="0" smtClean="0">
              <a:solidFill>
                <a:srgbClr val="0E3558"/>
              </a:solidFill>
            </a:endParaRPr>
          </a:p>
          <a:p>
            <a:pPr algn="ctr">
              <a:buClr>
                <a:srgbClr val="006699"/>
              </a:buClr>
              <a:buFont typeface="Wingdings" pitchFamily="2" charset="2"/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071538" y="357166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0" dirty="0">
                <a:solidFill>
                  <a:srgbClr val="0070C0"/>
                </a:solidFill>
              </a:rPr>
              <a:t>Обозначения 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04572" y="1124744"/>
            <a:ext cx="8786874" cy="892552"/>
            <a:chOff x="178563" y="1571612"/>
            <a:chExt cx="8786874" cy="8925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78563" y="1571612"/>
              <a:ext cx="878687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b="1" i="1" kern="0" dirty="0" err="1">
                  <a:solidFill>
                    <a:srgbClr val="C00000"/>
                  </a:solidFill>
                </a:rPr>
                <a:t>abcdef</a:t>
              </a:r>
              <a:r>
                <a:rPr lang="ru-RU" sz="2600" b="1" i="1" kern="0" dirty="0">
                  <a:solidFill>
                    <a:srgbClr val="C00000"/>
                  </a:solidFill>
                </a:rPr>
                <a:t> = 100000a + 10000b + 1000c + 100d + 10e + f-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i="1" kern="0" dirty="0">
                  <a:solidFill>
                    <a:srgbClr val="C00000"/>
                  </a:solidFill>
                </a:rPr>
                <a:t> разложение натурального числа по разрядам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571472" y="1643050"/>
              <a:ext cx="107157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395536" y="2017296"/>
            <a:ext cx="7858148" cy="492443"/>
            <a:chOff x="642926" y="2428868"/>
            <a:chExt cx="7858148" cy="49244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42926" y="2428868"/>
              <a:ext cx="785814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i="1" u="sng" kern="0" dirty="0">
                  <a:solidFill>
                    <a:srgbClr val="0070C0"/>
                  </a:solidFill>
                </a:rPr>
                <a:t>Пример:</a:t>
              </a:r>
              <a:r>
                <a:rPr lang="ru-RU" sz="2600" i="1" kern="0" dirty="0">
                  <a:solidFill>
                    <a:srgbClr val="0070C0"/>
                  </a:solidFill>
                </a:rPr>
                <a:t>  </a:t>
              </a:r>
              <a:r>
                <a:rPr lang="ru-RU" sz="2600" b="1" i="1" kern="0" dirty="0">
                  <a:solidFill>
                    <a:srgbClr val="0070C0"/>
                  </a:solidFill>
                </a:rPr>
                <a:t>2543 </a:t>
              </a:r>
              <a:r>
                <a:rPr lang="ru-RU" sz="2600" b="1" i="1" dirty="0">
                  <a:solidFill>
                    <a:srgbClr val="0070C0"/>
                  </a:solidFill>
                </a:rPr>
                <a:t>= 2∙1000 + </a:t>
              </a:r>
              <a:r>
                <a:rPr lang="ru-RU" sz="2600" b="1" i="1" kern="0" dirty="0">
                  <a:solidFill>
                    <a:srgbClr val="0070C0"/>
                  </a:solidFill>
                </a:rPr>
                <a:t>5∙100 + 4∙10 + 3</a:t>
              </a:r>
              <a:endParaRPr lang="ru-RU" sz="2600" i="1" dirty="0">
                <a:solidFill>
                  <a:srgbClr val="0070C0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857488" y="2500306"/>
              <a:ext cx="78581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526176" y="2609928"/>
            <a:ext cx="7858164" cy="492443"/>
            <a:chOff x="642926" y="2428868"/>
            <a:chExt cx="7858148" cy="56367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42926" y="2428868"/>
              <a:ext cx="7858148" cy="563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i="1" u="sng" kern="0" dirty="0">
                  <a:solidFill>
                    <a:srgbClr val="0070C0"/>
                  </a:solidFill>
                </a:rPr>
                <a:t>Пример:</a:t>
              </a:r>
              <a:r>
                <a:rPr lang="ru-RU" sz="2600" i="1" kern="0" dirty="0">
                  <a:solidFill>
                    <a:srgbClr val="0070C0"/>
                  </a:solidFill>
                </a:rPr>
                <a:t>  </a:t>
              </a:r>
              <a:r>
                <a:rPr lang="ru-RU" sz="2600" b="1" i="1" kern="0" dirty="0">
                  <a:solidFill>
                    <a:srgbClr val="0070C0"/>
                  </a:solidFill>
                </a:rPr>
                <a:t>100410 </a:t>
              </a:r>
              <a:r>
                <a:rPr lang="ru-RU" sz="2600" b="1" i="1" dirty="0">
                  <a:solidFill>
                    <a:srgbClr val="0070C0"/>
                  </a:solidFill>
                </a:rPr>
                <a:t>= 1∙100000 + </a:t>
              </a:r>
              <a:r>
                <a:rPr lang="ru-RU" sz="2600" b="1" i="1" kern="0" dirty="0">
                  <a:solidFill>
                    <a:srgbClr val="0070C0"/>
                  </a:solidFill>
                </a:rPr>
                <a:t>4∙100 + 1∙10</a:t>
              </a:r>
              <a:endParaRPr lang="ru-RU" sz="2600" i="1" dirty="0">
                <a:solidFill>
                  <a:srgbClr val="0070C0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786062" y="2511545"/>
              <a:ext cx="107156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178563" y="3868451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rgbClr val="C00000"/>
                </a:solidFill>
              </a:rPr>
              <a:t>Факториал:  </a:t>
            </a:r>
            <a:r>
              <a:rPr lang="en-US" sz="2400" b="1" i="1" kern="0" dirty="0">
                <a:solidFill>
                  <a:srgbClr val="C00000"/>
                </a:solidFill>
              </a:rPr>
              <a:t>n!</a:t>
            </a:r>
            <a:r>
              <a:rPr lang="ru-RU" sz="2400" b="1" i="1" kern="0" dirty="0">
                <a:solidFill>
                  <a:srgbClr val="C00000"/>
                </a:solidFill>
              </a:rPr>
              <a:t> = 1</a:t>
            </a:r>
            <a:r>
              <a:rPr lang="en-US" sz="2400" b="1" i="1" kern="0" dirty="0">
                <a:solidFill>
                  <a:srgbClr val="C00000"/>
                </a:solidFill>
              </a:rPr>
              <a:t> ∙ 2 ∙ 3 ∙ 4 ∙ 5 ∙ … ∙ (n – 3)(n – 2)(n – 1)n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3352" y="4360894"/>
            <a:ext cx="66372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u="sng" kern="0" dirty="0">
                <a:solidFill>
                  <a:srgbClr val="0070C0"/>
                </a:solidFill>
              </a:rPr>
              <a:t>Примеры:</a:t>
            </a:r>
            <a:r>
              <a:rPr lang="ru-RU" sz="2600" i="1" kern="0" dirty="0">
                <a:solidFill>
                  <a:srgbClr val="0070C0"/>
                </a:solidFill>
              </a:rPr>
              <a:t>  	</a:t>
            </a:r>
            <a:r>
              <a:rPr lang="en-US" sz="2600" b="1" i="1" kern="0" dirty="0">
                <a:solidFill>
                  <a:srgbClr val="0070C0"/>
                </a:solidFill>
              </a:rPr>
              <a:t>6!</a:t>
            </a:r>
            <a:r>
              <a:rPr lang="ru-RU" sz="2600" b="1" i="1" kern="0" dirty="0">
                <a:solidFill>
                  <a:srgbClr val="0070C0"/>
                </a:solidFill>
              </a:rPr>
              <a:t> </a:t>
            </a:r>
            <a:r>
              <a:rPr lang="ru-RU" sz="2600" b="1" i="1" dirty="0">
                <a:solidFill>
                  <a:srgbClr val="0070C0"/>
                </a:solidFill>
              </a:rPr>
              <a:t>= 1</a:t>
            </a:r>
            <a:r>
              <a:rPr lang="en-US" sz="2600" b="1" i="1" dirty="0">
                <a:solidFill>
                  <a:srgbClr val="0070C0"/>
                </a:solidFill>
              </a:rPr>
              <a:t> </a:t>
            </a:r>
            <a:r>
              <a:rPr lang="ru-RU" sz="2600" b="1" i="1" dirty="0">
                <a:solidFill>
                  <a:srgbClr val="0070C0"/>
                </a:solidFill>
              </a:rPr>
              <a:t>∙</a:t>
            </a:r>
            <a:r>
              <a:rPr lang="en-US" sz="2600" b="1" i="1" dirty="0">
                <a:solidFill>
                  <a:srgbClr val="0070C0"/>
                </a:solidFill>
              </a:rPr>
              <a:t> 2 </a:t>
            </a:r>
            <a:r>
              <a:rPr lang="ru-RU" sz="2600" b="1" i="1" kern="0" dirty="0">
                <a:solidFill>
                  <a:srgbClr val="0070C0"/>
                </a:solidFill>
              </a:rPr>
              <a:t>∙</a:t>
            </a:r>
            <a:r>
              <a:rPr lang="en-US" sz="2600" b="1" i="1" kern="0" dirty="0">
                <a:solidFill>
                  <a:srgbClr val="0070C0"/>
                </a:solidFill>
              </a:rPr>
              <a:t> 3 ∙ 4 ∙ 5 ∙ 6 = 720</a:t>
            </a:r>
            <a:endParaRPr lang="ru-RU" sz="2600" i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324544" y="4847311"/>
            <a:ext cx="66372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0070C0"/>
                </a:solidFill>
              </a:rPr>
              <a:t>			</a:t>
            </a:r>
            <a:r>
              <a:rPr lang="en-US" sz="2600" b="1" i="1" kern="0" dirty="0">
                <a:solidFill>
                  <a:srgbClr val="0070C0"/>
                </a:solidFill>
              </a:rPr>
              <a:t>2!</a:t>
            </a:r>
            <a:r>
              <a:rPr lang="ru-RU" sz="2600" b="1" i="1" kern="0" dirty="0">
                <a:solidFill>
                  <a:srgbClr val="0070C0"/>
                </a:solidFill>
              </a:rPr>
              <a:t> </a:t>
            </a:r>
            <a:r>
              <a:rPr lang="ru-RU" sz="2600" b="1" i="1" dirty="0">
                <a:solidFill>
                  <a:srgbClr val="0070C0"/>
                </a:solidFill>
              </a:rPr>
              <a:t>= 1</a:t>
            </a:r>
            <a:r>
              <a:rPr lang="en-US" sz="2600" b="1" i="1" dirty="0">
                <a:solidFill>
                  <a:srgbClr val="0070C0"/>
                </a:solidFill>
              </a:rPr>
              <a:t> </a:t>
            </a:r>
            <a:r>
              <a:rPr lang="ru-RU" sz="2600" b="1" i="1" dirty="0">
                <a:solidFill>
                  <a:srgbClr val="0070C0"/>
                </a:solidFill>
              </a:rPr>
              <a:t>∙</a:t>
            </a:r>
            <a:r>
              <a:rPr lang="en-US" sz="2600" b="1" i="1" dirty="0">
                <a:solidFill>
                  <a:srgbClr val="0070C0"/>
                </a:solidFill>
              </a:rPr>
              <a:t> 2 </a:t>
            </a:r>
            <a:r>
              <a:rPr lang="en-US" sz="2600" b="1" i="1" kern="0" dirty="0">
                <a:solidFill>
                  <a:srgbClr val="0070C0"/>
                </a:solidFill>
              </a:rPr>
              <a:t>= 2</a:t>
            </a:r>
            <a:endParaRPr lang="ru-RU" sz="2600" i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461160" y="5403122"/>
            <a:ext cx="66372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0070C0"/>
                </a:solidFill>
              </a:rPr>
              <a:t>			1</a:t>
            </a:r>
            <a:r>
              <a:rPr lang="en-US" sz="2600" b="1" i="1" kern="0" dirty="0">
                <a:solidFill>
                  <a:srgbClr val="0070C0"/>
                </a:solidFill>
              </a:rPr>
              <a:t>!</a:t>
            </a:r>
            <a:r>
              <a:rPr lang="ru-RU" sz="2600" b="1" i="1" kern="0" dirty="0">
                <a:solidFill>
                  <a:srgbClr val="0070C0"/>
                </a:solidFill>
              </a:rPr>
              <a:t> = 1 </a:t>
            </a:r>
            <a:endParaRPr lang="ru-RU" sz="2600" i="1" dirty="0">
              <a:solidFill>
                <a:srgbClr val="0070C0"/>
              </a:solidFill>
            </a:endParaRPr>
          </a:p>
        </p:txBody>
      </p:sp>
      <p:pic>
        <p:nvPicPr>
          <p:cNvPr id="25" name="Рисунок 24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37908" y="5405681"/>
            <a:ext cx="38962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kern="0" dirty="0">
                <a:solidFill>
                  <a:srgbClr val="0070C0"/>
                </a:solidFill>
              </a:rPr>
              <a:t>			0</a:t>
            </a:r>
            <a:r>
              <a:rPr lang="en-US" sz="2600" b="1" i="1" kern="0" dirty="0">
                <a:solidFill>
                  <a:srgbClr val="0070C0"/>
                </a:solidFill>
              </a:rPr>
              <a:t>!</a:t>
            </a:r>
            <a:r>
              <a:rPr lang="ru-RU" sz="2600" b="1" i="1" kern="0" dirty="0">
                <a:solidFill>
                  <a:srgbClr val="0070C0"/>
                </a:solidFill>
              </a:rPr>
              <a:t> = 1 </a:t>
            </a:r>
            <a:endParaRPr lang="ru-RU" sz="26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5400" y="3294961"/>
                <a:ext cx="8786873" cy="470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i="1" u="sng" kern="0" dirty="0">
                    <a:solidFill>
                      <a:srgbClr val="0070C0"/>
                    </a:solidFill>
                  </a:rPr>
                  <a:t>Пример:</a:t>
                </a:r>
                <a:r>
                  <a:rPr lang="ru-RU" sz="2400" i="1" kern="0" dirty="0">
                    <a:solidFill>
                      <a:srgbClr val="0070C0"/>
                    </a:solidFill>
                  </a:rPr>
                  <a:t>  </a:t>
                </a:r>
                <a:r>
                  <a:rPr lang="ru-RU" sz="2400" b="1" i="1" kern="0" dirty="0">
                    <a:solidFill>
                      <a:srgbClr val="0070C0"/>
                    </a:solidFill>
                  </a:rPr>
                  <a:t>трехзначное число: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b="1" i="1" ker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ker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𝒂𝒃𝒄</m:t>
                        </m:r>
                      </m:e>
                    </m:acc>
                    <m:r>
                      <a:rPr lang="en-US" sz="2400" b="1" i="1" ker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kern="0">
                        <a:solidFill>
                          <a:srgbClr val="0070C0"/>
                        </a:solidFill>
                        <a:latin typeface="Cambria Math"/>
                      </a:rPr>
                      <m:t>𝟏𝟎𝟎</m:t>
                    </m:r>
                    <m:r>
                      <a:rPr lang="en-US" sz="2400" b="1" i="1" ker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ker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kern="0">
                        <a:solidFill>
                          <a:srgbClr val="0070C0"/>
                        </a:solidFill>
                        <a:latin typeface="Cambria Math"/>
                      </a:rPr>
                      <m:t>𝟏𝟎</m:t>
                    </m:r>
                    <m:r>
                      <a:rPr lang="en-US" sz="2400" b="1" i="1" kern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en-US" sz="2400" b="1" i="1" ker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kern="0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</m:oMath>
                </a14:m>
                <a:endParaRPr lang="ru-RU" sz="24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00" y="3294961"/>
                <a:ext cx="8786873" cy="470065"/>
              </a:xfrm>
              <a:prstGeom prst="rect">
                <a:avLst/>
              </a:prstGeom>
              <a:blipFill rotWithShape="1">
                <a:blip r:embed="rId3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0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18" grpId="0"/>
      <p:bldP spid="2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65777" y="417888"/>
            <a:ext cx="42406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Простейшие примеры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2" y="3548216"/>
            <a:ext cx="8539577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2" y="1352242"/>
            <a:ext cx="82962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0219" y="2457449"/>
                <a:ext cx="82831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E3558"/>
                    </a:solidFill>
                  </a:rPr>
                  <a:t>Решение: а) да. Например, 994 или 787;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E3558"/>
                    </a:solidFill>
                  </a:rPr>
                  <a:t>б) нет. Сумма цифр самого большого трехзначного числа </a:t>
                </a:r>
                <a:r>
                  <a:rPr lang="ru-RU" b="1" dirty="0">
                    <a:solidFill>
                      <a:srgbClr val="0E3558"/>
                    </a:solidFill>
                  </a:rPr>
                  <a:t>9 + 9 + 9 = 27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ru-RU" b="1" dirty="0">
                    <a:solidFill>
                      <a:srgbClr val="0E3558"/>
                    </a:solidFill>
                  </a:rPr>
                  <a:t> 28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9" y="2457449"/>
                <a:ext cx="8283165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62" t="-4717" r="-221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0218" y="4683701"/>
                <a:ext cx="86796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E3558"/>
                    </a:solidFill>
                  </a:rPr>
                  <a:t>Решение: а) нет. </a:t>
                </a:r>
                <a:r>
                  <a:rPr lang="ru-RU" b="1" dirty="0">
                    <a:solidFill>
                      <a:srgbClr val="0E3558"/>
                    </a:solidFill>
                  </a:rPr>
                  <a:t>22 = 2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ru-RU" b="1" dirty="0">
                    <a:solidFill>
                      <a:srgbClr val="0E3558"/>
                    </a:solidFill>
                  </a:rPr>
                  <a:t>11- </a:t>
                </a:r>
                <a:r>
                  <a:rPr lang="ru-RU" dirty="0">
                    <a:solidFill>
                      <a:srgbClr val="0E3558"/>
                    </a:solidFill>
                  </a:rPr>
                  <a:t>цифры 11 не существует;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E3558"/>
                    </a:solidFill>
                  </a:rPr>
                  <a:t>б) да. </a:t>
                </a:r>
                <a:r>
                  <a:rPr lang="ru-RU" b="1" dirty="0">
                    <a:solidFill>
                      <a:srgbClr val="0E3558"/>
                    </a:solidFill>
                  </a:rPr>
                  <a:t>28 = 2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E3558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b="1" dirty="0">
                    <a:solidFill>
                      <a:srgbClr val="0E3558"/>
                    </a:solidFill>
                  </a:rPr>
                  <a:t> 2 ∙ 7</a:t>
                </a:r>
                <a:r>
                  <a:rPr lang="ru-RU" dirty="0">
                    <a:solidFill>
                      <a:srgbClr val="0E3558"/>
                    </a:solidFill>
                  </a:rPr>
                  <a:t>, значит возможно записать такие числа – например, 227 или 471 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8" y="4683701"/>
                <a:ext cx="8679641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632" t="-3289" r="-772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37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457200"/>
            <a:ext cx="4214841" cy="487363"/>
          </a:xfrm>
        </p:spPr>
        <p:txBody>
          <a:bodyPr/>
          <a:lstStyle/>
          <a:p>
            <a:pPr eaLnBrk="0" hangingPunct="0"/>
            <a:r>
              <a:rPr lang="ru-RU" sz="2800" b="1" dirty="0" smtClean="0">
                <a:solidFill>
                  <a:srgbClr val="00B0F0"/>
                </a:solidFill>
              </a:rPr>
              <a:t>Делимость натуральных чисел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kern="0" dirty="0">
                <a:solidFill>
                  <a:srgbClr val="0E3558"/>
                </a:solidFill>
              </a:rPr>
              <a:t>Для двух натуральных чисел </a:t>
            </a:r>
            <a:r>
              <a:rPr lang="en-US" sz="2800" b="1" i="1" kern="0" dirty="0">
                <a:solidFill>
                  <a:srgbClr val="C00000"/>
                </a:solidFill>
              </a:rPr>
              <a:t>m</a:t>
            </a:r>
            <a:r>
              <a:rPr lang="ru-RU" sz="2800" i="1" kern="0" dirty="0">
                <a:solidFill>
                  <a:srgbClr val="0E3558"/>
                </a:solidFill>
              </a:rPr>
              <a:t> и </a:t>
            </a:r>
            <a:r>
              <a:rPr lang="en-US" sz="2800" b="1" i="1" kern="0" dirty="0">
                <a:solidFill>
                  <a:srgbClr val="C00000"/>
                </a:solidFill>
              </a:rPr>
              <a:t>n</a:t>
            </a:r>
            <a:r>
              <a:rPr lang="ru-RU" sz="2800" i="1" kern="0" dirty="0">
                <a:solidFill>
                  <a:srgbClr val="0E3558"/>
                </a:solidFill>
              </a:rPr>
              <a:t> если существует натуральное число </a:t>
            </a:r>
            <a:r>
              <a:rPr lang="en-US" sz="2800" b="1" i="1" kern="0" dirty="0">
                <a:solidFill>
                  <a:srgbClr val="C00000"/>
                </a:solidFill>
              </a:rPr>
              <a:t>k</a:t>
            </a:r>
            <a:r>
              <a:rPr lang="ru-RU" sz="2800" i="1" kern="0" dirty="0">
                <a:solidFill>
                  <a:srgbClr val="0E3558"/>
                </a:solidFill>
              </a:rPr>
              <a:t> такое, что выполняется равенство </a:t>
            </a:r>
            <a:r>
              <a:rPr lang="en-US" sz="2800" b="1" i="1" kern="0" dirty="0">
                <a:solidFill>
                  <a:srgbClr val="C00000"/>
                </a:solidFill>
              </a:rPr>
              <a:t>m</a:t>
            </a:r>
            <a:r>
              <a:rPr lang="ru-RU" sz="2800" b="1" i="1" kern="0" dirty="0">
                <a:solidFill>
                  <a:srgbClr val="C00000"/>
                </a:solidFill>
              </a:rPr>
              <a:t> = </a:t>
            </a:r>
            <a:r>
              <a:rPr lang="en-US" sz="2800" b="1" i="1" kern="0" dirty="0" err="1">
                <a:solidFill>
                  <a:srgbClr val="C00000"/>
                </a:solidFill>
              </a:rPr>
              <a:t>kn</a:t>
            </a:r>
            <a:r>
              <a:rPr lang="ru-RU" sz="2800" i="1" kern="0" dirty="0">
                <a:solidFill>
                  <a:srgbClr val="0E3558"/>
                </a:solidFill>
              </a:rPr>
              <a:t>, то говорят, что число </a:t>
            </a:r>
            <a:r>
              <a:rPr lang="en-US" sz="2800" b="1" i="1" kern="0" dirty="0">
                <a:solidFill>
                  <a:srgbClr val="C00000"/>
                </a:solidFill>
              </a:rPr>
              <a:t>m</a:t>
            </a:r>
            <a:r>
              <a:rPr lang="ru-RU" sz="2800" i="1" kern="0" dirty="0">
                <a:solidFill>
                  <a:srgbClr val="0E3558"/>
                </a:solidFill>
              </a:rPr>
              <a:t> </a:t>
            </a:r>
            <a:r>
              <a:rPr lang="ru-RU" sz="2800" b="1" i="1" kern="0" dirty="0">
                <a:solidFill>
                  <a:srgbClr val="C00000"/>
                </a:solidFill>
              </a:rPr>
              <a:t>делится на число </a:t>
            </a:r>
            <a:r>
              <a:rPr lang="en-US" sz="2800" b="1" i="1" kern="0" dirty="0">
                <a:solidFill>
                  <a:srgbClr val="C00000"/>
                </a:solidFill>
              </a:rPr>
              <a:t>n</a:t>
            </a:r>
            <a:r>
              <a:rPr lang="ru-RU" sz="2800" i="1" kern="0" dirty="0">
                <a:solidFill>
                  <a:srgbClr val="0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3133462"/>
            <a:ext cx="37511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kern="0" dirty="0">
                <a:solidFill>
                  <a:srgbClr val="00B0F0"/>
                </a:solidFill>
              </a:rPr>
              <a:t>m</a:t>
            </a:r>
            <a:r>
              <a:rPr lang="ru-RU" sz="2800" b="1" i="1" kern="0" dirty="0">
                <a:solidFill>
                  <a:srgbClr val="00B0F0"/>
                </a:solidFill>
              </a:rPr>
              <a:t> – делимое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kern="0" dirty="0">
                <a:solidFill>
                  <a:srgbClr val="00B0F0"/>
                </a:solidFill>
              </a:rPr>
              <a:t>n</a:t>
            </a:r>
            <a:r>
              <a:rPr lang="ru-RU" sz="2800" b="1" i="1" kern="0" dirty="0">
                <a:solidFill>
                  <a:srgbClr val="00B0F0"/>
                </a:solidFill>
              </a:rPr>
              <a:t> – делитель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kern="0" dirty="0">
                <a:solidFill>
                  <a:srgbClr val="00B0F0"/>
                </a:solidFill>
              </a:rPr>
              <a:t>k</a:t>
            </a:r>
            <a:r>
              <a:rPr lang="ru-RU" sz="2800" b="1" i="1" kern="0" dirty="0">
                <a:solidFill>
                  <a:srgbClr val="00B0F0"/>
                </a:solidFill>
              </a:rPr>
              <a:t> – частное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9694" y="3528386"/>
            <a:ext cx="2188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0" dirty="0">
                <a:solidFill>
                  <a:srgbClr val="C00000"/>
                </a:solidFill>
              </a:rPr>
              <a:t>m</a:t>
            </a:r>
            <a:r>
              <a:rPr lang="ru-RU" sz="3600" b="1" i="1" kern="0" dirty="0">
                <a:solidFill>
                  <a:srgbClr val="C00000"/>
                </a:solidFill>
              </a:rPr>
              <a:t> : </a:t>
            </a:r>
            <a:r>
              <a:rPr lang="en-US" sz="3600" b="1" i="1" kern="0" dirty="0">
                <a:solidFill>
                  <a:srgbClr val="C00000"/>
                </a:solidFill>
              </a:rPr>
              <a:t>n</a:t>
            </a:r>
            <a:r>
              <a:rPr lang="ru-RU" sz="3600" b="1" i="1" kern="0" dirty="0">
                <a:solidFill>
                  <a:srgbClr val="C00000"/>
                </a:solidFill>
              </a:rPr>
              <a:t> = </a:t>
            </a:r>
            <a:r>
              <a:rPr lang="en-US" sz="3600" b="1" i="1" kern="0" dirty="0">
                <a:solidFill>
                  <a:srgbClr val="C00000"/>
                </a:solidFill>
              </a:rPr>
              <a:t>k</a:t>
            </a:r>
            <a:endParaRPr lang="ru-RU" sz="3600" dirty="0">
              <a:solidFill>
                <a:srgbClr val="0E3558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55576" y="4518457"/>
            <a:ext cx="6785203" cy="710408"/>
            <a:chOff x="1285851" y="5357826"/>
            <a:chExt cx="6785203" cy="71040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285851" y="5357826"/>
              <a:ext cx="1486377" cy="710408"/>
              <a:chOff x="2428859" y="4929198"/>
              <a:chExt cx="1486377" cy="710408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2428859" y="4929198"/>
                <a:ext cx="14863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i="1" kern="0" dirty="0">
                    <a:solidFill>
                      <a:srgbClr val="C00000"/>
                    </a:solidFill>
                  </a:rPr>
                  <a:t>m</a:t>
                </a:r>
                <a:r>
                  <a:rPr lang="ru-RU" sz="3600" b="1" i="1" kern="0" dirty="0">
                    <a:solidFill>
                      <a:srgbClr val="C00000"/>
                    </a:solidFill>
                  </a:rPr>
                  <a:t>   </a:t>
                </a:r>
                <a:r>
                  <a:rPr lang="en-US" sz="3600" b="1" i="1" kern="0" dirty="0" err="1">
                    <a:solidFill>
                      <a:srgbClr val="C00000"/>
                    </a:solidFill>
                  </a:rPr>
                  <a:t>n</a:t>
                </a:r>
                <a:r>
                  <a:rPr lang="ru-RU" sz="3600" b="1" i="1" kern="0" dirty="0">
                    <a:solidFill>
                      <a:srgbClr val="C00000"/>
                    </a:solidFill>
                  </a:rPr>
                  <a:t> </a:t>
                </a:r>
                <a:endParaRPr lang="ru-RU" sz="3600" dirty="0">
                  <a:solidFill>
                    <a:srgbClr val="0E3558"/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 rot="16200000">
                <a:off x="2786710" y="4993275"/>
                <a:ext cx="64633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600" b="1" i="1" kern="0" dirty="0">
                    <a:solidFill>
                      <a:srgbClr val="C00000"/>
                    </a:solidFill>
                  </a:rPr>
                  <a:t>…</a:t>
                </a:r>
                <a:endParaRPr lang="ru-RU" dirty="0">
                  <a:solidFill>
                    <a:srgbClr val="0E3558"/>
                  </a:solidFill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2500298" y="5429264"/>
              <a:ext cx="55707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i="1" kern="0" dirty="0">
                  <a:solidFill>
                    <a:srgbClr val="0E3558"/>
                  </a:solidFill>
                </a:rPr>
                <a:t>–  </a:t>
              </a:r>
              <a:r>
                <a:rPr lang="en-US" sz="2800" b="1" i="1" kern="0" dirty="0">
                  <a:solidFill>
                    <a:srgbClr val="C00000"/>
                  </a:solidFill>
                </a:rPr>
                <a:t>m</a:t>
              </a:r>
              <a:r>
                <a:rPr lang="ru-RU" sz="2800" i="1" kern="0" dirty="0">
                  <a:solidFill>
                    <a:srgbClr val="0E3558"/>
                  </a:solidFill>
                </a:rPr>
                <a:t> делится на </a:t>
              </a:r>
              <a:r>
                <a:rPr lang="en-US" sz="2800" b="1" i="1" kern="0" dirty="0">
                  <a:solidFill>
                    <a:srgbClr val="C00000"/>
                  </a:solidFill>
                </a:rPr>
                <a:t>n</a:t>
              </a:r>
              <a:r>
                <a:rPr lang="ru-RU" sz="2800" i="1" kern="0" dirty="0">
                  <a:solidFill>
                    <a:srgbClr val="000000"/>
                  </a:solidFill>
                </a:rPr>
                <a:t> без остатка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155231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0E3558"/>
                </a:solidFill>
              </a:rPr>
              <a:t>1</a:t>
            </a:r>
            <a:r>
              <a:rPr lang="ru-RU" sz="2800" b="1" i="1" kern="0" baseline="30000" dirty="0">
                <a:solidFill>
                  <a:srgbClr val="0E3558"/>
                </a:solidFill>
              </a:rPr>
              <a:t>о</a:t>
            </a:r>
            <a:r>
              <a:rPr lang="ru-RU" sz="2800" i="1" kern="0" dirty="0">
                <a:solidFill>
                  <a:srgbClr val="0E3558"/>
                </a:solidFill>
              </a:rPr>
              <a:t>  Если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dirty="0" smtClean="0">
                <a:solidFill>
                  <a:srgbClr val="C00000"/>
                </a:solidFill>
              </a:rPr>
              <a:t>k</a:t>
            </a:r>
            <a:r>
              <a:rPr lang="ru-RU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k</a:t>
            </a:r>
            <a:r>
              <a:rPr lang="ru-RU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</a:t>
            </a:r>
            <a:r>
              <a:rPr lang="ru-RU" sz="2800" i="1" kern="0" dirty="0">
                <a:solidFill>
                  <a:srgbClr val="0E3558"/>
                </a:solidFill>
              </a:rPr>
              <a:t>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00000"/>
                </a:solidFill>
              </a:rPr>
              <a:t>,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то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265543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0E3558"/>
                </a:solidFill>
              </a:rPr>
              <a:t>2</a:t>
            </a:r>
            <a:r>
              <a:rPr lang="ru-RU" sz="2800" b="1" i="1" kern="0" baseline="30000" dirty="0">
                <a:solidFill>
                  <a:srgbClr val="0E3558"/>
                </a:solidFill>
              </a:rPr>
              <a:t>о</a:t>
            </a:r>
            <a:r>
              <a:rPr lang="ru-RU" sz="2800" i="1" kern="0" dirty="0">
                <a:solidFill>
                  <a:srgbClr val="0E3558"/>
                </a:solidFill>
              </a:rPr>
              <a:t>  </a:t>
            </a:r>
            <a:r>
              <a:rPr lang="ru-RU" sz="2800" i="1" kern="0" dirty="0" smtClean="0">
                <a:solidFill>
                  <a:srgbClr val="0E3558"/>
                </a:solidFill>
              </a:rPr>
              <a:t>Если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 m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⋮ </a:t>
            </a:r>
            <a:r>
              <a:rPr lang="en-US" sz="2800" b="1" dirty="0" smtClean="0">
                <a:solidFill>
                  <a:srgbClr val="C00000"/>
                </a:solidFill>
              </a:rPr>
              <a:t>k</a:t>
            </a:r>
            <a:r>
              <a:rPr lang="ru-RU" sz="2800" i="1" kern="0" dirty="0">
                <a:solidFill>
                  <a:srgbClr val="0E3558"/>
                </a:solidFill>
              </a:rPr>
              <a:t> 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k</a:t>
            </a:r>
            <a:r>
              <a:rPr lang="ru-RU" sz="2800" i="1" kern="0" dirty="0">
                <a:solidFill>
                  <a:srgbClr val="0E3558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⋮</a:t>
            </a:r>
            <a:r>
              <a:rPr lang="ru-RU" sz="2800" i="1" kern="0" dirty="0">
                <a:solidFill>
                  <a:srgbClr val="0E3558"/>
                </a:solidFill>
              </a:rPr>
              <a:t>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00000"/>
                </a:solidFill>
              </a:rPr>
              <a:t>,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то 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(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i="1" kern="0" dirty="0">
                <a:solidFill>
                  <a:srgbClr val="C00000"/>
                </a:solidFill>
                <a:latin typeface="Cambria Math"/>
                <a:ea typeface="Cambria Math"/>
              </a:rPr>
              <a:t>±</a:t>
            </a:r>
            <a:r>
              <a:rPr lang="ru-RU" sz="2800" b="1" i="1" kern="0" dirty="0">
                <a:solidFill>
                  <a:srgbClr val="C00000"/>
                </a:solidFill>
              </a:rPr>
              <a:t>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k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) </a:t>
            </a:r>
            <a:r>
              <a:rPr lang="ru-RU" sz="2800" b="1" dirty="0">
                <a:solidFill>
                  <a:srgbClr val="C00000"/>
                </a:solidFill>
              </a:rPr>
              <a:t>⋮ </a:t>
            </a:r>
            <a:r>
              <a:rPr lang="en-US" sz="2800" b="1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00000"/>
                </a:solidFill>
              </a:rPr>
              <a:t>.  </a:t>
            </a:r>
            <a:endParaRPr lang="en-US" sz="2800" i="1" kern="0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kern="0" dirty="0">
                <a:solidFill>
                  <a:srgbClr val="000000"/>
                </a:solidFill>
              </a:rPr>
              <a:t>(по умолчанию  </a:t>
            </a:r>
            <a:r>
              <a:rPr lang="en-US" sz="2800" i="1" kern="0" dirty="0" smtClean="0">
                <a:solidFill>
                  <a:srgbClr val="000000"/>
                </a:solidFill>
              </a:rPr>
              <a:t>m </a:t>
            </a:r>
            <a:r>
              <a:rPr lang="en-US" sz="2800" i="1" kern="0" dirty="0">
                <a:solidFill>
                  <a:srgbClr val="000000"/>
                </a:solidFill>
              </a:rPr>
              <a:t>&gt; </a:t>
            </a:r>
            <a:r>
              <a:rPr lang="en-US" sz="2800" i="1" kern="0" dirty="0" smtClean="0">
                <a:solidFill>
                  <a:srgbClr val="000000"/>
                </a:solidFill>
              </a:rPr>
              <a:t>k)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2994" y="1928802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800" i="1" kern="0" dirty="0">
                <a:solidFill>
                  <a:srgbClr val="0070C0"/>
                </a:solidFill>
              </a:rPr>
              <a:t>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108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⋮ </a:t>
            </a:r>
            <a:r>
              <a:rPr lang="en-US" sz="2800" b="1" i="1" dirty="0" smtClean="0">
                <a:solidFill>
                  <a:srgbClr val="0070C0"/>
                </a:solidFill>
              </a:rPr>
              <a:t>9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i="1" kern="0" dirty="0">
                <a:solidFill>
                  <a:srgbClr val="0070C0"/>
                </a:solidFill>
              </a:rPr>
              <a:t>и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9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⋮</a:t>
            </a:r>
            <a:r>
              <a:rPr lang="ru-RU" sz="2800" b="1" i="1" kern="0" dirty="0">
                <a:solidFill>
                  <a:srgbClr val="0070C0"/>
                </a:solidFill>
              </a:rPr>
              <a:t> 3, то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108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⋮ </a:t>
            </a:r>
            <a:r>
              <a:rPr lang="ru-RU" sz="2800" b="1" i="1" kern="0" dirty="0">
                <a:solidFill>
                  <a:srgbClr val="0070C0"/>
                </a:solidFill>
              </a:rPr>
              <a:t>3.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2943" y="3581671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800" i="1" kern="0" dirty="0">
                <a:solidFill>
                  <a:srgbClr val="0070C0"/>
                </a:solidFill>
              </a:rPr>
              <a:t>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44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⋮ </a:t>
            </a:r>
            <a:r>
              <a:rPr lang="en-US" sz="2800" b="1" i="1" dirty="0" smtClean="0">
                <a:solidFill>
                  <a:srgbClr val="0070C0"/>
                </a:solidFill>
              </a:rPr>
              <a:t>4 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и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12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⋮</a:t>
            </a:r>
            <a:r>
              <a:rPr lang="ru-RU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4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, </a:t>
            </a:r>
            <a:r>
              <a:rPr lang="ru-RU" sz="2800" b="1" i="1" kern="0" dirty="0">
                <a:solidFill>
                  <a:srgbClr val="0070C0"/>
                </a:solidFill>
              </a:rPr>
              <a:t>то 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(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44 + 12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) </a:t>
            </a:r>
            <a:r>
              <a:rPr lang="ru-RU" sz="2800" b="1" i="1" dirty="0">
                <a:solidFill>
                  <a:srgbClr val="0070C0"/>
                </a:solidFill>
              </a:rPr>
              <a:t>⋮ </a:t>
            </a:r>
            <a:r>
              <a:rPr lang="en-US" sz="2800" b="1" i="1" dirty="0" smtClean="0">
                <a:solidFill>
                  <a:srgbClr val="0070C0"/>
                </a:solidFill>
              </a:rPr>
              <a:t>4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421481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kern="0" dirty="0">
                <a:solidFill>
                  <a:srgbClr val="0E3558"/>
                </a:solidFill>
              </a:rPr>
              <a:t>Следствие из </a:t>
            </a:r>
            <a:r>
              <a:rPr lang="ru-RU" sz="2800" b="1" i="1" kern="0" dirty="0">
                <a:solidFill>
                  <a:srgbClr val="0E3558"/>
                </a:solidFill>
              </a:rPr>
              <a:t>2</a:t>
            </a:r>
            <a:r>
              <a:rPr lang="ru-RU" sz="2800" b="1" i="1" kern="0" baseline="30000" dirty="0">
                <a:solidFill>
                  <a:srgbClr val="0E3558"/>
                </a:solidFill>
              </a:rPr>
              <a:t>о  </a:t>
            </a:r>
            <a:r>
              <a:rPr lang="ru-RU" sz="2800" i="1" kern="0" dirty="0">
                <a:solidFill>
                  <a:srgbClr val="0E3558"/>
                </a:solidFill>
              </a:rPr>
              <a:t> Если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</a:t>
            </a:r>
            <a:r>
              <a:rPr lang="en-US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⋮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и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k</a:t>
            </a:r>
            <a:r>
              <a:rPr lang="en-US" sz="2800" i="1" kern="0" dirty="0" smtClean="0">
                <a:solidFill>
                  <a:srgbClr val="0E3558"/>
                </a:solidFill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</a:rPr>
              <a:t>не </a:t>
            </a:r>
            <a:r>
              <a:rPr lang="ru-RU" sz="2800" i="1" dirty="0">
                <a:solidFill>
                  <a:srgbClr val="000000"/>
                </a:solidFill>
              </a:rPr>
              <a:t>делится на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00000"/>
                </a:solidFill>
              </a:rPr>
              <a:t>,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i="1" kern="0" dirty="0">
                <a:solidFill>
                  <a:srgbClr val="0E3558"/>
                </a:solidFill>
              </a:rPr>
              <a:t>то 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(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m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 </a:t>
            </a:r>
            <a:r>
              <a:rPr lang="ru-RU" sz="2800" b="1" i="1" kern="0" dirty="0">
                <a:solidFill>
                  <a:srgbClr val="C00000"/>
                </a:solidFill>
                <a:latin typeface="Cambria Math"/>
                <a:ea typeface="Cambria Math"/>
              </a:rPr>
              <a:t>±</a:t>
            </a:r>
            <a:r>
              <a:rPr lang="ru-RU" sz="2800" b="1" i="1" kern="0" dirty="0">
                <a:solidFill>
                  <a:srgbClr val="C00000"/>
                </a:solidFill>
              </a:rPr>
              <a:t> </a:t>
            </a:r>
            <a:r>
              <a:rPr lang="en-US" sz="2800" b="1" i="1" kern="0" dirty="0" smtClean="0">
                <a:solidFill>
                  <a:srgbClr val="C00000"/>
                </a:solidFill>
              </a:rPr>
              <a:t>k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) </a:t>
            </a:r>
            <a:r>
              <a:rPr lang="ru-RU" sz="2800" i="1" dirty="0">
                <a:solidFill>
                  <a:srgbClr val="000000"/>
                </a:solidFill>
              </a:rPr>
              <a:t>не делится на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n</a:t>
            </a:r>
            <a:r>
              <a:rPr lang="ru-RU" sz="2800" i="1" kern="0" dirty="0" smtClean="0">
                <a:solidFill>
                  <a:srgbClr val="0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2857" y="5143512"/>
            <a:ext cx="8566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u="sng" kern="0" dirty="0">
                <a:solidFill>
                  <a:srgbClr val="0070C0"/>
                </a:solidFill>
              </a:rPr>
              <a:t>Пример:</a:t>
            </a:r>
            <a:r>
              <a:rPr lang="ru-RU" sz="2800" i="1" kern="0" dirty="0">
                <a:solidFill>
                  <a:srgbClr val="0070C0"/>
                </a:solidFill>
              </a:rPr>
              <a:t>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63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⋮ </a:t>
            </a:r>
            <a:r>
              <a:rPr lang="ru-RU" sz="2800" b="1" i="1" kern="0" dirty="0">
                <a:solidFill>
                  <a:srgbClr val="0070C0"/>
                </a:solidFill>
              </a:rPr>
              <a:t>3 </a:t>
            </a:r>
            <a:r>
              <a:rPr lang="ru-RU" sz="2800" i="1" kern="0" dirty="0">
                <a:solidFill>
                  <a:srgbClr val="0070C0"/>
                </a:solidFill>
              </a:rPr>
              <a:t>и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2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2</a:t>
            </a:r>
            <a:r>
              <a:rPr lang="ru-RU" sz="2800" i="1" kern="0" dirty="0" smtClean="0">
                <a:solidFill>
                  <a:srgbClr val="0070C0"/>
                </a:solidFill>
              </a:rPr>
              <a:t> </a:t>
            </a:r>
            <a:r>
              <a:rPr lang="ru-RU" sz="2800" i="1" dirty="0">
                <a:solidFill>
                  <a:srgbClr val="0070C0"/>
                </a:solidFill>
              </a:rPr>
              <a:t>не делится на</a:t>
            </a:r>
            <a:r>
              <a:rPr lang="ru-RU" sz="2800" i="1" kern="0" dirty="0">
                <a:solidFill>
                  <a:srgbClr val="0070C0"/>
                </a:solidFill>
              </a:rPr>
              <a:t> </a:t>
            </a:r>
            <a:r>
              <a:rPr lang="ru-RU" sz="2800" b="1" i="1" kern="0" dirty="0">
                <a:solidFill>
                  <a:srgbClr val="0070C0"/>
                </a:solidFill>
              </a:rPr>
              <a:t>3</a:t>
            </a:r>
            <a:r>
              <a:rPr lang="ru-RU" sz="2800" i="1" kern="0" dirty="0">
                <a:solidFill>
                  <a:srgbClr val="0070C0"/>
                </a:solidFill>
              </a:rPr>
              <a:t>, то 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(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63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i="1" kern="0" dirty="0">
                <a:solidFill>
                  <a:srgbClr val="0070C0"/>
                </a:solidFill>
              </a:rPr>
              <a:t>+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2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2</a:t>
            </a:r>
            <a:r>
              <a:rPr lang="ru-RU" sz="2800" b="1" i="1" kern="0" dirty="0">
                <a:solidFill>
                  <a:srgbClr val="0070C0"/>
                </a:solidFill>
              </a:rPr>
              <a:t>) </a:t>
            </a:r>
            <a:r>
              <a:rPr lang="ru-RU" sz="2800" i="1" dirty="0">
                <a:solidFill>
                  <a:srgbClr val="0070C0"/>
                </a:solidFill>
              </a:rPr>
              <a:t>не делится на </a:t>
            </a:r>
            <a:r>
              <a:rPr lang="ru-RU" sz="2800" b="1" i="1" kern="0" dirty="0">
                <a:solidFill>
                  <a:srgbClr val="0070C0"/>
                </a:solidFill>
              </a:rPr>
              <a:t>3.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42976" y="357166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70C0"/>
                </a:solidFill>
              </a:rPr>
              <a:t>Свойства </a:t>
            </a:r>
            <a:r>
              <a:rPr lang="ru-RU" sz="2800" b="1" dirty="0">
                <a:solidFill>
                  <a:srgbClr val="0070C0"/>
                </a:solidFill>
              </a:rPr>
              <a:t>делимости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037294" y="6445624"/>
            <a:ext cx="1398494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cdb2004193l">
  <a:themeElements>
    <a:clrScheme name="Тема Office 3">
      <a:dk1>
        <a:srgbClr val="0E3558"/>
      </a:dk1>
      <a:lt1>
        <a:srgbClr val="FFFFFF"/>
      </a:lt1>
      <a:dk2>
        <a:srgbClr val="006699"/>
      </a:dk2>
      <a:lt2>
        <a:srgbClr val="969696"/>
      </a:lt2>
      <a:accent1>
        <a:srgbClr val="3B86CB"/>
      </a:accent1>
      <a:accent2>
        <a:srgbClr val="5CB68D"/>
      </a:accent2>
      <a:accent3>
        <a:srgbClr val="FFFFFF"/>
      </a:accent3>
      <a:accent4>
        <a:srgbClr val="0A2C4A"/>
      </a:accent4>
      <a:accent5>
        <a:srgbClr val="AFC3E2"/>
      </a:accent5>
      <a:accent6>
        <a:srgbClr val="53A57F"/>
      </a:accent6>
      <a:hlink>
        <a:srgbClr val="CC3300"/>
      </a:hlink>
      <a:folHlink>
        <a:srgbClr val="33339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7175B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2D124C"/>
        </a:accent4>
        <a:accent5>
          <a:srgbClr val="C3CCF4"/>
        </a:accent5>
        <a:accent6>
          <a:srgbClr val="D9943A"/>
        </a:accent6>
        <a:hlink>
          <a:srgbClr val="33835F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99"/>
        </a:dk2>
        <a:lt2>
          <a:srgbClr val="969696"/>
        </a:lt2>
        <a:accent1>
          <a:srgbClr val="3B86CB"/>
        </a:accent1>
        <a:accent2>
          <a:srgbClr val="5CB68D"/>
        </a:accent2>
        <a:accent3>
          <a:srgbClr val="FFFFFF"/>
        </a:accent3>
        <a:accent4>
          <a:srgbClr val="0A2C4A"/>
        </a:accent4>
        <a:accent5>
          <a:srgbClr val="AFC3E2"/>
        </a:accent5>
        <a:accent6>
          <a:srgbClr val="53A57F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4446</Words>
  <Application>Microsoft Office PowerPoint</Application>
  <PresentationFormat>Экран (4:3)</PresentationFormat>
  <Paragraphs>360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cdb2004193l</vt:lpstr>
      <vt:lpstr>Теория чисел Задача № 19 (часть 1-Делимость чисел)</vt:lpstr>
      <vt:lpstr>Презентация PowerPoint</vt:lpstr>
      <vt:lpstr>Необходимая теория</vt:lpstr>
      <vt:lpstr>Числовые множества</vt:lpstr>
      <vt:lpstr>Натуральные и целые числа</vt:lpstr>
      <vt:lpstr>Презентация PowerPoint</vt:lpstr>
      <vt:lpstr>Презентация PowerPoint</vt:lpstr>
      <vt:lpstr>Делимость натуральных чисел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чисел Задача № 19 (часть 1-Делимость чисел)</dc:title>
  <dc:creator>admin</dc:creator>
  <cp:lastModifiedBy>admin</cp:lastModifiedBy>
  <cp:revision>2</cp:revision>
  <dcterms:created xsi:type="dcterms:W3CDTF">2018-10-10T08:24:57Z</dcterms:created>
  <dcterms:modified xsi:type="dcterms:W3CDTF">2018-10-10T08:44:14Z</dcterms:modified>
</cp:coreProperties>
</file>