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emf" ContentType="image/x-emf"/>
  <Default Extension="rels" ContentType="application/vnd.openxmlformats-package.relationships+xml"/>
  <Default Extension="bin" ContentType="application/vnd.openxmlformats-officedocument.oleObject"/>
  <Override PartName="/ppt/slides/slide30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8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22.xml" ContentType="application/vnd.openxmlformats-officedocument.presentationml.slide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slides/slide8.xml" ContentType="application/vnd.openxmlformats-officedocument.presentationml.slide+xml"/>
  <Override PartName="/ppt/slides/slide29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1.xml" ContentType="application/vnd.openxmlformats-officedocument.presentationml.slide+xml"/>
  <Override PartName="/docProps/core.xml" ContentType="application/vnd.openxmlformats-package.core-properties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viewProps.xml" ContentType="application/vnd.openxmlformats-officedocument.presentationml.viewProps+xml"/>
  <Override PartName="/ppt/slides/slide31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9" d="100"/>
          <a:sy n="69" d="100"/>
        </p:scale>
        <p:origin x="756" y="72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presProps" Target="presProps.xml" /><Relationship Id="rId35" Type="http://schemas.openxmlformats.org/officeDocument/2006/relationships/tableStyles" Target="tableStyles.xml" /><Relationship Id="rId36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9AF2111-23B8-4AEC-A597-0B7574DE4A27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53F9EA-C7B8-406F-BF38-42A2123F0541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9AF2111-23B8-4AEC-A597-0B7574DE4A27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53F9EA-C7B8-406F-BF38-42A2123F0541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9AF2111-23B8-4AEC-A597-0B7574DE4A27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53F9EA-C7B8-406F-BF38-42A2123F0541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9AF2111-23B8-4AEC-A597-0B7574DE4A27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53F9EA-C7B8-406F-BF38-42A2123F0541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9AF2111-23B8-4AEC-A597-0B7574DE4A27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53F9EA-C7B8-406F-BF38-42A2123F0541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9AF2111-23B8-4AEC-A597-0B7574DE4A27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53F9EA-C7B8-406F-BF38-42A2123F0541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9AF2111-23B8-4AEC-A597-0B7574DE4A27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53F9EA-C7B8-406F-BF38-42A2123F0541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9AF2111-23B8-4AEC-A597-0B7574DE4A27}" type="datetimeFigureOut">
              <a:rPr lang="ru-RU"/>
              <a:t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53F9EA-C7B8-406F-BF38-42A2123F0541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9AF2111-23B8-4AEC-A597-0B7574DE4A27}" type="datetimeFigureOut">
              <a:rPr lang="ru-RU"/>
              <a:t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53F9EA-C7B8-406F-BF38-42A2123F0541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9AF2111-23B8-4AEC-A597-0B7574DE4A27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53F9EA-C7B8-406F-BF38-42A2123F0541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9AF2111-23B8-4AEC-A597-0B7574DE4A27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853F9EA-C7B8-406F-BF38-42A2123F0541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9AF2111-23B8-4AEC-A597-0B7574DE4A27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853F9EA-C7B8-406F-BF38-42A2123F0541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3.jpg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13.png"/><Relationship Id="rId4" Type="http://schemas.openxmlformats.org/officeDocument/2006/relationships/image" Target="../media/image8.jpg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8.jpg"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8.jpg"/></Relationships>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8.jpg"/></Relationships>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8.jpg"/></Relationships>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8.jpg"/></Relationships>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8.jpg"/></Relationships>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8.jpg"/></Relationships>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8.jpg"/></Relationships>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8.jp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8.jpg"/></Relationships>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8.jpg"/></Relationships>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8.jpg"/></Relationships>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14.emf"/><Relationship Id="rId4" Type="http://schemas.openxmlformats.org/officeDocument/2006/relationships/image" Target="../media/image8.jpg"/></Relationships>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15.emf"/><Relationship Id="rId4" Type="http://schemas.openxmlformats.org/officeDocument/2006/relationships/image" Target="../media/image8.jpg"/></Relationships>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8.jpg"/></Relationships>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8.jpg"/></Relationships>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16.emf"/><Relationship Id="rId4" Type="http://schemas.openxmlformats.org/officeDocument/2006/relationships/image" Target="../media/image8.jpg"/></Relationships>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15.emf"/><Relationship Id="rId4" Type="http://schemas.openxmlformats.org/officeDocument/2006/relationships/image" Target="../media/image8.jpg"/></Relationships>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17.emf"/><Relationship Id="rId4" Type="http://schemas.openxmlformats.org/officeDocument/2006/relationships/image" Target="../media/image8.jp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7.png"/><Relationship Id="rId4" Type="http://schemas.openxmlformats.org/officeDocument/2006/relationships/image" Target="../media/image8.jpg"/></Relationships>
</file>

<file path=ppt/slides/_rels/slide3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hyperlink" Target="https://www.mathm.ru/zad/ege/zad2eget.html?ysclid=lobe4hc6ni699861961" TargetMode="External"/><Relationship Id="rId4" Type="http://schemas.openxmlformats.org/officeDocument/2006/relationships/image" Target="../media/image8.jpg"/><Relationship Id="rId5" Type="http://schemas.openxmlformats.org/officeDocument/2006/relationships/hyperlink" Target="https://100ballnik.com/&#1074;&#1089;&#1077;-2-&#1079;&#1072;&#1076;&#1072;&#1085;&#1080;&#1103;-&#1103;&#1097;&#1077;&#1085;&#1082;&#1086;-&#1077;&#1075;&#1101;-2024-&#1084;&#1072;&#1090;&#1077;&#1084;&#1072;&#1090;&#1080;&#1082;&#1072;-&#1087;&#1088;/?ysclid=lobmpk5g6278505463" TargetMode="External"/></Relationships>
</file>

<file path=ppt/slides/_rels/slide3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18.jpg"/><Relationship Id="rId4" Type="http://schemas.openxmlformats.org/officeDocument/2006/relationships/image" Target="../media/image19.jpg"/><Relationship Id="rId5" Type="http://schemas.openxmlformats.org/officeDocument/2006/relationships/image" Target="../media/image8.jp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9.png"/><Relationship Id="rId4" Type="http://schemas.openxmlformats.org/officeDocument/2006/relationships/image" Target="../media/image8.jp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10.png"/><Relationship Id="rId4" Type="http://schemas.openxmlformats.org/officeDocument/2006/relationships/image" Target="../media/image8.jp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8.jp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8.jp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11.png"/><Relationship Id="rId4" Type="http://schemas.openxmlformats.org/officeDocument/2006/relationships/image" Target="../media/image8.jpg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12.png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-12068"/>
            <a:ext cx="12192000" cy="6870068"/>
          </a:xfrm>
          <a:prstGeom prst="rect">
            <a:avLst/>
          </a:prstGeom>
        </p:spPr>
      </p:pic>
      <p:sp>
        <p:nvSpPr>
          <p:cNvPr id="2" name="Google Shape;128;p13"/>
          <p:cNvSpPr txBox="1"/>
          <p:nvPr/>
        </p:nvSpPr>
        <p:spPr bwMode="auto">
          <a:xfrm>
            <a:off x="2890128" y="2238966"/>
            <a:ext cx="6207900" cy="144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  <a:defRPr/>
            </a:pPr>
            <a:r>
              <a:rPr lang="ru-RU" sz="4800" b="1">
                <a:solidFill>
                  <a:srgbClr val="0000FF"/>
                </a:solidFill>
                <a:latin typeface="Arial"/>
                <a:ea typeface="Arial"/>
                <a:cs typeface="Arial"/>
              </a:rPr>
              <a:t>Подготовка к </a:t>
            </a:r>
            <a:r>
              <a:rPr lang="ru-RU" sz="4800" b="1">
                <a:solidFill>
                  <a:srgbClr val="FF0000"/>
                </a:solidFill>
                <a:latin typeface="Arial"/>
                <a:ea typeface="Arial"/>
                <a:cs typeface="Arial"/>
              </a:rPr>
              <a:t>ЕГЭ 2025 год</a:t>
            </a:r>
            <a:endParaRPr/>
          </a:p>
          <a:p>
            <a:pPr algn="ctr">
              <a:spcBef>
                <a:spcPts val="0"/>
              </a:spcBef>
              <a:defRPr/>
            </a:pPr>
            <a:r>
              <a:rPr lang="ru-RU" sz="4800" b="1">
                <a:solidFill>
                  <a:srgbClr val="0000FF"/>
                </a:solidFill>
                <a:latin typeface="Arial"/>
                <a:ea typeface="Arial"/>
                <a:cs typeface="Arial"/>
              </a:rPr>
              <a:t>задание 2</a:t>
            </a:r>
            <a:endParaRPr lang="ru-RU" sz="4800" b="1">
              <a:solidFill>
                <a:srgbClr val="0000FF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3" name="Google Shape;129;p13"/>
          <p:cNvSpPr txBox="1"/>
          <p:nvPr/>
        </p:nvSpPr>
        <p:spPr bwMode="auto">
          <a:xfrm>
            <a:off x="3313428" y="4287183"/>
            <a:ext cx="5361300" cy="5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/>
              <a:buNone/>
              <a:defRPr/>
            </a:pPr>
            <a:r>
              <a:rPr lang="ru-RU" sz="2100" b="1">
                <a:solidFill>
                  <a:srgbClr val="000000"/>
                </a:solidFill>
                <a:latin typeface="Arial"/>
                <a:ea typeface="Arial"/>
                <a:cs typeface="Arial"/>
              </a:rPr>
              <a:t>Профильный уровень</a:t>
            </a:r>
            <a:endParaRPr lang="ru-RU" sz="2100" b="1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4" name="Google Shape;130;p13"/>
          <p:cNvPicPr/>
          <p:nvPr/>
        </p:nvPicPr>
        <p:blipFill>
          <a:blip r:embed="rId3">
            <a:alphaModFix/>
          </a:blip>
          <a:stretch/>
        </p:blipFill>
        <p:spPr bwMode="auto">
          <a:xfrm>
            <a:off x="10467784" y="5107380"/>
            <a:ext cx="1138301" cy="11383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131;p13"/>
          <p:cNvPicPr/>
          <p:nvPr/>
        </p:nvPicPr>
        <p:blipFill>
          <a:blip r:embed="rId4">
            <a:alphaModFix/>
          </a:blip>
          <a:stretch/>
        </p:blipFill>
        <p:spPr bwMode="auto">
          <a:xfrm>
            <a:off x="5191816" y="789574"/>
            <a:ext cx="2172550" cy="8492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 bwMode="auto">
          <a:xfrm>
            <a:off x="5585255" y="5199436"/>
            <a:ext cx="32796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>
                <a:latin typeface="Arial"/>
                <a:cs typeface="Arial"/>
              </a:rPr>
              <a:t>Автор составитель:</a:t>
            </a:r>
            <a:endParaRPr/>
          </a:p>
          <a:p>
            <a:pPr algn="ctr">
              <a:defRPr/>
            </a:pPr>
            <a:r>
              <a:rPr lang="ru-RU" b="1">
                <a:latin typeface="Arial"/>
                <a:cs typeface="Arial"/>
              </a:rPr>
              <a:t>учитель математики </a:t>
            </a:r>
            <a:endParaRPr/>
          </a:p>
          <a:p>
            <a:pPr algn="ctr">
              <a:defRPr/>
            </a:pPr>
            <a:r>
              <a:rPr lang="ru-RU" b="1">
                <a:latin typeface="Arial"/>
                <a:cs typeface="Arial"/>
              </a:rPr>
              <a:t>МБОУ СОШ № 19 г. Белово </a:t>
            </a:r>
            <a:r>
              <a:rPr lang="ru-RU" b="1">
                <a:latin typeface="Arial"/>
                <a:cs typeface="Arial"/>
              </a:rPr>
              <a:t>Овчинникова</a:t>
            </a:r>
            <a:r>
              <a:rPr lang="ru-RU" b="1">
                <a:latin typeface="Arial"/>
                <a:cs typeface="Arial"/>
              </a:rPr>
              <a:t> Т.Н.</a:t>
            </a:r>
            <a:endParaRPr/>
          </a:p>
          <a:p>
            <a:pPr algn="ctr"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2316691" cy="706153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 bwMode="auto">
          <a:xfrm>
            <a:off x="845127" y="461480"/>
            <a:ext cx="11194473" cy="1371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sz="2400" b="1">
                <a:solidFill>
                  <a:schemeClr val="tx1"/>
                </a:solidFill>
                <a:latin typeface="Times New Roman"/>
                <a:cs typeface="Times New Roman"/>
              </a:rPr>
              <a:t>9</a:t>
            </a: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. На координатной плоскости изображены векторы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,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и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ru-RU" sz="2400" b="1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с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endParaRPr lang="ru-RU" sz="2400" b="1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defRPr/>
            </a:pP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с целочисленными координатами. Найдите  длину вектора 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2400" b="1">
                <a:solidFill>
                  <a:schemeClr val="tx1"/>
                </a:solidFill>
                <a:latin typeface="Times New Roman"/>
                <a:cs typeface="Times New Roman"/>
              </a:rPr>
              <a:t>- </a:t>
            </a: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b="1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m:rPr/>
                        <a:rPr lang="ru-RU" sz="2400" b="1" i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ru-RU" sz="2400" b="1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с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endParaRPr lang="ru-RU" sz="2400" b="1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defRPr/>
            </a:pPr>
            <a:endParaRPr lang="ru-RU" sz="2400" b="1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567752" y="1680680"/>
            <a:ext cx="5251653" cy="447073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 bwMode="auto">
          <a:xfrm>
            <a:off x="6158345" y="2047400"/>
            <a:ext cx="1620982" cy="7923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acc>
                        <m:accPr>
                          <m:chr m:val="⃗"/>
                          <m:ctrlPr>
                            <a:rPr lang="ru-RU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400" b="0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a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ru-RU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en-US" sz="2400" b="0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8</m:t>
                          </m:r>
                          <m:r>
                            <m:rPr/>
                            <a:rPr lang="ru-RU" sz="2400" b="0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;−</m:t>
                          </m:r>
                          <m:r>
                            <m:rPr/>
                            <a:rPr lang="en-US" sz="2400" b="0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endParaRPr lang="ru-RU" sz="24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7779327" y="2185398"/>
            <a:ext cx="1666995" cy="5163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400" b="0" i="0">
                              <a:latin typeface="Cambria Math"/>
                            </a:rPr>
                            <m:t>b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en-US" sz="2400" b="0" i="0">
                              <a:latin typeface="Cambria Math"/>
                            </a:rPr>
                            <m:t>− 3</m:t>
                          </m:r>
                          <m:r>
                            <m:rPr/>
                            <a:rPr lang="ru-RU" sz="2400" b="0">
                              <a:latin typeface="Cambria Math"/>
                            </a:rPr>
                            <m:t>;</m:t>
                          </m:r>
                          <m:r>
                            <m:rPr/>
                            <a:rPr lang="en-US" sz="2400" b="0" i="1">
                              <a:latin typeface="Cambria Math"/>
                            </a:rPr>
                            <m:t>−2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9661599" y="2263231"/>
            <a:ext cx="14057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ru-RU" sz="2400" b="0" i="0">
                              <a:latin typeface="Cambria Math"/>
                            </a:rPr>
                            <m:t>с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ru-RU" sz="2400" b="0" i="0">
                              <a:latin typeface="Cambria Math"/>
                            </a:rPr>
                            <m:t>− 1</m:t>
                          </m:r>
                          <m:r>
                            <m:rPr/>
                            <a:rPr lang="ru-RU" sz="2400" b="0">
                              <a:latin typeface="Cambria Math"/>
                            </a:rPr>
                            <m:t>;</m:t>
                          </m:r>
                          <m:r>
                            <m:rPr/>
                            <a:rPr lang="en-US" sz="2400" b="0" i="1">
                              <a:latin typeface="Cambria Math"/>
                            </a:rPr>
                            <m:t>2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5844636" y="2933830"/>
            <a:ext cx="6050886" cy="5164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+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400" b="1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m:rPr/>
                        <a:rPr lang="ru-RU" sz="2400" b="1">
                          <a:latin typeface="Cambria Math"/>
                          <a:ea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ru-RU" sz="2400" b="1">
                              <a:latin typeface="Cambria Math"/>
                            </a:rPr>
                            <m:t>с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− </m:t>
                          </m:r>
                          <m:r>
                            <m:rPr/>
                            <a:rPr lang="en-US" sz="2400" b="1" i="1">
                              <a:latin typeface="Cambria Math"/>
                            </a:rPr>
                            <m:t>𝟑</m:t>
                          </m:r>
                          <m:r>
                            <m:rPr/>
                            <a:rPr lang="en-US" sz="2400" b="1" i="1">
                              <a:latin typeface="Cambria Math"/>
                            </a:rPr>
                            <m:t>−</m:t>
                          </m:r>
                          <m:r>
                            <m:rPr/>
                            <a:rPr lang="en-US" sz="2400" b="1" i="1">
                              <a:latin typeface="Cambria Math"/>
                            </a:rPr>
                            <m:t>𝟖</m:t>
                          </m:r>
                          <m:r>
                            <m:rPr/>
                            <a:rPr lang="en-US" sz="2400" b="1" i="1">
                              <a:latin typeface="Cambria Math"/>
                            </a:rPr>
                            <m:t>+</m:t>
                          </m:r>
                          <m:d>
                            <m:dPr>
                              <m:ctrlPr>
                                <a:rPr lang="ru-RU" sz="2400" b="1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dPr>
                            <m:e>
                              <m:r>
                                <m:rPr/>
                                <a:rPr lang="ru-RU" sz="2400" b="1" i="1">
                                  <a:latin typeface="Cambria Math"/>
                                </a:rPr>
                                <m:t> −</m:t>
                              </m:r>
                              <m:r>
                                <m:rPr/>
                                <a:rPr lang="ru-RU" sz="2400" b="1" i="1">
                                  <a:latin typeface="Cambria Math"/>
                                </a:rPr>
                                <m:t>𝟏</m:t>
                              </m:r>
                            </m:e>
                          </m:d>
                          <m:r>
                            <m:rPr/>
                            <a:rPr lang="ru-RU" sz="2400" b="1" i="1">
                              <a:latin typeface="Cambria Math"/>
                            </a:rPr>
                            <m:t>;−</m:t>
                          </m:r>
                          <m:r>
                            <m:rPr/>
                            <a:rPr lang="en-US" sz="2400" b="1" i="1">
                              <a:latin typeface="Cambria Math"/>
                            </a:rPr>
                            <m:t>𝟐</m:t>
                          </m:r>
                          <m:r>
                            <m:rPr/>
                            <a:rPr lang="en-US" sz="2400" b="1" i="1">
                              <a:latin typeface="Cambria Math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2400" b="1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dPr>
                            <m:e>
                              <m:r>
                                <m:rPr/>
                                <a:rPr lang="en-US" sz="2400" b="1" i="1">
                                  <a:latin typeface="Cambria Math"/>
                                </a:rPr>
                                <m:t> −</m:t>
                              </m:r>
                              <m:r>
                                <m:rPr/>
                                <a:rPr lang="en-US" sz="2400" b="1" i="1">
                                  <a:latin typeface="Cambria Math"/>
                                </a:rPr>
                                <m:t>𝟒</m:t>
                              </m:r>
                            </m:e>
                          </m:d>
                          <m:r>
                            <m:rPr/>
                            <a:rPr lang="en-US" sz="2400" b="1" i="1">
                              <a:latin typeface="Cambria Math"/>
                            </a:rPr>
                            <m:t>+</m:t>
                          </m:r>
                          <m:r>
                            <m:rPr/>
                            <a:rPr lang="en-US" sz="2400" b="1" i="1">
                              <a:latin typeface="Cambria Math"/>
                            </a:rPr>
                            <m:t>𝟐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a:endParaRPr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6620389" y="3645934"/>
            <a:ext cx="2699329" cy="5164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+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400" b="1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m:rPr/>
                        <a:rPr lang="ru-RU" sz="2400" b="1">
                          <a:latin typeface="Cambria Math"/>
                          <a:ea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ru-RU" sz="2400" b="1">
                              <a:latin typeface="Cambria Math"/>
                            </a:rPr>
                            <m:t>с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− </m:t>
                          </m:r>
                          <m:r>
                            <m:rPr/>
                            <a:rPr lang="en-US" sz="2400" b="1" i="1">
                              <a:latin typeface="Cambria Math"/>
                            </a:rPr>
                            <m:t>𝟏𝟐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;</m:t>
                          </m:r>
                          <m:r>
                            <m:rPr/>
                            <a:rPr lang="en-US" sz="2400" b="1" i="1">
                              <a:latin typeface="Cambria Math"/>
                            </a:rPr>
                            <m:t>𝟎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a:endParaRPr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5749636" y="4689041"/>
            <a:ext cx="5514109" cy="843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d>
                        <m:dPr>
                          <m:begChr m:val="|"/>
                          <m:endChr m:val="|"/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sz="2400" b="1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1" i="1">
                                  <a:latin typeface="Cambria Math"/>
                                </a:rPr>
                                <m:t>𝒂</m:t>
                              </m:r>
                            </m:e>
                          </m:acc>
                          <m:r>
                            <m:rPr>
                              <m:nor m:val="on"/>
                            </m:rPr>
                            <a:rPr lang="ru-RU" sz="2400" b="1">
                              <a:latin typeface="Times New Roman"/>
                              <a:cs typeface="Times New Roman"/>
                            </a:rPr>
                            <m:t> + </m:t>
                          </m:r>
                          <m:acc>
                            <m:accPr>
                              <m:chr m:val="⃗"/>
                              <m:ctrlPr>
                                <a:rPr lang="ru-RU" sz="2400" b="1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1" i="1">
                                  <a:latin typeface="Cambria Math"/>
                                </a:rPr>
                                <m:t>𝒃</m:t>
                              </m:r>
                            </m:e>
                          </m:acc>
                          <m:r>
                            <m:rPr>
                              <m:nor m:val="on"/>
                            </m:rPr>
                            <a:rPr lang="ru-RU" sz="2400" b="1">
                              <a:latin typeface="Times New Roman"/>
                              <a:cs typeface="Times New Roman"/>
                            </a:rPr>
                            <m:t> </m:t>
                          </m:r>
                          <m:r>
                            <m:rPr/>
                            <a:rPr lang="ru-RU" sz="2400" b="1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m:rPr/>
                            <a:rPr lang="ru-RU" sz="2400" b="1">
                              <a:latin typeface="Cambria Math"/>
                              <a:ea typeface="Cambria Math"/>
                            </a:rPr>
                            <m:t> </m:t>
                          </m:r>
                          <m:acc>
                            <m:accPr>
                              <m:chr m:val="⃗"/>
                              <m:ctrlPr>
                                <a:rPr lang="ru-RU" sz="2400" b="1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ru-RU" sz="2400" b="1">
                                  <a:latin typeface="Cambria Math"/>
                                </a:rPr>
                                <m:t>с</m:t>
                              </m:r>
                            </m:e>
                          </m:acc>
                        </m:e>
                      </m:d>
                      <m:r>
                        <m:rPr/>
                        <a:rPr lang="ru-RU" sz="2400" b="1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sSup>
                            <m:sSupPr>
                              <m:ctrlPr>
                                <a:rPr lang="ru-RU" sz="2400" b="1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pPr>
                            <m:e>
                              <m:r>
                                <m:rPr/>
                                <a:rPr lang="en-US" sz="2400" b="1" i="1">
                                  <a:latin typeface="Cambria Math"/>
                                </a:rPr>
                                <m:t>( −</m:t>
                              </m:r>
                              <m:r>
                                <m:rPr/>
                                <a:rPr lang="en-US" sz="2400" b="1" i="1">
                                  <a:latin typeface="Cambria Math"/>
                                </a:rPr>
                                <m:t>𝟏𝟐</m:t>
                              </m:r>
                              <m:r>
                                <m:rPr/>
                                <a:rPr lang="en-US" sz="2400" b="1" i="1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m:rPr/>
                                <a:rPr lang="ru-RU" sz="2400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m:rPr/>
                            <a:rPr lang="ru-RU" sz="2400" b="1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sz="2400" b="1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pPr>
                            <m:e>
                              <m:r>
                                <m:rPr/>
                                <a:rPr lang="en-US" sz="2400" b="1" i="1">
                                  <a:latin typeface="Cambria Math"/>
                                </a:rPr>
                                <m:t>𝟎</m:t>
                              </m:r>
                            </m:e>
                            <m:sup>
                              <m:r>
                                <m:rPr/>
                                <a:rPr lang="ru-RU" sz="2400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m:rPr/>
                        <a:rPr lang="ru-RU" sz="2400" b="1" i="1">
                          <a:latin typeface="Cambria Math"/>
                        </a:rPr>
                        <m:t>=</m:t>
                      </m:r>
                      <m:r>
                        <m:rPr/>
                        <a:rPr lang="en-US" sz="2400" b="1" i="1">
                          <a:latin typeface="Cambria Math"/>
                        </a:rPr>
                        <m:t>𝟏𝟐</m:t>
                      </m:r>
                    </m:oMath>
                  </m:oMathPara>
                </a14:m>
              </mc:Choice>
              <mc:Fallback/>
            </mc:AlternateContent>
            <a:endParaRPr lang="ru-RU" sz="2400" b="1">
              <a:latin typeface="Times New Roman"/>
              <a:cs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6774873" y="5624945"/>
            <a:ext cx="4017818" cy="7758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>
                <a:solidFill>
                  <a:srgbClr val="C00000"/>
                </a:solidFill>
                <a:latin typeface="Times New Roman"/>
                <a:cs typeface="Times New Roman"/>
              </a:rPr>
              <a:t>Ответ: </a:t>
            </a:r>
            <a:r>
              <a:rPr lang="en-US" sz="2400" b="1">
                <a:solidFill>
                  <a:srgbClr val="C00000"/>
                </a:solidFill>
                <a:latin typeface="Times New Roman"/>
                <a:cs typeface="Times New Roman"/>
              </a:rPr>
              <a:t>12</a:t>
            </a:r>
            <a:endParaRPr lang="ru-RU" sz="2400" b="1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pic>
        <p:nvPicPr>
          <p:cNvPr id="12" name="Google Shape;276;p36"/>
          <p:cNvPicPr/>
          <p:nvPr/>
        </p:nvPicPr>
        <p:blipFill>
          <a:blip r:embed="rId4">
            <a:alphaModFix/>
          </a:blip>
          <a:stretch/>
        </p:blipFill>
        <p:spPr bwMode="auto">
          <a:xfrm>
            <a:off x="10226766" y="5888182"/>
            <a:ext cx="1618870" cy="68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2316691" cy="706153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 bwMode="auto">
          <a:xfrm>
            <a:off x="678872" y="834857"/>
            <a:ext cx="11194473" cy="11186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sz="2400" b="1">
                <a:solidFill>
                  <a:schemeClr val="tx1"/>
                </a:solidFill>
                <a:latin typeface="Times New Roman"/>
                <a:cs typeface="Times New Roman"/>
              </a:rPr>
              <a:t>10</a:t>
            </a: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. Длины</a:t>
            </a:r>
            <a:r>
              <a:rPr lang="en-US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векторов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и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равны соответственно 4 и 30, а их скалярное произведение  равно 120.</a:t>
            </a: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Найдите  длину вектора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ru-RU" sz="2400" b="1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с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,  если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ru-RU" sz="2400" b="1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с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 = 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2400" b="1">
                <a:solidFill>
                  <a:schemeClr val="tx1"/>
                </a:solidFill>
                <a:latin typeface="Times New Roman"/>
                <a:cs typeface="Times New Roman"/>
              </a:rPr>
              <a:t>+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fPr>
                        <m:num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/>
                            </a:rPr>
                            <m:t>𝟏</m:t>
                          </m:r>
                        </m:num>
                        <m:den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</mc:Choice>
              <mc:Fallback/>
            </mc:AlternateContent>
            <a:r>
              <a:rPr lang="en-US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endParaRPr lang="ru-RU" sz="2400" b="1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defRPr/>
            </a:pPr>
            <a:endParaRPr lang="ru-RU" sz="2400" b="1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defRPr/>
            </a:pPr>
            <a:endParaRPr lang="ru-RU" sz="2400" b="1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1581487" y="1844269"/>
            <a:ext cx="3309168" cy="453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0" i="1">
                              <a:latin typeface="Cambria Math"/>
                              <a:cs typeface="Times New Roman"/>
                            </a:rPr>
                            <m:t>𝑎</m:t>
                          </m:r>
                        </m:e>
                      </m:acc>
                      <m:r>
                        <m:rPr/>
                        <a:rPr lang="ru-RU" sz="2400" i="1">
                          <a:latin typeface="Cambria Math"/>
                          <a:ea typeface="Cambria Math"/>
                          <a:cs typeface="Times New Roman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0" i="1">
                                  <a:latin typeface="Cambria Math"/>
                                  <a:cs typeface="Times New Roman"/>
                                </a:rPr>
                                <m:t>𝑎</m:t>
                              </m:r>
                            </m:e>
                          </m:acc>
                        </m:e>
                      </m:d>
                      <m:r>
                        <m:rPr/>
                        <a:rPr lang="en-US" sz="2400" i="1">
                          <a:latin typeface="Cambria Math"/>
                          <a:ea typeface="Cambria Math"/>
                          <a:cs typeface="Times New Roman"/>
                        </a:rPr>
                        <m:t>∙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𝑏</m:t>
                              </m:r>
                            </m:e>
                          </m:acc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cos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i="1">
                          <a:latin typeface="Cambria Math"/>
                          <a:ea typeface="Cambria Math"/>
                          <a:cs typeface="Times New Roman"/>
                        </a:rPr>
                        <m:t>𝛼</m:t>
                      </m:r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1581487" y="2573423"/>
            <a:ext cx="33091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i="1">
                          <a:latin typeface="Cambria Math"/>
                          <a:cs typeface="Times New Roman"/>
                        </a:rPr>
                        <m:t>1</m:t>
                      </m:r>
                      <m:r>
                        <m:rPr/>
                        <a:rPr lang="en-US" sz="2400" b="0" i="1">
                          <a:latin typeface="Cambria Math"/>
                          <a:cs typeface="Times New Roman"/>
                        </a:rPr>
                        <m:t>20</m:t>
                      </m:r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i="1">
                          <a:latin typeface="Cambria Math"/>
                          <a:cs typeface="Times New Roman"/>
                        </a:rPr>
                        <m:t>4</m:t>
                      </m:r>
                      <m:r>
                        <m:rPr/>
                        <a:rPr lang="en-US" sz="2400" i="1">
                          <a:latin typeface="Cambria Math"/>
                          <a:ea typeface="Cambria Math"/>
                          <a:cs typeface="Times New Roman"/>
                        </a:rPr>
                        <m:t>∙3</m:t>
                      </m:r>
                      <m:r>
                        <m:rPr/>
                        <a:rPr lang="en-US" sz="2400" b="0" i="1">
                          <a:latin typeface="Cambria Math"/>
                          <a:ea typeface="Cambria Math"/>
                          <a:cs typeface="Times New Roman"/>
                        </a:rPr>
                        <m:t>0∙ </m:t>
                      </m:r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cos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i="1">
                          <a:latin typeface="Cambria Math"/>
                          <a:ea typeface="Cambria Math"/>
                          <a:cs typeface="Times New Roman"/>
                        </a:rPr>
                        <m:t>𝛼</m:t>
                      </m:r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9" name="TextBox 8"/>
          <p:cNvSpPr txBox="1"/>
          <p:nvPr/>
        </p:nvSpPr>
        <p:spPr bwMode="auto">
          <a:xfrm>
            <a:off x="4621524" y="2560042"/>
            <a:ext cx="33091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en-US" sz="2400">
                <a:latin typeface="Times New Roman"/>
                <a:cs typeface="Times New Roman"/>
              </a:rPr>
              <a:t>cos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i="1">
                          <a:latin typeface="Cambria Math"/>
                          <a:ea typeface="Cambria Math"/>
                          <a:cs typeface="Times New Roman"/>
                        </a:rPr>
                        <m:t>𝛼</m:t>
                      </m:r>
                      <m:r>
                        <m:rPr/>
                        <a:rPr lang="en-US" sz="2400" b="0" i="1">
                          <a:latin typeface="Cambria Math"/>
                          <a:ea typeface="Cambria Math"/>
                          <a:cs typeface="Times New Roman"/>
                        </a:rPr>
                        <m:t>=120 :120=1</m:t>
                      </m:r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1581487" y="3144255"/>
            <a:ext cx="33091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en-US" sz="2400">
                <a:latin typeface="Times New Roman"/>
                <a:cs typeface="Times New Roman"/>
              </a:rPr>
              <a:t>cos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i="1">
                          <a:latin typeface="Cambria Math"/>
                          <a:ea typeface="Cambria Math"/>
                          <a:cs typeface="Times New Roman"/>
                        </a:rPr>
                        <m:t>𝛼</m:t>
                      </m:r>
                      <m:r>
                        <m:rPr/>
                        <a:rPr lang="en-US" sz="2400" b="0" i="1">
                          <a:latin typeface="Cambria Math"/>
                          <a:ea typeface="Cambria Math"/>
                          <a:cs typeface="Times New Roman"/>
                        </a:rPr>
                        <m:t>=1</m:t>
                      </m:r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11" name="TextBox 10"/>
          <p:cNvSpPr txBox="1"/>
          <p:nvPr/>
        </p:nvSpPr>
        <p:spPr bwMode="auto">
          <a:xfrm>
            <a:off x="701723" y="4066689"/>
            <a:ext cx="9855441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r>
                        <m:rPr/>
                        <a:rPr lang="ru-RU" sz="2400" i="1">
                          <a:latin typeface="Cambria Math"/>
                          <a:ea typeface="Cambria Math"/>
                          <a:cs typeface="Times New Roman"/>
                        </a:rPr>
                        <m:t>З</m:t>
                      </m:r>
                      <m:r>
                        <m:rPr/>
                        <a:rPr lang="ru-RU" sz="2400" b="0" i="1">
                          <a:latin typeface="Cambria Math"/>
                          <a:ea typeface="Cambria Math"/>
                          <a:cs typeface="Times New Roman"/>
                        </a:rPr>
                        <m:t>начит векторы сонаправлены⟹длина суммы векторов будет </m:t>
                      </m:r>
                    </m:oMath>
                  </m:oMathPara>
                </a14:m>
              </mc:Choice>
              <mc:Fallback/>
            </mc:AlternateContent>
            <a:endParaRPr lang="ru-RU" sz="2400" b="0" i="1">
              <a:latin typeface="Cambria Math"/>
              <a:ea typeface="Cambria Math"/>
              <a:cs typeface="Times New Roman"/>
            </a:endParaRPr>
          </a:p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r>
                        <m:rPr/>
                        <a:rPr lang="ru-RU" sz="2400" b="0" i="1">
                          <a:latin typeface="Cambria Math"/>
                          <a:ea typeface="Cambria Math"/>
                          <a:cs typeface="Times New Roman"/>
                        </a:rPr>
                        <m:t>равна сумме длин векторов</m:t>
                      </m:r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1733886" y="3715086"/>
            <a:ext cx="531807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i="1">
                          <a:latin typeface="Cambria Math"/>
                          <a:ea typeface="Cambria Math"/>
                          <a:cs typeface="Times New Roman"/>
                        </a:rPr>
                        <m:t>𝛼</m:t>
                      </m:r>
                      <m:r>
                        <m:rPr/>
                        <a:rPr lang="en-US" sz="2400" b="0" i="1">
                          <a:latin typeface="Cambria Math"/>
                          <a:ea typeface="Cambria Math"/>
                          <a:cs typeface="Times New Roman"/>
                        </a:rPr>
                        <m:t>=0</m:t>
                      </m:r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 </a:t>
            </a:r>
            <a:r>
              <a:rPr lang="ru-RU" sz="2400">
                <a:latin typeface="Times New Roman"/>
                <a:cs typeface="Times New Roman"/>
              </a:rPr>
              <a:t>угол между векторами</a:t>
            </a:r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14" name="TextBox 13"/>
          <p:cNvSpPr txBox="1"/>
          <p:nvPr/>
        </p:nvSpPr>
        <p:spPr bwMode="auto">
          <a:xfrm>
            <a:off x="1830869" y="5277687"/>
            <a:ext cx="4119659" cy="5238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|"/>
                          <m:endChr m:val="|"/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sz="24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0" i="1">
                                  <a:latin typeface="Cambria Math"/>
                                </a:rPr>
                                <m:t>𝑐</m:t>
                              </m:r>
                            </m:e>
                          </m:acc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en-US" sz="2400"/>
              <a:t>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4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0" i="1">
                                  <a:latin typeface="Cambria Math"/>
                                </a:rPr>
                                <m:t>𝑎</m:t>
                              </m:r>
                            </m:e>
                          </m:acc>
                        </m:e>
                      </m:d>
                      <m:r>
                        <m:rPr/>
                        <a:rPr lang="en-US" sz="2400" i="1">
                          <a:latin typeface="Cambria Math"/>
                        </a:rPr>
                        <m:t> </m:t>
                      </m:r>
                    </m:oMath>
                  </m:oMathPara>
                </a14:m>
              </mc:Choice>
              <mc:Fallback/>
            </mc:AlternateContent>
            <a:r>
              <a:rPr lang="en-US" sz="2400"/>
              <a:t>+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en-US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/>
                            <a:rPr lang="en-US" sz="2400" b="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m:rPr/>
                            <a:rPr lang="en-US" sz="2400" b="0" i="1">
                              <a:latin typeface="Cambria Math"/>
                            </a:rPr>
                            <m:t>6</m:t>
                          </m:r>
                        </m:den>
                      </m:f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4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0" i="1">
                                  <a:latin typeface="Cambria Math"/>
                                </a:rPr>
                                <m:t>𝑏</m:t>
                              </m:r>
                            </m:e>
                          </m:acc>
                        </m:e>
                      </m:d>
                      <m:r>
                        <m:rPr/>
                        <a:rPr lang="en-US" sz="2400" i="1">
                          <a:latin typeface="Cambria Math"/>
                        </a:rPr>
                        <m:t> </m:t>
                      </m:r>
                    </m:oMath>
                  </m:oMathPara>
                </a14:m>
              </mc:Choice>
              <mc:Fallback/>
            </mc:AlternateContent>
            <a:r>
              <a:rPr lang="en-US" sz="2400"/>
              <a:t>= 4 +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en-US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/>
                            <a:rPr lang="en-US" sz="2400" b="0" i="1">
                              <a:latin typeface="Cambria Math"/>
                            </a:rPr>
                            <m:t>30</m:t>
                          </m:r>
                        </m:num>
                        <m:den>
                          <m:r>
                            <m:rPr/>
                            <a:rPr lang="en-US" sz="2400" b="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</mc:Choice>
              <mc:Fallback/>
            </mc:AlternateContent>
            <a:r>
              <a:rPr lang="en-US" sz="2400"/>
              <a:t> = 4 + 5 = 9</a:t>
            </a:r>
            <a:endParaRPr lang="ru-RU" sz="2400"/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6774873" y="5624945"/>
            <a:ext cx="4017818" cy="7758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>
                <a:solidFill>
                  <a:srgbClr val="C00000"/>
                </a:solidFill>
                <a:latin typeface="Times New Roman"/>
                <a:cs typeface="Times New Roman"/>
              </a:rPr>
              <a:t>Ответ: </a:t>
            </a:r>
            <a:r>
              <a:rPr lang="en-US" sz="2400" b="1">
                <a:solidFill>
                  <a:srgbClr val="C00000"/>
                </a:solidFill>
                <a:latin typeface="Times New Roman"/>
                <a:cs typeface="Times New Roman"/>
              </a:rPr>
              <a:t>9</a:t>
            </a:r>
            <a:endParaRPr lang="ru-RU" sz="2400" b="1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pic>
        <p:nvPicPr>
          <p:cNvPr id="13" name="Google Shape;276;p36"/>
          <p:cNvPicPr/>
          <p:nvPr/>
        </p:nvPicPr>
        <p:blipFill>
          <a:blip r:embed="rId3">
            <a:alphaModFix/>
          </a:blip>
          <a:stretch/>
        </p:blipFill>
        <p:spPr bwMode="auto">
          <a:xfrm>
            <a:off x="10226766" y="5888182"/>
            <a:ext cx="1618870" cy="68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-109494"/>
            <a:ext cx="12316691" cy="706153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 bwMode="auto">
          <a:xfrm>
            <a:off x="886690" y="471055"/>
            <a:ext cx="11194473" cy="15229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sz="2400" b="1">
                <a:solidFill>
                  <a:schemeClr val="tx1"/>
                </a:solidFill>
                <a:latin typeface="Times New Roman"/>
                <a:cs typeface="Times New Roman"/>
              </a:rPr>
              <a:t>11</a:t>
            </a: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. Длины</a:t>
            </a:r>
            <a:r>
              <a:rPr lang="en-US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векторов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и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равны соответственно </a:t>
            </a:r>
            <a:r>
              <a:rPr lang="en-US" sz="2400" b="1">
                <a:solidFill>
                  <a:schemeClr val="tx1"/>
                </a:solidFill>
                <a:latin typeface="Times New Roman"/>
                <a:cs typeface="Times New Roman"/>
              </a:rPr>
              <a:t>9</a:t>
            </a: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и </a:t>
            </a:r>
            <a:r>
              <a:rPr lang="en-US" sz="2400" b="1">
                <a:solidFill>
                  <a:schemeClr val="tx1"/>
                </a:solidFill>
                <a:latin typeface="Times New Roman"/>
                <a:cs typeface="Times New Roman"/>
              </a:rPr>
              <a:t>6</a:t>
            </a: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0, а их скалярное произведение  равно </a:t>
            </a:r>
            <a:r>
              <a:rPr lang="en-US" sz="2400" b="1">
                <a:solidFill>
                  <a:schemeClr val="tx1"/>
                </a:solidFill>
                <a:latin typeface="Times New Roman"/>
                <a:cs typeface="Times New Roman"/>
              </a:rPr>
              <a:t>429</a:t>
            </a: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. Найдите  длину вектора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ru-RU" sz="2400" b="1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с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,  если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ru-RU" sz="2400" b="1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с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 =</a:t>
            </a:r>
            <a:r>
              <a:rPr lang="en-US" sz="2400" b="1">
                <a:solidFill>
                  <a:schemeClr val="tx1"/>
                </a:solidFill>
                <a:latin typeface="Times New Roman"/>
                <a:cs typeface="Times New Roman"/>
              </a:rPr>
              <a:t> 2</a:t>
            </a: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2400" b="1">
                <a:solidFill>
                  <a:schemeClr val="tx1"/>
                </a:solidFill>
                <a:latin typeface="Times New Roman"/>
                <a:cs typeface="Times New Roman"/>
              </a:rPr>
              <a:t>+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fPr>
                        <m:num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/>
                            </a:rPr>
                            <m:t>𝟏</m:t>
                          </m:r>
                        </m:num>
                        <m:den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</mc:Choice>
              <mc:Fallback/>
            </mc:AlternateContent>
            <a:r>
              <a:rPr lang="en-US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endParaRPr lang="ru-RU" sz="2400" b="1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defRPr/>
            </a:pPr>
            <a:endParaRPr lang="ru-RU" sz="2400" b="1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defRPr/>
            </a:pPr>
            <a:endParaRPr lang="ru-RU" sz="2400" b="1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1401376" y="1358907"/>
            <a:ext cx="3309168" cy="453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0" i="1">
                              <a:latin typeface="Cambria Math"/>
                              <a:cs typeface="Times New Roman"/>
                            </a:rPr>
                            <m:t>𝑎</m:t>
                          </m:r>
                        </m:e>
                      </m:acc>
                      <m:r>
                        <m:rPr/>
                        <a:rPr lang="ru-RU" sz="2400" i="1">
                          <a:latin typeface="Cambria Math"/>
                          <a:ea typeface="Cambria Math"/>
                          <a:cs typeface="Times New Roman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0" i="1">
                                  <a:latin typeface="Cambria Math"/>
                                  <a:cs typeface="Times New Roman"/>
                                </a:rPr>
                                <m:t>𝑎</m:t>
                              </m:r>
                            </m:e>
                          </m:acc>
                        </m:e>
                      </m:d>
                      <m:r>
                        <m:rPr/>
                        <a:rPr lang="en-US" sz="2400" i="1">
                          <a:latin typeface="Cambria Math"/>
                          <a:ea typeface="Cambria Math"/>
                          <a:cs typeface="Times New Roman"/>
                        </a:rPr>
                        <m:t>∙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𝑏</m:t>
                              </m:r>
                            </m:e>
                          </m:acc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cos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i="1">
                          <a:latin typeface="Cambria Math"/>
                          <a:ea typeface="Cambria Math"/>
                          <a:cs typeface="Times New Roman"/>
                        </a:rPr>
                        <m:t>𝛼</m:t>
                      </m:r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1336600" y="1934998"/>
            <a:ext cx="33091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i="1">
                          <a:latin typeface="Cambria Math"/>
                          <a:cs typeface="Times New Roman"/>
                        </a:rPr>
                        <m:t>4</m:t>
                      </m:r>
                      <m:r>
                        <m:rPr/>
                        <a:rPr lang="en-US" sz="2400" b="0" i="1">
                          <a:latin typeface="Cambria Math"/>
                          <a:cs typeface="Times New Roman"/>
                        </a:rPr>
                        <m:t>29</m:t>
                      </m:r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b="0" i="1">
                          <a:latin typeface="Cambria Math"/>
                          <a:cs typeface="Times New Roman"/>
                        </a:rPr>
                        <m:t>9</m:t>
                      </m:r>
                      <m:r>
                        <m:rPr/>
                        <a:rPr lang="en-US" sz="2400" i="1">
                          <a:latin typeface="Cambria Math"/>
                          <a:ea typeface="Cambria Math"/>
                          <a:cs typeface="Times New Roman"/>
                        </a:rPr>
                        <m:t>∙6</m:t>
                      </m:r>
                      <m:r>
                        <m:rPr/>
                        <a:rPr lang="en-US" sz="2400" b="0" i="1">
                          <a:latin typeface="Cambria Math"/>
                          <a:ea typeface="Cambria Math"/>
                          <a:cs typeface="Times New Roman"/>
                        </a:rPr>
                        <m:t>0∙ </m:t>
                      </m:r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cos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i="1">
                          <a:latin typeface="Cambria Math"/>
                          <a:ea typeface="Cambria Math"/>
                          <a:cs typeface="Times New Roman"/>
                        </a:rPr>
                        <m:t>𝛼</m:t>
                      </m:r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9" name="TextBox 8"/>
          <p:cNvSpPr txBox="1"/>
          <p:nvPr/>
        </p:nvSpPr>
        <p:spPr bwMode="auto">
          <a:xfrm>
            <a:off x="4148038" y="1990426"/>
            <a:ext cx="33091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en-US" sz="2400">
                <a:latin typeface="Times New Roman"/>
                <a:cs typeface="Times New Roman"/>
              </a:rPr>
              <a:t>cos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i="1">
                          <a:latin typeface="Cambria Math"/>
                          <a:ea typeface="Cambria Math"/>
                          <a:cs typeface="Times New Roman"/>
                        </a:rPr>
                        <m:t>𝛼</m:t>
                      </m:r>
                      <m:r>
                        <m:rPr/>
                        <a:rPr lang="en-US" sz="2400" b="0" i="1">
                          <a:latin typeface="Cambria Math"/>
                          <a:ea typeface="Cambria Math"/>
                          <a:cs typeface="Times New Roman"/>
                        </a:rPr>
                        <m:t>=429 :540</m:t>
                      </m:r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11" name="TextBox 10"/>
          <p:cNvSpPr txBox="1"/>
          <p:nvPr/>
        </p:nvSpPr>
        <p:spPr bwMode="auto">
          <a:xfrm>
            <a:off x="814988" y="2478235"/>
            <a:ext cx="10686713" cy="15306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ru-RU" sz="2400">
                <a:latin typeface="Times New Roman"/>
                <a:cs typeface="Times New Roman"/>
              </a:rPr>
              <a:t>Применим общую формулу. Длину вектора можно записать как корень из скалярного произведения векторов в квадрате ( или умноженного на себя), то</a:t>
            </a:r>
            <a:r>
              <a:rPr lang="en-US" sz="2400">
                <a:latin typeface="Times New Roman"/>
                <a:cs typeface="Times New Roman"/>
              </a:rPr>
              <a:t> </a:t>
            </a:r>
            <a:r>
              <a:rPr lang="ru-RU" sz="2400">
                <a:latin typeface="Times New Roman"/>
                <a:cs typeface="Times New Roman"/>
              </a:rPr>
              <a:t>есть 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|"/>
                          <m:endChr m:val="|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ru-RU" sz="2400" b="0" i="1">
                                  <a:latin typeface="Cambria Math"/>
                                  <a:cs typeface="Times New Roman"/>
                                </a:rPr>
                                <m:t>х</m:t>
                              </m:r>
                            </m:e>
                          </m:acc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>
                <a:latin typeface="Times New Roman"/>
                <a:cs typeface="Times New Roman"/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acc>
                            <m:accPr>
                              <m:chr m:val="⃗"/>
                              <m:ctrlPr>
                                <a:rPr lang="ru-RU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ru-RU" sz="2400" b="0" i="1">
                                  <a:latin typeface="Cambria Math"/>
                                  <a:cs typeface="Times New Roman"/>
                                </a:rPr>
                                <m:t>х</m:t>
                              </m:r>
                            </m:e>
                          </m:acc>
                          <m:r>
                            <m:rPr/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lang="ru-RU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ru-RU" sz="2400" b="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х</m:t>
                              </m:r>
                            </m:e>
                          </m:acc>
                        </m:e>
                      </m:rad>
                    </m:oMath>
                  </m:oMathPara>
                </a14:m>
              </mc:Choice>
              <mc:Fallback/>
            </mc:AlternateContent>
            <a:r>
              <a:rPr lang="ru-RU" sz="2400">
                <a:latin typeface="Times New Roman"/>
                <a:cs typeface="Times New Roman"/>
              </a:rPr>
              <a:t>. Поскольку нам дана сумма векторов, то записываем через скобки и раскрываем.</a:t>
            </a:r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6915485" y="1964517"/>
            <a:ext cx="531807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i="1">
                          <a:latin typeface="Cambria Math"/>
                          <a:ea typeface="Cambria Math"/>
                          <a:cs typeface="Times New Roman"/>
                        </a:rPr>
                        <m:t>𝛼</m:t>
                      </m:r>
                      <m:r>
                        <m:rPr/>
                        <a:rPr lang="en-US" sz="2400" b="0" i="1">
                          <a:latin typeface="Cambria Math"/>
                          <a:ea typeface="Cambria Math"/>
                          <a:cs typeface="Times New Roman"/>
                        </a:rPr>
                        <m:t>≠0</m:t>
                      </m:r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 </a:t>
            </a:r>
            <a:r>
              <a:rPr lang="ru-RU" sz="2400">
                <a:latin typeface="Times New Roman"/>
                <a:cs typeface="Times New Roman"/>
              </a:rPr>
              <a:t>угол между векторами</a:t>
            </a:r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3171293" y="3768273"/>
            <a:ext cx="6892638" cy="7515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|"/>
                          <m:endChr m:val="|"/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sz="24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ru-RU" sz="2400" b="0" i="1">
                                  <a:latin typeface="Cambria Math"/>
                                </a:rPr>
                                <m:t>с</m:t>
                              </m:r>
                            </m:e>
                          </m:acc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>
                <a:latin typeface="Times New Roman"/>
                <a:cs typeface="Times New Roman"/>
              </a:rPr>
              <a:t>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|"/>
                          <m:endChr m:val="|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m:rPr>
                              <m:nor m:val="on"/>
                            </m:rPr>
                            <a:rPr lang="en-US" sz="2400" b="1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m:t>2</m:t>
                          </m:r>
                          <m:r>
                            <m:rPr>
                              <m:nor m:val="on"/>
                            </m:rPr>
                            <a:rPr lang="ru-RU" sz="2400" b="1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m:t> </m:t>
                          </m:r>
                          <m:acc>
                            <m:accPr>
                              <m:chr m:val="⃗"/>
                              <m:ctrlPr>
                                <a:rPr lang="ru-RU" sz="2400" b="1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e>
                          </m:acc>
                          <m:r>
                            <m:rPr>
                              <m:nor m:val="on"/>
                            </m:rPr>
                            <a:rPr lang="ru-RU" sz="2400" b="1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m:t> </m:t>
                          </m:r>
                          <m:r>
                            <m:rPr>
                              <m:nor m:val="on"/>
                            </m:rPr>
                            <a:rPr lang="en-US" sz="2400" b="1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m:t>+ </m:t>
                          </m:r>
                          <m:f>
                            <m:fPr>
                              <m:ctrlPr>
                                <a:rPr lang="en-US" sz="2400" b="1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fPr>
                            <m:num>
                              <m:r>
                                <m:rPr/>
                                <a:rPr lang="en-US" sz="2400" b="1" i="1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Times New Roman"/>
                                </a:rPr>
                                <m:t>𝟏</m:t>
                              </m:r>
                            </m:num>
                            <m:den>
                              <m:r>
                                <m:rPr/>
                                <a:rPr lang="en-US" sz="2400" b="1" i="1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Times New Roman"/>
                                </a:rPr>
                                <m:t>𝟑</m:t>
                              </m:r>
                            </m:den>
                          </m:f>
                          <m:r>
                            <m:rPr>
                              <m:nor m:val="on"/>
                            </m:rPr>
                            <a:rPr lang="en-US" sz="2400" b="1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m:t> </m:t>
                          </m:r>
                          <m:r>
                            <m:rPr>
                              <m:nor m:val="on"/>
                            </m:rPr>
                            <a:rPr lang="ru-RU" sz="2400" b="1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m:t> </m:t>
                          </m:r>
                          <m:acc>
                            <m:accPr>
                              <m:chr m:val="⃗"/>
                              <m:ctrlPr>
                                <a:rPr lang="ru-RU" sz="2400" b="1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𝒃</m:t>
                              </m:r>
                            </m:e>
                          </m:acc>
                        </m:e>
                      </m:d>
                      <m:r>
                        <m:rPr/>
                        <a:rPr lang="ru-RU" sz="2400" b="0" i="1">
                          <a:latin typeface="Cambria Math"/>
                          <a:cs typeface="Times New Roman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ru-RU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d>
                            <m:dPr>
                              <m:ctrlPr>
                                <a:rPr lang="ru-RU" sz="2400" b="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dPr>
                            <m:e>
                              <m:r>
                                <m:rPr>
                                  <m:nor m:val="on"/>
                                </m:rPr>
                                <a:rPr lang="en-US" sz="2400" b="1">
                                  <a:solidFill>
                                    <a:schemeClr val="tx1"/>
                                  </a:solidFill>
                                  <a:latin typeface="Times New Roman"/>
                                  <a:cs typeface="Times New Roman"/>
                                </a:rPr>
                                <m:t>2</m:t>
                              </m:r>
                              <m:r>
                                <m:rPr>
                                  <m:nor m:val="on"/>
                                </m:rPr>
                                <a:rPr lang="ru-RU" sz="2400" b="1">
                                  <a:solidFill>
                                    <a:schemeClr val="tx1"/>
                                  </a:solidFill>
                                  <a:latin typeface="Times New Roman"/>
                                  <a:cs typeface="Times New Roman"/>
                                </a:rPr>
                                <m:t> </m:t>
                              </m:r>
                              <m:acc>
                                <m:accPr>
                                  <m:chr m:val="⃗"/>
                                  <m:ctrlPr>
                                    <a:rPr lang="ru-RU" sz="24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accPr>
                                <m:e>
                                  <m:r>
                                    <m:rPr/>
                                    <a:rPr lang="en-US" sz="24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𝒂</m:t>
                                  </m:r>
                                </m:e>
                              </m:acc>
                              <m:r>
                                <m:rPr>
                                  <m:nor m:val="on"/>
                                </m:rPr>
                                <a:rPr lang="ru-RU" sz="2400" b="1">
                                  <a:solidFill>
                                    <a:schemeClr val="tx1"/>
                                  </a:solidFill>
                                  <a:latin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m:rPr>
                                  <m:nor m:val="on"/>
                                </m:rPr>
                                <a:rPr lang="en-US" sz="2400" b="1">
                                  <a:solidFill>
                                    <a:schemeClr val="tx1"/>
                                  </a:solidFill>
                                  <a:latin typeface="Times New Roman"/>
                                  <a:cs typeface="Times New Roman"/>
                                </a:rPr>
                                <m:t>+ </m:t>
                              </m:r>
                              <m:f>
                                <m:fPr>
                                  <m:ctrlPr>
                                    <a:rPr lang="en-US" sz="24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m:rPr/>
                                    <a:rPr lang="en-US" sz="24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m:rPr/>
                                    <a:rPr lang="en-US" sz="24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𝟑</m:t>
                                  </m:r>
                                </m:den>
                              </m:f>
                              <m:r>
                                <m:rPr>
                                  <m:nor m:val="on"/>
                                </m:rPr>
                                <a:rPr lang="en-US" sz="2400" b="1">
                                  <a:solidFill>
                                    <a:schemeClr val="tx1"/>
                                  </a:solidFill>
                                  <a:latin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m:rPr>
                                  <m:nor m:val="on"/>
                                </m:rPr>
                                <a:rPr lang="ru-RU" sz="2400" b="1">
                                  <a:solidFill>
                                    <a:schemeClr val="tx1"/>
                                  </a:solidFill>
                                  <a:latin typeface="Times New Roman"/>
                                  <a:cs typeface="Times New Roman"/>
                                </a:rPr>
                                <m:t> </m:t>
                              </m:r>
                              <m:acc>
                                <m:accPr>
                                  <m:chr m:val="⃗"/>
                                  <m:ctrlPr>
                                    <a:rPr lang="ru-RU" sz="24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accPr>
                                <m:e>
                                  <m:r>
                                    <m:rPr/>
                                    <a:rPr lang="en-US" sz="24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m:rPr/>
                                    <a:rPr lang="en-US" sz="24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𝒃</m:t>
                                  </m:r>
                                </m:e>
                              </m:acc>
                            </m:e>
                          </m:d>
                          <m:r>
                            <m:rPr/>
                            <a:rPr lang="ru-RU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∙</m:t>
                          </m:r>
                          <m:d>
                            <m:dPr>
                              <m:ctrlPr>
                                <a:rPr lang="ru-RU" sz="2400" b="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dPr>
                            <m:e>
                              <m:r>
                                <m:rPr>
                                  <m:nor m:val="on"/>
                                </m:rPr>
                                <a:rPr lang="en-US" sz="2400" b="1">
                                  <a:solidFill>
                                    <a:schemeClr val="tx1"/>
                                  </a:solidFill>
                                  <a:latin typeface="Times New Roman"/>
                                  <a:cs typeface="Times New Roman"/>
                                </a:rPr>
                                <m:t>2</m:t>
                              </m:r>
                              <m:r>
                                <m:rPr>
                                  <m:nor m:val="on"/>
                                </m:rPr>
                                <a:rPr lang="ru-RU" sz="2400" b="1">
                                  <a:solidFill>
                                    <a:schemeClr val="tx1"/>
                                  </a:solidFill>
                                  <a:latin typeface="Times New Roman"/>
                                  <a:cs typeface="Times New Roman"/>
                                </a:rPr>
                                <m:t> </m:t>
                              </m:r>
                              <m:acc>
                                <m:accPr>
                                  <m:chr m:val="⃗"/>
                                  <m:ctrlPr>
                                    <a:rPr lang="ru-RU" sz="24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accPr>
                                <m:e>
                                  <m:r>
                                    <m:rPr/>
                                    <a:rPr lang="en-US" sz="24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𝒂</m:t>
                                  </m:r>
                                </m:e>
                              </m:acc>
                              <m:r>
                                <m:rPr>
                                  <m:nor m:val="on"/>
                                </m:rPr>
                                <a:rPr lang="ru-RU" sz="2400" b="1">
                                  <a:solidFill>
                                    <a:schemeClr val="tx1"/>
                                  </a:solidFill>
                                  <a:latin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m:rPr>
                                  <m:nor m:val="on"/>
                                </m:rPr>
                                <a:rPr lang="en-US" sz="2400" b="1">
                                  <a:solidFill>
                                    <a:schemeClr val="tx1"/>
                                  </a:solidFill>
                                  <a:latin typeface="Times New Roman"/>
                                  <a:cs typeface="Times New Roman"/>
                                </a:rPr>
                                <m:t>+ </m:t>
                              </m:r>
                              <m:f>
                                <m:fPr>
                                  <m:ctrlPr>
                                    <a:rPr lang="en-US" sz="24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m:rPr/>
                                    <a:rPr lang="en-US" sz="24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m:rPr/>
                                    <a:rPr lang="en-US" sz="24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𝟑</m:t>
                                  </m:r>
                                </m:den>
                              </m:f>
                              <m:r>
                                <m:rPr>
                                  <m:nor m:val="on"/>
                                </m:rPr>
                                <a:rPr lang="en-US" sz="2400" b="1">
                                  <a:solidFill>
                                    <a:schemeClr val="tx1"/>
                                  </a:solidFill>
                                  <a:latin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m:rPr>
                                  <m:nor m:val="on"/>
                                </m:rPr>
                                <a:rPr lang="ru-RU" sz="2400" b="1">
                                  <a:solidFill>
                                    <a:schemeClr val="tx1"/>
                                  </a:solidFill>
                                  <a:latin typeface="Times New Roman"/>
                                  <a:cs typeface="Times New Roman"/>
                                </a:rPr>
                                <m:t> </m:t>
                              </m:r>
                              <m:acc>
                                <m:accPr>
                                  <m:chr m:val="⃗"/>
                                  <m:ctrlPr>
                                    <a:rPr lang="ru-RU" sz="24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accPr>
                                <m:e>
                                  <m:r>
                                    <m:rPr/>
                                    <a:rPr lang="en-US" sz="24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𝒃</m:t>
                                  </m:r>
                                </m:e>
                              </m:acc>
                            </m:e>
                          </m:d>
                        </m:e>
                      </m:rad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15" name="TextBox 14"/>
          <p:cNvSpPr txBox="1"/>
          <p:nvPr/>
        </p:nvSpPr>
        <p:spPr bwMode="auto">
          <a:xfrm>
            <a:off x="981524" y="4581764"/>
            <a:ext cx="11004804" cy="15256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|"/>
                          <m:endChr m:val="|"/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sz="24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ru-RU" sz="2400" b="0" i="1">
                                  <a:latin typeface="Cambria Math"/>
                                </a:rPr>
                                <m:t>с</m:t>
                              </m:r>
                            </m:e>
                          </m:acc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>
                <a:latin typeface="Times New Roman"/>
                <a:cs typeface="Times New Roman"/>
              </a:rPr>
              <a:t>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sSup>
                            <m:sSupPr>
                              <m:ctrlPr>
                                <a:rPr lang="ru-RU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sSupPr>
                            <m:e>
                              <m:r>
                                <m:rPr/>
                                <a:rPr lang="en-US" sz="2400" b="0" i="1">
                                  <a:latin typeface="Cambria Math"/>
                                  <a:cs typeface="Times New Roman"/>
                                </a:rPr>
                                <m:t>4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2400" b="0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m:rPr/>
                                    <a:rPr lang="en-US" sz="2400" b="0" i="1">
                                      <a:latin typeface="Cambria Math"/>
                                      <a:cs typeface="Times New Roman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p>
                              <m:r>
                                <m:rPr/>
                                <a:rPr lang="en-US" sz="2400" b="0" i="1">
                                  <a:latin typeface="Cambria Math"/>
                                  <a:cs typeface="Times New Roman"/>
                                </a:rPr>
                                <m:t>2</m:t>
                              </m:r>
                            </m:sup>
                          </m:sSup>
                          <m:r>
                            <m:rPr/>
                            <a:rPr lang="en-US" sz="2400" b="0" i="1">
                              <a:latin typeface="Cambria Math"/>
                              <a:cs typeface="Times New Roman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400" b="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fPr>
                            <m:num>
                              <m:r>
                                <m:rPr/>
                                <a:rPr lang="en-US" sz="2400" b="0" i="1">
                                  <a:latin typeface="Cambria Math"/>
                                  <a:cs typeface="Times New Roman"/>
                                </a:rPr>
                                <m:t>2</m:t>
                              </m:r>
                            </m:num>
                            <m:den>
                              <m:r>
                                <m:rPr/>
                                <a:rPr lang="en-US" sz="2400" b="0" i="1">
                                  <a:latin typeface="Cambria Math"/>
                                  <a:cs typeface="Times New Roman"/>
                                </a:rPr>
                                <m:t>3</m:t>
                              </m:r>
                            </m:den>
                          </m:f>
                          <m:acc>
                            <m:accPr>
                              <m:chr m:val="⃗"/>
                              <m:ctrlPr>
                                <a:rPr lang="ru-RU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0" i="1">
                                  <a:latin typeface="Cambria Math"/>
                                  <a:cs typeface="Times New Roman"/>
                                </a:rPr>
                                <m:t>𝑎</m:t>
                              </m:r>
                            </m:e>
                          </m:acc>
                          <m:r>
                            <m:rPr/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lang="ru-RU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𝑏</m:t>
                              </m:r>
                            </m:e>
                          </m:acc>
                          <m:r>
                            <m:rPr/>
                            <a:rPr lang="en-US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400" b="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fPr>
                            <m:num>
                              <m:r>
                                <m:rPr/>
                                <a:rPr lang="en-US" sz="2400" b="0" i="1">
                                  <a:latin typeface="Cambria Math"/>
                                  <a:cs typeface="Times New Roman"/>
                                </a:rPr>
                                <m:t>2</m:t>
                              </m:r>
                            </m:num>
                            <m:den>
                              <m:r>
                                <m:rPr/>
                                <a:rPr lang="en-US" sz="2400" b="0" i="1">
                                  <a:latin typeface="Cambria Math"/>
                                  <a:cs typeface="Times New Roman"/>
                                </a:rPr>
                                <m:t>3</m:t>
                              </m:r>
                            </m:den>
                          </m:f>
                          <m:acc>
                            <m:accPr>
                              <m:chr m:val="⃗"/>
                              <m:ctrlPr>
                                <a:rPr lang="ru-RU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0" i="1">
                                  <a:latin typeface="Cambria Math"/>
                                  <a:cs typeface="Times New Roman"/>
                                </a:rPr>
                                <m:t>𝑎</m:t>
                              </m:r>
                            </m:e>
                          </m:acc>
                          <m:r>
                            <m:rPr/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lang="ru-RU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𝑏</m:t>
                              </m:r>
                            </m:e>
                          </m:acc>
                          <m:r>
                            <m:rPr/>
                            <a:rPr lang="en-US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sSupPr>
                            <m:e>
                              <m:f>
                                <m:fPr>
                                  <m:ctrlPr>
                                    <a:rPr lang="ru-RU" sz="2400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m:rPr/>
                                    <a:rPr lang="en-US" sz="2400" b="0" i="1">
                                      <a:latin typeface="Cambria Math"/>
                                      <a:cs typeface="Times New Roman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m:rPr/>
                                    <a:rPr lang="en-US" sz="2400" b="0" i="1">
                                      <a:latin typeface="Cambria Math"/>
                                      <a:cs typeface="Times New Roman"/>
                                    </a:rPr>
                                    <m:t>9</m:t>
                                  </m:r>
                                </m:den>
                              </m:f>
                              <m:acc>
                                <m:accPr>
                                  <m:chr m:val="⃗"/>
                                  <m:ctrlPr>
                                    <a:rPr lang="en-US" sz="2400" b="0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m:rPr/>
                                    <a:rPr lang="en-US" sz="2400" b="0" i="1">
                                      <a:latin typeface="Cambria Math"/>
                                      <a:cs typeface="Times New Roman"/>
                                    </a:rPr>
                                    <m:t>𝑏</m:t>
                                  </m:r>
                                </m:e>
                              </m:acc>
                            </m:e>
                            <m:sup>
                              <m:r>
                                <m:rPr/>
                                <a:rPr lang="en-US" sz="2400" b="0" i="1">
                                  <a:latin typeface="Cambria Math"/>
                                  <a:cs typeface="Times New Roman"/>
                                </a:rPr>
                                <m:t>2</m:t>
                              </m:r>
                            </m:sup>
                          </m:sSup>
                          <m:r>
                            <m:rPr/>
                            <a:rPr lang="en-US" sz="2400" b="0" i="1">
                              <a:latin typeface="Cambria Math"/>
                              <a:cs typeface="Times New Roman"/>
                            </a:rPr>
                            <m:t> </m:t>
                          </m:r>
                        </m:e>
                      </m:rad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en-US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/>
                            <a:rPr lang="en-US" sz="2400" b="0" i="1">
                              <a:latin typeface="Cambria Math"/>
                              <a:cs typeface="Times New Roman"/>
                            </a:rPr>
                            <m:t>4</m:t>
                          </m:r>
                          <m:r>
                            <m:rPr/>
                            <a:rPr lang="en-US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∙81+ </m:t>
                          </m:r>
                          <m:f>
                            <m:fPr>
                              <m:ctrlPr>
                                <a:rPr lang="en-US" sz="2400" b="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fPr>
                            <m:num>
                              <m:r>
                                <m:rPr/>
                                <a:rPr lang="en-US" sz="2400" b="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4∙429</m:t>
                              </m:r>
                            </m:num>
                            <m:den>
                              <m:r>
                                <m:rPr/>
                                <a:rPr lang="en-US" sz="2400" b="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3</m:t>
                              </m:r>
                            </m:den>
                          </m:f>
                          <m:r>
                            <m:rPr/>
                            <a:rPr lang="en-US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400" b="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fPr>
                            <m:num>
                              <m:r>
                                <m:rPr/>
                                <a:rPr lang="en-US" sz="2400" b="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1∙3600</m:t>
                              </m:r>
                            </m:num>
                            <m:den>
                              <m:r>
                                <m:rPr/>
                                <a:rPr lang="en-US" sz="2400" b="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9</m:t>
                              </m:r>
                            </m:den>
                          </m:f>
                        </m:e>
                      </m:rad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  = </a:t>
            </a:r>
            <a:endParaRPr lang="en-US" sz="2400" b="0" i="0">
              <a:latin typeface="Cambria Math"/>
              <a:cs typeface="Times New Roman"/>
            </a:endParaRPr>
          </a:p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b="0" i="0">
                          <a:latin typeface="Cambria Math"/>
                          <a:cs typeface="Times New Roman"/>
                        </a:rPr>
                        <m:t>=</m:t>
                      </m:r>
                    </m:oMath>
                  </m:oMathPara>
                </a14:m>
              </mc:Choice>
              <mc:Fallback/>
            </mc:AlternateContent>
            <a:r>
              <a:rPr lang="en-US" sz="2400" b="0" i="0">
                <a:latin typeface="Cambria Math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en-US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/>
                            <a:rPr lang="en-US" sz="2400" b="0" i="1">
                              <a:latin typeface="Cambria Math"/>
                              <a:cs typeface="Times New Roman"/>
                            </a:rPr>
                            <m:t>324+572+400 </m:t>
                          </m:r>
                        </m:e>
                      </m:rad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=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en-US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/>
                            <a:rPr lang="en-US" sz="2400" b="0" i="1">
                              <a:latin typeface="Cambria Math"/>
                              <a:cs typeface="Times New Roman"/>
                            </a:rPr>
                            <m:t>1296</m:t>
                          </m:r>
                        </m:e>
                      </m:rad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 = 36</a:t>
            </a:r>
            <a:endParaRPr lang="ru-RU" sz="2400">
              <a:latin typeface="Times New Roman"/>
              <a:cs typeface="Times New Roman"/>
            </a:endParaRPr>
          </a:p>
          <a:p>
            <a:pPr>
              <a:defRPr/>
            </a:pPr>
            <a:endParaRPr lang="en-US" sz="2400" b="0" i="0">
              <a:latin typeface="Cambria Math"/>
              <a:cs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6774873" y="5624945"/>
            <a:ext cx="4017818" cy="7758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>
                <a:solidFill>
                  <a:srgbClr val="C00000"/>
                </a:solidFill>
                <a:latin typeface="Times New Roman"/>
                <a:cs typeface="Times New Roman"/>
              </a:rPr>
              <a:t>Ответ: </a:t>
            </a:r>
            <a:r>
              <a:rPr lang="en-US" sz="2400" b="1">
                <a:solidFill>
                  <a:srgbClr val="C00000"/>
                </a:solidFill>
                <a:latin typeface="Times New Roman"/>
                <a:cs typeface="Times New Roman"/>
              </a:rPr>
              <a:t>36</a:t>
            </a:r>
            <a:endParaRPr lang="ru-RU" sz="2400" b="1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pic>
        <p:nvPicPr>
          <p:cNvPr id="13" name="Google Shape;276;p36"/>
          <p:cNvPicPr/>
          <p:nvPr/>
        </p:nvPicPr>
        <p:blipFill>
          <a:blip r:embed="rId3">
            <a:alphaModFix/>
          </a:blip>
          <a:stretch/>
        </p:blipFill>
        <p:spPr bwMode="auto">
          <a:xfrm>
            <a:off x="10226766" y="5888182"/>
            <a:ext cx="1618870" cy="68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-124691" y="0"/>
            <a:ext cx="12316691" cy="706153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 bwMode="auto">
          <a:xfrm>
            <a:off x="387927" y="404244"/>
            <a:ext cx="11111346" cy="964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>
                <a:latin typeface="Times New Roman"/>
                <a:cs typeface="Times New Roman"/>
              </a:rPr>
              <a:t>1</a:t>
            </a:r>
            <a:r>
              <a:rPr lang="en-US" sz="2400" b="1">
                <a:latin typeface="Times New Roman"/>
                <a:cs typeface="Times New Roman"/>
              </a:rPr>
              <a:t>2</a:t>
            </a:r>
            <a:r>
              <a:rPr lang="ru-RU" sz="2400" b="1">
                <a:latin typeface="Times New Roman"/>
                <a:cs typeface="Times New Roman"/>
              </a:rPr>
              <a:t>. Длины </a:t>
            </a:r>
            <a:r>
              <a:rPr lang="ru-RU" sz="2400" b="1">
                <a:latin typeface="Times New Roman"/>
                <a:cs typeface="Times New Roman"/>
              </a:rPr>
              <a:t>векторов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и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равны </a:t>
            </a:r>
            <a:r>
              <a:rPr lang="ru-RU" sz="2400" b="1">
                <a:latin typeface="Times New Roman"/>
                <a:cs typeface="Times New Roman"/>
              </a:rPr>
              <a:t>соответственно 5 и 8, а их скалярное произведение равно 12. Найдите длину вектора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ru-RU" sz="2400" b="1" i="1">
                              <a:latin typeface="Cambria Math"/>
                              <a:cs typeface="Times New Roman"/>
                            </a:rPr>
                            <m:t>с</m:t>
                          </m:r>
                        </m:e>
                      </m:acc>
                      <m:r>
                        <m:rPr/>
                        <a:rPr lang="ru-RU" sz="2400" b="1" i="1">
                          <a:latin typeface="Cambria Math"/>
                          <a:cs typeface="Times New Roman"/>
                        </a:rPr>
                        <m:t> </m:t>
                      </m:r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, если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ru-RU" sz="2400" b="1" i="1">
                              <a:latin typeface="Cambria Math"/>
                              <a:cs typeface="Times New Roman"/>
                            </a:rPr>
                            <m:t>с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 = 3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ru-RU" sz="2400" b="1" i="1">
                              <a:latin typeface="Cambria Math"/>
                              <a:cs typeface="Times New Roman"/>
                            </a:rPr>
                            <m:t>а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 +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endParaRPr lang="ru-RU" sz="2400" b="1">
              <a:latin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 bwMode="auto">
          <a:xfrm>
            <a:off x="847195" y="1483598"/>
            <a:ext cx="3309168" cy="453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0" i="1">
                              <a:latin typeface="Cambria Math"/>
                              <a:cs typeface="Times New Roman"/>
                            </a:rPr>
                            <m:t>𝑎</m:t>
                          </m:r>
                        </m:e>
                      </m:acc>
                      <m:r>
                        <m:rPr/>
                        <a:rPr lang="ru-RU" sz="2400" i="1">
                          <a:latin typeface="Cambria Math"/>
                          <a:ea typeface="Cambria Math"/>
                          <a:cs typeface="Times New Roman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0" i="1">
                                  <a:latin typeface="Cambria Math"/>
                                  <a:cs typeface="Times New Roman"/>
                                </a:rPr>
                                <m:t>𝑎</m:t>
                              </m:r>
                            </m:e>
                          </m:acc>
                        </m:e>
                      </m:d>
                      <m:r>
                        <m:rPr/>
                        <a:rPr lang="en-US" sz="2400" i="1">
                          <a:latin typeface="Cambria Math"/>
                          <a:ea typeface="Cambria Math"/>
                          <a:cs typeface="Times New Roman"/>
                        </a:rPr>
                        <m:t>∙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𝑏</m:t>
                              </m:r>
                            </m:e>
                          </m:acc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cos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i="1">
                          <a:latin typeface="Cambria Math"/>
                          <a:ea typeface="Cambria Math"/>
                          <a:cs typeface="Times New Roman"/>
                        </a:rPr>
                        <m:t>𝛼</m:t>
                      </m:r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847195" y="2051594"/>
            <a:ext cx="33091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i="1">
                          <a:latin typeface="Cambria Math"/>
                          <a:cs typeface="Times New Roman"/>
                        </a:rPr>
                        <m:t>1</m:t>
                      </m:r>
                      <m:r>
                        <m:rPr/>
                        <a:rPr lang="en-US" sz="2400" b="0" i="1">
                          <a:latin typeface="Cambria Math"/>
                          <a:cs typeface="Times New Roman"/>
                        </a:rPr>
                        <m:t>2</m:t>
                      </m:r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b="0" i="1">
                          <a:latin typeface="Cambria Math"/>
                          <a:cs typeface="Times New Roman"/>
                        </a:rPr>
                        <m:t>5</m:t>
                      </m:r>
                      <m:r>
                        <m:rPr/>
                        <a:rPr lang="en-US" sz="2400" i="1">
                          <a:latin typeface="Cambria Math"/>
                          <a:ea typeface="Cambria Math"/>
                          <a:cs typeface="Times New Roman"/>
                        </a:rPr>
                        <m:t>∙8</m:t>
                      </m:r>
                      <m:r>
                        <m:rPr/>
                        <a:rPr lang="en-US" sz="2400" b="0" i="1">
                          <a:latin typeface="Cambria Math"/>
                          <a:ea typeface="Cambria Math"/>
                          <a:cs typeface="Times New Roman"/>
                        </a:rPr>
                        <m:t>∙ </m:t>
                      </m:r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cos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i="1">
                          <a:latin typeface="Cambria Math"/>
                          <a:ea typeface="Cambria Math"/>
                          <a:cs typeface="Times New Roman"/>
                        </a:rPr>
                        <m:t>𝛼</m:t>
                      </m:r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3843239" y="1988919"/>
            <a:ext cx="33091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en-US" sz="2400">
                <a:latin typeface="Times New Roman"/>
                <a:cs typeface="Times New Roman"/>
              </a:rPr>
              <a:t>cos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i="1">
                          <a:latin typeface="Cambria Math"/>
                          <a:ea typeface="Cambria Math"/>
                          <a:cs typeface="Times New Roman"/>
                        </a:rPr>
                        <m:t>𝛼</m:t>
                      </m:r>
                      <m:r>
                        <m:rPr/>
                        <a:rPr lang="en-US" sz="2400" b="0" i="1">
                          <a:latin typeface="Cambria Math"/>
                          <a:ea typeface="Cambria Math"/>
                          <a:cs typeface="Times New Roman"/>
                        </a:rPr>
                        <m:t>=12 :40</m:t>
                      </m:r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7054031" y="1988919"/>
            <a:ext cx="531807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i="1">
                          <a:latin typeface="Cambria Math"/>
                          <a:ea typeface="Cambria Math"/>
                          <a:cs typeface="Times New Roman"/>
                        </a:rPr>
                        <m:t>𝛼</m:t>
                      </m:r>
                      <m:r>
                        <m:rPr/>
                        <a:rPr lang="en-US" sz="2400" b="0" i="1">
                          <a:latin typeface="Cambria Math"/>
                          <a:ea typeface="Cambria Math"/>
                          <a:cs typeface="Times New Roman"/>
                        </a:rPr>
                        <m:t>≠0</m:t>
                      </m:r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 </a:t>
            </a:r>
            <a:r>
              <a:rPr lang="ru-RU" sz="2400">
                <a:latin typeface="Times New Roman"/>
                <a:cs typeface="Times New Roman"/>
              </a:rPr>
              <a:t>угол между векторами</a:t>
            </a:r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814988" y="2478235"/>
            <a:ext cx="10686713" cy="15306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ru-RU" sz="2400">
                <a:latin typeface="Times New Roman"/>
                <a:cs typeface="Times New Roman"/>
              </a:rPr>
              <a:t>Применим общую формулу. Длину вектора можно записать как корень из скалярного произведения векторов в квадрате ( или умноженного на себя), то</a:t>
            </a:r>
            <a:r>
              <a:rPr lang="en-US" sz="2400">
                <a:latin typeface="Times New Roman"/>
                <a:cs typeface="Times New Roman"/>
              </a:rPr>
              <a:t> </a:t>
            </a:r>
            <a:r>
              <a:rPr lang="ru-RU" sz="2400">
                <a:latin typeface="Times New Roman"/>
                <a:cs typeface="Times New Roman"/>
              </a:rPr>
              <a:t>есть 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|"/>
                          <m:endChr m:val="|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ru-RU" sz="2400" b="0" i="1">
                                  <a:latin typeface="Cambria Math"/>
                                  <a:cs typeface="Times New Roman"/>
                                </a:rPr>
                                <m:t>х</m:t>
                              </m:r>
                            </m:e>
                          </m:acc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>
                <a:latin typeface="Times New Roman"/>
                <a:cs typeface="Times New Roman"/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acc>
                            <m:accPr>
                              <m:chr m:val="⃗"/>
                              <m:ctrlPr>
                                <a:rPr lang="ru-RU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ru-RU" sz="2400" b="0" i="1">
                                  <a:latin typeface="Cambria Math"/>
                                  <a:cs typeface="Times New Roman"/>
                                </a:rPr>
                                <m:t>х</m:t>
                              </m:r>
                            </m:e>
                          </m:acc>
                          <m:r>
                            <m:rPr/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lang="ru-RU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ru-RU" sz="2400" b="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х</m:t>
                              </m:r>
                            </m:e>
                          </m:acc>
                        </m:e>
                      </m:rad>
                    </m:oMath>
                  </m:oMathPara>
                </a14:m>
              </mc:Choice>
              <mc:Fallback/>
            </mc:AlternateContent>
            <a:r>
              <a:rPr lang="ru-RU" sz="2400">
                <a:latin typeface="Times New Roman"/>
                <a:cs typeface="Times New Roman"/>
              </a:rPr>
              <a:t>. Поскольку нам дана сумма векторов, то записываем через скобки и раскрываем.</a:t>
            </a:r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9" name="TextBox 8"/>
          <p:cNvSpPr txBox="1"/>
          <p:nvPr/>
        </p:nvSpPr>
        <p:spPr bwMode="auto">
          <a:xfrm>
            <a:off x="3171293" y="3768273"/>
            <a:ext cx="6892638" cy="7515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|"/>
                          <m:endChr m:val="|"/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sz="24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ru-RU" sz="2400" b="0" i="1">
                                  <a:latin typeface="Cambria Math"/>
                                </a:rPr>
                                <m:t>с</m:t>
                              </m:r>
                            </m:e>
                          </m:acc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>
                <a:latin typeface="Times New Roman"/>
                <a:cs typeface="Times New Roman"/>
              </a:rPr>
              <a:t>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|"/>
                          <m:endChr m:val="|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m:rPr>
                              <m:nor m:val="on"/>
                            </m:rPr>
                            <a:rPr lang="ru-RU" sz="2400" b="1" i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m:t>3</m:t>
                          </m:r>
                          <m:acc>
                            <m:accPr>
                              <m:chr m:val="⃗"/>
                              <m:ctrlPr>
                                <a:rPr lang="ru-RU" sz="2400" b="1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e>
                          </m:acc>
                          <m:r>
                            <m:rPr>
                              <m:nor m:val="on"/>
                            </m:rPr>
                            <a:rPr lang="ru-RU" sz="2400" b="1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m:t> </m:t>
                          </m:r>
                          <m:r>
                            <m:rPr>
                              <m:nor m:val="on"/>
                            </m:rPr>
                            <a:rPr lang="en-US" sz="2400" b="1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m:t>+ </m:t>
                          </m:r>
                          <m:acc>
                            <m:accPr>
                              <m:chr m:val="⃗"/>
                              <m:ctrlPr>
                                <a:rPr lang="ru-RU" sz="2400" b="1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𝒃</m:t>
                              </m:r>
                            </m:e>
                          </m:acc>
                        </m:e>
                      </m:d>
                      <m:r>
                        <m:rPr/>
                        <a:rPr lang="ru-RU" sz="2400" b="0" i="1">
                          <a:latin typeface="Cambria Math"/>
                          <a:cs typeface="Times New Roman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ru-RU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d>
                            <m:dPr>
                              <m:ctrlPr>
                                <a:rPr lang="ru-RU" sz="2400" b="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dPr>
                            <m:e>
                              <m:r>
                                <m:rPr>
                                  <m:nor m:val="on"/>
                                </m:rPr>
                                <a:rPr lang="ru-RU" sz="2400" b="1" i="0">
                                  <a:solidFill>
                                    <a:schemeClr val="tx1"/>
                                  </a:solidFill>
                                  <a:latin typeface="Times New Roman"/>
                                  <a:cs typeface="Times New Roman"/>
                                </a:rPr>
                                <m:t>3</m:t>
                              </m:r>
                              <m:r>
                                <m:rPr>
                                  <m:nor m:val="on"/>
                                </m:rPr>
                                <a:rPr lang="ru-RU" sz="2400" b="1">
                                  <a:solidFill>
                                    <a:schemeClr val="tx1"/>
                                  </a:solidFill>
                                  <a:latin typeface="Times New Roman"/>
                                  <a:cs typeface="Times New Roman"/>
                                </a:rPr>
                                <m:t> </m:t>
                              </m:r>
                              <m:acc>
                                <m:accPr>
                                  <m:chr m:val="⃗"/>
                                  <m:ctrlPr>
                                    <a:rPr lang="ru-RU" sz="24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accPr>
                                <m:e>
                                  <m:r>
                                    <m:rPr/>
                                    <a:rPr lang="en-US" sz="24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𝒂</m:t>
                                  </m:r>
                                </m:e>
                              </m:acc>
                              <m:r>
                                <m:rPr>
                                  <m:nor m:val="on"/>
                                </m:rPr>
                                <a:rPr lang="ru-RU" sz="2400" b="1">
                                  <a:solidFill>
                                    <a:schemeClr val="tx1"/>
                                  </a:solidFill>
                                  <a:latin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m:rPr>
                                  <m:nor m:val="on"/>
                                </m:rPr>
                                <a:rPr lang="en-US" sz="2400" b="1">
                                  <a:solidFill>
                                    <a:schemeClr val="tx1"/>
                                  </a:solidFill>
                                  <a:latin typeface="Times New Roman"/>
                                  <a:cs typeface="Times New Roman"/>
                                </a:rPr>
                                <m:t>+ </m:t>
                              </m:r>
                              <m:acc>
                                <m:accPr>
                                  <m:chr m:val="⃗"/>
                                  <m:ctrlPr>
                                    <a:rPr lang="ru-RU" sz="24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accPr>
                                <m:e>
                                  <m:r>
                                    <m:rPr/>
                                    <a:rPr lang="en-US" sz="24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m:rPr/>
                                    <a:rPr lang="en-US" sz="24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𝒃</m:t>
                                  </m:r>
                                </m:e>
                              </m:acc>
                            </m:e>
                          </m:d>
                          <m:r>
                            <m:rPr/>
                            <a:rPr lang="ru-RU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∙</m:t>
                          </m:r>
                          <m:d>
                            <m:dPr>
                              <m:ctrlPr>
                                <a:rPr lang="ru-RU" sz="2400" b="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dPr>
                            <m:e>
                              <m:r>
                                <m:rPr>
                                  <m:nor m:val="on"/>
                                </m:rPr>
                                <a:rPr lang="ru-RU" sz="2400" b="1" i="0">
                                  <a:solidFill>
                                    <a:schemeClr val="tx1"/>
                                  </a:solidFill>
                                  <a:latin typeface="Times New Roman"/>
                                  <a:cs typeface="Times New Roman"/>
                                </a:rPr>
                                <m:t>3</m:t>
                              </m:r>
                              <m:r>
                                <m:rPr>
                                  <m:nor m:val="on"/>
                                </m:rPr>
                                <a:rPr lang="ru-RU" sz="2400" b="1">
                                  <a:solidFill>
                                    <a:schemeClr val="tx1"/>
                                  </a:solidFill>
                                  <a:latin typeface="Times New Roman"/>
                                  <a:cs typeface="Times New Roman"/>
                                </a:rPr>
                                <m:t> </m:t>
                              </m:r>
                              <m:acc>
                                <m:accPr>
                                  <m:chr m:val="⃗"/>
                                  <m:ctrlPr>
                                    <a:rPr lang="ru-RU" sz="24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accPr>
                                <m:e>
                                  <m:r>
                                    <m:rPr/>
                                    <a:rPr lang="en-US" sz="24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𝒂</m:t>
                                  </m:r>
                                </m:e>
                              </m:acc>
                              <m:r>
                                <m:rPr>
                                  <m:nor m:val="on"/>
                                </m:rPr>
                                <a:rPr lang="ru-RU" sz="2400" b="1">
                                  <a:solidFill>
                                    <a:schemeClr val="tx1"/>
                                  </a:solidFill>
                                  <a:latin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m:rPr>
                                  <m:nor m:val="on"/>
                                </m:rPr>
                                <a:rPr lang="en-US" sz="2400" b="1">
                                  <a:solidFill>
                                    <a:schemeClr val="tx1"/>
                                  </a:solidFill>
                                  <a:latin typeface="Times New Roman"/>
                                  <a:cs typeface="Times New Roman"/>
                                </a:rPr>
                                <m:t>+ </m:t>
                              </m:r>
                              <m:acc>
                                <m:accPr>
                                  <m:chr m:val="⃗"/>
                                  <m:ctrlPr>
                                    <a:rPr lang="ru-RU" sz="24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accPr>
                                <m:e>
                                  <m:r>
                                    <m:rPr/>
                                    <a:rPr lang="en-US" sz="24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𝒃</m:t>
                                  </m:r>
                                </m:e>
                              </m:acc>
                            </m:e>
                          </m:d>
                        </m:e>
                      </m:rad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981524" y="4581764"/>
            <a:ext cx="11004804" cy="12695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|"/>
                          <m:endChr m:val="|"/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sz="24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ru-RU" sz="2400" b="0" i="1">
                                  <a:latin typeface="Cambria Math"/>
                                </a:rPr>
                                <m:t>с</m:t>
                              </m:r>
                            </m:e>
                          </m:acc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>
                <a:latin typeface="Times New Roman"/>
                <a:cs typeface="Times New Roman"/>
              </a:rPr>
              <a:t>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sSup>
                            <m:sSupPr>
                              <m:ctrlPr>
                                <a:rPr lang="ru-RU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sSupPr>
                            <m:e>
                              <m:r>
                                <m:rPr/>
                                <a:rPr lang="ru-RU" sz="2400" b="0" i="1">
                                  <a:latin typeface="Cambria Math"/>
                                  <a:cs typeface="Times New Roman"/>
                                </a:rPr>
                                <m:t>9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2400" b="0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m:rPr/>
                                    <a:rPr lang="en-US" sz="2400" b="0" i="1">
                                      <a:latin typeface="Cambria Math"/>
                                      <a:cs typeface="Times New Roman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p>
                              <m:r>
                                <m:rPr/>
                                <a:rPr lang="en-US" sz="2400" b="0" i="1">
                                  <a:latin typeface="Cambria Math"/>
                                  <a:cs typeface="Times New Roman"/>
                                </a:rPr>
                                <m:t>2</m:t>
                              </m:r>
                            </m:sup>
                          </m:sSup>
                          <m:r>
                            <m:rPr/>
                            <a:rPr lang="en-US" sz="2400" b="0" i="1">
                              <a:latin typeface="Cambria Math"/>
                              <a:cs typeface="Times New Roman"/>
                            </a:rPr>
                            <m:t>+</m:t>
                          </m:r>
                          <m:r>
                            <m:rPr/>
                            <a:rPr lang="ru-RU" sz="2400" b="0" i="1">
                              <a:latin typeface="Cambria Math"/>
                              <a:cs typeface="Times New Roman"/>
                            </a:rPr>
                            <m:t>3</m:t>
                          </m:r>
                          <m:acc>
                            <m:accPr>
                              <m:chr m:val="⃗"/>
                              <m:ctrlPr>
                                <a:rPr lang="ru-RU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0" i="1">
                                  <a:latin typeface="Cambria Math"/>
                                  <a:cs typeface="Times New Roman"/>
                                </a:rPr>
                                <m:t>𝑎</m:t>
                              </m:r>
                            </m:e>
                          </m:acc>
                          <m:r>
                            <m:rPr/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lang="ru-RU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𝑏</m:t>
                              </m:r>
                            </m:e>
                          </m:acc>
                          <m:r>
                            <m:rPr/>
                            <a:rPr lang="en-US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+</m:t>
                          </m:r>
                          <m:r>
                            <m:rPr/>
                            <a:rPr lang="ru-RU" sz="2400" b="0" i="1">
                              <a:latin typeface="Cambria Math"/>
                              <a:cs typeface="Times New Roman"/>
                            </a:rPr>
                            <m:t>3</m:t>
                          </m:r>
                          <m:acc>
                            <m:accPr>
                              <m:chr m:val="⃗"/>
                              <m:ctrlPr>
                                <a:rPr lang="ru-RU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0" i="1">
                                  <a:latin typeface="Cambria Math"/>
                                  <a:cs typeface="Times New Roman"/>
                                </a:rPr>
                                <m:t>𝑎</m:t>
                              </m:r>
                            </m:e>
                          </m:acc>
                          <m:r>
                            <m:rPr/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lang="ru-RU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𝑏</m:t>
                              </m:r>
                            </m:e>
                          </m:acc>
                          <m:r>
                            <m:rPr/>
                            <a:rPr lang="en-US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⃗"/>
                                  <m:ctrlPr>
                                    <a:rPr lang="en-US" sz="2400" b="0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m:rPr/>
                                    <a:rPr lang="en-US" sz="2400" b="0" i="1">
                                      <a:latin typeface="Cambria Math"/>
                                      <a:cs typeface="Times New Roman"/>
                                    </a:rPr>
                                    <m:t>𝑏</m:t>
                                  </m:r>
                                </m:e>
                              </m:acc>
                            </m:e>
                            <m:sup>
                              <m:r>
                                <m:rPr/>
                                <a:rPr lang="en-US" sz="2400" b="0" i="1">
                                  <a:latin typeface="Cambria Math"/>
                                  <a:cs typeface="Times New Roman"/>
                                </a:rPr>
                                <m:t>2</m:t>
                              </m:r>
                            </m:sup>
                          </m:sSup>
                          <m:r>
                            <m:rPr/>
                            <a:rPr lang="en-US" sz="2400" b="0" i="1">
                              <a:latin typeface="Cambria Math"/>
                              <a:cs typeface="Times New Roman"/>
                            </a:rPr>
                            <m:t> </m:t>
                          </m:r>
                        </m:e>
                      </m:rad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en-US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/>
                            <a:rPr lang="ru-RU" sz="2400" b="0" i="1">
                              <a:latin typeface="Cambria Math"/>
                              <a:cs typeface="Times New Roman"/>
                            </a:rPr>
                            <m:t>9</m:t>
                          </m:r>
                          <m:r>
                            <m:rPr/>
                            <a:rPr lang="en-US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∙</m:t>
                          </m:r>
                          <m:r>
                            <m:rPr/>
                            <a:rPr lang="ru-RU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25</m:t>
                          </m:r>
                          <m:r>
                            <m:rPr/>
                            <a:rPr lang="en-US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+</m:t>
                          </m:r>
                          <m:r>
                            <m:rPr/>
                            <a:rPr lang="ru-RU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6∙12</m:t>
                          </m:r>
                          <m:r>
                            <m:rPr/>
                            <a:rPr lang="en-US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+</m:t>
                          </m:r>
                          <m:r>
                            <m:rPr/>
                            <a:rPr lang="ru-RU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64</m:t>
                          </m:r>
                        </m:e>
                      </m:rad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  = </a:t>
            </a:r>
            <a:endParaRPr lang="en-US" sz="2400" b="0" i="0">
              <a:latin typeface="Cambria Math"/>
              <a:cs typeface="Times New Roman"/>
            </a:endParaRPr>
          </a:p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b="0" i="0">
                          <a:latin typeface="Cambria Math"/>
                          <a:cs typeface="Times New Roman"/>
                        </a:rPr>
                        <m:t>=</m:t>
                      </m:r>
                    </m:oMath>
                  </m:oMathPara>
                </a14:m>
              </mc:Choice>
              <mc:Fallback/>
            </mc:AlternateContent>
            <a:r>
              <a:rPr lang="en-US" sz="2400" b="0" i="0">
                <a:latin typeface="Cambria Math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en-US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/>
                            <a:rPr lang="ru-RU" sz="2400" b="0" i="1">
                              <a:latin typeface="Cambria Math"/>
                              <a:cs typeface="Times New Roman"/>
                            </a:rPr>
                            <m:t>225</m:t>
                          </m:r>
                          <m:r>
                            <m:rPr/>
                            <a:rPr lang="en-US" sz="2400" b="0" i="1">
                              <a:latin typeface="Cambria Math"/>
                              <a:cs typeface="Times New Roman"/>
                            </a:rPr>
                            <m:t>+72+</m:t>
                          </m:r>
                          <m:r>
                            <m:rPr/>
                            <a:rPr lang="ru-RU" sz="2400" b="0" i="1">
                              <a:latin typeface="Cambria Math"/>
                              <a:cs typeface="Times New Roman"/>
                            </a:rPr>
                            <m:t>64</m:t>
                          </m:r>
                          <m:r>
                            <m:rPr/>
                            <a:rPr lang="en-US" sz="2400" b="0" i="1">
                              <a:latin typeface="Cambria Math"/>
                              <a:cs typeface="Times New Roman"/>
                            </a:rPr>
                            <m:t> </m:t>
                          </m:r>
                        </m:e>
                      </m:rad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=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en-US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/>
                            <a:rPr lang="ru-RU" sz="2400" b="0" i="1">
                              <a:latin typeface="Cambria Math"/>
                              <a:cs typeface="Times New Roman"/>
                            </a:rPr>
                            <m:t>361</m:t>
                          </m:r>
                        </m:e>
                      </m:rad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 = </a:t>
            </a:r>
            <a:r>
              <a:rPr lang="ru-RU" sz="2400">
                <a:latin typeface="Times New Roman"/>
                <a:cs typeface="Times New Roman"/>
              </a:rPr>
              <a:t>19</a:t>
            </a:r>
            <a:endParaRPr lang="ru-RU" sz="2400">
              <a:latin typeface="Times New Roman"/>
              <a:cs typeface="Times New Roman"/>
            </a:endParaRPr>
          </a:p>
          <a:p>
            <a:pPr>
              <a:defRPr/>
            </a:pPr>
            <a:endParaRPr lang="en-US" sz="2400" b="0" i="0">
              <a:latin typeface="Cambria Math"/>
              <a:cs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6774873" y="5624945"/>
            <a:ext cx="4017818" cy="7758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>
                <a:solidFill>
                  <a:srgbClr val="C00000"/>
                </a:solidFill>
                <a:latin typeface="Times New Roman"/>
                <a:cs typeface="Times New Roman"/>
              </a:rPr>
              <a:t>Ответ: 19</a:t>
            </a:r>
            <a:endParaRPr lang="ru-RU" sz="2400" b="1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pic>
        <p:nvPicPr>
          <p:cNvPr id="12" name="Google Shape;276;p36"/>
          <p:cNvPicPr/>
          <p:nvPr/>
        </p:nvPicPr>
        <p:blipFill>
          <a:blip r:embed="rId3">
            <a:alphaModFix/>
          </a:blip>
          <a:stretch/>
        </p:blipFill>
        <p:spPr bwMode="auto">
          <a:xfrm>
            <a:off x="10226766" y="5888182"/>
            <a:ext cx="1618870" cy="68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284" y="-11448"/>
            <a:ext cx="12316691" cy="706153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 bwMode="auto">
          <a:xfrm>
            <a:off x="387927" y="404244"/>
            <a:ext cx="11111346" cy="975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>
                <a:latin typeface="Times New Roman"/>
                <a:cs typeface="Times New Roman"/>
              </a:rPr>
              <a:t>1</a:t>
            </a:r>
            <a:r>
              <a:rPr lang="en-US" sz="2400" b="1">
                <a:latin typeface="Times New Roman"/>
                <a:cs typeface="Times New Roman"/>
              </a:rPr>
              <a:t>3</a:t>
            </a:r>
            <a:r>
              <a:rPr lang="ru-RU" sz="2400" b="1">
                <a:latin typeface="Times New Roman"/>
                <a:cs typeface="Times New Roman"/>
              </a:rPr>
              <a:t>. Длины </a:t>
            </a:r>
            <a:r>
              <a:rPr lang="ru-RU" sz="2400" b="1">
                <a:latin typeface="Times New Roman"/>
                <a:cs typeface="Times New Roman"/>
              </a:rPr>
              <a:t>векторов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и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равны </a:t>
            </a:r>
            <a:r>
              <a:rPr lang="ru-RU" sz="2400" b="1">
                <a:latin typeface="Times New Roman"/>
                <a:cs typeface="Times New Roman"/>
              </a:rPr>
              <a:t>соответственно </a:t>
            </a:r>
            <a:r>
              <a:rPr lang="ru-RU" sz="2400" b="1">
                <a:latin typeface="Times New Roman"/>
                <a:cs typeface="Times New Roman"/>
              </a:rPr>
              <a:t>1 </a:t>
            </a:r>
            <a:r>
              <a:rPr lang="ru-RU" sz="2400" b="1">
                <a:latin typeface="Times New Roman"/>
                <a:cs typeface="Times New Roman"/>
              </a:rPr>
              <a:t>и </a:t>
            </a:r>
            <a:r>
              <a:rPr lang="ru-RU" sz="2400" b="1">
                <a:latin typeface="Times New Roman"/>
                <a:cs typeface="Times New Roman"/>
              </a:rPr>
              <a:t>2, </a:t>
            </a:r>
            <a:r>
              <a:rPr lang="ru-RU" sz="2400" b="1">
                <a:latin typeface="Times New Roman"/>
                <a:cs typeface="Times New Roman"/>
              </a:rPr>
              <a:t>а </a:t>
            </a:r>
            <a:r>
              <a:rPr lang="ru-RU" sz="2400" b="1">
                <a:latin typeface="Times New Roman"/>
                <a:cs typeface="Times New Roman"/>
              </a:rPr>
              <a:t>угол между векторами равен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sSup>
                        <m:sSupPr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sSupPr>
                        <m:e>
                          <m:r>
                            <m:rPr/>
                            <a:rPr lang="ru-RU" sz="2400" b="1" i="1">
                              <a:latin typeface="Cambria Math"/>
                              <a:cs typeface="Times New Roman"/>
                            </a:rPr>
                            <m:t>𝟔𝟎</m:t>
                          </m:r>
                        </m:e>
                        <m:sup>
                          <m:r>
                            <m:rPr/>
                            <a:rPr lang="ru-RU" sz="2400" b="1" i="1">
                              <a:latin typeface="Cambria Math"/>
                              <a:cs typeface="Times New Roman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. </a:t>
            </a:r>
            <a:r>
              <a:rPr lang="ru-RU" sz="2400" b="1">
                <a:latin typeface="Times New Roman"/>
                <a:cs typeface="Times New Roman"/>
              </a:rPr>
              <a:t>Найдите длину вектора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ru-RU" sz="2400" b="1" i="1">
                              <a:latin typeface="Cambria Math"/>
                              <a:cs typeface="Times New Roman"/>
                            </a:rPr>
                            <m:t>с</m:t>
                          </m:r>
                        </m:e>
                      </m:acc>
                      <m:r>
                        <m:rPr/>
                        <a:rPr lang="ru-RU" sz="2400" b="1" i="1">
                          <a:latin typeface="Cambria Math"/>
                          <a:cs typeface="Times New Roman"/>
                        </a:rPr>
                        <m:t> </m:t>
                      </m:r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, если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ru-RU" sz="2400" b="1" i="1">
                              <a:latin typeface="Cambria Math"/>
                              <a:cs typeface="Times New Roman"/>
                            </a:rPr>
                            <m:t>с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 = 2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ru-RU" sz="2400" b="1" i="1">
                              <a:latin typeface="Cambria Math"/>
                              <a:cs typeface="Times New Roman"/>
                            </a:rPr>
                            <m:t>а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-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400" b="1" i="0">
                          <a:latin typeface="Cambria Math"/>
                          <a:cs typeface="Times New Roman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endParaRPr lang="ru-RU" sz="2400" b="1">
              <a:latin typeface="Times New Roman"/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600243" y="1536126"/>
            <a:ext cx="10686713" cy="15306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ru-RU" sz="2400">
                <a:latin typeface="Times New Roman"/>
                <a:cs typeface="Times New Roman"/>
              </a:rPr>
              <a:t>Применим общую формулу. Длину вектора можно записать как корень из скалярного произведения векторов в квадрате ( или умноженного на себя), то</a:t>
            </a:r>
            <a:r>
              <a:rPr lang="en-US" sz="2400">
                <a:latin typeface="Times New Roman"/>
                <a:cs typeface="Times New Roman"/>
              </a:rPr>
              <a:t> </a:t>
            </a:r>
            <a:r>
              <a:rPr lang="ru-RU" sz="2400">
                <a:latin typeface="Times New Roman"/>
                <a:cs typeface="Times New Roman"/>
              </a:rPr>
              <a:t>есть 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|"/>
                          <m:endChr m:val="|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ru-RU" sz="2400" b="0" i="1">
                                  <a:latin typeface="Cambria Math"/>
                                  <a:cs typeface="Times New Roman"/>
                                </a:rPr>
                                <m:t>х</m:t>
                              </m:r>
                            </m:e>
                          </m:acc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>
                <a:latin typeface="Times New Roman"/>
                <a:cs typeface="Times New Roman"/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acc>
                            <m:accPr>
                              <m:chr m:val="⃗"/>
                              <m:ctrlPr>
                                <a:rPr lang="ru-RU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ru-RU" sz="2400" b="0" i="1">
                                  <a:latin typeface="Cambria Math"/>
                                  <a:cs typeface="Times New Roman"/>
                                </a:rPr>
                                <m:t>х</m:t>
                              </m:r>
                            </m:e>
                          </m:acc>
                          <m:r>
                            <m:rPr/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lang="ru-RU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ru-RU" sz="2400" b="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х</m:t>
                              </m:r>
                            </m:e>
                          </m:acc>
                        </m:e>
                      </m:rad>
                    </m:oMath>
                  </m:oMathPara>
                </a14:m>
              </mc:Choice>
              <mc:Fallback/>
            </mc:AlternateContent>
            <a:r>
              <a:rPr lang="ru-RU" sz="2400">
                <a:latin typeface="Times New Roman"/>
                <a:cs typeface="Times New Roman"/>
              </a:rPr>
              <a:t>. Поскольку нам дана сумма векторов, то записываем через скобки и раскрываем.</a:t>
            </a:r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3046602" y="2847896"/>
            <a:ext cx="6892638" cy="7515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|"/>
                          <m:endChr m:val="|"/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sz="24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ru-RU" sz="2400" b="0" i="1">
                                  <a:latin typeface="Cambria Math"/>
                                </a:rPr>
                                <m:t>с</m:t>
                              </m:r>
                            </m:e>
                          </m:acc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>
                <a:latin typeface="Times New Roman"/>
                <a:cs typeface="Times New Roman"/>
              </a:rPr>
              <a:t>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|"/>
                          <m:endChr m:val="|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m:rPr>
                              <m:nor m:val="on"/>
                            </m:rPr>
                            <a:rPr lang="ru-RU" sz="2400" b="1" i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m:t>2</m:t>
                          </m:r>
                          <m:acc>
                            <m:accPr>
                              <m:chr m:val="⃗"/>
                              <m:ctrlPr>
                                <a:rPr lang="ru-RU" sz="2400" b="1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𝒂</m:t>
                              </m:r>
                            </m:e>
                          </m:acc>
                          <m:r>
                            <m:rPr>
                              <m:nor m:val="on"/>
                            </m:rPr>
                            <a:rPr lang="ru-RU" sz="2400" b="1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m:t> </m:t>
                          </m:r>
                          <m:r>
                            <m:rPr>
                              <m:nor m:val="on"/>
                            </m:rPr>
                            <a:rPr lang="ru-RU" sz="2400" b="1" i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m:t>−</m:t>
                          </m:r>
                          <m:r>
                            <m:rPr>
                              <m:nor m:val="on"/>
                            </m:rPr>
                            <a:rPr lang="en-US" sz="2400" b="1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m:t> </m:t>
                          </m:r>
                          <m:acc>
                            <m:accPr>
                              <m:chr m:val="⃗"/>
                              <m:ctrlPr>
                                <a:rPr lang="ru-RU" sz="2400" b="1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𝒃</m:t>
                              </m:r>
                            </m:e>
                          </m:acc>
                        </m:e>
                      </m:d>
                      <m:r>
                        <m:rPr/>
                        <a:rPr lang="ru-RU" sz="2400" b="0" i="1">
                          <a:latin typeface="Cambria Math"/>
                          <a:cs typeface="Times New Roman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ru-RU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d>
                            <m:dPr>
                              <m:ctrlPr>
                                <a:rPr lang="ru-RU" sz="2400" b="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dPr>
                            <m:e>
                              <m:r>
                                <m:rPr>
                                  <m:nor m:val="on"/>
                                </m:rPr>
                                <a:rPr lang="ru-RU" sz="2400" b="1" i="0">
                                  <a:solidFill>
                                    <a:schemeClr val="tx1"/>
                                  </a:solidFill>
                                  <a:latin typeface="Times New Roman"/>
                                  <a:cs typeface="Times New Roman"/>
                                </a:rPr>
                                <m:t>2</m:t>
                              </m:r>
                              <m:r>
                                <m:rPr>
                                  <m:nor m:val="on"/>
                                </m:rPr>
                                <a:rPr lang="ru-RU" sz="2400" b="1">
                                  <a:solidFill>
                                    <a:schemeClr val="tx1"/>
                                  </a:solidFill>
                                  <a:latin typeface="Times New Roman"/>
                                  <a:cs typeface="Times New Roman"/>
                                </a:rPr>
                                <m:t> </m:t>
                              </m:r>
                              <m:acc>
                                <m:accPr>
                                  <m:chr m:val="⃗"/>
                                  <m:ctrlPr>
                                    <a:rPr lang="ru-RU" sz="24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accPr>
                                <m:e>
                                  <m:r>
                                    <m:rPr/>
                                    <a:rPr lang="en-US" sz="24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𝒂</m:t>
                                  </m:r>
                                </m:e>
                              </m:acc>
                              <m:r>
                                <m:rPr>
                                  <m:nor m:val="on"/>
                                </m:rPr>
                                <a:rPr lang="ru-RU" sz="2400" b="1">
                                  <a:solidFill>
                                    <a:schemeClr val="tx1"/>
                                  </a:solidFill>
                                  <a:latin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m:rPr>
                                  <m:nor m:val="on"/>
                                </m:rPr>
                                <a:rPr lang="ru-RU" sz="2400" b="1" i="0">
                                  <a:solidFill>
                                    <a:schemeClr val="tx1"/>
                                  </a:solidFill>
                                  <a:latin typeface="Times New Roman"/>
                                  <a:cs typeface="Times New Roman"/>
                                </a:rPr>
                                <m:t>−</m:t>
                              </m:r>
                              <m:r>
                                <m:rPr>
                                  <m:nor m:val="on"/>
                                </m:rPr>
                                <a:rPr lang="en-US" sz="2400" b="1">
                                  <a:solidFill>
                                    <a:schemeClr val="tx1"/>
                                  </a:solidFill>
                                  <a:latin typeface="Times New Roman"/>
                                  <a:cs typeface="Times New Roman"/>
                                </a:rPr>
                                <m:t> </m:t>
                              </m:r>
                              <m:acc>
                                <m:accPr>
                                  <m:chr m:val="⃗"/>
                                  <m:ctrlPr>
                                    <a:rPr lang="ru-RU" sz="24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accPr>
                                <m:e>
                                  <m:r>
                                    <m:rPr/>
                                    <a:rPr lang="en-US" sz="24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m:rPr/>
                                    <a:rPr lang="en-US" sz="24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𝒃</m:t>
                                  </m:r>
                                </m:e>
                              </m:acc>
                            </m:e>
                          </m:d>
                          <m:r>
                            <m:rPr/>
                            <a:rPr lang="ru-RU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∙</m:t>
                          </m:r>
                          <m:d>
                            <m:dPr>
                              <m:ctrlPr>
                                <a:rPr lang="ru-RU" sz="2400" b="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dPr>
                            <m:e>
                              <m:r>
                                <m:rPr>
                                  <m:nor m:val="on"/>
                                </m:rPr>
                                <a:rPr lang="ru-RU" sz="2400" b="1" i="0">
                                  <a:solidFill>
                                    <a:schemeClr val="tx1"/>
                                  </a:solidFill>
                                  <a:latin typeface="Times New Roman"/>
                                  <a:cs typeface="Times New Roman"/>
                                </a:rPr>
                                <m:t>2</m:t>
                              </m:r>
                              <m:r>
                                <m:rPr>
                                  <m:nor m:val="on"/>
                                </m:rPr>
                                <a:rPr lang="ru-RU" sz="2400" b="1">
                                  <a:solidFill>
                                    <a:schemeClr val="tx1"/>
                                  </a:solidFill>
                                  <a:latin typeface="Times New Roman"/>
                                  <a:cs typeface="Times New Roman"/>
                                </a:rPr>
                                <m:t> </m:t>
                              </m:r>
                              <m:acc>
                                <m:accPr>
                                  <m:chr m:val="⃗"/>
                                  <m:ctrlPr>
                                    <a:rPr lang="ru-RU" sz="24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accPr>
                                <m:e>
                                  <m:r>
                                    <m:rPr/>
                                    <a:rPr lang="en-US" sz="24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𝒂</m:t>
                                  </m:r>
                                </m:e>
                              </m:acc>
                              <m:r>
                                <m:rPr>
                                  <m:nor m:val="on"/>
                                </m:rPr>
                                <a:rPr lang="ru-RU" sz="2400" b="1">
                                  <a:solidFill>
                                    <a:schemeClr val="tx1"/>
                                  </a:solidFill>
                                  <a:latin typeface="Times New Roman"/>
                                  <a:cs typeface="Times New Roman"/>
                                </a:rPr>
                                <m:t> </m:t>
                              </m:r>
                              <m:r>
                                <m:rPr>
                                  <m:nor m:val="on"/>
                                </m:rPr>
                                <a:rPr lang="ru-RU" sz="2400" b="1" i="0">
                                  <a:solidFill>
                                    <a:schemeClr val="tx1"/>
                                  </a:solidFill>
                                  <a:latin typeface="Times New Roman"/>
                                  <a:cs typeface="Times New Roman"/>
                                </a:rPr>
                                <m:t>−</m:t>
                              </m:r>
                              <m:r>
                                <m:rPr>
                                  <m:nor m:val="on"/>
                                </m:rPr>
                                <a:rPr lang="en-US" sz="2400" b="1">
                                  <a:solidFill>
                                    <a:schemeClr val="tx1"/>
                                  </a:solidFill>
                                  <a:latin typeface="Times New Roman"/>
                                  <a:cs typeface="Times New Roman"/>
                                </a:rPr>
                                <m:t> </m:t>
                              </m:r>
                              <m:acc>
                                <m:accPr>
                                  <m:chr m:val="⃗"/>
                                  <m:ctrlPr>
                                    <a:rPr lang="ru-RU" sz="24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accPr>
                                <m:e>
                                  <m:r>
                                    <m:rPr/>
                                    <a:rPr lang="en-US" sz="24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𝒃</m:t>
                                  </m:r>
                                </m:e>
                              </m:acc>
                            </m:e>
                          </m:d>
                        </m:e>
                      </m:rad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9" name="TextBox 8"/>
          <p:cNvSpPr txBox="1"/>
          <p:nvPr/>
        </p:nvSpPr>
        <p:spPr bwMode="auto">
          <a:xfrm>
            <a:off x="1187196" y="4423656"/>
            <a:ext cx="11004804" cy="12695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|"/>
                          <m:endChr m:val="|"/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sz="24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ru-RU" sz="2400" b="0" i="1">
                                  <a:latin typeface="Cambria Math"/>
                                </a:rPr>
                                <m:t>с</m:t>
                              </m:r>
                            </m:e>
                          </m:acc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>
                <a:latin typeface="Times New Roman"/>
                <a:cs typeface="Times New Roman"/>
              </a:rPr>
              <a:t>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sSup>
                            <m:sSupPr>
                              <m:ctrlPr>
                                <a:rPr lang="ru-RU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sSupPr>
                            <m:e>
                              <m:r>
                                <m:rPr/>
                                <a:rPr lang="ru-RU" sz="2400" b="0" i="1">
                                  <a:latin typeface="Cambria Math"/>
                                  <a:cs typeface="Times New Roman"/>
                                </a:rPr>
                                <m:t>4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2400" b="0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m:rPr/>
                                    <a:rPr lang="en-US" sz="2400" b="0" i="1">
                                      <a:latin typeface="Cambria Math"/>
                                      <a:cs typeface="Times New Roman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p>
                              <m:r>
                                <m:rPr/>
                                <a:rPr lang="en-US" sz="2400" b="0" i="1">
                                  <a:latin typeface="Cambria Math"/>
                                  <a:cs typeface="Times New Roman"/>
                                </a:rPr>
                                <m:t>2</m:t>
                              </m:r>
                            </m:sup>
                          </m:sSup>
                          <m:r>
                            <m:rPr/>
                            <a:rPr lang="ru-RU" sz="2400" b="0" i="1">
                              <a:latin typeface="Cambria Math"/>
                              <a:cs typeface="Times New Roman"/>
                            </a:rPr>
                            <m:t>−2</m:t>
                          </m:r>
                          <m:acc>
                            <m:accPr>
                              <m:chr m:val="⃗"/>
                              <m:ctrlPr>
                                <a:rPr lang="ru-RU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0" i="1">
                                  <a:latin typeface="Cambria Math"/>
                                  <a:cs typeface="Times New Roman"/>
                                </a:rPr>
                                <m:t>𝑎</m:t>
                              </m:r>
                            </m:e>
                          </m:acc>
                          <m:r>
                            <m:rPr/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lang="ru-RU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𝑏</m:t>
                              </m:r>
                            </m:e>
                          </m:acc>
                          <m:r>
                            <m:rPr/>
                            <a:rPr lang="ru-RU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−</m:t>
                          </m:r>
                          <m:r>
                            <m:rPr/>
                            <a:rPr lang="ru-RU" sz="2400" b="0" i="1">
                              <a:latin typeface="Cambria Math"/>
                              <a:cs typeface="Times New Roman"/>
                            </a:rPr>
                            <m:t>2</m:t>
                          </m:r>
                          <m:acc>
                            <m:accPr>
                              <m:chr m:val="⃗"/>
                              <m:ctrlPr>
                                <a:rPr lang="ru-RU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0" i="1">
                                  <a:latin typeface="Cambria Math"/>
                                  <a:cs typeface="Times New Roman"/>
                                </a:rPr>
                                <m:t>𝑎</m:t>
                              </m:r>
                            </m:e>
                          </m:acc>
                          <m:r>
                            <m:rPr/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lang="ru-RU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𝑏</m:t>
                              </m:r>
                            </m:e>
                          </m:acc>
                          <m:r>
                            <m:rPr/>
                            <a:rPr lang="en-US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⃗"/>
                                  <m:ctrlPr>
                                    <a:rPr lang="en-US" sz="2400" b="0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m:rPr/>
                                    <a:rPr lang="en-US" sz="2400" b="0" i="1">
                                      <a:latin typeface="Cambria Math"/>
                                      <a:cs typeface="Times New Roman"/>
                                    </a:rPr>
                                    <m:t>𝑏</m:t>
                                  </m:r>
                                </m:e>
                              </m:acc>
                            </m:e>
                            <m:sup>
                              <m:r>
                                <m:rPr/>
                                <a:rPr lang="en-US" sz="2400" b="0" i="1">
                                  <a:latin typeface="Cambria Math"/>
                                  <a:cs typeface="Times New Roman"/>
                                </a:rPr>
                                <m:t>2</m:t>
                              </m:r>
                            </m:sup>
                          </m:sSup>
                          <m:r>
                            <m:rPr/>
                            <a:rPr lang="en-US" sz="2400" b="0" i="1">
                              <a:latin typeface="Cambria Math"/>
                              <a:cs typeface="Times New Roman"/>
                            </a:rPr>
                            <m:t> </m:t>
                          </m:r>
                        </m:e>
                      </m:rad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en-US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/>
                            <a:rPr lang="ru-RU" sz="2400" b="0" i="1">
                              <a:latin typeface="Cambria Math"/>
                              <a:cs typeface="Times New Roman"/>
                            </a:rPr>
                            <m:t>4</m:t>
                          </m:r>
                          <m:r>
                            <m:rPr/>
                            <a:rPr lang="en-US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∙</m:t>
                          </m:r>
                          <m:r>
                            <m:rPr/>
                            <a:rPr lang="ru-RU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1−4∙1∙2∙</m:t>
                          </m:r>
                          <m:r>
                            <m:rPr/>
                            <a:rPr lang="en-US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𝑐𝑜𝑠</m:t>
                          </m:r>
                          <m:sSup>
                            <m:sSupPr>
                              <m:ctrlPr>
                                <a:rPr lang="en-US" sz="2400" b="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sSupPr>
                            <m:e>
                              <m:r>
                                <m:rPr/>
                                <a:rPr lang="en-US" sz="2400" b="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60</m:t>
                              </m:r>
                            </m:e>
                            <m:sup>
                              <m:r>
                                <m:rPr/>
                                <a:rPr lang="en-US" sz="2400" b="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0</m:t>
                              </m:r>
                            </m:sup>
                          </m:sSup>
                          <m:r>
                            <m:rPr/>
                            <a:rPr lang="en-US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+</m:t>
                          </m:r>
                          <m:r>
                            <m:rPr/>
                            <a:rPr lang="ru-RU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4</m:t>
                          </m:r>
                        </m:e>
                      </m:rad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  = </a:t>
            </a:r>
            <a:endParaRPr lang="en-US" sz="2400" b="0" i="0">
              <a:latin typeface="Cambria Math"/>
              <a:cs typeface="Times New Roman"/>
            </a:endParaRPr>
          </a:p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b="0" i="0">
                          <a:latin typeface="Cambria Math"/>
                          <a:cs typeface="Times New Roman"/>
                        </a:rPr>
                        <m:t>=</m:t>
                      </m:r>
                    </m:oMath>
                  </m:oMathPara>
                </a14:m>
              </mc:Choice>
              <mc:Fallback/>
            </mc:AlternateContent>
            <a:r>
              <a:rPr lang="en-US" sz="2400" b="0" i="0">
                <a:latin typeface="Cambria Math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en-US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/>
                            <a:rPr lang="en-US" sz="2400" b="0" i="1">
                              <a:latin typeface="Cambria Math"/>
                              <a:cs typeface="Times New Roman"/>
                            </a:rPr>
                            <m:t>4−4+</m:t>
                          </m:r>
                          <m:r>
                            <m:rPr/>
                            <a:rPr lang="ru-RU" sz="2400" b="0" i="1">
                              <a:latin typeface="Cambria Math"/>
                              <a:cs typeface="Times New Roman"/>
                            </a:rPr>
                            <m:t>4</m:t>
                          </m:r>
                          <m:r>
                            <m:rPr/>
                            <a:rPr lang="en-US" sz="2400" b="0" i="1">
                              <a:latin typeface="Cambria Math"/>
                              <a:cs typeface="Times New Roman"/>
                            </a:rPr>
                            <m:t> </m:t>
                          </m:r>
                        </m:e>
                      </m:rad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=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en-US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/>
                            <a:rPr lang="en-US" sz="2400" b="0" i="1">
                              <a:latin typeface="Cambria Math"/>
                              <a:cs typeface="Times New Roman"/>
                            </a:rPr>
                            <m:t>4</m:t>
                          </m:r>
                        </m:e>
                      </m:rad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 = 2</a:t>
            </a:r>
            <a:endParaRPr lang="ru-RU" sz="2400">
              <a:latin typeface="Times New Roman"/>
              <a:cs typeface="Times New Roman"/>
            </a:endParaRPr>
          </a:p>
          <a:p>
            <a:pPr>
              <a:defRPr/>
            </a:pPr>
            <a:endParaRPr lang="en-US" sz="2400" b="0" i="0">
              <a:latin typeface="Cambria Math"/>
              <a:cs typeface="Times New Roman"/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3562686" y="3664248"/>
            <a:ext cx="3309168" cy="453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0" i="1">
                              <a:latin typeface="Cambria Math"/>
                              <a:cs typeface="Times New Roman"/>
                            </a:rPr>
                            <m:t>𝑎</m:t>
                          </m:r>
                        </m:e>
                      </m:acc>
                      <m:r>
                        <m:rPr/>
                        <a:rPr lang="ru-RU" sz="2400" i="1">
                          <a:latin typeface="Cambria Math"/>
                          <a:ea typeface="Cambria Math"/>
                          <a:cs typeface="Times New Roman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0" i="1">
                                  <a:latin typeface="Cambria Math"/>
                                  <a:cs typeface="Times New Roman"/>
                                </a:rPr>
                                <m:t>𝑎</m:t>
                              </m:r>
                            </m:e>
                          </m:acc>
                        </m:e>
                      </m:d>
                      <m:r>
                        <m:rPr/>
                        <a:rPr lang="en-US" sz="2400" i="1">
                          <a:latin typeface="Cambria Math"/>
                          <a:ea typeface="Cambria Math"/>
                          <a:cs typeface="Times New Roman"/>
                        </a:rPr>
                        <m:t>∙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𝑏</m:t>
                              </m:r>
                            </m:e>
                          </m:acc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cos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i="1">
                          <a:latin typeface="Cambria Math"/>
                          <a:ea typeface="Cambria Math"/>
                          <a:cs typeface="Times New Roman"/>
                        </a:rPr>
                        <m:t>𝛼</m:t>
                      </m:r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6774873" y="5624945"/>
            <a:ext cx="4017818" cy="7758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>
                <a:solidFill>
                  <a:srgbClr val="C00000"/>
                </a:solidFill>
                <a:latin typeface="Times New Roman"/>
                <a:cs typeface="Times New Roman"/>
              </a:rPr>
              <a:t>Ответ: </a:t>
            </a:r>
            <a:r>
              <a:rPr lang="en-US" sz="2400" b="1">
                <a:solidFill>
                  <a:srgbClr val="C00000"/>
                </a:solidFill>
                <a:latin typeface="Times New Roman"/>
                <a:cs typeface="Times New Roman"/>
              </a:rPr>
              <a:t>2</a:t>
            </a:r>
            <a:endParaRPr lang="ru-RU" sz="2400" b="1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pic>
        <p:nvPicPr>
          <p:cNvPr id="12" name="Google Shape;276;p36"/>
          <p:cNvPicPr/>
          <p:nvPr/>
        </p:nvPicPr>
        <p:blipFill>
          <a:blip r:embed="rId3">
            <a:alphaModFix/>
          </a:blip>
          <a:stretch/>
        </p:blipFill>
        <p:spPr bwMode="auto">
          <a:xfrm>
            <a:off x="10226766" y="5888182"/>
            <a:ext cx="1618870" cy="68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284" y="-11448"/>
            <a:ext cx="12316691" cy="706153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 bwMode="auto">
          <a:xfrm>
            <a:off x="845127" y="461480"/>
            <a:ext cx="10861963" cy="1371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sz="2400" b="1">
                <a:solidFill>
                  <a:schemeClr val="tx1"/>
                </a:solidFill>
                <a:latin typeface="Times New Roman"/>
                <a:cs typeface="Times New Roman"/>
              </a:rPr>
              <a:t>14</a:t>
            </a: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.</a:t>
            </a:r>
            <a:r>
              <a:rPr lang="en-US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Даны векторы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/>
                            </a:rPr>
                            <m:t>а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{"/>
                          <m:endChr m:val="}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m:rPr/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/>
                            </a:rPr>
                            <m:t>−</m:t>
                          </m:r>
                          <m:r>
                            <m:rPr/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/>
                            </a:rPr>
                            <m:t>𝟓</m:t>
                          </m:r>
                          <m:r>
                            <m:rPr/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/>
                            </a:rPr>
                            <m:t>;</m:t>
                          </m:r>
                          <m:r>
                            <m:rPr/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/>
                            </a:rPr>
                            <m:t>𝟐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и 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/>
                            </a:rPr>
                            <m:t>𝒃</m:t>
                          </m:r>
                          <m:r>
                            <m:rPr/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/>
                            </a:rPr>
                            <m:t> 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{"/>
                          <m:endChr m:val="}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m:rPr/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/>
                            </a:rPr>
                            <m:t>𝟒</m:t>
                          </m:r>
                          <m:r>
                            <m:rPr/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/>
                            </a:rPr>
                            <m:t>;х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. </a:t>
            </a:r>
            <a:endParaRPr/>
          </a:p>
          <a:p>
            <a:pPr>
              <a:defRPr/>
            </a:pP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  Известно, что они ортогональны, найдите х.</a:t>
            </a:r>
            <a:endParaRPr lang="ru-RU" sz="2400" b="1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defRPr/>
            </a:pPr>
            <a:endParaRPr lang="ru-RU" sz="2400" b="1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845127" y="1496291"/>
            <a:ext cx="10861963" cy="12785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2400">
                <a:solidFill>
                  <a:schemeClr val="tx1"/>
                </a:solidFill>
                <a:latin typeface="Times New Roman"/>
                <a:cs typeface="Times New Roman"/>
              </a:rPr>
              <a:t>Так как векторы ортогональны( перпендикулярны), то их скалярное произведение равно 0. Получаем:</a:t>
            </a:r>
            <a:endParaRPr lang="ru-RU" sz="24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3581400" y="2612581"/>
            <a:ext cx="3193473" cy="4945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8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800" b="0" i="1"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m:rPr/>
                        <a:rPr lang="ru-RU" sz="2800" i="1">
                          <a:latin typeface="Cambria Math"/>
                          <a:ea typeface="Cambria Math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ru-RU" sz="28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800" b="0" i="1">
                              <a:latin typeface="Cambria Math"/>
                              <a:ea typeface="Cambria Math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800"/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800" b="1" i="1">
                          <a:latin typeface="Cambria Math"/>
                          <a:cs typeface="Times New Roman"/>
                        </a:rPr>
                        <m:t>− </m:t>
                      </m:r>
                    </m:oMath>
                  </m:oMathPara>
                </a14:m>
              </mc:Choice>
              <mc:Fallback/>
            </mc:AlternateContent>
            <a:r>
              <a:rPr lang="en-US" sz="2800"/>
              <a:t>5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800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m:rPr/>
                        <a:rPr lang="en-US" sz="2800" b="0" i="1">
                          <a:latin typeface="Cambria Math"/>
                          <a:ea typeface="Cambria Math"/>
                        </a:rPr>
                        <m:t>4+2∙</m:t>
                      </m:r>
                      <m:r>
                        <m:rPr/>
                        <a:rPr lang="en-US" sz="2800" b="0" i="1"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</mc:Choice>
              <mc:Fallback/>
            </mc:AlternateContent>
            <a:endParaRPr lang="ru-RU" sz="2800"/>
          </a:p>
        </p:txBody>
      </p:sp>
      <p:sp>
        <p:nvSpPr>
          <p:cNvPr id="7" name="TextBox 6"/>
          <p:cNvSpPr txBox="1"/>
          <p:nvPr/>
        </p:nvSpPr>
        <p:spPr bwMode="auto">
          <a:xfrm>
            <a:off x="3650671" y="3144270"/>
            <a:ext cx="3193473" cy="12926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800" b="1" i="1">
                          <a:latin typeface="Cambria Math"/>
                          <a:cs typeface="Times New Roman"/>
                        </a:rPr>
                        <m:t>− </m:t>
                      </m:r>
                    </m:oMath>
                  </m:oMathPara>
                </a14:m>
              </mc:Choice>
              <mc:Fallback/>
            </mc:AlternateContent>
            <a:r>
              <a:rPr lang="en-US" sz="2800">
                <a:latin typeface="Times New Roman"/>
                <a:cs typeface="Times New Roman"/>
              </a:rPr>
              <a:t>2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800" b="0" i="0">
                          <a:latin typeface="Cambria Math"/>
                          <a:ea typeface="Cambria Math"/>
                        </a:rPr>
                        <m:t>0+2</m:t>
                      </m:r>
                      <m:r>
                        <m:rPr/>
                        <a:rPr lang="en-US" sz="2800" b="0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m:rPr/>
                        <a:rPr lang="en-US" sz="2800" b="0" i="1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</mc:Choice>
              <mc:Fallback/>
            </mc:AlternateContent>
            <a:endParaRPr lang="en-US" sz="2800" b="0">
              <a:latin typeface="Times New Roman"/>
              <a:ea typeface="Cambria Math"/>
              <a:cs typeface="Times New Roman"/>
            </a:endParaRPr>
          </a:p>
          <a:p>
            <a:pPr>
              <a:defRPr/>
            </a:pPr>
            <a:r>
              <a:rPr lang="en-US" sz="2800">
                <a:latin typeface="Times New Roman"/>
                <a:cs typeface="Times New Roman"/>
              </a:rPr>
              <a:t>2x = 20</a:t>
            </a:r>
            <a:endParaRPr/>
          </a:p>
          <a:p>
            <a:pPr>
              <a:defRPr/>
            </a:pPr>
            <a:r>
              <a:rPr lang="en-US" sz="2800">
                <a:latin typeface="Times New Roman"/>
                <a:cs typeface="Times New Roman"/>
              </a:rPr>
              <a:t>x = 10</a:t>
            </a:r>
            <a:endParaRPr lang="ru-RU" sz="2800">
              <a:latin typeface="Times New Roman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6774873" y="5624945"/>
            <a:ext cx="4017818" cy="7758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>
                <a:solidFill>
                  <a:srgbClr val="C00000"/>
                </a:solidFill>
                <a:latin typeface="Times New Roman"/>
                <a:cs typeface="Times New Roman"/>
              </a:rPr>
              <a:t>Ответ: </a:t>
            </a:r>
            <a:r>
              <a:rPr lang="en-US" sz="2400" b="1">
                <a:solidFill>
                  <a:srgbClr val="C00000"/>
                </a:solidFill>
                <a:latin typeface="Times New Roman"/>
                <a:cs typeface="Times New Roman"/>
              </a:rPr>
              <a:t>10</a:t>
            </a:r>
            <a:endParaRPr lang="ru-RU" sz="2400" b="1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pic>
        <p:nvPicPr>
          <p:cNvPr id="9" name="Google Shape;276;p36"/>
          <p:cNvPicPr/>
          <p:nvPr/>
        </p:nvPicPr>
        <p:blipFill>
          <a:blip r:embed="rId3">
            <a:alphaModFix/>
          </a:blip>
          <a:stretch/>
        </p:blipFill>
        <p:spPr bwMode="auto">
          <a:xfrm>
            <a:off x="10226766" y="5888182"/>
            <a:ext cx="1618870" cy="68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-11299" y="0"/>
            <a:ext cx="12316691" cy="706153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 bwMode="auto">
          <a:xfrm>
            <a:off x="574962" y="401912"/>
            <a:ext cx="10861963" cy="1371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sz="2400" b="1">
                <a:solidFill>
                  <a:schemeClr val="tx1"/>
                </a:solidFill>
                <a:latin typeface="Times New Roman"/>
                <a:cs typeface="Times New Roman"/>
              </a:rPr>
              <a:t>15</a:t>
            </a: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.</a:t>
            </a:r>
            <a:r>
              <a:rPr lang="en-US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Даны векторы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{"/>
                          <m:endChr m:val="}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/>
                            </a:rPr>
                            <m:t>𝟒</m:t>
                          </m:r>
                          <m:r>
                            <m:rPr/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/>
                            </a:rPr>
                            <m:t>;</m:t>
                          </m:r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/>
                            </a:rPr>
                            <m:t>−</m:t>
                          </m:r>
                          <m:r>
                            <m:rPr/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/>
                            </a:rPr>
                            <m:t>𝟐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и 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/>
                            </a:rPr>
                            <m:t>𝒃</m:t>
                          </m:r>
                          <m:r>
                            <m:rPr/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/>
                            </a:rPr>
                            <m:t> 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{"/>
                          <m:endChr m:val="}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/>
                            </a:rPr>
                            <m:t>𝒙</m:t>
                          </m:r>
                          <m:r>
                            <m:rPr/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/>
                            </a:rPr>
                            <m:t>;</m:t>
                          </m:r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/>
                            </a:rPr>
                            <m:t>−</m:t>
                          </m:r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/>
                            </a:rPr>
                            <m:t>𝟔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. </a:t>
            </a:r>
            <a:endParaRPr/>
          </a:p>
          <a:p>
            <a:pPr>
              <a:defRPr/>
            </a:pP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  Известно, что векторы 2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b="1" i="1">
                          <a:solidFill>
                            <a:schemeClr val="tx1"/>
                          </a:solidFill>
                          <a:latin typeface="Cambria Math"/>
                          <a:cs typeface="Times New Roman"/>
                        </a:rPr>
                        <m:t>− </m:t>
                      </m:r>
                      <m:acc>
                        <m:accPr>
                          <m:chr m:val="⃗"/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и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b="1" i="1">
                          <a:solidFill>
                            <a:schemeClr val="tx1"/>
                          </a:solidFill>
                          <a:latin typeface="Cambria Math"/>
                          <a:cs typeface="Times New Roman"/>
                        </a:rPr>
                        <m:t>− </m:t>
                      </m:r>
                      <m:acc>
                        <m:accPr>
                          <m:chr m:val="⃗"/>
                          <m:ctrlPr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/>
                            </a:rPr>
                            <m:t>𝒂</m:t>
                          </m:r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/>
                            </a:rPr>
                            <m:t> 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ортогональны, найдите х.</a:t>
            </a:r>
            <a:endParaRPr lang="ru-RU" sz="2400" b="1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defRPr/>
            </a:pPr>
            <a:endParaRPr lang="ru-RU" sz="2400" b="1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1921695" y="1453525"/>
            <a:ext cx="5105115" cy="5164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latin typeface="Times New Roman"/>
                <a:cs typeface="Times New Roman"/>
              </a:rPr>
              <a:t>2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b="1" i="1">
                          <a:latin typeface="Cambria Math"/>
                          <a:cs typeface="Times New Roman"/>
                        </a:rPr>
                        <m:t>− </m:t>
                      </m:r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{"/>
                          <m:endChr m:val="}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ru-RU" sz="2400" b="1" i="1">
                              <a:latin typeface="Cambria Math"/>
                            </a:rPr>
                            <m:t>𝟐</m:t>
                          </m:r>
                          <m:r>
                            <m:rPr/>
                            <a:rPr lang="ru-RU" sz="2400" b="1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m:rPr/>
                            <a:rPr lang="ru-RU" sz="2400" b="1" i="1">
                              <a:latin typeface="Cambria Math"/>
                              <a:ea typeface="Cambria Math"/>
                            </a:rPr>
                            <m:t>𝟒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−х;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𝟐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 ∙</m:t>
                          </m:r>
                          <m:d>
                            <m:dPr>
                              <m:ctrlPr>
                                <a:rPr lang="ru-RU" sz="2400" b="1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dPr>
                            <m:e>
                              <m:r>
                                <m:rPr/>
                                <a:rPr lang="ru-RU" sz="2400" b="1" i="1">
                                  <a:latin typeface="Cambria Math"/>
                                  <a:ea typeface="Cambria Math"/>
                                </a:rPr>
                                <m:t> −</m:t>
                              </m:r>
                              <m:r>
                                <m:rPr/>
                                <a:rPr lang="ru-RU" sz="2400" b="1" i="1">
                                  <a:latin typeface="Cambria Math"/>
                                </a:rPr>
                                <m:t>𝟐</m:t>
                              </m:r>
                            </m:e>
                          </m:d>
                          <m:r>
                            <m:rPr/>
                            <a:rPr lang="ru-RU" sz="2400" b="1" i="1">
                              <a:latin typeface="Cambria Math"/>
                            </a:rPr>
                            <m:t>−( − 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𝟔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a:endParaRPr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1921695" y="1961384"/>
            <a:ext cx="2499530" cy="5164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latin typeface="Times New Roman"/>
                <a:cs typeface="Times New Roman"/>
              </a:rPr>
              <a:t>2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b="1" i="1">
                          <a:latin typeface="Cambria Math"/>
                          <a:cs typeface="Times New Roman"/>
                        </a:rPr>
                        <m:t>− </m:t>
                      </m:r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{"/>
                          <m:endChr m:val="}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ru-RU" sz="2400" b="1" i="1">
                              <a:latin typeface="Cambria Math"/>
                            </a:rPr>
                            <m:t>𝟖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−х;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𝟐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a:endParaRPr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209703" y="2510422"/>
            <a:ext cx="26834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r>
                        <m:rPr/>
                        <a:rPr lang="en-US" sz="2400" b="1" i="1">
                          <a:latin typeface="Cambria Math"/>
                          <a:cs typeface="Times New Roman"/>
                        </a:rPr>
                        <m:t>− </m:t>
                      </m:r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𝒂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 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m:rPr/>
                            <a:rPr lang="ru-RU" sz="2400" b="1" i="1">
                              <a:latin typeface="Cambria Math"/>
                              <a:cs typeface="Times New Roman"/>
                            </a:rPr>
                            <m:t>−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𝟒</m:t>
                          </m:r>
                          <m:r>
                            <m:rPr/>
                            <a:rPr lang="ru-RU" sz="2400" b="1" i="1">
                              <a:latin typeface="Cambria Math"/>
                              <a:cs typeface="Times New Roman"/>
                            </a:rPr>
                            <m:t>;</m:t>
                          </m:r>
                          <m:r>
                            <m:rPr/>
                            <a:rPr lang="ru-RU" sz="2400" b="1" i="1">
                              <a:latin typeface="Cambria Math"/>
                              <a:cs typeface="Times New Roman"/>
                            </a:rPr>
                            <m:t>𝟐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1653049" y="2957282"/>
            <a:ext cx="6124763" cy="5164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>
                <a:latin typeface="Times New Roman"/>
                <a:cs typeface="Times New Roman"/>
              </a:rPr>
              <a:t>(</a:t>
            </a:r>
            <a:r>
              <a:rPr lang="ru-RU" sz="2400" b="1">
                <a:latin typeface="Times New Roman"/>
                <a:cs typeface="Times New Roman"/>
              </a:rPr>
              <a:t>2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b="1" i="1">
                          <a:latin typeface="Cambria Math"/>
                          <a:cs typeface="Times New Roman"/>
                        </a:rPr>
                        <m:t>− </m:t>
                      </m:r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)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400" b="1" i="1">
                          <a:latin typeface="Cambria Math"/>
                          <a:ea typeface="Cambria Math"/>
                          <a:cs typeface="Times New Roman"/>
                        </a:rPr>
                        <m:t>∙</m:t>
                      </m:r>
                      <m:d>
                        <m:dPr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− </m:t>
                          </m:r>
                          <m:acc>
                            <m:accPr>
                              <m:chr m:val="⃗"/>
                              <m:ctrlPr>
                                <a:rPr lang="en-US" sz="2400" b="1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1" i="1">
                                  <a:latin typeface="Cambria Math"/>
                                  <a:cs typeface="Times New Roman"/>
                                </a:rPr>
                                <m:t>𝒂</m:t>
                              </m:r>
                              <m:r>
                                <m:rPr/>
                                <a:rPr lang="en-US" sz="2400" b="1" i="1">
                                  <a:latin typeface="Cambria Math"/>
                                  <a:cs typeface="Times New Roman"/>
                                </a:rPr>
                                <m:t> </m:t>
                              </m:r>
                            </m:e>
                          </m:acc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>
                <a:latin typeface="Times New Roman"/>
                <a:cs typeface="Times New Roman"/>
              </a:rPr>
              <a:t> = - 4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400" i="1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ru-RU" sz="2400" b="0" i="1">
                              <a:latin typeface="Cambria Math"/>
                              <a:ea typeface="Cambria Math"/>
                            </a:rPr>
                            <m:t>8 −х</m:t>
                          </m:r>
                        </m:e>
                      </m:d>
                      <m:r>
                        <m:rPr/>
                        <a:rPr lang="ru-RU" sz="2400" b="0" i="1">
                          <a:latin typeface="Cambria Math"/>
                          <a:ea typeface="Cambria Math"/>
                        </a:rPr>
                        <m:t>+2∙2 </m:t>
                      </m:r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60219" y="3316502"/>
            <a:ext cx="10861963" cy="12785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2400">
                <a:solidFill>
                  <a:schemeClr val="tx1"/>
                </a:solidFill>
                <a:latin typeface="Times New Roman"/>
                <a:cs typeface="Times New Roman"/>
              </a:rPr>
              <a:t>Так как векторы ортогональны( перпендикулярны), то их скалярное произведение равно 0. Получаем:</a:t>
            </a:r>
            <a:endParaRPr lang="ru-RU" sz="24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413557" y="4253466"/>
            <a:ext cx="61247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b="1" i="1">
                          <a:latin typeface="Cambria Math"/>
                          <a:cs typeface="Times New Roman"/>
                        </a:rPr>
                        <m:t>− </m:t>
                      </m:r>
                    </m:oMath>
                  </m:oMathPara>
                </a14:m>
              </mc:Choice>
              <mc:Fallback/>
            </mc:AlternateContent>
            <a:r>
              <a:rPr lang="ru-RU" sz="2400">
                <a:latin typeface="Times New Roman"/>
                <a:cs typeface="Times New Roman"/>
              </a:rPr>
              <a:t>4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400" i="1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ru-RU" sz="2400" b="0" i="1">
                              <a:latin typeface="Cambria Math"/>
                              <a:ea typeface="Cambria Math"/>
                            </a:rPr>
                            <m:t>8 −х</m:t>
                          </m:r>
                        </m:e>
                      </m:d>
                      <m:r>
                        <m:rPr/>
                        <a:rPr lang="ru-RU" sz="2400" b="0" i="1">
                          <a:latin typeface="Cambria Math"/>
                          <a:ea typeface="Cambria Math"/>
                        </a:rPr>
                        <m:t>+4=0</m:t>
                      </m:r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783151" y="4738926"/>
            <a:ext cx="61247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r>
                        <m:rPr/>
                        <a:rPr lang="ru-RU" sz="2400" b="0" i="0">
                          <a:latin typeface="Cambria Math"/>
                          <a:cs typeface="Times New Roman"/>
                        </a:rPr>
                        <m:t>− 32+4 х</m:t>
                      </m:r>
                      <m:r>
                        <m:rPr/>
                        <a:rPr lang="ru-RU" sz="2400" b="0" i="0">
                          <a:latin typeface="Cambria Math"/>
                          <a:ea typeface="Cambria Math"/>
                        </a:rPr>
                        <m:t>+4=0</m:t>
                      </m:r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358843" y="5178135"/>
            <a:ext cx="61247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r>
                        <m:rPr/>
                        <a:rPr lang="ru-RU" sz="2400" b="0" i="0">
                          <a:latin typeface="Cambria Math"/>
                          <a:cs typeface="Times New Roman"/>
                        </a:rPr>
                        <m:t>4 х</m:t>
                      </m:r>
                      <m:r>
                        <m:rPr/>
                        <a:rPr lang="ru-RU" sz="2400" b="0" i="0">
                          <a:latin typeface="Cambria Math"/>
                          <a:ea typeface="Cambria Math"/>
                        </a:rPr>
                        <m:t>=28</m:t>
                      </m:r>
                    </m:oMath>
                  </m:oMathPara>
                </a14:m>
              </mc:Choice>
              <mc:Fallback/>
            </mc:AlternateContent>
            <a:endParaRPr lang="ru-RU" sz="2400" b="0">
              <a:latin typeface="Times New Roman"/>
              <a:ea typeface="Cambria Math"/>
            </a:endParaRPr>
          </a:p>
          <a:p>
            <a:pPr>
              <a:defRPr/>
            </a:pPr>
            <a:r>
              <a:rPr lang="ru-RU" sz="2400">
                <a:latin typeface="Times New Roman"/>
                <a:cs typeface="Times New Roman"/>
              </a:rPr>
              <a:t>                                  х = 7</a:t>
            </a:r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6774873" y="5624945"/>
            <a:ext cx="4017818" cy="7758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>
                <a:solidFill>
                  <a:srgbClr val="C00000"/>
                </a:solidFill>
                <a:latin typeface="Times New Roman"/>
                <a:cs typeface="Times New Roman"/>
              </a:rPr>
              <a:t>Ответ: 7</a:t>
            </a:r>
            <a:endParaRPr lang="ru-RU" sz="2400" b="1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pic>
        <p:nvPicPr>
          <p:cNvPr id="14" name="Google Shape;276;p36"/>
          <p:cNvPicPr/>
          <p:nvPr/>
        </p:nvPicPr>
        <p:blipFill>
          <a:blip r:embed="rId3">
            <a:alphaModFix/>
          </a:blip>
          <a:stretch/>
        </p:blipFill>
        <p:spPr bwMode="auto">
          <a:xfrm>
            <a:off x="10226766" y="5888182"/>
            <a:ext cx="1618870" cy="68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-124691" y="0"/>
            <a:ext cx="12316691" cy="706153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 bwMode="auto">
          <a:xfrm>
            <a:off x="761999" y="556598"/>
            <a:ext cx="9892146" cy="940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>
                <a:latin typeface="Times New Roman"/>
                <a:cs typeface="Times New Roman"/>
              </a:rPr>
              <a:t>1</a:t>
            </a:r>
            <a:r>
              <a:rPr lang="en-US" sz="2400" b="1">
                <a:latin typeface="Times New Roman"/>
                <a:cs typeface="Times New Roman"/>
              </a:rPr>
              <a:t>6</a:t>
            </a:r>
            <a:r>
              <a:rPr lang="ru-RU" sz="2400" b="1">
                <a:latin typeface="Times New Roman"/>
                <a:cs typeface="Times New Roman"/>
              </a:rPr>
              <a:t>. Даны </a:t>
            </a:r>
            <a:r>
              <a:rPr lang="ru-RU" sz="2400" b="1">
                <a:latin typeface="Times New Roman"/>
                <a:cs typeface="Times New Roman"/>
              </a:rPr>
              <a:t>векторы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𝒎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{"/>
                          <m:endChr m:val="}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𝟔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;−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𝟐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,</a:t>
            </a:r>
            <a:r>
              <a:rPr lang="en-US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𝒏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{"/>
                          <m:endChr m:val="}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− 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𝟏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;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𝟒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a:r>
              <a:rPr lang="ru-RU" sz="2400" b="1">
                <a:latin typeface="Times New Roman"/>
                <a:cs typeface="Times New Roman"/>
              </a:rPr>
              <a:t>и </a:t>
            </a:r>
            <a:r>
              <a:rPr lang="en-US" sz="2400" b="1">
                <a:latin typeface="Times New Roman"/>
                <a:cs typeface="Times New Roman"/>
              </a:rPr>
              <a:t> 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𝒌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𝒙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;−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𝟐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en-US" sz="2400" b="1">
                <a:latin typeface="Times New Roman"/>
                <a:cs typeface="Times New Roman"/>
              </a:rPr>
              <a:t> </a:t>
            </a:r>
            <a:r>
              <a:rPr lang="ru-RU" sz="2400" b="1">
                <a:latin typeface="Times New Roman"/>
                <a:cs typeface="Times New Roman"/>
              </a:rPr>
              <a:t>. </a:t>
            </a:r>
            <a:endParaRPr lang="en-US" sz="2400" b="1">
              <a:latin typeface="Times New Roman"/>
              <a:cs typeface="Times New Roman"/>
            </a:endParaRPr>
          </a:p>
          <a:p>
            <a:pPr>
              <a:defRPr/>
            </a:pPr>
            <a:r>
              <a:rPr lang="en-US" sz="2400" b="1">
                <a:latin typeface="Times New Roman"/>
                <a:cs typeface="Times New Roman"/>
              </a:rPr>
              <a:t> </a:t>
            </a:r>
            <a:r>
              <a:rPr lang="en-US" sz="2400" b="1">
                <a:latin typeface="Times New Roman"/>
                <a:cs typeface="Times New Roman"/>
              </a:rPr>
              <a:t>     </a:t>
            </a:r>
            <a:r>
              <a:rPr lang="ru-RU" sz="2400" b="1">
                <a:latin typeface="Times New Roman"/>
                <a:cs typeface="Times New Roman"/>
              </a:rPr>
              <a:t>Найдите </a:t>
            </a:r>
            <a:r>
              <a:rPr lang="ru-RU" sz="2400" b="1">
                <a:latin typeface="Times New Roman"/>
                <a:cs typeface="Times New Roman"/>
              </a:rPr>
              <a:t>𝑥, если </a:t>
            </a:r>
            <a:r>
              <a:rPr lang="en-US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400" b="1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1" i="1">
                                  <a:latin typeface="Cambria Math"/>
                                  <a:cs typeface="Times New Roman"/>
                                </a:rPr>
                                <m:t>𝒎</m:t>
                              </m:r>
                            </m:e>
                          </m:acc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+ </m:t>
                          </m:r>
                          <m:acc>
                            <m:accPr>
                              <m:chr m:val="⃗"/>
                              <m:ctrlPr>
                                <a:rPr lang="en-US" sz="2400" b="1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1" i="1">
                                  <a:latin typeface="Cambria Math"/>
                                  <a:cs typeface="Times New Roman"/>
                                </a:rPr>
                                <m:t>𝒏</m:t>
                              </m:r>
                            </m:e>
                          </m:acc>
                        </m:e>
                      </m:d>
                      <m:r>
                        <m:rPr/>
                        <a:rPr lang="en-US" sz="2400" b="1" i="1">
                          <a:latin typeface="Cambria Math"/>
                          <a:ea typeface="Cambria Math"/>
                          <a:cs typeface="Times New Roman"/>
                        </a:rPr>
                        <m:t>∙ </m:t>
                      </m:r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  <m:t>𝒌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400" b="1">
                <a:latin typeface="Times New Roman"/>
                <a:cs typeface="Times New Roman"/>
              </a:rPr>
              <a:t> </a:t>
            </a:r>
            <a:r>
              <a:rPr lang="ru-RU" sz="2400" b="1">
                <a:latin typeface="Times New Roman"/>
                <a:cs typeface="Times New Roman"/>
              </a:rPr>
              <a:t> </a:t>
            </a:r>
            <a:r>
              <a:rPr lang="ru-RU" sz="2400" b="1">
                <a:latin typeface="Times New Roman"/>
                <a:cs typeface="Times New Roman"/>
              </a:rPr>
              <a:t>= 0</a:t>
            </a:r>
            <a:endParaRPr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2129513" y="1637102"/>
            <a:ext cx="33935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𝒎</m:t>
                          </m:r>
                        </m:e>
                      </m:acc>
                      <m:r>
                        <m:rPr/>
                        <a:rPr lang="en-US" sz="2400" b="1" i="1">
                          <a:latin typeface="Cambria Math"/>
                          <a:cs typeface="Times New Roman"/>
                        </a:rPr>
                        <m:t>+ </m:t>
                      </m:r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𝒏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{"/>
                          <m:endChr m:val="}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𝟔</m:t>
                          </m:r>
                          <m:r>
                            <m:rPr/>
                            <a:rPr lang="en-US" sz="2400" b="1" i="1">
                              <a:latin typeface="Cambria Math"/>
                            </a:rPr>
                            <m:t> −</m:t>
                          </m:r>
                          <m:r>
                            <m:rPr/>
                            <a:rPr lang="en-US" sz="2400" b="1" i="1">
                              <a:latin typeface="Cambria Math"/>
                            </a:rPr>
                            <m:t>𝟏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;</m:t>
                          </m:r>
                          <m:r>
                            <m:rPr/>
                            <a:rPr lang="en-US" sz="2400" b="1" i="1">
                              <a:latin typeface="Cambria Math"/>
                            </a:rPr>
                            <m:t>−</m:t>
                          </m:r>
                          <m:r>
                            <m:rPr/>
                            <a:rPr lang="en-US" sz="2400" b="1" i="1">
                              <a:latin typeface="Cambria Math"/>
                            </a:rPr>
                            <m:t>𝟐</m:t>
                          </m:r>
                          <m:r>
                            <m:rPr/>
                            <a:rPr lang="en-US" sz="2400" b="1" i="1">
                              <a:latin typeface="Cambria Math"/>
                            </a:rPr>
                            <m:t>+</m:t>
                          </m:r>
                          <m:r>
                            <m:rPr/>
                            <a:rPr lang="en-US" sz="2400" b="1" i="1">
                              <a:latin typeface="Cambria Math"/>
                            </a:rPr>
                            <m:t>𝟒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a:endParaRPr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129513" y="2191258"/>
            <a:ext cx="19961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𝒎</m:t>
                          </m:r>
                        </m:e>
                      </m:acc>
                      <m:r>
                        <m:rPr/>
                        <a:rPr lang="en-US" sz="2400" b="1" i="1">
                          <a:latin typeface="Cambria Math"/>
                          <a:cs typeface="Times New Roman"/>
                        </a:rPr>
                        <m:t>+ </m:t>
                      </m:r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𝒏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{"/>
                          <m:endChr m:val="}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𝟓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;</m:t>
                          </m:r>
                          <m:r>
                            <m:rPr/>
                            <a:rPr lang="en-US" sz="2400" b="1" i="1">
                              <a:latin typeface="Cambria Math"/>
                            </a:rPr>
                            <m:t>𝟐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a:endParaRPr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2129513" y="2745414"/>
            <a:ext cx="1566006" cy="5164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𝒌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𝒙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;−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𝟐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en-US" sz="2400" b="1">
                <a:latin typeface="Times New Roman"/>
                <a:cs typeface="Times New Roman"/>
              </a:rPr>
              <a:t> </a:t>
            </a:r>
            <a:r>
              <a:rPr lang="ru-RU" sz="2400" b="1">
                <a:latin typeface="Times New Roman"/>
                <a:cs typeface="Times New Roman"/>
              </a:rPr>
              <a:t>. </a:t>
            </a:r>
            <a:endParaRPr lang="en-US" sz="2400" b="1">
              <a:latin typeface="Times New Roman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2129513" y="3261901"/>
            <a:ext cx="6124763" cy="5164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400" b="1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1" i="1">
                                  <a:latin typeface="Cambria Math"/>
                                  <a:cs typeface="Times New Roman"/>
                                </a:rPr>
                                <m:t>𝒎</m:t>
                              </m:r>
                            </m:e>
                          </m:acc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+ </m:t>
                          </m:r>
                          <m:acc>
                            <m:accPr>
                              <m:chr m:val="⃗"/>
                              <m:ctrlPr>
                                <a:rPr lang="en-US" sz="2400" b="1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1" i="1">
                                  <a:latin typeface="Cambria Math"/>
                                  <a:cs typeface="Times New Roman"/>
                                </a:rPr>
                                <m:t>𝒏</m:t>
                              </m:r>
                            </m:e>
                          </m:acc>
                        </m:e>
                      </m:d>
                      <m:r>
                        <m:rPr/>
                        <a:rPr lang="en-US" sz="2400" b="1" i="1">
                          <a:latin typeface="Cambria Math"/>
                          <a:ea typeface="Cambria Math"/>
                          <a:cs typeface="Times New Roman"/>
                        </a:rPr>
                        <m:t>∙ </m:t>
                      </m:r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  <m:t>𝒌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>
                <a:latin typeface="Times New Roman"/>
                <a:cs typeface="Times New Roman"/>
              </a:rPr>
              <a:t> = </a:t>
            </a:r>
            <a:r>
              <a:rPr lang="en-US" sz="2400">
                <a:latin typeface="Times New Roman"/>
                <a:cs typeface="Times New Roman"/>
              </a:rPr>
              <a:t>5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400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m:rPr/>
                        <a:rPr lang="en-US" sz="2400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m:rPr/>
                        <a:rPr lang="ru-RU" sz="2400" b="0" i="1">
                          <a:latin typeface="Cambria Math"/>
                          <a:ea typeface="Cambria Math"/>
                        </a:rPr>
                        <m:t>+2∙</m:t>
                      </m:r>
                      <m:r>
                        <m:rPr/>
                        <a:rPr lang="en-US" sz="2400" b="0" i="1">
                          <a:latin typeface="Cambria Math"/>
                          <a:ea typeface="Cambria Math"/>
                        </a:rPr>
                        <m:t>( − </m:t>
                      </m:r>
                      <m:r>
                        <m:rPr/>
                        <a:rPr lang="ru-RU" sz="2400" b="0" i="1">
                          <a:latin typeface="Cambria Math"/>
                          <a:ea typeface="Cambria Math"/>
                        </a:rPr>
                        <m:t>2</m:t>
                      </m:r>
                      <m:r>
                        <m:rPr/>
                        <a:rPr lang="en-US" sz="2400" b="0" i="1">
                          <a:latin typeface="Cambria Math"/>
                          <a:ea typeface="Cambria Math"/>
                        </a:rPr>
                        <m:t>)</m:t>
                      </m:r>
                      <m:r>
                        <m:rPr/>
                        <a:rPr lang="ru-RU" sz="2400" b="0" i="1"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33582" y="3955920"/>
            <a:ext cx="61247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r>
                        <m:rPr/>
                        <a:rPr lang="en-US" sz="2400" b="1" i="1">
                          <a:latin typeface="Cambria Math"/>
                          <a:cs typeface="Times New Roman"/>
                        </a:rPr>
                        <m:t>𝟓</m:t>
                      </m:r>
                      <m:r>
                        <m:rPr/>
                        <a:rPr lang="en-US" sz="2400" b="1" i="1">
                          <a:latin typeface="Cambria Math"/>
                          <a:cs typeface="Times New Roman"/>
                        </a:rPr>
                        <m:t>𝒙</m:t>
                      </m:r>
                      <m:r>
                        <m:rPr/>
                        <a:rPr lang="en-US" sz="2400" b="1" i="1">
                          <a:latin typeface="Cambria Math"/>
                          <a:cs typeface="Times New Roman"/>
                        </a:rPr>
                        <m:t> −</m:t>
                      </m:r>
                      <m:r>
                        <m:rPr/>
                        <a:rPr lang="en-US" sz="2400" b="1" i="1">
                          <a:latin typeface="Cambria Math"/>
                          <a:cs typeface="Times New Roman"/>
                        </a:rPr>
                        <m:t>𝟒</m:t>
                      </m:r>
                      <m:r>
                        <m:rPr/>
                        <a:rPr lang="en-US" sz="2400" b="1" i="1">
                          <a:latin typeface="Cambria Math"/>
                          <a:cs typeface="Times New Roman"/>
                        </a:rPr>
                        <m:t>=</m:t>
                      </m:r>
                      <m:r>
                        <m:rPr/>
                        <a:rPr lang="en-US" sz="2400" b="1" i="1">
                          <a:latin typeface="Cambria Math"/>
                          <a:cs typeface="Times New Roman"/>
                        </a:rPr>
                        <m:t>𝟎</m:t>
                      </m:r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-91109" y="4417128"/>
            <a:ext cx="61247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r>
                        <m:rPr/>
                        <a:rPr lang="en-US" sz="2400" b="1" i="1">
                          <a:latin typeface="Cambria Math"/>
                          <a:cs typeface="Times New Roman"/>
                        </a:rPr>
                        <m:t>𝟓</m:t>
                      </m:r>
                      <m:r>
                        <m:rPr/>
                        <a:rPr lang="en-US" sz="2400" b="1" i="1">
                          <a:latin typeface="Cambria Math"/>
                          <a:cs typeface="Times New Roman"/>
                        </a:rPr>
                        <m:t>𝒙</m:t>
                      </m:r>
                      <m:r>
                        <m:rPr/>
                        <a:rPr lang="en-US" sz="2400" b="1" i="1">
                          <a:latin typeface="Cambria Math"/>
                          <a:cs typeface="Times New Roman"/>
                        </a:rPr>
                        <m:t>=</m:t>
                      </m:r>
                      <m:r>
                        <m:rPr/>
                        <a:rPr lang="en-US" sz="2400" b="1" i="1">
                          <a:latin typeface="Cambria Math"/>
                          <a:cs typeface="Times New Roman"/>
                        </a:rPr>
                        <m:t>𝟒</m:t>
                      </m:r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-26729" y="4921347"/>
            <a:ext cx="61247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r>
                        <m:rPr/>
                        <a:rPr lang="en-US" sz="2400" b="1" i="1">
                          <a:latin typeface="Cambria Math"/>
                          <a:cs typeface="Times New Roman"/>
                        </a:rPr>
                        <m:t>𝒙</m:t>
                      </m:r>
                      <m:r>
                        <m:rPr/>
                        <a:rPr lang="en-US" sz="2400" b="1" i="1">
                          <a:latin typeface="Cambria Math"/>
                          <a:cs typeface="Times New Roman"/>
                        </a:rPr>
                        <m:t>=</m:t>
                      </m:r>
                      <m:r>
                        <m:rPr/>
                        <a:rPr lang="en-US" sz="2400" b="1" i="1">
                          <a:latin typeface="Cambria Math"/>
                          <a:cs typeface="Times New Roman"/>
                        </a:rPr>
                        <m:t>𝟒</m:t>
                      </m:r>
                      <m:r>
                        <m:rPr/>
                        <a:rPr lang="en-US" sz="2400" b="1" i="1">
                          <a:latin typeface="Cambria Math"/>
                          <a:cs typeface="Times New Roman"/>
                        </a:rPr>
                        <m:t>:</m:t>
                      </m:r>
                      <m:r>
                        <m:rPr/>
                        <a:rPr lang="en-US" sz="2400" b="1" i="1">
                          <a:latin typeface="Cambria Math"/>
                          <a:cs typeface="Times New Roman"/>
                        </a:rPr>
                        <m:t>𝟓</m:t>
                      </m:r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-91110" y="5421878"/>
            <a:ext cx="61247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r>
                        <m:rPr/>
                        <a:rPr lang="en-US" sz="2400" b="1" i="1">
                          <a:latin typeface="Cambria Math"/>
                          <a:cs typeface="Times New Roman"/>
                        </a:rPr>
                        <m:t>𝒙</m:t>
                      </m:r>
                      <m:r>
                        <m:rPr/>
                        <a:rPr lang="en-US" sz="2400" b="1" i="1">
                          <a:latin typeface="Cambria Math"/>
                          <a:cs typeface="Times New Roman"/>
                        </a:rPr>
                        <m:t>=</m:t>
                      </m:r>
                      <m:r>
                        <m:rPr/>
                        <a:rPr lang="en-US" sz="2400" b="1" i="1">
                          <a:latin typeface="Cambria Math"/>
                          <a:cs typeface="Times New Roman"/>
                        </a:rPr>
                        <m:t>𝟎</m:t>
                      </m:r>
                      <m:r>
                        <m:rPr/>
                        <a:rPr lang="en-US" sz="2400" b="1" i="1">
                          <a:latin typeface="Cambria Math"/>
                          <a:cs typeface="Times New Roman"/>
                        </a:rPr>
                        <m:t>,</m:t>
                      </m:r>
                      <m:r>
                        <m:rPr/>
                        <a:rPr lang="en-US" sz="2400" b="1" i="1">
                          <a:latin typeface="Cambria Math"/>
                          <a:cs typeface="Times New Roman"/>
                        </a:rPr>
                        <m:t>𝟖</m:t>
                      </m:r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3182985" y="5526440"/>
            <a:ext cx="4017818" cy="7758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>
                <a:solidFill>
                  <a:srgbClr val="C00000"/>
                </a:solidFill>
                <a:latin typeface="Times New Roman"/>
                <a:cs typeface="Times New Roman"/>
              </a:rPr>
              <a:t>Ответ: </a:t>
            </a:r>
            <a:r>
              <a:rPr lang="en-US" sz="2400" b="1">
                <a:solidFill>
                  <a:srgbClr val="C00000"/>
                </a:solidFill>
                <a:latin typeface="Times New Roman"/>
                <a:cs typeface="Times New Roman"/>
              </a:rPr>
              <a:t>0</a:t>
            </a:r>
            <a:r>
              <a:rPr lang="ru-RU" sz="2400" b="1">
                <a:solidFill>
                  <a:srgbClr val="C00000"/>
                </a:solidFill>
                <a:latin typeface="Times New Roman"/>
                <a:cs typeface="Times New Roman"/>
              </a:rPr>
              <a:t>,8</a:t>
            </a:r>
            <a:endParaRPr lang="ru-RU" sz="2400" b="1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pic>
        <p:nvPicPr>
          <p:cNvPr id="14" name="Google Shape;276;p36"/>
          <p:cNvPicPr/>
          <p:nvPr/>
        </p:nvPicPr>
        <p:blipFill>
          <a:blip r:embed="rId3">
            <a:alphaModFix/>
          </a:blip>
          <a:stretch/>
        </p:blipFill>
        <p:spPr bwMode="auto">
          <a:xfrm>
            <a:off x="10226766" y="5888182"/>
            <a:ext cx="1618870" cy="68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284" y="-11448"/>
            <a:ext cx="12316691" cy="706153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 bwMode="auto">
          <a:xfrm>
            <a:off x="761999" y="556598"/>
            <a:ext cx="9892146" cy="940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>
                <a:latin typeface="Times New Roman"/>
                <a:cs typeface="Times New Roman"/>
              </a:rPr>
              <a:t>1</a:t>
            </a:r>
            <a:r>
              <a:rPr lang="en-US" sz="2400" b="1">
                <a:latin typeface="Times New Roman"/>
                <a:cs typeface="Times New Roman"/>
              </a:rPr>
              <a:t>7</a:t>
            </a:r>
            <a:r>
              <a:rPr lang="ru-RU" sz="2400" b="1">
                <a:latin typeface="Times New Roman"/>
                <a:cs typeface="Times New Roman"/>
              </a:rPr>
              <a:t>. Даны </a:t>
            </a:r>
            <a:r>
              <a:rPr lang="ru-RU" sz="2400" b="1">
                <a:latin typeface="Times New Roman"/>
                <a:cs typeface="Times New Roman"/>
              </a:rPr>
              <a:t>векторы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𝒎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{"/>
                          <m:endChr m:val="}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m:rPr/>
                            <a:rPr lang="ru-RU" sz="2400" b="1" i="1">
                              <a:latin typeface="Cambria Math"/>
                              <a:cs typeface="Times New Roman"/>
                            </a:rPr>
                            <m:t>−</m:t>
                          </m:r>
                          <m:r>
                            <m:rPr/>
                            <a:rPr lang="ru-RU" sz="2400" b="1" i="1">
                              <a:latin typeface="Cambria Math"/>
                              <a:cs typeface="Times New Roman"/>
                            </a:rPr>
                            <m:t>𝟐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;</m:t>
                          </m:r>
                          <m:r>
                            <m:rPr/>
                            <a:rPr lang="ru-RU" sz="2400" b="1" i="1">
                              <a:latin typeface="Cambria Math"/>
                              <a:cs typeface="Times New Roman"/>
                            </a:rPr>
                            <m:t>𝟒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,</a:t>
            </a:r>
            <a:r>
              <a:rPr lang="en-US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𝒏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{"/>
                          <m:endChr m:val="}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− </m:t>
                          </m:r>
                          <m:r>
                            <m:rPr/>
                            <a:rPr lang="ru-RU" sz="2400" b="1" i="1">
                              <a:latin typeface="Cambria Math"/>
                              <a:cs typeface="Times New Roman"/>
                            </a:rPr>
                            <m:t>𝟕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;</m:t>
                          </m:r>
                          <m:r>
                            <m:rPr/>
                            <a:rPr lang="ru-RU" sz="2400" b="1" i="1">
                              <a:latin typeface="Cambria Math"/>
                              <a:cs typeface="Times New Roman"/>
                            </a:rPr>
                            <m:t>𝟓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a:r>
              <a:rPr lang="ru-RU" sz="2400" b="1">
                <a:latin typeface="Times New Roman"/>
                <a:cs typeface="Times New Roman"/>
              </a:rPr>
              <a:t>и </a:t>
            </a:r>
            <a:r>
              <a:rPr lang="en-US" sz="2400" b="1">
                <a:latin typeface="Times New Roman"/>
                <a:cs typeface="Times New Roman"/>
              </a:rPr>
              <a:t> 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𝒌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𝒙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;−</m:t>
                          </m:r>
                          <m:r>
                            <m:rPr/>
                            <a:rPr lang="ru-RU" sz="2400" b="1" i="1">
                              <a:latin typeface="Cambria Math"/>
                              <a:cs typeface="Times New Roman"/>
                            </a:rPr>
                            <m:t>𝟑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en-US" sz="2400" b="1">
                <a:latin typeface="Times New Roman"/>
                <a:cs typeface="Times New Roman"/>
              </a:rPr>
              <a:t> </a:t>
            </a:r>
            <a:r>
              <a:rPr lang="ru-RU" sz="2400" b="1">
                <a:latin typeface="Times New Roman"/>
                <a:cs typeface="Times New Roman"/>
              </a:rPr>
              <a:t>. </a:t>
            </a:r>
            <a:endParaRPr lang="en-US" sz="2400" b="1">
              <a:latin typeface="Times New Roman"/>
              <a:cs typeface="Times New Roman"/>
            </a:endParaRPr>
          </a:p>
          <a:p>
            <a:pPr>
              <a:defRPr/>
            </a:pPr>
            <a:r>
              <a:rPr lang="en-US" sz="2400" b="1">
                <a:latin typeface="Times New Roman"/>
                <a:cs typeface="Times New Roman"/>
              </a:rPr>
              <a:t> </a:t>
            </a:r>
            <a:r>
              <a:rPr lang="en-US" sz="2400" b="1">
                <a:latin typeface="Times New Roman"/>
                <a:cs typeface="Times New Roman"/>
              </a:rPr>
              <a:t>     </a:t>
            </a:r>
            <a:r>
              <a:rPr lang="ru-RU" sz="2400" b="1">
                <a:latin typeface="Times New Roman"/>
                <a:cs typeface="Times New Roman"/>
              </a:rPr>
              <a:t>Найдите </a:t>
            </a:r>
            <a:r>
              <a:rPr lang="ru-RU" sz="2400" b="1">
                <a:latin typeface="Times New Roman"/>
                <a:cs typeface="Times New Roman"/>
              </a:rPr>
              <a:t>𝑥, если </a:t>
            </a:r>
            <a:r>
              <a:rPr lang="en-US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400" b="1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1" i="1">
                                  <a:latin typeface="Cambria Math"/>
                                  <a:cs typeface="Times New Roman"/>
                                </a:rPr>
                                <m:t>𝒏</m:t>
                              </m:r>
                            </m:e>
                          </m:acc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− </m:t>
                          </m:r>
                          <m:acc>
                            <m:accPr>
                              <m:chr m:val="⃗"/>
                              <m:ctrlPr>
                                <a:rPr lang="en-US" sz="2400" b="1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1" i="1">
                                  <a:latin typeface="Cambria Math"/>
                                  <a:cs typeface="Times New Roman"/>
                                </a:rPr>
                                <m:t>𝒎</m:t>
                              </m:r>
                            </m:e>
                          </m:acc>
                        </m:e>
                      </m:d>
                      <m:r>
                        <m:rPr/>
                        <a:rPr lang="en-US" sz="2400" b="1" i="1">
                          <a:latin typeface="Cambria Math"/>
                          <a:ea typeface="Cambria Math"/>
                          <a:cs typeface="Times New Roman"/>
                        </a:rPr>
                        <m:t>∙ </m:t>
                      </m:r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  <m:t>𝒌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400" b="1">
                <a:latin typeface="Times New Roman"/>
                <a:cs typeface="Times New Roman"/>
              </a:rPr>
              <a:t> </a:t>
            </a:r>
            <a:r>
              <a:rPr lang="ru-RU" sz="2400" b="1">
                <a:latin typeface="Times New Roman"/>
                <a:cs typeface="Times New Roman"/>
              </a:rPr>
              <a:t> </a:t>
            </a:r>
            <a:r>
              <a:rPr lang="ru-RU" sz="2400" b="1">
                <a:latin typeface="Times New Roman"/>
                <a:cs typeface="Times New Roman"/>
              </a:rPr>
              <a:t>= 0</a:t>
            </a:r>
            <a:endParaRPr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129513" y="1637102"/>
            <a:ext cx="3869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𝒏</m:t>
                          </m:r>
                        </m:e>
                      </m:acc>
                      <m:r>
                        <m:rPr/>
                        <a:rPr lang="en-US" sz="2400" b="1" i="1">
                          <a:latin typeface="Cambria Math"/>
                          <a:cs typeface="Times New Roman"/>
                        </a:rPr>
                        <m:t>− </m:t>
                      </m:r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𝒎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− </m:t>
                          </m:r>
                          <m:r>
                            <m:rPr/>
                            <a:rPr lang="en-US" sz="2400" b="1" i="1">
                              <a:latin typeface="Cambria Math"/>
                            </a:rPr>
                            <m:t>𝟕</m:t>
                          </m:r>
                          <m:r>
                            <m:rPr/>
                            <a:rPr lang="en-US" sz="2400" b="1" i="1">
                              <a:latin typeface="Cambria Math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2400" b="1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dPr>
                            <m:e>
                              <m:r>
                                <m:rPr/>
                                <a:rPr lang="en-US" sz="2400" b="1" i="1">
                                  <a:latin typeface="Cambria Math"/>
                                </a:rPr>
                                <m:t> −</m:t>
                              </m:r>
                              <m:r>
                                <m:rPr/>
                                <a:rPr lang="en-US" sz="2400" b="1" i="1">
                                  <a:latin typeface="Cambria Math"/>
                                </a:rPr>
                                <m:t>𝟐</m:t>
                              </m:r>
                            </m:e>
                          </m:d>
                          <m:r>
                            <m:rPr/>
                            <a:rPr lang="ru-RU" sz="2400" b="1" i="1">
                              <a:latin typeface="Cambria Math"/>
                            </a:rPr>
                            <m:t>;</m:t>
                          </m:r>
                          <m:r>
                            <m:rPr/>
                            <a:rPr lang="en-US" sz="2400" b="1" i="1">
                              <a:latin typeface="Cambria Math"/>
                            </a:rPr>
                            <m:t>𝟓</m:t>
                          </m:r>
                          <m:r>
                            <m:rPr/>
                            <a:rPr lang="en-US" sz="2400" b="1" i="1">
                              <a:latin typeface="Cambria Math"/>
                            </a:rPr>
                            <m:t>−</m:t>
                          </m:r>
                          <m:r>
                            <m:rPr/>
                            <a:rPr lang="en-US" sz="2400" b="1" i="1">
                              <a:latin typeface="Cambria Math"/>
                            </a:rPr>
                            <m:t>𝟒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a:endParaRPr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2129513" y="2120669"/>
            <a:ext cx="22157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𝒏</m:t>
                          </m:r>
                        </m:e>
                      </m:acc>
                      <m:r>
                        <m:rPr/>
                        <a:rPr lang="en-US" sz="2400" b="1" i="1">
                          <a:latin typeface="Cambria Math"/>
                          <a:cs typeface="Times New Roman"/>
                        </a:rPr>
                        <m:t>− </m:t>
                      </m:r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𝒎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− </m:t>
                          </m:r>
                          <m:r>
                            <m:rPr/>
                            <a:rPr lang="en-US" sz="2400" b="1" i="1">
                              <a:latin typeface="Cambria Math"/>
                            </a:rPr>
                            <m:t>𝟓</m:t>
                          </m:r>
                          <m:r>
                            <m:rPr/>
                            <a:rPr lang="en-US" sz="2400" b="1" i="1">
                              <a:latin typeface="Cambria Math"/>
                            </a:rPr>
                            <m:t>;</m:t>
                          </m:r>
                          <m:r>
                            <m:rPr/>
                            <a:rPr lang="en-US" sz="2400" b="1" i="1">
                              <a:latin typeface="Cambria Math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a:endParaRPr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2129513" y="2604236"/>
            <a:ext cx="1404102" cy="5164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𝒌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𝒙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;−</m:t>
                          </m:r>
                          <m:r>
                            <m:rPr/>
                            <a:rPr lang="ru-RU" sz="2400" b="1" i="1">
                              <a:latin typeface="Cambria Math"/>
                              <a:cs typeface="Times New Roman"/>
                            </a:rPr>
                            <m:t>𝟑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endParaRPr lang="ru-RU" sz="2400"/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2129513" y="3261901"/>
            <a:ext cx="6124763" cy="5164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400" b="1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1" i="1">
                                  <a:latin typeface="Cambria Math"/>
                                  <a:cs typeface="Times New Roman"/>
                                </a:rPr>
                                <m:t>𝒏</m:t>
                              </m:r>
                            </m:e>
                          </m:acc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− </m:t>
                          </m:r>
                          <m:acc>
                            <m:accPr>
                              <m:chr m:val="⃗"/>
                              <m:ctrlPr>
                                <a:rPr lang="en-US" sz="2400" b="1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1" i="1">
                                  <a:latin typeface="Cambria Math"/>
                                  <a:cs typeface="Times New Roman"/>
                                </a:rPr>
                                <m:t>𝒎</m:t>
                              </m:r>
                            </m:e>
                          </m:acc>
                        </m:e>
                      </m:d>
                      <m:r>
                        <m:rPr/>
                        <a:rPr lang="en-US" sz="2400" b="1" i="1">
                          <a:latin typeface="Cambria Math"/>
                          <a:ea typeface="Cambria Math"/>
                          <a:cs typeface="Times New Roman"/>
                        </a:rPr>
                        <m:t>∙ </m:t>
                      </m:r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  <m:t>𝒌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>
                <a:latin typeface="Times New Roman"/>
                <a:cs typeface="Times New Roman"/>
              </a:rPr>
              <a:t>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b="1" i="1">
                          <a:latin typeface="Cambria Math"/>
                        </a:rPr>
                        <m:t>−</m:t>
                      </m:r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 5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400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m:rPr/>
                        <a:rPr lang="en-US" sz="2400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m:rPr/>
                        <a:rPr lang="ru-RU" sz="2400" b="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m:rPr/>
                        <a:rPr lang="en-US" sz="2400" b="0" i="1">
                          <a:latin typeface="Cambria Math"/>
                          <a:ea typeface="Cambria Math"/>
                        </a:rPr>
                        <m:t>1</m:t>
                      </m:r>
                      <m:r>
                        <m:rPr/>
                        <a:rPr lang="ru-RU" sz="2400" b="0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m:rPr/>
                        <a:rPr lang="en-US" sz="2400" b="0" i="1">
                          <a:latin typeface="Cambria Math"/>
                          <a:ea typeface="Cambria Math"/>
                        </a:rPr>
                        <m:t>( −3)</m:t>
                      </m:r>
                      <m:r>
                        <m:rPr/>
                        <a:rPr lang="ru-RU" sz="2400" b="0" i="1"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2129512" y="3778390"/>
            <a:ext cx="61247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b="1" i="1">
                          <a:latin typeface="Cambria Math"/>
                        </a:rPr>
                        <m:t>−</m:t>
                      </m:r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 5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m:rPr/>
                        <a:rPr lang="en-US" sz="2400" b="0" i="1">
                          <a:latin typeface="Cambria Math"/>
                          <a:ea typeface="Cambria Math"/>
                        </a:rPr>
                        <m:t> −3=0</m:t>
                      </m:r>
                      <m:r>
                        <m:rPr/>
                        <a:rPr lang="ru-RU" sz="2400" b="0" i="1"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240348" y="4263838"/>
            <a:ext cx="61247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b="1" i="1">
                          <a:latin typeface="Cambria Math"/>
                        </a:rPr>
                        <m:t>−</m:t>
                      </m:r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 5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m:rPr/>
                        <a:rPr lang="en-US" sz="2400" b="0" i="1">
                          <a:latin typeface="Cambria Math"/>
                          <a:ea typeface="Cambria Math"/>
                        </a:rPr>
                        <m:t>=3</m:t>
                      </m:r>
                      <m:r>
                        <m:rPr/>
                        <a:rPr lang="ru-RU" sz="2400" b="0" i="1"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979363" y="4743613"/>
            <a:ext cx="23659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r>
                        <m:rPr/>
                        <a:rPr lang="en-US" sz="2400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m:rPr/>
                        <a:rPr lang="en-US" sz="2400" b="0" i="1">
                          <a:latin typeface="Cambria Math"/>
                          <a:ea typeface="Cambria Math"/>
                        </a:rPr>
                        <m:t>=3 :( −5)</m:t>
                      </m:r>
                      <m:r>
                        <m:rPr/>
                        <a:rPr lang="ru-RU" sz="2400" b="0" i="1"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979361" y="5275418"/>
            <a:ext cx="23659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r>
                        <m:rPr/>
                        <a:rPr lang="en-US" sz="2400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m:rPr/>
                        <a:rPr lang="en-US" sz="2400" b="0" i="1">
                          <a:latin typeface="Cambria Math"/>
                          <a:ea typeface="Cambria Math"/>
                        </a:rPr>
                        <m:t>=−0,6</m:t>
                      </m:r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4064337" y="5543052"/>
            <a:ext cx="4017818" cy="7758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>
                <a:solidFill>
                  <a:srgbClr val="C00000"/>
                </a:solidFill>
                <a:latin typeface="Times New Roman"/>
                <a:cs typeface="Times New Roman"/>
              </a:rPr>
              <a:t>Ответ: </a:t>
            </a:r>
            <a:r>
              <a:rPr lang="en-US" sz="2400" b="1">
                <a:solidFill>
                  <a:srgbClr val="C00000"/>
                </a:solidFill>
                <a:latin typeface="Times New Roman"/>
                <a:cs typeface="Times New Roman"/>
              </a:rPr>
              <a:t>- 0</a:t>
            </a:r>
            <a:r>
              <a:rPr lang="ru-RU" sz="2400" b="1">
                <a:solidFill>
                  <a:srgbClr val="C00000"/>
                </a:solidFill>
                <a:latin typeface="Times New Roman"/>
                <a:cs typeface="Times New Roman"/>
              </a:rPr>
              <a:t>,</a:t>
            </a:r>
            <a:r>
              <a:rPr lang="en-US" sz="2400" b="1">
                <a:solidFill>
                  <a:srgbClr val="C00000"/>
                </a:solidFill>
                <a:latin typeface="Times New Roman"/>
                <a:cs typeface="Times New Roman"/>
              </a:rPr>
              <a:t>6</a:t>
            </a:r>
            <a:endParaRPr lang="ru-RU" sz="2400" b="1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pic>
        <p:nvPicPr>
          <p:cNvPr id="15" name="Google Shape;276;p36"/>
          <p:cNvPicPr/>
          <p:nvPr/>
        </p:nvPicPr>
        <p:blipFill>
          <a:blip r:embed="rId3">
            <a:alphaModFix/>
          </a:blip>
          <a:stretch/>
        </p:blipFill>
        <p:spPr bwMode="auto">
          <a:xfrm>
            <a:off x="10226766" y="5888182"/>
            <a:ext cx="1618870" cy="68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284" y="-11448"/>
            <a:ext cx="12316691" cy="706153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 bwMode="auto">
          <a:xfrm>
            <a:off x="803847" y="542744"/>
            <a:ext cx="107095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>
                <a:latin typeface="Times New Roman"/>
                <a:cs typeface="Times New Roman"/>
              </a:rPr>
              <a:t>18. </a:t>
            </a:r>
            <a:r>
              <a:rPr lang="ru-RU" sz="2400" b="1">
                <a:latin typeface="Times New Roman"/>
                <a:cs typeface="Times New Roman"/>
              </a:rPr>
              <a:t>Найдите </a:t>
            </a:r>
            <a:r>
              <a:rPr lang="ru-RU" sz="2400" b="1">
                <a:latin typeface="Times New Roman"/>
                <a:cs typeface="Times New Roman"/>
              </a:rPr>
              <a:t>косинус угла между векторами </a:t>
            </a:r>
            <a:r>
              <a:rPr lang="en-US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𝒑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a:r>
              <a:rPr lang="ru-RU" sz="2400" b="1">
                <a:latin typeface="Times New Roman"/>
                <a:cs typeface="Times New Roman"/>
              </a:rPr>
              <a:t>и </a:t>
            </a:r>
            <a:r>
              <a:rPr lang="en-US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𝒒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, </a:t>
            </a:r>
            <a:r>
              <a:rPr lang="ru-RU" sz="2400" b="1">
                <a:latin typeface="Times New Roman"/>
                <a:cs typeface="Times New Roman"/>
              </a:rPr>
              <a:t>если известно, </a:t>
            </a:r>
            <a:endParaRPr lang="en-US" sz="2400" b="1">
              <a:latin typeface="Times New Roman"/>
              <a:cs typeface="Times New Roman"/>
            </a:endParaRPr>
          </a:p>
          <a:p>
            <a:pPr>
              <a:defRPr/>
            </a:pPr>
            <a:r>
              <a:rPr lang="en-US" sz="2400" b="1">
                <a:latin typeface="Times New Roman"/>
                <a:cs typeface="Times New Roman"/>
              </a:rPr>
              <a:t> </a:t>
            </a:r>
            <a:r>
              <a:rPr lang="en-US" sz="2400" b="1">
                <a:latin typeface="Times New Roman"/>
                <a:cs typeface="Times New Roman"/>
              </a:rPr>
              <a:t>     </a:t>
            </a:r>
            <a:r>
              <a:rPr lang="ru-RU" sz="2400" b="1">
                <a:latin typeface="Times New Roman"/>
                <a:cs typeface="Times New Roman"/>
              </a:rPr>
              <a:t>что </a:t>
            </a:r>
            <a:r>
              <a:rPr lang="en-US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𝒑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{"/>
                          <m:endChr m:val="}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𝟔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;−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𝟖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a:r>
              <a:rPr lang="ru-RU" sz="2400" b="1">
                <a:latin typeface="Times New Roman"/>
                <a:cs typeface="Times New Roman"/>
              </a:rPr>
              <a:t>и </a:t>
            </a:r>
            <a:r>
              <a:rPr lang="en-US" sz="2400" b="1">
                <a:latin typeface="Times New Roman"/>
                <a:cs typeface="Times New Roman"/>
              </a:rPr>
              <a:t>  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𝒒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{"/>
                          <m:endChr m:val="}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𝟎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;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𝟐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.</a:t>
            </a:r>
            <a:endParaRPr lang="en-US" sz="2400" b="1">
              <a:latin typeface="Times New Roman"/>
              <a:cs typeface="Times New Roman"/>
            </a:endParaRPr>
          </a:p>
          <a:p>
            <a:pPr>
              <a:defRPr/>
            </a:pPr>
            <a:endParaRPr lang="ru-RU" sz="2400" b="1">
              <a:latin typeface="Times New Roman"/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3009525" y="1604527"/>
            <a:ext cx="4604722" cy="918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left"/>
                    </m:oMathParaPr>
                    <m:oMath>
                      <m:func>
                        <m:funcPr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uncPr>
                        <m:fName>
                          <m:r>
                            <m:rPr/>
                            <a:rPr lang="en-US" sz="2400" b="1" i="0">
                              <a:latin typeface="Cambria Math"/>
                            </a:rPr>
                            <m:t>𝐜𝐨𝐬</m:t>
                          </m:r>
                        </m:fName>
                        <m:e>
                          <m:r>
                            <m:rPr/>
                            <a:rPr lang="en-US" sz="2400" b="1" i="1">
                              <a:latin typeface="Cambria Math"/>
                              <a:ea typeface="Cambria Math"/>
                            </a:rPr>
                            <m:t>𝝋</m:t>
                          </m:r>
                        </m:e>
                      </m:func>
                      <m:r>
                        <m:rPr/>
                        <a:rPr lang="en-US" sz="2400" b="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bPr>
                            <m:e>
                              <m:r>
                                <m:rPr/>
                                <a:rPr lang="en-US" sz="2400" b="0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m:rPr/>
                                <a:rPr lang="en-US" sz="2400" b="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m:rPr/>
                            <a:rPr lang="en-US" sz="2400" b="0" i="1">
                              <a:latin typeface="Cambria Math"/>
                              <a:ea typeface="Cambria Math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sz="2400" b="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bPr>
                            <m:e>
                              <m:r>
                                <m:rPr/>
                                <a:rPr lang="en-US" sz="2400" b="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m:rPr/>
                                <a:rPr lang="en-US" sz="2400" b="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m:rPr/>
                            <a:rPr lang="en-US" sz="2400" b="0" i="1">
                              <a:latin typeface="Cambria Math"/>
                              <a:ea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bPr>
                            <m:e>
                              <m:r>
                                <m:rPr/>
                                <a:rPr lang="en-US" sz="2400" b="0" i="1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m:rPr/>
                                <a:rPr lang="en-US" sz="2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m:rPr/>
                            <a:rPr lang="en-US" sz="2400" i="1">
                              <a:latin typeface="Cambria Math"/>
                              <a:ea typeface="Cambria Math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bPr>
                            <m:e>
                              <m:r>
                                <m:rPr/>
                                <a:rPr lang="en-US" sz="2400" b="0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m:rPr/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b="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radPr>
                            <m:deg>
                              <m:r>
                                <m:rPr/>
                                <a:rPr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/>
                              </m:r>
                            </m:deg>
                            <m:e>
                              <m:sSup>
                                <m:sSupPr>
                                  <m:ctrlPr>
                                    <a:rPr lang="en-US" sz="2400" b="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en-US" sz="2400" b="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/>
                                        <a:rPr lang="en-US" sz="2400" b="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m:rPr/>
                                        <a:rPr lang="en-US" sz="2400" b="0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m:rPr/>
                                    <a:rPr lang="en-US" sz="2400" b="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m:rPr/>
                                <a:rPr lang="en-US" sz="2400" b="0" i="1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/>
                                        <a:rPr lang="en-US" sz="2400" b="0" i="1"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m:rPr/>
                                        <a:rPr lang="en-US" sz="2400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m:rPr/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m:rPr/>
                            <a:rPr lang="en-US" sz="2400" b="0" i="1">
                              <a:latin typeface="Cambria Math"/>
                              <a:ea typeface="Cambria Math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en-US" sz="24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radPr>
                            <m:deg>
                              <m:r>
                                <m:rPr/>
                                <a:rPr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/>
                              </m:r>
                            </m:deg>
                            <m:e>
                              <m:sSup>
                                <m:sSupPr>
                                  <m:ctrlPr>
                                    <a:rPr lang="en-US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/>
                                        <a:rPr lang="en-US" sz="24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m:rPr/>
                                        <a:rPr lang="en-US" sz="2400" b="0" i="1"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m:rPr/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m:rPr/>
                                <a:rPr lang="en-US" sz="2400" i="1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/>
                                        <a:rPr lang="en-US" sz="2400" i="1"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m:rPr/>
                                        <a:rPr lang="en-US" sz="2400" b="0" i="1"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m:rPr/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2857125" y="2804856"/>
            <a:ext cx="4473597" cy="9508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left"/>
                    </m:oMathParaPr>
                    <m:oMath>
                      <m:func>
                        <m:funcPr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uncPr>
                        <m:fName>
                          <m:r>
                            <m:rPr/>
                            <a:rPr lang="en-US" sz="2400" b="1" i="0">
                              <a:latin typeface="Cambria Math"/>
                            </a:rPr>
                            <m:t>𝐜𝐨𝐬</m:t>
                          </m:r>
                        </m:fName>
                        <m:e>
                          <m:r>
                            <m:rPr/>
                            <a:rPr lang="en-US" sz="2400" b="1" i="1">
                              <a:latin typeface="Cambria Math"/>
                              <a:ea typeface="Cambria Math"/>
                            </a:rPr>
                            <m:t>𝝋</m:t>
                          </m:r>
                        </m:e>
                      </m:func>
                      <m:r>
                        <m:rPr/>
                        <a:rPr lang="en-US" sz="2400" b="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/>
                            <a:rPr lang="en-US" sz="2400" b="0" i="1">
                              <a:latin typeface="Cambria Math"/>
                            </a:rPr>
                            <m:t>6</m:t>
                          </m:r>
                          <m:r>
                            <m:rPr/>
                            <a:rPr lang="en-US" sz="2400" b="0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m:rPr/>
                            <a:rPr lang="en-US" sz="2400" b="0" i="1">
                              <a:latin typeface="Cambria Math"/>
                              <a:ea typeface="Cambria Math"/>
                            </a:rPr>
                            <m:t>0 </m:t>
                          </m:r>
                          <m:r>
                            <m:rPr/>
                            <a:rPr lang="en-US" sz="2400" b="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m:rPr/>
                            <a:rPr lang="en-US" sz="2400" i="1">
                              <a:latin typeface="Cambria Math"/>
                            </a:rPr>
                            <m:t>(</m:t>
                          </m:r>
                          <m:r>
                            <m:rPr/>
                            <a:rPr lang="en-US" sz="2400" b="0" i="1">
                              <a:latin typeface="Cambria Math"/>
                            </a:rPr>
                            <m:t> −8)</m:t>
                          </m:r>
                          <m:r>
                            <m:rPr/>
                            <a:rPr lang="en-US" sz="2400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m:rPr/>
                            <a:rPr lang="en-US" sz="2400" i="1">
                              <a:latin typeface="Cambria Math"/>
                              <a:ea typeface="Cambria Math"/>
                            </a:rPr>
                            <m:t>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b="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radPr>
                            <m:deg>
                              <m:r>
                                <m:rPr/>
                                <a:rPr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/>
                              </m:r>
                            </m:deg>
                            <m:e>
                              <m:sSup>
                                <m:sSupPr>
                                  <m:ctrlPr>
                                    <a:rPr lang="en-US" sz="2400" b="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/>
                                    <a:rPr lang="en-US" sz="2400" b="0" i="1">
                                      <a:latin typeface="Cambria Math"/>
                                    </a:rPr>
                                    <m:t>6</m:t>
                                  </m:r>
                                </m:e>
                                <m:sup>
                                  <m:r>
                                    <m:rPr/>
                                    <a:rPr lang="en-US" sz="2400" b="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m:rPr/>
                                <a:rPr lang="en-US" sz="2400" b="0" i="1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/>
                                    <a:rPr lang="en-US" sz="2400" i="1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m:rPr/>
                                    <a:rPr lang="en-US" sz="2400" b="0" i="1">
                                      <a:latin typeface="Cambria Math"/>
                                    </a:rPr>
                                    <m:t>−8)</m:t>
                                  </m:r>
                                </m:e>
                                <m:sup>
                                  <m:r>
                                    <m:rPr/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m:rPr/>
                            <a:rPr lang="en-US" sz="2400" b="0" i="1">
                              <a:latin typeface="Cambria Math"/>
                              <a:ea typeface="Cambria Math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en-US" sz="24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radPr>
                            <m:deg>
                              <m:r>
                                <m:rPr/>
                                <a:rPr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/>
                              </m:r>
                            </m:deg>
                            <m:e>
                              <m:sSup>
                                <m:sSupPr>
                                  <m:ctrlPr>
                                    <a:rPr lang="en-US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/>
                                    <a:rPr lang="en-US" sz="2400" i="1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sup>
                                  <m:r>
                                    <m:rPr/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m:rPr/>
                                <a:rPr lang="en-US" sz="2400" i="1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/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m:rPr/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3463848" y="4200513"/>
            <a:ext cx="3696076" cy="616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unc>
                        <m:funcPr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uncPr>
                        <m:fName>
                          <m:r>
                            <m:rPr/>
                            <a:rPr lang="en-US" sz="2400" b="1" i="0">
                              <a:latin typeface="Cambria Math"/>
                            </a:rPr>
                            <m:t>𝐜𝐨𝐬</m:t>
                          </m:r>
                        </m:fName>
                        <m:e>
                          <m:r>
                            <m:rPr/>
                            <a:rPr lang="en-US" sz="2400" b="1" i="1">
                              <a:latin typeface="Cambria Math"/>
                              <a:ea typeface="Cambria Math"/>
                            </a:rPr>
                            <m:t>𝝋</m:t>
                          </m:r>
                        </m:e>
                      </m:func>
                      <m:r>
                        <m:rPr/>
                        <a:rPr lang="en-US" sz="2400" b="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/>
                            <a:rPr lang="en-US" sz="2400" b="0" i="1">
                              <a:latin typeface="Cambria Math"/>
                            </a:rPr>
                            <m:t>− 16</m:t>
                          </m:r>
                        </m:num>
                        <m:den>
                          <m:r>
                            <m:rPr/>
                            <a:rPr lang="en-US" sz="2400" b="0" i="1">
                              <a:latin typeface="Cambria Math"/>
                            </a:rPr>
                            <m:t>10</m:t>
                          </m:r>
                          <m:r>
                            <m:rPr/>
                            <a:rPr lang="en-US" sz="2400" b="0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m:rPr/>
                            <a:rPr lang="en-US" sz="24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m:rPr/>
                        <a:rPr lang="en-US" sz="2400" b="0" i="1">
                          <a:latin typeface="Cambria Math"/>
                        </a:rPr>
                        <m:t>= </m:t>
                      </m:r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- 0,8</a:t>
            </a:r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4419601" y="5157927"/>
            <a:ext cx="4017818" cy="7758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>
                <a:solidFill>
                  <a:srgbClr val="C00000"/>
                </a:solidFill>
                <a:latin typeface="Times New Roman"/>
                <a:cs typeface="Times New Roman"/>
              </a:rPr>
              <a:t>Ответ: </a:t>
            </a:r>
            <a:r>
              <a:rPr lang="en-US" sz="2400" b="1">
                <a:solidFill>
                  <a:srgbClr val="C00000"/>
                </a:solidFill>
                <a:latin typeface="Times New Roman"/>
                <a:cs typeface="Times New Roman"/>
              </a:rPr>
              <a:t> - 0</a:t>
            </a:r>
            <a:r>
              <a:rPr lang="ru-RU" sz="2400" b="1">
                <a:solidFill>
                  <a:srgbClr val="C00000"/>
                </a:solidFill>
                <a:latin typeface="Times New Roman"/>
                <a:cs typeface="Times New Roman"/>
              </a:rPr>
              <a:t>,8</a:t>
            </a:r>
            <a:endParaRPr lang="ru-RU" sz="2400" b="1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pic>
        <p:nvPicPr>
          <p:cNvPr id="9" name="Google Shape;276;p36"/>
          <p:cNvPicPr/>
          <p:nvPr/>
        </p:nvPicPr>
        <p:blipFill>
          <a:blip r:embed="rId3">
            <a:alphaModFix/>
          </a:blip>
          <a:stretch/>
        </p:blipFill>
        <p:spPr bwMode="auto">
          <a:xfrm>
            <a:off x="10226766" y="5888182"/>
            <a:ext cx="1618870" cy="68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2316691" cy="7061537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rcRect l="34123" t="24258" r="34304" b="0"/>
          <a:stretch/>
        </p:blipFill>
        <p:spPr bwMode="auto">
          <a:xfrm>
            <a:off x="845127" y="2064327"/>
            <a:ext cx="4959928" cy="434441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 bwMode="auto">
          <a:xfrm>
            <a:off x="845127" y="461480"/>
            <a:ext cx="10861963" cy="1371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1. На координатной плоскости изображены векторы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 и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endParaRPr lang="ru-RU" sz="2400" b="1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defRPr/>
            </a:pP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с целочисленными координатами. Найдите скалярное произведение 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400" b="1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endParaRPr lang="ru-RU" sz="2400" b="1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defRPr/>
            </a:pPr>
            <a:endParaRPr lang="ru-RU" sz="2400" b="1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cxnSp>
        <p:nvCxnSpPr>
          <p:cNvPr id="8" name="Прямая со стрелкой 7"/>
          <p:cNvCxnSpPr>
            <a:cxnSpLocks/>
          </p:cNvCxnSpPr>
          <p:nvPr/>
        </p:nvCxnSpPr>
        <p:spPr bwMode="auto">
          <a:xfrm>
            <a:off x="2147455" y="2812473"/>
            <a:ext cx="1177636" cy="27709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cxnSpLocks/>
          </p:cNvCxnSpPr>
          <p:nvPr/>
        </p:nvCxnSpPr>
        <p:spPr bwMode="auto">
          <a:xfrm>
            <a:off x="3325091" y="2840182"/>
            <a:ext cx="0" cy="1565563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cxnSpLocks/>
          </p:cNvCxnSpPr>
          <p:nvPr/>
        </p:nvCxnSpPr>
        <p:spPr bwMode="auto">
          <a:xfrm>
            <a:off x="2147455" y="2964873"/>
            <a:ext cx="0" cy="182880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cxnSpLocks/>
          </p:cNvCxnSpPr>
          <p:nvPr/>
        </p:nvCxnSpPr>
        <p:spPr bwMode="auto">
          <a:xfrm>
            <a:off x="2147455" y="4793673"/>
            <a:ext cx="346363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 bwMode="auto">
          <a:xfrm>
            <a:off x="2507673" y="2438400"/>
            <a:ext cx="457200" cy="3740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>
                <a:solidFill>
                  <a:srgbClr val="FF0000"/>
                </a:solidFill>
              </a:rPr>
              <a:t>3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3325091" y="3280571"/>
            <a:ext cx="457200" cy="3740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>
                <a:solidFill>
                  <a:srgbClr val="FF0000"/>
                </a:solidFill>
              </a:rPr>
              <a:t>- 4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1690255" y="3622963"/>
            <a:ext cx="457200" cy="3740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>
                <a:solidFill>
                  <a:srgbClr val="FF0000"/>
                </a:solidFill>
              </a:rPr>
              <a:t>- 5 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2147455" y="4842164"/>
            <a:ext cx="457200" cy="3740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>
                <a:solidFill>
                  <a:srgbClr val="FF0000"/>
                </a:solidFill>
              </a:rPr>
              <a:t>1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6414655" y="2020117"/>
            <a:ext cx="1620982" cy="7923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acc>
                        <m:accPr>
                          <m:chr m:val="⃗"/>
                          <m:ctrlPr>
                            <a:rPr lang="ru-RU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400" b="0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a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ru-RU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en-US" sz="2400" b="0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  <m:r>
                            <m:rPr/>
                            <a:rPr lang="ru-RU" sz="2400" b="0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;−4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endParaRPr lang="ru-RU" sz="24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 bwMode="auto">
          <a:xfrm>
            <a:off x="8352410" y="2158051"/>
            <a:ext cx="1416926" cy="5164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400" b="0" i="0">
                              <a:latin typeface="Cambria Math"/>
                            </a:rPr>
                            <m:t>b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ru-RU" sz="2400" b="0" i="0">
                              <a:latin typeface="Cambria Math"/>
                            </a:rPr>
                            <m:t>1</m:t>
                          </m:r>
                          <m:r>
                            <m:rPr/>
                            <a:rPr lang="ru-RU" sz="2400" b="0">
                              <a:latin typeface="Cambria Math"/>
                            </a:rPr>
                            <m:t>;−</m:t>
                          </m:r>
                          <m:r>
                            <m:rPr/>
                            <a:rPr lang="ru-RU" sz="2400" b="0" i="0">
                              <a:latin typeface="Cambria Math"/>
                            </a:rPr>
                            <m:t>5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 bwMode="auto">
          <a:xfrm>
            <a:off x="5950526" y="3137444"/>
            <a:ext cx="5756564" cy="516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0" i="1">
                              <a:latin typeface="Cambria Math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400" b="0" i="1">
                          <a:latin typeface="Cambria Math"/>
                          <a:ea typeface="Cambria Math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0" i="1">
                              <a:latin typeface="Cambria Math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 </a:t>
            </a:r>
            <a:r>
              <a:rPr lang="ru-RU" sz="2400">
                <a:latin typeface="Times New Roman"/>
                <a:cs typeface="Times New Roman"/>
              </a:rPr>
              <a:t>= 3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400" i="1">
                          <a:latin typeface="Cambria Math"/>
                          <a:ea typeface="Cambria Math"/>
                          <a:cs typeface="Times New Roman"/>
                        </a:rPr>
                        <m:t>∙</m:t>
                      </m:r>
                      <m:r>
                        <m:rPr/>
                        <a:rPr lang="ru-RU" sz="2400" b="0" i="1">
                          <a:latin typeface="Cambria Math"/>
                          <a:ea typeface="Cambria Math"/>
                          <a:cs typeface="Times New Roman"/>
                        </a:rPr>
                        <m:t>1+</m:t>
                      </m:r>
                      <m:d>
                        <m:dPr>
                          <m:ctrlPr>
                            <a:rPr lang="ru-RU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m:rPr/>
                            <a:rPr lang="ru-RU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 −4</m:t>
                          </m:r>
                        </m:e>
                      </m:d>
                      <m:r>
                        <m:rPr/>
                        <a:rPr lang="ru-RU" sz="2400" b="0" i="1">
                          <a:latin typeface="Cambria Math"/>
                          <a:ea typeface="Cambria Math"/>
                          <a:cs typeface="Times New Roman"/>
                        </a:rPr>
                        <m:t>∙</m:t>
                      </m:r>
                      <m:d>
                        <m:dPr>
                          <m:ctrlPr>
                            <a:rPr lang="ru-RU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m:rPr/>
                            <a:rPr lang="ru-RU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 −5</m:t>
                          </m:r>
                        </m:e>
                      </m:d>
                      <m:r>
                        <m:rPr/>
                        <a:rPr lang="ru-RU" sz="2400" b="0" i="1">
                          <a:latin typeface="Cambria Math"/>
                          <a:ea typeface="Cambria Math"/>
                          <a:cs typeface="Times New Roman"/>
                        </a:rPr>
                        <m:t>=3+20=23 </m:t>
                      </m:r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a:endParaRPr lang="ru-RU" sz="2400" b="1">
              <a:latin typeface="Times New Roman"/>
              <a:cs typeface="Times New Roman"/>
            </a:endParaRPr>
          </a:p>
        </p:txBody>
      </p:sp>
      <p:sp>
        <p:nvSpPr>
          <p:cNvPr id="22" name="Прямоугольник 21"/>
          <p:cNvSpPr/>
          <p:nvPr/>
        </p:nvSpPr>
        <p:spPr bwMode="auto">
          <a:xfrm>
            <a:off x="6858000" y="4655126"/>
            <a:ext cx="4017818" cy="7758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>
                <a:solidFill>
                  <a:srgbClr val="C00000"/>
                </a:solidFill>
                <a:latin typeface="Times New Roman"/>
                <a:cs typeface="Times New Roman"/>
              </a:rPr>
              <a:t>Ответ: 23</a:t>
            </a:r>
            <a:endParaRPr lang="ru-RU" sz="2400" b="1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pic>
        <p:nvPicPr>
          <p:cNvPr id="23" name="Google Shape;276;p36"/>
          <p:cNvPicPr/>
          <p:nvPr/>
        </p:nvPicPr>
        <p:blipFill>
          <a:blip r:embed="rId4">
            <a:alphaModFix/>
          </a:blip>
          <a:stretch/>
        </p:blipFill>
        <p:spPr bwMode="auto">
          <a:xfrm>
            <a:off x="10226766" y="5888182"/>
            <a:ext cx="1618870" cy="68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2316691" cy="7061537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 bwMode="auto">
          <a:xfrm>
            <a:off x="803847" y="542744"/>
            <a:ext cx="107095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>
                <a:latin typeface="Times New Roman"/>
                <a:cs typeface="Times New Roman"/>
              </a:rPr>
              <a:t>19. </a:t>
            </a:r>
            <a:r>
              <a:rPr lang="ru-RU" sz="2400" b="1">
                <a:latin typeface="Times New Roman"/>
                <a:cs typeface="Times New Roman"/>
              </a:rPr>
              <a:t>Найдите </a:t>
            </a:r>
            <a:r>
              <a:rPr lang="ru-RU" sz="2400" b="1">
                <a:latin typeface="Times New Roman"/>
                <a:cs typeface="Times New Roman"/>
              </a:rPr>
              <a:t>косинус угла между векторами </a:t>
            </a:r>
            <a:r>
              <a:rPr lang="en-US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𝒑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a:r>
              <a:rPr lang="ru-RU" sz="2400" b="1">
                <a:latin typeface="Times New Roman"/>
                <a:cs typeface="Times New Roman"/>
              </a:rPr>
              <a:t>и </a:t>
            </a:r>
            <a:r>
              <a:rPr lang="en-US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𝒒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, </a:t>
            </a:r>
            <a:r>
              <a:rPr lang="ru-RU" sz="2400" b="1">
                <a:latin typeface="Times New Roman"/>
                <a:cs typeface="Times New Roman"/>
              </a:rPr>
              <a:t>если известно, </a:t>
            </a:r>
            <a:endParaRPr lang="en-US" sz="2400" b="1">
              <a:latin typeface="Times New Roman"/>
              <a:cs typeface="Times New Roman"/>
            </a:endParaRPr>
          </a:p>
          <a:p>
            <a:pPr>
              <a:defRPr/>
            </a:pPr>
            <a:r>
              <a:rPr lang="en-US" sz="2400" b="1">
                <a:latin typeface="Times New Roman"/>
                <a:cs typeface="Times New Roman"/>
              </a:rPr>
              <a:t> </a:t>
            </a:r>
            <a:r>
              <a:rPr lang="en-US" sz="2400" b="1">
                <a:latin typeface="Times New Roman"/>
                <a:cs typeface="Times New Roman"/>
              </a:rPr>
              <a:t>     </a:t>
            </a:r>
            <a:r>
              <a:rPr lang="ru-RU" sz="2400" b="1">
                <a:latin typeface="Times New Roman"/>
                <a:cs typeface="Times New Roman"/>
              </a:rPr>
              <a:t>что </a:t>
            </a:r>
            <a:r>
              <a:rPr lang="en-US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𝒑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{"/>
                          <m:endChr m:val="}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− 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𝟓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;−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𝟏𝟐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a:r>
              <a:rPr lang="ru-RU" sz="2400" b="1">
                <a:latin typeface="Times New Roman"/>
                <a:cs typeface="Times New Roman"/>
              </a:rPr>
              <a:t>и </a:t>
            </a:r>
            <a:r>
              <a:rPr lang="en-US" sz="2400" b="1">
                <a:latin typeface="Times New Roman"/>
                <a:cs typeface="Times New Roman"/>
              </a:rPr>
              <a:t>  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𝒒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{"/>
                          <m:endChr m:val="}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𝟓𝟔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;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𝟑𝟑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.</a:t>
            </a:r>
            <a:endParaRPr lang="en-US" sz="2400" b="1">
              <a:latin typeface="Times New Roman"/>
              <a:cs typeface="Times New Roman"/>
            </a:endParaRPr>
          </a:p>
          <a:p>
            <a:pPr>
              <a:defRPr/>
            </a:pPr>
            <a:endParaRPr lang="ru-RU" sz="2400" b="1"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3009525" y="1604527"/>
            <a:ext cx="4604722" cy="918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left"/>
                    </m:oMathParaPr>
                    <m:oMath>
                      <m:func>
                        <m:funcPr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uncPr>
                        <m:fName>
                          <m:r>
                            <m:rPr/>
                            <a:rPr lang="en-US" sz="2400" b="1" i="0">
                              <a:latin typeface="Cambria Math"/>
                            </a:rPr>
                            <m:t>𝐜𝐨𝐬</m:t>
                          </m:r>
                        </m:fName>
                        <m:e>
                          <m:r>
                            <m:rPr/>
                            <a:rPr lang="en-US" sz="2400" b="1" i="1">
                              <a:latin typeface="Cambria Math"/>
                              <a:ea typeface="Cambria Math"/>
                            </a:rPr>
                            <m:t>𝝋</m:t>
                          </m:r>
                        </m:e>
                      </m:func>
                      <m:r>
                        <m:rPr/>
                        <a:rPr lang="en-US" sz="2400" b="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bPr>
                            <m:e>
                              <m:r>
                                <m:rPr/>
                                <a:rPr lang="en-US" sz="2400" b="0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m:rPr/>
                                <a:rPr lang="en-US" sz="2400" b="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m:rPr/>
                            <a:rPr lang="en-US" sz="2400" b="0" i="1">
                              <a:latin typeface="Cambria Math"/>
                              <a:ea typeface="Cambria Math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sz="2400" b="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bPr>
                            <m:e>
                              <m:r>
                                <m:rPr/>
                                <a:rPr lang="en-US" sz="2400" b="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m:rPr/>
                                <a:rPr lang="en-US" sz="2400" b="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m:rPr/>
                            <a:rPr lang="en-US" sz="2400" b="0" i="1">
                              <a:latin typeface="Cambria Math"/>
                              <a:ea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bPr>
                            <m:e>
                              <m:r>
                                <m:rPr/>
                                <a:rPr lang="en-US" sz="2400" b="0" i="1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m:rPr/>
                                <a:rPr lang="en-US" sz="2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m:rPr/>
                            <a:rPr lang="en-US" sz="2400" i="1">
                              <a:latin typeface="Cambria Math"/>
                              <a:ea typeface="Cambria Math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bPr>
                            <m:e>
                              <m:r>
                                <m:rPr/>
                                <a:rPr lang="en-US" sz="2400" b="0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m:rPr/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b="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radPr>
                            <m:deg>
                              <m:r>
                                <m:rPr/>
                                <a:rPr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/>
                              </m:r>
                            </m:deg>
                            <m:e>
                              <m:sSup>
                                <m:sSupPr>
                                  <m:ctrlPr>
                                    <a:rPr lang="en-US" sz="2400" b="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en-US" sz="2400" b="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/>
                                        <a:rPr lang="en-US" sz="2400" b="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m:rPr/>
                                        <a:rPr lang="en-US" sz="2400" b="0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m:rPr/>
                                    <a:rPr lang="en-US" sz="2400" b="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m:rPr/>
                                <a:rPr lang="en-US" sz="2400" b="0" i="1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/>
                                        <a:rPr lang="en-US" sz="2400" b="0" i="1"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m:rPr/>
                                        <a:rPr lang="en-US" sz="2400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m:rPr/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m:rPr/>
                            <a:rPr lang="en-US" sz="2400" b="0" i="1">
                              <a:latin typeface="Cambria Math"/>
                              <a:ea typeface="Cambria Math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en-US" sz="24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radPr>
                            <m:deg>
                              <m:r>
                                <m:rPr/>
                                <a:rPr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/>
                              </m:r>
                            </m:deg>
                            <m:e>
                              <m:sSup>
                                <m:sSupPr>
                                  <m:ctrlPr>
                                    <a:rPr lang="en-US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/>
                                        <a:rPr lang="en-US" sz="24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m:rPr/>
                                        <a:rPr lang="en-US" sz="2400" b="0" i="1"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m:rPr/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m:rPr/>
                                <a:rPr lang="en-US" sz="2400" i="1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/>
                                        <a:rPr lang="en-US" sz="2400" i="1"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m:rPr/>
                                        <a:rPr lang="en-US" sz="2400" b="0" i="1"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m:rPr/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2857125" y="2804856"/>
            <a:ext cx="5332229" cy="9508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left"/>
                    </m:oMathParaPr>
                    <m:oMath>
                      <m:func>
                        <m:funcPr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uncPr>
                        <m:fName>
                          <m:r>
                            <m:rPr/>
                            <a:rPr lang="en-US" sz="2400" b="1" i="0">
                              <a:latin typeface="Cambria Math"/>
                            </a:rPr>
                            <m:t>𝐜𝐨𝐬</m:t>
                          </m:r>
                        </m:fName>
                        <m:e>
                          <m:r>
                            <m:rPr/>
                            <a:rPr lang="en-US" sz="2400" b="1" i="1">
                              <a:latin typeface="Cambria Math"/>
                              <a:ea typeface="Cambria Math"/>
                            </a:rPr>
                            <m:t>𝝋</m:t>
                          </m:r>
                        </m:e>
                      </m:func>
                      <m:r>
                        <m:rPr/>
                        <a:rPr lang="en-US" sz="2400" b="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/>
                            <a:rPr lang="en-US" sz="2400" b="0" i="1">
                              <a:latin typeface="Cambria Math"/>
                            </a:rPr>
                            <m:t>− 5</m:t>
                          </m:r>
                          <m:r>
                            <m:rPr/>
                            <a:rPr lang="en-US" sz="2400" b="0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m:rPr/>
                            <a:rPr lang="en-US" sz="2400" b="0" i="1">
                              <a:latin typeface="Cambria Math"/>
                              <a:ea typeface="Cambria Math"/>
                            </a:rPr>
                            <m:t>56 </m:t>
                          </m:r>
                          <m:r>
                            <m:rPr/>
                            <a:rPr lang="en-US" sz="2400" b="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m:rPr/>
                            <a:rPr lang="en-US" sz="2400" i="1">
                              <a:latin typeface="Cambria Math"/>
                            </a:rPr>
                            <m:t>(</m:t>
                          </m:r>
                          <m:r>
                            <m:rPr/>
                            <a:rPr lang="en-US" sz="2400" b="0" i="1">
                              <a:latin typeface="Cambria Math"/>
                            </a:rPr>
                            <m:t> −12)</m:t>
                          </m:r>
                          <m:r>
                            <m:rPr/>
                            <a:rPr lang="en-US" sz="2400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m:rPr/>
                            <a:rPr lang="en-US" sz="2400" b="0" i="1">
                              <a:latin typeface="Cambria Math"/>
                              <a:ea typeface="Cambria Math"/>
                            </a:rPr>
                            <m:t>33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b="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radPr>
                            <m:deg>
                              <m:r>
                                <m:rPr/>
                                <a:rPr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/>
                              </m:r>
                            </m:deg>
                            <m:e>
                              <m:sSup>
                                <m:sSupPr>
                                  <m:ctrlPr>
                                    <a:rPr lang="en-US" sz="2400" b="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/>
                                    <a:rPr lang="en-US" sz="2400" b="0" i="1">
                                      <a:latin typeface="Cambria Math"/>
                                    </a:rPr>
                                    <m:t>(−5)</m:t>
                                  </m:r>
                                </m:e>
                                <m:sup>
                                  <m:r>
                                    <m:rPr/>
                                    <a:rPr lang="en-US" sz="2400" b="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m:rPr/>
                                <a:rPr lang="en-US" sz="2400" b="0" i="1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/>
                                    <a:rPr lang="en-US" sz="2400" i="1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m:rPr/>
                                    <a:rPr lang="en-US" sz="2400" b="0" i="1">
                                      <a:latin typeface="Cambria Math"/>
                                    </a:rPr>
                                    <m:t>−12)</m:t>
                                  </m:r>
                                </m:e>
                                <m:sup>
                                  <m:r>
                                    <m:rPr/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m:rPr/>
                            <a:rPr lang="en-US" sz="2400" b="0" i="1">
                              <a:latin typeface="Cambria Math"/>
                              <a:ea typeface="Cambria Math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en-US" sz="24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radPr>
                            <m:deg>
                              <m:r>
                                <m:rPr/>
                                <a:rPr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/>
                              </m:r>
                            </m:deg>
                            <m:e>
                              <m:sSup>
                                <m:sSupPr>
                                  <m:ctrlPr>
                                    <a:rPr lang="en-US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/>
                                    <a:rPr lang="en-US" sz="2400" b="0" i="1">
                                      <a:latin typeface="Cambria Math"/>
                                    </a:rPr>
                                    <m:t>56</m:t>
                                  </m:r>
                                </m:e>
                                <m:sup>
                                  <m:r>
                                    <m:rPr/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m:rPr/>
                                <a:rPr lang="en-US" sz="2400" i="1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/>
                                    <a:rPr lang="en-US" sz="2400" b="0" i="1">
                                      <a:latin typeface="Cambria Math"/>
                                    </a:rPr>
                                    <m:t>33</m:t>
                                  </m:r>
                                </m:e>
                                <m:sup>
                                  <m:r>
                                    <m:rPr/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3463846" y="4200513"/>
            <a:ext cx="5403061" cy="786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left"/>
                    </m:oMathParaPr>
                    <m:oMath>
                      <m:func>
                        <m:funcPr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uncPr>
                        <m:fName>
                          <m:r>
                            <m:rPr/>
                            <a:rPr lang="en-US" sz="2400" b="1" i="0">
                              <a:latin typeface="Cambria Math"/>
                            </a:rPr>
                            <m:t>𝐜𝐨𝐬</m:t>
                          </m:r>
                        </m:fName>
                        <m:e>
                          <m:r>
                            <m:rPr/>
                            <a:rPr lang="en-US" sz="2400" b="1" i="1">
                              <a:latin typeface="Cambria Math"/>
                              <a:ea typeface="Cambria Math"/>
                            </a:rPr>
                            <m:t>𝝋</m:t>
                          </m:r>
                        </m:e>
                      </m:func>
                      <m:r>
                        <m:rPr/>
                        <a:rPr lang="en-US" sz="2400" b="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/>
                            <a:rPr lang="en-US" sz="2400" b="0" i="1">
                              <a:latin typeface="Cambria Math"/>
                            </a:rPr>
                            <m:t>− 676</m:t>
                          </m:r>
                        </m:num>
                        <m:den>
                          <m:r>
                            <m:rPr/>
                            <a:rPr lang="en-US" sz="2400" b="0" i="1">
                              <a:latin typeface="Cambria Math"/>
                            </a:rPr>
                            <m:t>13</m:t>
                          </m:r>
                          <m:r>
                            <m:rPr/>
                            <a:rPr lang="en-US" sz="2400" b="0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m:rPr/>
                            <a:rPr lang="en-US" sz="2400" b="0" i="1">
                              <a:latin typeface="Cambria Math"/>
                            </a:rPr>
                            <m:t>65</m:t>
                          </m:r>
                        </m:den>
                      </m:f>
                      <m:r>
                        <m:rPr/>
                        <a:rPr lang="en-US" sz="2400" b="0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/>
                            <a:rPr lang="en-US" sz="2400" i="1">
                              <a:latin typeface="Cambria Math"/>
                            </a:rPr>
                            <m:t>− 67</m:t>
                          </m:r>
                          <m:r>
                            <m:rPr/>
                            <a:rPr lang="en-US" sz="2400" b="0" i="1">
                              <a:latin typeface="Cambria Math"/>
                            </a:rPr>
                            <m:t>6</m:t>
                          </m:r>
                        </m:num>
                        <m:den>
                          <m:r>
                            <m:rPr/>
                            <a:rPr lang="en-US" sz="2400" b="0" i="1">
                              <a:latin typeface="Cambria Math"/>
                            </a:rPr>
                            <m:t>845</m:t>
                          </m:r>
                        </m:den>
                      </m:f>
                      <m:r>
                        <m:rPr/>
                        <a:rPr lang="en-US" sz="2400" b="0" i="1">
                          <a:latin typeface="Cambria Math"/>
                        </a:rPr>
                        <m:t>=−0,8 </m:t>
                      </m:r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4946073" y="5431509"/>
            <a:ext cx="4017818" cy="7758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>
                <a:solidFill>
                  <a:srgbClr val="C00000"/>
                </a:solidFill>
                <a:latin typeface="Times New Roman"/>
                <a:cs typeface="Times New Roman"/>
              </a:rPr>
              <a:t>Ответ: </a:t>
            </a:r>
            <a:r>
              <a:rPr lang="en-US" sz="2400" b="1">
                <a:solidFill>
                  <a:srgbClr val="C00000"/>
                </a:solidFill>
                <a:latin typeface="Times New Roman"/>
                <a:cs typeface="Times New Roman"/>
              </a:rPr>
              <a:t> - 0</a:t>
            </a:r>
            <a:r>
              <a:rPr lang="ru-RU" sz="2400" b="1">
                <a:solidFill>
                  <a:srgbClr val="C00000"/>
                </a:solidFill>
                <a:latin typeface="Times New Roman"/>
                <a:cs typeface="Times New Roman"/>
              </a:rPr>
              <a:t>,8</a:t>
            </a:r>
            <a:endParaRPr lang="ru-RU" sz="2400" b="1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pic>
        <p:nvPicPr>
          <p:cNvPr id="10" name="Google Shape;276;p36"/>
          <p:cNvPicPr/>
          <p:nvPr/>
        </p:nvPicPr>
        <p:blipFill>
          <a:blip r:embed="rId3">
            <a:alphaModFix/>
          </a:blip>
          <a:stretch/>
        </p:blipFill>
        <p:spPr bwMode="auto">
          <a:xfrm>
            <a:off x="10226766" y="5888182"/>
            <a:ext cx="1618870" cy="68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2316691" cy="706153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 bwMode="auto">
          <a:xfrm>
            <a:off x="678873" y="404244"/>
            <a:ext cx="10917382" cy="1050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>
                <a:latin typeface="Times New Roman"/>
                <a:cs typeface="Times New Roman"/>
              </a:rPr>
              <a:t>20. </a:t>
            </a:r>
            <a:r>
              <a:rPr lang="ru-RU" sz="2400" b="1">
                <a:latin typeface="Times New Roman"/>
                <a:cs typeface="Times New Roman"/>
              </a:rPr>
              <a:t>Даны </a:t>
            </a:r>
            <a:r>
              <a:rPr lang="ru-RU" sz="2400" b="1">
                <a:latin typeface="Times New Roman"/>
                <a:cs typeface="Times New Roman"/>
              </a:rPr>
              <a:t>векторы </a:t>
            </a:r>
            <a:r>
              <a:rPr lang="en-US" sz="2400" b="1">
                <a:latin typeface="Times New Roman"/>
                <a:cs typeface="Times New Roman"/>
              </a:rPr>
              <a:t> 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𝒇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𝟗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;−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𝟐𝟏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a:r>
              <a:rPr lang="ru-RU" sz="2400" b="1">
                <a:latin typeface="Times New Roman"/>
                <a:cs typeface="Times New Roman"/>
              </a:rPr>
              <a:t>и </a:t>
            </a:r>
            <a:r>
              <a:rPr lang="en-US" sz="2400" b="1">
                <a:latin typeface="Times New Roman"/>
                <a:cs typeface="Times New Roman"/>
              </a:rPr>
              <a:t> 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𝒆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− 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𝟐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;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𝟏𝟓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en-US" sz="2400" b="1">
                <a:latin typeface="Times New Roman"/>
                <a:cs typeface="Times New Roman"/>
              </a:rPr>
              <a:t> </a:t>
            </a:r>
            <a:r>
              <a:rPr lang="ru-RU" sz="2400" b="1">
                <a:latin typeface="Times New Roman"/>
                <a:cs typeface="Times New Roman"/>
              </a:rPr>
              <a:t>. </a:t>
            </a:r>
            <a:r>
              <a:rPr lang="ru-RU" sz="2400" b="1">
                <a:latin typeface="Times New Roman"/>
                <a:cs typeface="Times New Roman"/>
              </a:rPr>
              <a:t>Найдите координаты </a:t>
            </a:r>
            <a:r>
              <a:rPr lang="ru-RU" sz="2400" b="1">
                <a:latin typeface="Times New Roman"/>
                <a:cs typeface="Times New Roman"/>
              </a:rPr>
              <a:t>вектора</a:t>
            </a:r>
            <a:endParaRPr lang="en-US" sz="2400" b="1">
              <a:latin typeface="Times New Roman"/>
              <a:cs typeface="Times New Roman"/>
            </a:endParaRPr>
          </a:p>
          <a:p>
            <a:pPr>
              <a:defRPr/>
            </a:pPr>
            <a:r>
              <a:rPr lang="en-US" sz="2400" b="1">
                <a:latin typeface="Times New Roman"/>
                <a:cs typeface="Times New Roman"/>
              </a:rPr>
              <a:t> </a:t>
            </a:r>
            <a:r>
              <a:rPr lang="en-US" sz="2400" b="1">
                <a:latin typeface="Times New Roman"/>
                <a:cs typeface="Times New Roman"/>
              </a:rPr>
              <a:t>     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𝒈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400" b="1">
                <a:latin typeface="Times New Roman"/>
                <a:cs typeface="Times New Roman"/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fPr>
                        <m:num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𝟏</m:t>
                          </m:r>
                        </m:num>
                        <m:den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𝟑</m:t>
                          </m:r>
                        </m:den>
                      </m:f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𝒇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b="1" i="1">
                          <a:latin typeface="Cambria Math"/>
                          <a:cs typeface="Times New Roman"/>
                        </a:rPr>
                        <m:t>− </m:t>
                      </m:r>
                    </m:oMath>
                  </m:oMathPara>
                </a14:m>
              </mc:Choice>
              <mc:Fallback/>
            </mc:AlternateContent>
            <a:r>
              <a:rPr lang="en-US" sz="2400" b="1">
                <a:latin typeface="Times New Roman"/>
                <a:cs typeface="Times New Roman"/>
              </a:rPr>
              <a:t>0,2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𝒆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. </a:t>
            </a:r>
            <a:r>
              <a:rPr lang="ru-RU" sz="2400" b="1">
                <a:latin typeface="Times New Roman"/>
                <a:cs typeface="Times New Roman"/>
              </a:rPr>
              <a:t>В ответ запишите сумму координат вектора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𝒈</m:t>
                          </m:r>
                        </m:e>
                      </m:acc>
                      <m:r>
                        <m:rPr/>
                        <a:rPr lang="en-US" sz="2400" b="1" i="0">
                          <a:latin typeface="Cambria Math"/>
                          <a:cs typeface="Times New Roman"/>
                        </a:rPr>
                        <m:t>.</m:t>
                      </m:r>
                    </m:oMath>
                  </m:oMathPara>
                </a14:m>
              </mc:Choice>
              <mc:Fallback/>
            </mc:AlternateContent>
            <a:endParaRPr lang="ru-RU" sz="2400" b="1">
              <a:latin typeface="Times New Roman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1503616" y="1870545"/>
            <a:ext cx="1631729" cy="7861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f>
                        <m:fPr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fPr>
                        <m:num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𝟏</m:t>
                          </m:r>
                        </m:num>
                        <m:den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𝟑</m:t>
                          </m:r>
                        </m:den>
                      </m:f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𝒇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𝟑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;−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𝟕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endParaRPr lang="ru-RU" sz="2400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1341024" y="2959039"/>
            <a:ext cx="23097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b="1" i="1">
                          <a:latin typeface="Cambria Math"/>
                          <a:cs typeface="Times New Roman"/>
                        </a:rPr>
                        <m:t>−</m:t>
                      </m:r>
                    </m:oMath>
                  </m:oMathPara>
                </a14:m>
              </mc:Choice>
              <mc:Fallback/>
            </mc:AlternateContent>
            <a:r>
              <a:rPr lang="en-US" sz="2400" b="1">
                <a:cs typeface="Times New Roman"/>
              </a:rPr>
              <a:t> 0,2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𝒆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𝟎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,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𝟒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;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−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𝟑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endParaRPr lang="ru-RU" sz="2400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1503616" y="3752520"/>
            <a:ext cx="19138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𝒈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𝟑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,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𝟒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;−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𝟏𝟎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endParaRPr lang="ru-RU" sz="2400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678873" y="4349388"/>
            <a:ext cx="4184073" cy="8589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b="1">
                <a:solidFill>
                  <a:schemeClr val="tx1"/>
                </a:solidFill>
              </a:rPr>
              <a:t>3,4 + (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b="1" i="1">
                          <a:solidFill>
                            <a:schemeClr val="tx1"/>
                          </a:solidFill>
                          <a:latin typeface="Cambria Math"/>
                          <a:cs typeface="Times New Roman"/>
                        </a:rPr>
                        <m:t>−</m:t>
                      </m:r>
                    </m:oMath>
                  </m:oMathPara>
                </a14:m>
              </mc:Choice>
              <mc:Fallback/>
            </mc:AlternateContent>
            <a:r>
              <a:rPr lang="en-US" sz="2400" b="1">
                <a:solidFill>
                  <a:schemeClr val="tx1"/>
                </a:solidFill>
              </a:rPr>
              <a:t>10)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b="1" i="1">
                          <a:solidFill>
                            <a:schemeClr val="tx1"/>
                          </a:solidFill>
                          <a:latin typeface="Cambria Math"/>
                          <a:cs typeface="Times New Roman"/>
                        </a:rPr>
                        <m:t>−</m:t>
                      </m:r>
                    </m:oMath>
                  </m:oMathPara>
                </a14:m>
              </mc:Choice>
              <mc:Fallback/>
            </mc:AlternateContent>
            <a:r>
              <a:rPr lang="en-US" sz="2400" b="1">
                <a:solidFill>
                  <a:schemeClr val="tx1"/>
                </a:solidFill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b="1" i="1">
                          <a:solidFill>
                            <a:schemeClr val="tx1"/>
                          </a:solidFill>
                          <a:latin typeface="Cambria Math"/>
                          <a:cs typeface="Times New Roman"/>
                        </a:rPr>
                        <m:t> </m:t>
                      </m:r>
                    </m:oMath>
                  </m:oMathPara>
                </a14:m>
              </mc:Choice>
              <mc:Fallback/>
            </mc:AlternateContent>
            <a:r>
              <a:rPr lang="en-US" sz="2400" b="1">
                <a:solidFill>
                  <a:schemeClr val="tx1"/>
                </a:solidFill>
              </a:rPr>
              <a:t>6,6</a:t>
            </a:r>
            <a:endParaRPr lang="ru-RU" sz="2400" b="1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3650823" y="5539384"/>
            <a:ext cx="4017818" cy="7758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>
                <a:solidFill>
                  <a:srgbClr val="C00000"/>
                </a:solidFill>
                <a:latin typeface="Times New Roman"/>
                <a:cs typeface="Times New Roman"/>
              </a:rPr>
              <a:t>Ответ: </a:t>
            </a:r>
            <a:r>
              <a:rPr lang="en-US" sz="2400" b="1">
                <a:solidFill>
                  <a:srgbClr val="C00000"/>
                </a:solidFill>
                <a:latin typeface="Times New Roman"/>
                <a:cs typeface="Times New Roman"/>
              </a:rPr>
              <a:t> - 6</a:t>
            </a:r>
            <a:r>
              <a:rPr lang="ru-RU" sz="2400" b="1">
                <a:solidFill>
                  <a:srgbClr val="C00000"/>
                </a:solidFill>
                <a:latin typeface="Times New Roman"/>
                <a:cs typeface="Times New Roman"/>
              </a:rPr>
              <a:t>,</a:t>
            </a:r>
            <a:r>
              <a:rPr lang="en-US" sz="2400" b="1">
                <a:solidFill>
                  <a:srgbClr val="C00000"/>
                </a:solidFill>
                <a:latin typeface="Times New Roman"/>
                <a:cs typeface="Times New Roman"/>
              </a:rPr>
              <a:t>6</a:t>
            </a:r>
            <a:endParaRPr lang="ru-RU" sz="2400" b="1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pic>
        <p:nvPicPr>
          <p:cNvPr id="9" name="Google Shape;276;p36"/>
          <p:cNvPicPr/>
          <p:nvPr/>
        </p:nvPicPr>
        <p:blipFill>
          <a:blip r:embed="rId3">
            <a:alphaModFix/>
          </a:blip>
          <a:stretch/>
        </p:blipFill>
        <p:spPr bwMode="auto">
          <a:xfrm>
            <a:off x="10226766" y="5888182"/>
            <a:ext cx="1618870" cy="68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2316691" cy="706153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 bwMode="auto">
          <a:xfrm>
            <a:off x="678873" y="404244"/>
            <a:ext cx="10917382" cy="9419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>
                <a:latin typeface="Times New Roman"/>
                <a:cs typeface="Times New Roman"/>
              </a:rPr>
              <a:t>21. </a:t>
            </a:r>
            <a:r>
              <a:rPr lang="ru-RU" sz="2400" b="1">
                <a:latin typeface="Times New Roman"/>
                <a:cs typeface="Times New Roman"/>
              </a:rPr>
              <a:t>Даны </a:t>
            </a:r>
            <a:r>
              <a:rPr lang="ru-RU" sz="2400" b="1">
                <a:latin typeface="Times New Roman"/>
                <a:cs typeface="Times New Roman"/>
              </a:rPr>
              <a:t>векторы </a:t>
            </a:r>
            <a:r>
              <a:rPr lang="en-US" sz="2400" b="1">
                <a:latin typeface="Times New Roman"/>
                <a:cs typeface="Times New Roman"/>
              </a:rPr>
              <a:t> 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𝒇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− 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𝟖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;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𝟕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a:r>
              <a:rPr lang="ru-RU" sz="2400" b="1">
                <a:latin typeface="Times New Roman"/>
                <a:cs typeface="Times New Roman"/>
              </a:rPr>
              <a:t>и </a:t>
            </a:r>
            <a:r>
              <a:rPr lang="en-US" sz="2400" b="1">
                <a:latin typeface="Times New Roman"/>
                <a:cs typeface="Times New Roman"/>
              </a:rPr>
              <a:t> 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𝒆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− 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𝟏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;−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𝟎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,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𝟓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en-US" sz="2400" b="1">
                <a:latin typeface="Times New Roman"/>
                <a:cs typeface="Times New Roman"/>
              </a:rPr>
              <a:t> </a:t>
            </a:r>
            <a:r>
              <a:rPr lang="ru-RU" sz="2400" b="1">
                <a:latin typeface="Times New Roman"/>
                <a:cs typeface="Times New Roman"/>
              </a:rPr>
              <a:t>. </a:t>
            </a:r>
            <a:r>
              <a:rPr lang="ru-RU" sz="2400" b="1">
                <a:latin typeface="Times New Roman"/>
                <a:cs typeface="Times New Roman"/>
              </a:rPr>
              <a:t>Найдите координаты </a:t>
            </a:r>
            <a:r>
              <a:rPr lang="ru-RU" sz="2400" b="1">
                <a:latin typeface="Times New Roman"/>
                <a:cs typeface="Times New Roman"/>
              </a:rPr>
              <a:t>вектора</a:t>
            </a:r>
            <a:endParaRPr lang="en-US" sz="2400" b="1">
              <a:latin typeface="Times New Roman"/>
              <a:cs typeface="Times New Roman"/>
            </a:endParaRPr>
          </a:p>
          <a:p>
            <a:pPr>
              <a:defRPr/>
            </a:pPr>
            <a:r>
              <a:rPr lang="en-US" sz="2400" b="1">
                <a:latin typeface="Times New Roman"/>
                <a:cs typeface="Times New Roman"/>
              </a:rPr>
              <a:t> </a:t>
            </a:r>
            <a:r>
              <a:rPr lang="en-US" sz="2400" b="1">
                <a:latin typeface="Times New Roman"/>
                <a:cs typeface="Times New Roman"/>
              </a:rPr>
              <a:t>     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𝒈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400" b="1">
                <a:latin typeface="Times New Roman"/>
                <a:cs typeface="Times New Roman"/>
              </a:rPr>
              <a:t> = - 5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𝒇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b="1" i="1">
                          <a:latin typeface="Cambria Math"/>
                          <a:cs typeface="Times New Roman"/>
                        </a:rPr>
                        <m:t>+ </m:t>
                      </m:r>
                      <m:r>
                        <m:rPr/>
                        <a:rPr lang="en-US" sz="2400" b="1" i="1">
                          <a:latin typeface="Cambria Math"/>
                          <a:cs typeface="Times New Roman"/>
                        </a:rPr>
                        <m:t>𝟖</m:t>
                      </m:r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𝒆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. </a:t>
            </a:r>
            <a:r>
              <a:rPr lang="ru-RU" sz="2400" b="1">
                <a:latin typeface="Times New Roman"/>
                <a:cs typeface="Times New Roman"/>
              </a:rPr>
              <a:t>В ответ запишите сумму координат вектора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𝒈</m:t>
                          </m:r>
                        </m:e>
                      </m:acc>
                      <m:r>
                        <m:rPr/>
                        <a:rPr lang="en-US" sz="2400" b="1" i="0">
                          <a:latin typeface="Cambria Math"/>
                          <a:cs typeface="Times New Roman"/>
                        </a:rPr>
                        <m:t>.</m:t>
                      </m:r>
                    </m:oMath>
                  </m:oMathPara>
                </a14:m>
              </mc:Choice>
              <mc:Fallback/>
            </mc:AlternateContent>
            <a:endParaRPr lang="ru-RU" sz="2400" b="1">
              <a:latin typeface="Times New Roman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1823987" y="1921200"/>
            <a:ext cx="2313004" cy="5171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− 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𝟓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𝒇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 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𝟒𝟎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;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−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𝟑𝟓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endParaRPr lang="ru-RU" sz="2400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1721109" y="2551695"/>
            <a:ext cx="25187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r>
                        <m:rPr/>
                        <a:rPr lang="en-US" sz="2400" b="1" i="1">
                          <a:latin typeface="Cambria Math"/>
                          <a:cs typeface="Times New Roman"/>
                        </a:rPr>
                        <m:t>𝟖</m:t>
                      </m:r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𝒆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− 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𝟖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;−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𝟒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endParaRPr lang="ru-RU" sz="2400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2023559" y="3182190"/>
            <a:ext cx="20966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𝒈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− 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𝟑𝟗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;−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𝟑𝟗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endParaRPr lang="ru-RU" sz="2400"/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1149928" y="3774362"/>
            <a:ext cx="4184073" cy="8589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b="1" i="1">
                          <a:solidFill>
                            <a:schemeClr val="tx1"/>
                          </a:solidFill>
                          <a:latin typeface="Cambria Math"/>
                          <a:cs typeface="Times New Roman"/>
                        </a:rPr>
                        <m:t>𝟑𝟐</m:t>
                      </m:r>
                      <m:r>
                        <m:rPr/>
                        <a:rPr lang="en-US" sz="2400" b="1" i="1">
                          <a:solidFill>
                            <a:schemeClr val="tx1"/>
                          </a:solidFill>
                          <a:latin typeface="Cambria Math"/>
                          <a:cs typeface="Times New Roman"/>
                        </a:rPr>
                        <m:t>+(−</m:t>
                      </m:r>
                      <m:r>
                        <m:rPr/>
                        <a:rPr lang="en-US" sz="2400" b="1" i="1">
                          <a:solidFill>
                            <a:schemeClr val="tx1"/>
                          </a:solidFill>
                          <a:latin typeface="Cambria Math"/>
                          <a:cs typeface="Times New Roman"/>
                        </a:rPr>
                        <m:t>𝟑𝟗</m:t>
                      </m:r>
                      <m:r>
                        <m:rPr/>
                        <a:rPr lang="en-US" sz="2400" b="1" i="1">
                          <a:solidFill>
                            <a:schemeClr val="tx1"/>
                          </a:solidFill>
                          <a:latin typeface="Cambria Math"/>
                          <a:cs typeface="Times New Roman"/>
                        </a:rPr>
                        <m:t> )</m:t>
                      </m:r>
                    </m:oMath>
                  </m:oMathPara>
                </a14:m>
              </mc:Choice>
              <mc:Fallback/>
            </mc:AlternateContent>
            <a:r>
              <a:rPr lang="en-US" sz="2400" b="1">
                <a:solidFill>
                  <a:schemeClr val="tx1"/>
                </a:solidFill>
              </a:rPr>
              <a:t>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b="1" i="1">
                          <a:solidFill>
                            <a:schemeClr val="tx1"/>
                          </a:solidFill>
                          <a:latin typeface="Cambria Math"/>
                          <a:cs typeface="Times New Roman"/>
                        </a:rPr>
                        <m:t>−</m:t>
                      </m:r>
                    </m:oMath>
                  </m:oMathPara>
                </a14:m>
              </mc:Choice>
              <mc:Fallback/>
            </mc:AlternateContent>
            <a:r>
              <a:rPr lang="en-US" sz="2400" b="1">
                <a:solidFill>
                  <a:schemeClr val="tx1"/>
                </a:solidFill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b="1" i="1">
                          <a:solidFill>
                            <a:schemeClr val="tx1"/>
                          </a:solidFill>
                          <a:latin typeface="Cambria Math"/>
                          <a:cs typeface="Times New Roman"/>
                        </a:rPr>
                        <m:t> </m:t>
                      </m:r>
                    </m:oMath>
                  </m:oMathPara>
                </a14:m>
              </mc:Choice>
              <mc:Fallback/>
            </mc:AlternateContent>
            <a:r>
              <a:rPr lang="en-US" sz="2400" b="1">
                <a:solidFill>
                  <a:schemeClr val="tx1"/>
                </a:solidFill>
              </a:rPr>
              <a:t>7</a:t>
            </a:r>
            <a:endParaRPr lang="ru-RU" sz="2400" b="1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6774873" y="5624945"/>
            <a:ext cx="4017818" cy="7758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>
                <a:solidFill>
                  <a:srgbClr val="C00000"/>
                </a:solidFill>
                <a:latin typeface="Times New Roman"/>
                <a:cs typeface="Times New Roman"/>
              </a:rPr>
              <a:t>Ответ: </a:t>
            </a:r>
            <a:r>
              <a:rPr lang="en-US" sz="2400" b="1">
                <a:solidFill>
                  <a:srgbClr val="C00000"/>
                </a:solidFill>
                <a:latin typeface="Times New Roman"/>
                <a:cs typeface="Times New Roman"/>
              </a:rPr>
              <a:t> - 7</a:t>
            </a:r>
            <a:endParaRPr lang="ru-RU" sz="2400" b="1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pic>
        <p:nvPicPr>
          <p:cNvPr id="10" name="Google Shape;276;p36"/>
          <p:cNvPicPr/>
          <p:nvPr/>
        </p:nvPicPr>
        <p:blipFill>
          <a:blip r:embed="rId3">
            <a:alphaModFix/>
          </a:blip>
          <a:stretch/>
        </p:blipFill>
        <p:spPr bwMode="auto">
          <a:xfrm>
            <a:off x="10226766" y="5888182"/>
            <a:ext cx="1618870" cy="68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-164859" y="0"/>
            <a:ext cx="12316691" cy="706153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 bwMode="auto">
          <a:xfrm>
            <a:off x="1094508" y="515035"/>
            <a:ext cx="9836728" cy="94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>
                <a:latin typeface="Times New Roman"/>
                <a:cs typeface="Times New Roman"/>
              </a:rPr>
              <a:t>22. </a:t>
            </a:r>
            <a:r>
              <a:rPr lang="ru-RU" sz="2400" b="1">
                <a:latin typeface="Times New Roman"/>
                <a:cs typeface="Times New Roman"/>
              </a:rPr>
              <a:t>Сторона </a:t>
            </a:r>
            <a:r>
              <a:rPr lang="ru-RU" sz="2400" b="1">
                <a:latin typeface="Times New Roman"/>
                <a:cs typeface="Times New Roman"/>
              </a:rPr>
              <a:t>равностороннего треугольника 𝐴𝐵𝐶 равна </a:t>
            </a:r>
            <a:r>
              <a:rPr lang="ru-RU" sz="2400" b="1">
                <a:latin typeface="Times New Roman"/>
                <a:cs typeface="Times New Roman"/>
              </a:rPr>
              <a:t>6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/>
                            <a:rPr lang="en-US" sz="2400" b="1" i="0">
                              <a:latin typeface="Cambria Math"/>
                              <a:cs typeface="Times New Roman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. </a:t>
            </a:r>
            <a:endParaRPr/>
          </a:p>
          <a:p>
            <a:pPr>
              <a:defRPr/>
            </a:pPr>
            <a:r>
              <a:rPr lang="ru-RU" sz="2400" b="1">
                <a:latin typeface="Times New Roman"/>
                <a:cs typeface="Times New Roman"/>
              </a:rPr>
              <a:t> </a:t>
            </a:r>
            <a:r>
              <a:rPr lang="ru-RU" sz="2400" b="1">
                <a:latin typeface="Times New Roman"/>
                <a:cs typeface="Times New Roman"/>
              </a:rPr>
              <a:t>      Найдите </a:t>
            </a:r>
            <a:r>
              <a:rPr lang="ru-RU" sz="2400" b="1">
                <a:latin typeface="Times New Roman"/>
                <a:cs typeface="Times New Roman"/>
              </a:rPr>
              <a:t>длину суммы векторов </a:t>
            </a:r>
            <a:r>
              <a:rPr lang="en-US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0">
                              <a:latin typeface="Cambria Math"/>
                              <a:cs typeface="Times New Roman"/>
                            </a:rPr>
                            <m:t>𝐀𝐁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a:r>
              <a:rPr lang="ru-RU" sz="2400" b="1">
                <a:latin typeface="Times New Roman"/>
                <a:cs typeface="Times New Roman"/>
              </a:rPr>
              <a:t>и </a:t>
            </a:r>
            <a:r>
              <a:rPr lang="en-US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0">
                              <a:latin typeface="Cambria Math"/>
                              <a:cs typeface="Times New Roman"/>
                            </a:rPr>
                            <m:t>𝐀𝐂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. </a:t>
            </a:r>
            <a:endParaRPr lang="ru-RU" sz="2400" b="1">
              <a:latin typeface="Times New Roman"/>
              <a:cs typeface="Times New Roman"/>
            </a:endParaRPr>
          </a:p>
        </p:txBody>
      </p:sp>
      <p:sp>
        <p:nvSpPr>
          <p:cNvPr id="4" name="Равнобедренный треугольник 3"/>
          <p:cNvSpPr/>
          <p:nvPr/>
        </p:nvSpPr>
        <p:spPr bwMode="auto">
          <a:xfrm>
            <a:off x="730690" y="1974943"/>
            <a:ext cx="5084618" cy="3338945"/>
          </a:xfrm>
          <a:prstGeom prst="triangle">
            <a:avLst>
              <a:gd name="adj" fmla="val 45095"/>
            </a:avLst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162367" y="5158024"/>
            <a:ext cx="581890" cy="4294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b="1">
                <a:solidFill>
                  <a:schemeClr val="tx1"/>
                </a:solidFill>
              </a:rPr>
              <a:t>A</a:t>
            </a:r>
            <a:endParaRPr lang="ru-RU" sz="2400" b="1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2691109" y="1545453"/>
            <a:ext cx="581890" cy="4294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b="1">
                <a:solidFill>
                  <a:schemeClr val="tx1"/>
                </a:solidFill>
              </a:rPr>
              <a:t>B</a:t>
            </a:r>
            <a:endParaRPr lang="ru-RU" sz="2400" b="1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5787598" y="5099143"/>
            <a:ext cx="581890" cy="4294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b="1">
                <a:solidFill>
                  <a:schemeClr val="tx1"/>
                </a:solidFill>
              </a:rPr>
              <a:t>C</a:t>
            </a:r>
            <a:endParaRPr lang="ru-RU" sz="2400" b="1">
              <a:solidFill>
                <a:schemeClr val="tx1"/>
              </a:solidFill>
            </a:endParaRPr>
          </a:p>
        </p:txBody>
      </p:sp>
      <p:cxnSp>
        <p:nvCxnSpPr>
          <p:cNvPr id="9" name="Прямая со стрелкой 8"/>
          <p:cNvCxnSpPr>
            <a:cxnSpLocks/>
            <a:stCxn id="4" idx="2"/>
            <a:endCxn id="4" idx="0"/>
          </p:cNvCxnSpPr>
          <p:nvPr/>
        </p:nvCxnSpPr>
        <p:spPr bwMode="auto">
          <a:xfrm flipV="1">
            <a:off x="730690" y="1974943"/>
            <a:ext cx="2292908" cy="3338945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cxnSpLocks/>
            <a:stCxn id="4" idx="2"/>
            <a:endCxn id="4" idx="4"/>
          </p:cNvCxnSpPr>
          <p:nvPr/>
        </p:nvCxnSpPr>
        <p:spPr bwMode="auto">
          <a:xfrm>
            <a:off x="730690" y="5313889"/>
            <a:ext cx="5084618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cxnSpLocks/>
          </p:cNvCxnSpPr>
          <p:nvPr/>
        </p:nvCxnSpPr>
        <p:spPr bwMode="auto">
          <a:xfrm>
            <a:off x="3003119" y="1974943"/>
            <a:ext cx="5084618" cy="0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cxnSpLocks/>
          </p:cNvCxnSpPr>
          <p:nvPr/>
        </p:nvCxnSpPr>
        <p:spPr bwMode="auto">
          <a:xfrm flipV="1">
            <a:off x="702980" y="1988799"/>
            <a:ext cx="7384756" cy="3297379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 bwMode="auto">
          <a:xfrm>
            <a:off x="8046460" y="1739425"/>
            <a:ext cx="581890" cy="4294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b="1">
                <a:solidFill>
                  <a:schemeClr val="tx1"/>
                </a:solidFill>
              </a:rPr>
              <a:t>D</a:t>
            </a:r>
            <a:endParaRPr lang="ru-RU" sz="2400" b="1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172549" y="3233831"/>
            <a:ext cx="579902" cy="3954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>
                <a:latin typeface="Times New Roman"/>
                <a:cs typeface="Times New Roman"/>
              </a:rPr>
              <a:t>6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ru-RU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/>
                            <a:rPr lang="en-US" i="1">
                              <a:latin typeface="Cambria Math"/>
                              <a:cs typeface="Times New Roman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</mc:Choice>
              <mc:Fallback/>
            </mc:AlternateContent>
            <a:endParaRPr lang="ru-RU"/>
          </a:p>
        </p:txBody>
      </p:sp>
      <p:sp>
        <p:nvSpPr>
          <p:cNvPr id="19" name="Прямоугольник 18"/>
          <p:cNvSpPr/>
          <p:nvPr/>
        </p:nvSpPr>
        <p:spPr bwMode="auto">
          <a:xfrm flipH="1">
            <a:off x="4817979" y="1545453"/>
            <a:ext cx="1029644" cy="395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>
                <a:latin typeface="Times New Roman"/>
                <a:cs typeface="Times New Roman"/>
              </a:rPr>
              <a:t>6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ru-RU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/>
                            <a:rPr lang="en-US" i="1">
                              <a:latin typeface="Cambria Math"/>
                              <a:cs typeface="Times New Roman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</mc:Choice>
              <mc:Fallback/>
            </mc:AlternateContent>
            <a:endParaRPr lang="ru-RU"/>
          </a:p>
        </p:txBody>
      </p:sp>
      <p:pic>
        <p:nvPicPr>
          <p:cNvPr id="20" name="Рукописный ввод 19"/>
          <p:cNvPicPr/>
          <p:nvPr/>
        </p:nvPicPr>
        <p:blipFill>
          <a:blip r:embed="rId3"/>
          <a:stretch/>
        </p:blipFill>
        <p:spPr bwMode="auto">
          <a:xfrm>
            <a:off x="2833079" y="1994024"/>
            <a:ext cx="653400" cy="322920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 bwMode="auto">
          <a:xfrm>
            <a:off x="3051318" y="2357690"/>
            <a:ext cx="54495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sSup>
                        <m:sSupPr>
                          <m:ctrlPr>
                            <a:rPr lang="ru-RU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pPr>
                        <m:e>
                          <m:r>
                            <m:rPr/>
                            <a:rPr lang="en-US" b="0" i="1">
                              <a:latin typeface="Cambria Math"/>
                            </a:rPr>
                            <m:t>120</m:t>
                          </m:r>
                        </m:e>
                        <m:sup>
                          <m:r>
                            <m:rPr/>
                            <a:rPr lang="en-US" b="0" i="1">
                              <a:latin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</mc:Choice>
              <mc:Fallback/>
            </mc:AlternateContent>
            <a:endParaRPr lang="ru-RU"/>
          </a:p>
        </p:txBody>
      </p:sp>
      <p:sp>
        <p:nvSpPr>
          <p:cNvPr id="22" name="Прямоугольник 21"/>
          <p:cNvSpPr/>
          <p:nvPr/>
        </p:nvSpPr>
        <p:spPr bwMode="auto">
          <a:xfrm>
            <a:off x="5526757" y="2914507"/>
            <a:ext cx="6040582" cy="5976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ru-RU" sz="240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ru-RU" sz="2400">
                <a:solidFill>
                  <a:schemeClr val="tx1"/>
                </a:solidFill>
                <a:latin typeface="Times New Roman"/>
                <a:cs typeface="Times New Roman"/>
              </a:rPr>
              <a:t>из </a:t>
            </a:r>
            <a:r>
              <a:rPr lang="ru-RU" sz="2400">
                <a:solidFill>
                  <a:schemeClr val="tx1"/>
                </a:solidFill>
                <a:latin typeface="Times New Roman"/>
                <a:ea typeface="Cambria Math"/>
                <a:cs typeface="Times New Roman"/>
              </a:rPr>
              <a:t>∆</a:t>
            </a:r>
            <a:r>
              <a:rPr lang="en-US" sz="2400">
                <a:solidFill>
                  <a:schemeClr val="tx1"/>
                </a:solidFill>
                <a:latin typeface="Times New Roman"/>
                <a:ea typeface="Cambria Math"/>
                <a:cs typeface="Times New Roman"/>
              </a:rPr>
              <a:t>ABD</a:t>
            </a:r>
            <a:r>
              <a:rPr lang="ru-RU" sz="2400">
                <a:solidFill>
                  <a:schemeClr val="tx1"/>
                </a:solidFill>
                <a:latin typeface="Times New Roman"/>
                <a:ea typeface="Cambria Math"/>
                <a:cs typeface="Times New Roman"/>
              </a:rPr>
              <a:t> по теореме косинусов найдём </a:t>
            </a:r>
            <a:r>
              <a:rPr lang="en-US" sz="2400">
                <a:solidFill>
                  <a:schemeClr val="tx1"/>
                </a:solidFill>
                <a:latin typeface="Times New Roman"/>
                <a:ea typeface="Cambria Math"/>
                <a:cs typeface="Times New Roman"/>
              </a:rPr>
              <a:t>AD</a:t>
            </a:r>
            <a:endParaRPr lang="ru-RU" sz="24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23" name="Прямоугольник 22"/>
          <p:cNvSpPr/>
          <p:nvPr/>
        </p:nvSpPr>
        <p:spPr bwMode="auto">
          <a:xfrm>
            <a:off x="5478442" y="3126924"/>
            <a:ext cx="6102307" cy="1184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>
                <a:solidFill>
                  <a:schemeClr val="tx1"/>
                </a:solidFill>
                <a:latin typeface="Times New Roman"/>
                <a:cs typeface="Times New Roman"/>
              </a:rPr>
              <a:t>AD</a:t>
            </a:r>
            <a:r>
              <a:rPr lang="ru-RU" sz="2400">
                <a:solidFill>
                  <a:schemeClr val="tx1"/>
                </a:solidFill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ru-RU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sSup>
                            <m:sSupPr>
                              <m:ctrlPr>
                                <a:rPr lang="ru-RU" sz="240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pPr>
                            <m:e>
                              <m:r>
                                <m:rPr/>
                                <a:rPr lang="ru-RU" sz="2400" b="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АВ</m:t>
                              </m:r>
                            </m:e>
                            <m:sup>
                              <m:r>
                                <m:rPr/>
                                <a:rPr lang="ru-RU" sz="2400" b="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m:rPr/>
                            <a:rPr lang="ru-RU" sz="24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sz="2400" b="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pPr>
                            <m:e>
                              <m:r>
                                <m:rPr/>
                                <a:rPr lang="en-US" sz="2400" b="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𝐵𝐷</m:t>
                              </m:r>
                            </m:e>
                            <m:sup>
                              <m:r>
                                <m:rPr/>
                                <a:rPr lang="en-US" sz="2400" b="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m:rPr/>
                            <a:rPr lang="ru-RU" sz="24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m:rPr/>
                            <a:rPr lang="en-US" sz="24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−2</m:t>
                          </m:r>
                          <m:r>
                            <m:rPr/>
                            <a:rPr lang="en-US" sz="2400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m:rPr/>
                            <a:rPr lang="en-US" sz="24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𝐴𝐵</m:t>
                          </m:r>
                          <m:r>
                            <m:rPr/>
                            <a:rPr lang="en-US" sz="2400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m:rPr/>
                            <a:rPr lang="en-US" sz="2400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𝐵𝐷</m:t>
                          </m:r>
                          <m:r>
                            <m:rPr/>
                            <a:rPr lang="en-US" sz="2400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m:rPr/>
                            <a:rPr lang="en-US" sz="2400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sSup>
                            <m:sSupPr>
                              <m:ctrlPr>
                                <a:rPr lang="en-US" sz="2400" b="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pPr>
                            <m:e>
                              <m:r>
                                <m:rPr/>
                                <a:rPr lang="en-US" sz="2400" b="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120</m:t>
                              </m:r>
                            </m:e>
                            <m:sup>
                              <m:r>
                                <m:rPr/>
                                <a:rPr lang="en-US" sz="2400" b="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</mc:Choice>
              <mc:Fallback/>
            </mc:AlternateContent>
            <a:endParaRPr lang="ru-RU" sz="2400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 bwMode="auto">
          <a:xfrm>
            <a:off x="5022463" y="3803233"/>
            <a:ext cx="7049169" cy="1184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>
                <a:solidFill>
                  <a:schemeClr val="tx1"/>
                </a:solidFill>
                <a:latin typeface="Times New Roman"/>
                <a:cs typeface="Times New Roman"/>
              </a:rPr>
              <a:t>AD</a:t>
            </a:r>
            <a:r>
              <a:rPr lang="ru-RU" sz="2400">
                <a:solidFill>
                  <a:schemeClr val="tx1"/>
                </a:solidFill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ru-RU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sSup>
                            <m:sSupPr>
                              <m:ctrlPr>
                                <a:rPr lang="ru-RU" sz="240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pPr>
                            <m:e>
                              <m:r>
                                <m:rPr/>
                                <a:rPr lang="en-US" sz="2400" b="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m:rPr>
                                  <m:nor m:val="on"/>
                                </m:rPr>
                                <a:rPr lang="ru-RU" sz="2400">
                                  <a:solidFill>
                                    <a:schemeClr val="tx1"/>
                                  </a:solidFill>
                                  <a:latin typeface="Times New Roman"/>
                                  <a:cs typeface="Times New Roman"/>
                                </a:rPr>
                                <m:t>6</m:t>
                              </m:r>
                              <m:rad>
                                <m:radPr>
                                  <m:degHide m:val="on"/>
                                  <m:ctrlPr>
                                    <a:rPr lang="ru-RU" sz="2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radPr>
                                <m:deg>
                                  <m:r>
                                    <m:rPr/>
                                    <a:rPr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  <m:t/>
                                  </m:r>
                                </m:deg>
                                <m:e>
                                  <m:r>
                                    <m:rPr/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m:rPr/>
                                <a:rPr lang="en-US" sz="2400" b="0" i="1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Times New Roman"/>
                                </a:rPr>
                                <m:t>)</m:t>
                              </m:r>
                            </m:e>
                            <m:sup>
                              <m:r>
                                <m:rPr/>
                                <a:rPr lang="ru-RU" sz="2400" b="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m:rPr/>
                            <a:rPr lang="ru-RU" sz="24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sz="2400" b="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pPr>
                            <m:e>
                              <m:r>
                                <m:rPr/>
                                <a:rPr lang="en-US" sz="2400" b="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m:rPr>
                                  <m:nor m:val="on"/>
                                </m:rPr>
                                <a:rPr lang="ru-RU" sz="2400">
                                  <a:solidFill>
                                    <a:schemeClr val="tx1"/>
                                  </a:solidFill>
                                  <a:latin typeface="Times New Roman"/>
                                  <a:cs typeface="Times New Roman"/>
                                </a:rPr>
                                <m:t>6</m:t>
                              </m:r>
                              <m:rad>
                                <m:radPr>
                                  <m:degHide m:val="on"/>
                                  <m:ctrlPr>
                                    <a:rPr lang="ru-RU" sz="2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radPr>
                                <m:deg>
                                  <m:r>
                                    <m:rPr/>
                                    <a:rPr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  <m:t/>
                                  </m:r>
                                </m:deg>
                                <m:e>
                                  <m:r>
                                    <m:rPr/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m:rPr/>
                                <a:rPr lang="en-US" sz="2400" b="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m:rPr/>
                                <a:rPr lang="en-US" sz="2400" b="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m:rPr/>
                            <a:rPr lang="ru-RU" sz="24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m:rPr/>
                            <a:rPr lang="en-US" sz="24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−2</m:t>
                          </m:r>
                          <m:r>
                            <m:rPr/>
                            <a:rPr lang="en-US" sz="2400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m:rPr>
                              <m:nor m:val="on"/>
                            </m:rPr>
                            <a:rPr lang="ru-RU" sz="240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m:t>6</m:t>
                          </m:r>
                          <m:rad>
                            <m:radPr>
                              <m:degHide m:val="on"/>
                              <m:ctrlPr>
                                <a:rPr lang="ru-RU" sz="240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radPr>
                            <m:deg>
                              <m:r>
                                <m:rPr/>
                                <a:rPr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/>
                              </m:r>
                            </m:deg>
                            <m:e>
                              <m:r>
                                <m:rPr/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Times New Roman"/>
                                </a:rPr>
                                <m:t>3</m:t>
                              </m:r>
                            </m:e>
                          </m:rad>
                          <m:r>
                            <m:rPr/>
                            <a:rPr lang="en-US" sz="2400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m:rPr>
                              <m:nor m:val="on"/>
                            </m:rPr>
                            <a:rPr lang="ru-RU" sz="240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m:t>6</m:t>
                          </m:r>
                          <m:rad>
                            <m:radPr>
                              <m:degHide m:val="on"/>
                              <m:ctrlPr>
                                <a:rPr lang="ru-RU" sz="240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radPr>
                            <m:deg>
                              <m:r>
                                <m:rPr/>
                                <a:rPr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/>
                              </m:r>
                            </m:deg>
                            <m:e>
                              <m:r>
                                <m:rPr/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Times New Roman"/>
                                </a:rPr>
                                <m:t>3</m:t>
                              </m:r>
                            </m:e>
                          </m:rad>
                          <m:r>
                            <m:rPr/>
                            <a:rPr lang="en-US" sz="2400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d>
                            <m:dPr>
                              <m:ctrlPr>
                                <a:rPr lang="en-US" sz="2400" b="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dPr>
                            <m:e>
                              <m:r>
                                <m:rPr/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fPr>
                                <m:num>
                                  <m:r>
                                    <m:rPr/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m:rPr/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rad>
                    </m:oMath>
                  </m:oMathPara>
                </a14:m>
              </mc:Choice>
              <mc:Fallback/>
            </mc:AlternateContent>
            <a:endParaRPr lang="ru-RU" sz="2400">
              <a:solidFill>
                <a:schemeClr val="tx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 bwMode="auto">
          <a:xfrm>
            <a:off x="6352872" y="4325956"/>
            <a:ext cx="4200107" cy="1184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>
                <a:solidFill>
                  <a:schemeClr val="tx1"/>
                </a:solidFill>
                <a:latin typeface="Times New Roman"/>
                <a:cs typeface="Times New Roman"/>
              </a:rPr>
              <a:t>AD</a:t>
            </a:r>
            <a:r>
              <a:rPr lang="ru-RU" sz="2400">
                <a:solidFill>
                  <a:schemeClr val="tx1"/>
                </a:solidFill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ru-RU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/>
                            <a:rPr lang="en-US" sz="24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108+108+108</m:t>
                          </m:r>
                        </m:e>
                      </m:rad>
                    </m:oMath>
                  </m:oMathPara>
                </a14:m>
              </mc:Choice>
              <mc:Fallback/>
            </mc:AlternateContent>
            <a:endParaRPr lang="ru-RU" sz="240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 bwMode="auto">
          <a:xfrm>
            <a:off x="6284042" y="4863360"/>
            <a:ext cx="4200107" cy="1184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>
                <a:solidFill>
                  <a:schemeClr val="tx1"/>
                </a:solidFill>
                <a:latin typeface="Times New Roman"/>
                <a:cs typeface="Times New Roman"/>
              </a:rPr>
              <a:t>AD</a:t>
            </a:r>
            <a:r>
              <a:rPr lang="ru-RU" sz="2400">
                <a:solidFill>
                  <a:schemeClr val="tx1"/>
                </a:solidFill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ru-RU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/>
                            <a:rPr lang="en-US" sz="24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324</m:t>
                          </m:r>
                        </m:e>
                      </m:rad>
                    </m:oMath>
                  </m:oMathPara>
                </a14:m>
              </mc:Choice>
              <mc:Fallback/>
            </mc:AlternateContent>
            <a:endParaRPr lang="ru-RU" sz="240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 bwMode="auto">
          <a:xfrm>
            <a:off x="7986139" y="4816306"/>
            <a:ext cx="4200107" cy="1184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>
                <a:solidFill>
                  <a:schemeClr val="tx1"/>
                </a:solidFill>
                <a:latin typeface="Times New Roman"/>
                <a:cs typeface="Times New Roman"/>
              </a:rPr>
              <a:t>AD</a:t>
            </a:r>
            <a:r>
              <a:rPr lang="ru-RU" sz="2400">
                <a:solidFill>
                  <a:schemeClr val="tx1"/>
                </a:solidFill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i="1">
                          <a:solidFill>
                            <a:schemeClr val="tx1"/>
                          </a:solidFill>
                          <a:latin typeface="Cambria Math"/>
                        </a:rPr>
                        <m:t>1</m:t>
                      </m:r>
                      <m:r>
                        <m:rPr/>
                        <a:rPr lang="en-US" sz="2400" b="0" i="1">
                          <a:solidFill>
                            <a:schemeClr val="tx1"/>
                          </a:solidFill>
                          <a:latin typeface="Cambria Math"/>
                        </a:rPr>
                        <m:t>8</m:t>
                      </m:r>
                    </m:oMath>
                  </m:oMathPara>
                </a14:m>
              </mc:Choice>
              <mc:Fallback/>
            </mc:AlternateContent>
            <a:endParaRPr lang="ru-RU" sz="2400">
              <a:solidFill>
                <a:schemeClr val="tx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 bwMode="auto">
          <a:xfrm>
            <a:off x="6774873" y="5624945"/>
            <a:ext cx="4017818" cy="7758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>
                <a:solidFill>
                  <a:srgbClr val="C00000"/>
                </a:solidFill>
                <a:latin typeface="Times New Roman"/>
                <a:cs typeface="Times New Roman"/>
              </a:rPr>
              <a:t>Ответ: </a:t>
            </a:r>
            <a:r>
              <a:rPr lang="en-US" sz="2400" b="1">
                <a:solidFill>
                  <a:srgbClr val="C00000"/>
                </a:solidFill>
                <a:latin typeface="Times New Roman"/>
                <a:cs typeface="Times New Roman"/>
              </a:rPr>
              <a:t> 18</a:t>
            </a:r>
            <a:endParaRPr lang="ru-RU" sz="2400" b="1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sp>
        <p:nvSpPr>
          <p:cNvPr id="31" name="Прямоугольник 30"/>
          <p:cNvSpPr/>
          <p:nvPr/>
        </p:nvSpPr>
        <p:spPr bwMode="auto">
          <a:xfrm>
            <a:off x="7017144" y="2246691"/>
            <a:ext cx="4461163" cy="8251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400" b="0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AB</m:t>
                          </m:r>
                        </m:e>
                      </m:acc>
                      <m:r>
                        <m:rPr/>
                        <a:rPr lang="en-US" sz="2400" b="0" i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</mc:Choice>
              <mc:Fallback/>
            </mc:AlternateContent>
            <a:r>
              <a:rPr lang="en-US" sz="2400">
                <a:solidFill>
                  <a:schemeClr val="tx1"/>
                </a:solidFill>
              </a:rPr>
              <a:t>+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𝐴𝐶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400">
                <a:solidFill>
                  <a:schemeClr val="tx1"/>
                </a:solidFill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AB</m:t>
                          </m:r>
                        </m:e>
                      </m:acc>
                      <m:r>
                        <m:rPr/>
                        <a:rPr lang="en-US" sz="240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</mc:Choice>
              <mc:Fallback/>
            </mc:AlternateContent>
            <a:r>
              <a:rPr lang="en-US" sz="2400">
                <a:solidFill>
                  <a:schemeClr val="tx1"/>
                </a:solidFill>
              </a:rPr>
              <a:t>+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𝐵𝐷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400">
                <a:solidFill>
                  <a:schemeClr val="tx1"/>
                </a:solidFill>
              </a:rPr>
              <a:t> 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𝐴𝐷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endParaRPr lang="ru-RU" sz="2400">
              <a:solidFill>
                <a:schemeClr val="tx1"/>
              </a:solidFill>
            </a:endParaRPr>
          </a:p>
        </p:txBody>
      </p:sp>
      <p:pic>
        <p:nvPicPr>
          <p:cNvPr id="34" name="Google Shape;276;p36"/>
          <p:cNvPicPr/>
          <p:nvPr/>
        </p:nvPicPr>
        <p:blipFill>
          <a:blip r:embed="rId4">
            <a:alphaModFix/>
          </a:blip>
          <a:stretch/>
        </p:blipFill>
        <p:spPr bwMode="auto">
          <a:xfrm>
            <a:off x="10000464" y="5912446"/>
            <a:ext cx="1618870" cy="68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-10882" y="-186076"/>
            <a:ext cx="12316691" cy="706153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 bwMode="auto">
          <a:xfrm>
            <a:off x="1094508" y="515035"/>
            <a:ext cx="9836728" cy="94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>
                <a:latin typeface="Times New Roman"/>
                <a:cs typeface="Times New Roman"/>
              </a:rPr>
              <a:t>23. </a:t>
            </a:r>
            <a:r>
              <a:rPr lang="ru-RU" sz="2400" b="1">
                <a:latin typeface="Times New Roman"/>
                <a:cs typeface="Times New Roman"/>
              </a:rPr>
              <a:t>Сторона </a:t>
            </a:r>
            <a:r>
              <a:rPr lang="ru-RU" sz="2400" b="1">
                <a:latin typeface="Times New Roman"/>
                <a:cs typeface="Times New Roman"/>
              </a:rPr>
              <a:t>равностороннего треугольника 𝐴𝐵𝐶 равна </a:t>
            </a:r>
            <a:r>
              <a:rPr lang="en-US" sz="2400" b="1">
                <a:latin typeface="Times New Roman"/>
                <a:cs typeface="Times New Roman"/>
              </a:rPr>
              <a:t>4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. </a:t>
            </a:r>
            <a:r>
              <a:rPr lang="ru-RU" sz="2400" b="1">
                <a:latin typeface="Times New Roman"/>
                <a:cs typeface="Times New Roman"/>
              </a:rPr>
              <a:t>Найдите </a:t>
            </a:r>
            <a:r>
              <a:rPr lang="ru-RU" sz="2400" b="1">
                <a:latin typeface="Times New Roman"/>
                <a:cs typeface="Times New Roman"/>
              </a:rPr>
              <a:t>длину разности векторов </a:t>
            </a:r>
            <a:r>
              <a:rPr lang="en-US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𝑨𝑩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a:r>
              <a:rPr lang="ru-RU" sz="2400" b="1">
                <a:latin typeface="Times New Roman"/>
                <a:cs typeface="Times New Roman"/>
              </a:rPr>
              <a:t>и </a:t>
            </a:r>
            <a:r>
              <a:rPr lang="en-US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𝑪𝑨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. </a:t>
            </a:r>
            <a:endParaRPr lang="ru-RU" sz="2400" b="1">
              <a:latin typeface="Times New Roman"/>
              <a:cs typeface="Times New Roman"/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 bwMode="auto">
          <a:xfrm>
            <a:off x="730690" y="1974943"/>
            <a:ext cx="5084618" cy="3338945"/>
          </a:xfrm>
          <a:prstGeom prst="triangle">
            <a:avLst>
              <a:gd name="adj" fmla="val 45095"/>
            </a:avLst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 bwMode="auto">
          <a:xfrm>
            <a:off x="730690" y="1974943"/>
            <a:ext cx="5084618" cy="3338945"/>
          </a:xfrm>
          <a:prstGeom prst="triangle">
            <a:avLst>
              <a:gd name="adj" fmla="val 45095"/>
            </a:avLst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62367" y="5158024"/>
            <a:ext cx="581890" cy="4294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b="1">
                <a:solidFill>
                  <a:schemeClr val="tx1"/>
                </a:solidFill>
              </a:rPr>
              <a:t>A</a:t>
            </a:r>
            <a:endParaRPr lang="ru-RU" sz="2400" b="1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2691109" y="1545453"/>
            <a:ext cx="581890" cy="4294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b="1">
                <a:solidFill>
                  <a:schemeClr val="tx1"/>
                </a:solidFill>
              </a:rPr>
              <a:t>B</a:t>
            </a:r>
            <a:endParaRPr lang="ru-RU" sz="2400" b="1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5787598" y="5099143"/>
            <a:ext cx="581890" cy="4294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b="1">
                <a:solidFill>
                  <a:schemeClr val="tx1"/>
                </a:solidFill>
              </a:rPr>
              <a:t>C</a:t>
            </a:r>
            <a:endParaRPr lang="ru-RU" sz="2400" b="1">
              <a:solidFill>
                <a:schemeClr val="tx1"/>
              </a:solidFill>
            </a:endParaRPr>
          </a:p>
        </p:txBody>
      </p:sp>
      <p:cxnSp>
        <p:nvCxnSpPr>
          <p:cNvPr id="10" name="Прямая со стрелкой 9"/>
          <p:cNvCxnSpPr>
            <a:cxnSpLocks/>
            <a:stCxn id="6" idx="2"/>
            <a:endCxn id="6" idx="0"/>
          </p:cNvCxnSpPr>
          <p:nvPr/>
        </p:nvCxnSpPr>
        <p:spPr bwMode="auto">
          <a:xfrm flipV="1">
            <a:off x="730690" y="1974943"/>
            <a:ext cx="2292908" cy="3338945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cxnSpLocks/>
          </p:cNvCxnSpPr>
          <p:nvPr/>
        </p:nvCxnSpPr>
        <p:spPr bwMode="auto">
          <a:xfrm flipH="1" flipV="1">
            <a:off x="702982" y="5336012"/>
            <a:ext cx="5084615" cy="13283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 bwMode="auto">
          <a:xfrm>
            <a:off x="1172549" y="3233831"/>
            <a:ext cx="579902" cy="3954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Times New Roman"/>
                <a:cs typeface="Times New Roman"/>
              </a:rPr>
              <a:t>4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ru-RU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/>
                            <a:rPr lang="en-US" i="1">
                              <a:latin typeface="Cambria Math"/>
                              <a:cs typeface="Times New Roman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</mc:Choice>
              <mc:Fallback/>
            </mc:AlternateContent>
            <a:endParaRPr lang="ru-RU"/>
          </a:p>
        </p:txBody>
      </p:sp>
      <p:sp>
        <p:nvSpPr>
          <p:cNvPr id="13" name="Прямоугольник 12"/>
          <p:cNvSpPr/>
          <p:nvPr/>
        </p:nvSpPr>
        <p:spPr bwMode="auto">
          <a:xfrm flipH="1">
            <a:off x="3037579" y="4880610"/>
            <a:ext cx="1029644" cy="395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>
                <a:latin typeface="Times New Roman"/>
                <a:cs typeface="Times New Roman"/>
              </a:rPr>
              <a:t>4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ru-RU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/>
                            <a:rPr lang="en-US" i="1">
                              <a:latin typeface="Cambria Math"/>
                              <a:cs typeface="Times New Roman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</mc:Choice>
              <mc:Fallback/>
            </mc:AlternateContent>
            <a:endParaRPr lang="ru-RU"/>
          </a:p>
        </p:txBody>
      </p:sp>
      <p:cxnSp>
        <p:nvCxnSpPr>
          <p:cNvPr id="19" name="Прямая со стрелкой 18"/>
          <p:cNvCxnSpPr>
            <a:cxnSpLocks/>
          </p:cNvCxnSpPr>
          <p:nvPr/>
        </p:nvCxnSpPr>
        <p:spPr bwMode="auto">
          <a:xfrm flipV="1">
            <a:off x="868116" y="2089499"/>
            <a:ext cx="7084393" cy="3186540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 bwMode="auto">
          <a:xfrm>
            <a:off x="6152735" y="3546783"/>
            <a:ext cx="579902" cy="3954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Times New Roman"/>
                <a:cs typeface="Times New Roman"/>
              </a:rPr>
              <a:t>4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ru-RU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/>
                            <a:rPr lang="en-US" i="1">
                              <a:latin typeface="Cambria Math"/>
                              <a:cs typeface="Times New Roman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</mc:Choice>
              <mc:Fallback/>
            </mc:AlternateContent>
            <a:endParaRPr lang="ru-RU"/>
          </a:p>
        </p:txBody>
      </p:sp>
      <p:cxnSp>
        <p:nvCxnSpPr>
          <p:cNvPr id="25" name="Прямая со стрелкой 24"/>
          <p:cNvCxnSpPr>
            <a:cxnSpLocks/>
          </p:cNvCxnSpPr>
          <p:nvPr/>
        </p:nvCxnSpPr>
        <p:spPr bwMode="auto">
          <a:xfrm flipV="1">
            <a:off x="5773616" y="2039544"/>
            <a:ext cx="2292908" cy="3338945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 bwMode="auto">
          <a:xfrm>
            <a:off x="7505699" y="2432708"/>
            <a:ext cx="4461163" cy="8251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0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000" b="0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AB</m:t>
                          </m:r>
                        </m:e>
                      </m:acc>
                      <m:r>
                        <m:rPr/>
                        <a:rPr lang="en-US" sz="2000" b="0" i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</mc:Choice>
              <mc:Fallback/>
            </mc:AlternateContent>
            <a:r>
              <a:rPr lang="en-US" sz="2000">
                <a:solidFill>
                  <a:schemeClr val="tx1"/>
                </a:solidFill>
              </a:rPr>
              <a:t>- 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0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𝐶𝐴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000">
                <a:solidFill>
                  <a:schemeClr val="tx1"/>
                </a:solidFill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0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000" b="0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CD</m:t>
                          </m:r>
                        </m:e>
                      </m:acc>
                      <m:r>
                        <m:rPr/>
                        <a:rPr lang="en-US" sz="200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</mc:Choice>
              <mc:Fallback/>
            </mc:AlternateContent>
            <a:r>
              <a:rPr lang="en-US" sz="2000">
                <a:solidFill>
                  <a:schemeClr val="tx1"/>
                </a:solidFill>
              </a:rPr>
              <a:t>- 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0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𝐶𝐴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000">
                <a:solidFill>
                  <a:schemeClr val="tx1"/>
                </a:solidFill>
              </a:rPr>
              <a:t> 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0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𝐴𝐷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endParaRPr lang="ru-RU" sz="200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 bwMode="auto">
          <a:xfrm>
            <a:off x="8046460" y="1739425"/>
            <a:ext cx="581890" cy="4294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b="1">
                <a:solidFill>
                  <a:schemeClr val="tx1"/>
                </a:solidFill>
              </a:rPr>
              <a:t>D</a:t>
            </a:r>
            <a:endParaRPr lang="ru-RU" sz="2400" b="1">
              <a:solidFill>
                <a:schemeClr val="tx1"/>
              </a:solidFill>
            </a:endParaRPr>
          </a:p>
        </p:txBody>
      </p:sp>
      <p:pic>
        <p:nvPicPr>
          <p:cNvPr id="31" name="Рукописный ввод 30"/>
          <p:cNvPicPr/>
          <p:nvPr/>
        </p:nvPicPr>
        <p:blipFill>
          <a:blip r:embed="rId3"/>
          <a:stretch/>
        </p:blipFill>
        <p:spPr bwMode="auto">
          <a:xfrm rot="10336534">
            <a:off x="5364423" y="4871046"/>
            <a:ext cx="787776" cy="406717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 bwMode="auto">
          <a:xfrm>
            <a:off x="5432724" y="4549041"/>
            <a:ext cx="54495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sSup>
                        <m:sSupPr>
                          <m:ctrlPr>
                            <a:rPr lang="ru-RU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pPr>
                        <m:e>
                          <m:r>
                            <m:rPr/>
                            <a:rPr lang="en-US" b="0" i="1">
                              <a:latin typeface="Cambria Math"/>
                            </a:rPr>
                            <m:t>120</m:t>
                          </m:r>
                        </m:e>
                        <m:sup>
                          <m:r>
                            <m:rPr/>
                            <a:rPr lang="en-US" b="0" i="1">
                              <a:latin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</mc:Choice>
              <mc:Fallback/>
            </mc:AlternateContent>
            <a:endParaRPr lang="ru-RU"/>
          </a:p>
        </p:txBody>
      </p:sp>
      <p:sp>
        <p:nvSpPr>
          <p:cNvPr id="33" name="Прямоугольник 32"/>
          <p:cNvSpPr/>
          <p:nvPr/>
        </p:nvSpPr>
        <p:spPr bwMode="auto">
          <a:xfrm>
            <a:off x="6416213" y="3274262"/>
            <a:ext cx="6040582" cy="5976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00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ru-RU" sz="200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ru-RU" sz="2000">
                <a:solidFill>
                  <a:schemeClr val="tx1"/>
                </a:solidFill>
                <a:latin typeface="Times New Roman"/>
                <a:cs typeface="Times New Roman"/>
              </a:rPr>
              <a:t>из </a:t>
            </a:r>
            <a:r>
              <a:rPr lang="ru-RU" sz="2000">
                <a:solidFill>
                  <a:schemeClr val="tx1"/>
                </a:solidFill>
                <a:latin typeface="Times New Roman"/>
                <a:ea typeface="Cambria Math"/>
                <a:cs typeface="Times New Roman"/>
              </a:rPr>
              <a:t>∆</a:t>
            </a:r>
            <a:r>
              <a:rPr lang="en-US" sz="2000">
                <a:solidFill>
                  <a:schemeClr val="tx1"/>
                </a:solidFill>
                <a:latin typeface="Times New Roman"/>
                <a:ea typeface="Cambria Math"/>
                <a:cs typeface="Times New Roman"/>
              </a:rPr>
              <a:t>ABD</a:t>
            </a:r>
            <a:r>
              <a:rPr lang="ru-RU" sz="2000">
                <a:solidFill>
                  <a:schemeClr val="tx1"/>
                </a:solidFill>
                <a:latin typeface="Times New Roman"/>
                <a:ea typeface="Cambria Math"/>
                <a:cs typeface="Times New Roman"/>
              </a:rPr>
              <a:t> по теореме косинусов найдём </a:t>
            </a:r>
            <a:r>
              <a:rPr lang="en-US" sz="2000">
                <a:solidFill>
                  <a:schemeClr val="tx1"/>
                </a:solidFill>
                <a:latin typeface="Times New Roman"/>
                <a:ea typeface="Cambria Math"/>
                <a:cs typeface="Times New Roman"/>
              </a:rPr>
              <a:t>AD</a:t>
            </a:r>
            <a:endParaRPr lang="ru-RU" sz="20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34" name="Прямоугольник 33"/>
          <p:cNvSpPr/>
          <p:nvPr/>
        </p:nvSpPr>
        <p:spPr bwMode="auto">
          <a:xfrm>
            <a:off x="6265459" y="3579721"/>
            <a:ext cx="6102307" cy="1184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000">
                <a:solidFill>
                  <a:schemeClr val="tx1"/>
                </a:solidFill>
                <a:latin typeface="Times New Roman"/>
                <a:cs typeface="Times New Roman"/>
              </a:rPr>
              <a:t>AD</a:t>
            </a:r>
            <a:r>
              <a:rPr lang="ru-RU" sz="2000">
                <a:solidFill>
                  <a:schemeClr val="tx1"/>
                </a:solidFill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ru-RU" sz="20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sSup>
                            <m:sSupPr>
                              <m:ctrlPr>
                                <a:rPr lang="ru-RU" sz="200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pPr>
                            <m:e>
                              <m:r>
                                <m:rPr/>
                                <a:rPr lang="ru-RU" sz="2000" b="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АВ</m:t>
                              </m:r>
                            </m:e>
                            <m:sup>
                              <m:r>
                                <m:rPr/>
                                <a:rPr lang="ru-RU" sz="2000" b="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m:rPr/>
                            <a:rPr lang="ru-RU" sz="20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sz="2000" b="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pPr>
                            <m:e>
                              <m:r>
                                <m:rPr/>
                                <a:rPr lang="en-US" sz="2000" b="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𝐵𝐷</m:t>
                              </m:r>
                            </m:e>
                            <m:sup>
                              <m:r>
                                <m:rPr/>
                                <a:rPr lang="en-US" sz="2000" b="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m:rPr/>
                            <a:rPr lang="ru-RU" sz="20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m:rPr/>
                            <a:rPr lang="en-US" sz="20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−2</m:t>
                          </m:r>
                          <m:r>
                            <m:rPr/>
                            <a:rPr lang="en-US" sz="2000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m:rPr/>
                            <a:rPr lang="en-US" sz="20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𝐴𝐵</m:t>
                          </m:r>
                          <m:r>
                            <m:rPr/>
                            <a:rPr lang="en-US" sz="2000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m:rPr/>
                            <a:rPr lang="en-US" sz="2000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𝐵𝐷</m:t>
                          </m:r>
                          <m:r>
                            <m:rPr/>
                            <a:rPr lang="en-US" sz="2000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m:rPr/>
                            <a:rPr lang="en-US" sz="2000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sSup>
                            <m:sSupPr>
                              <m:ctrlPr>
                                <a:rPr lang="en-US" sz="2000" b="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pPr>
                            <m:e>
                              <m:r>
                                <m:rPr/>
                                <a:rPr lang="en-US" sz="2000" b="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120</m:t>
                              </m:r>
                            </m:e>
                            <m:sup>
                              <m:r>
                                <m:rPr/>
                                <a:rPr lang="en-US" sz="2000" b="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</mc:Choice>
              <mc:Fallback/>
            </mc:AlternateContent>
            <a:endParaRPr lang="ru-RU" sz="2000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auto">
          <a:xfrm>
            <a:off x="5400130" y="4172002"/>
            <a:ext cx="7049169" cy="1184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000">
                <a:solidFill>
                  <a:schemeClr val="tx1"/>
                </a:solidFill>
                <a:latin typeface="Times New Roman"/>
                <a:cs typeface="Times New Roman"/>
              </a:rPr>
              <a:t>AD</a:t>
            </a:r>
            <a:r>
              <a:rPr lang="ru-RU" sz="2000">
                <a:solidFill>
                  <a:schemeClr val="tx1"/>
                </a:solidFill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ru-RU" sz="20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sSup>
                            <m:sSupPr>
                              <m:ctrlPr>
                                <a:rPr lang="ru-RU" sz="200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pPr>
                            <m:e>
                              <m:r>
                                <m:rPr/>
                                <a:rPr lang="en-US" sz="2000" b="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m:rPr>
                                  <m:nor m:val="on"/>
                                </m:rPr>
                                <a:rPr lang="en-US" sz="2000" b="0" i="0">
                                  <a:solidFill>
                                    <a:schemeClr val="tx1"/>
                                  </a:solidFill>
                                  <a:latin typeface="Times New Roman"/>
                                  <a:cs typeface="Times New Roman"/>
                                </a:rPr>
                                <m:t>4</m:t>
                              </m:r>
                              <m:rad>
                                <m:radPr>
                                  <m:degHide m:val="on"/>
                                  <m:ctrlPr>
                                    <a:rPr lang="ru-RU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radPr>
                                <m:deg>
                                  <m:r>
                                    <m:rPr/>
                                    <a:rPr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  <m:t/>
                                  </m:r>
                                </m:deg>
                                <m:e>
                                  <m:r>
                                    <m:rPr/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m:rPr/>
                                <a:rPr lang="en-US" sz="2000" b="0" i="1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Times New Roman"/>
                                </a:rPr>
                                <m:t>)</m:t>
                              </m:r>
                            </m:e>
                            <m:sup>
                              <m:r>
                                <m:rPr/>
                                <a:rPr lang="ru-RU" sz="2000" b="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m:rPr/>
                            <a:rPr lang="ru-RU" sz="20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sz="2000" b="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pPr>
                            <m:e>
                              <m:r>
                                <m:rPr/>
                                <a:rPr lang="en-US" sz="2000" b="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m:rPr>
                                  <m:nor m:val="on"/>
                                </m:rPr>
                                <a:rPr lang="en-US" sz="2000" b="0" i="0">
                                  <a:solidFill>
                                    <a:schemeClr val="tx1"/>
                                  </a:solidFill>
                                  <a:latin typeface="Times New Roman"/>
                                  <a:cs typeface="Times New Roman"/>
                                </a:rPr>
                                <m:t>4</m:t>
                              </m:r>
                              <m:rad>
                                <m:radPr>
                                  <m:degHide m:val="on"/>
                                  <m:ctrlPr>
                                    <a:rPr lang="ru-RU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radPr>
                                <m:deg>
                                  <m:r>
                                    <m:rPr/>
                                    <a:rPr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  <m:t/>
                                  </m:r>
                                </m:deg>
                                <m:e>
                                  <m:r>
                                    <m:rPr/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cs typeface="Times New Roman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m:rPr/>
                                <a:rPr lang="en-US" sz="2000" b="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m:rPr/>
                                <a:rPr lang="en-US" sz="2000" b="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m:rPr/>
                            <a:rPr lang="ru-RU" sz="20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m:rPr/>
                            <a:rPr lang="en-US" sz="20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−2</m:t>
                          </m:r>
                          <m:r>
                            <m:rPr/>
                            <a:rPr lang="en-US" sz="2000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m:rPr>
                              <m:nor m:val="on"/>
                            </m:rPr>
                            <a:rPr lang="en-US" sz="2000" b="0" i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m:t>4</m:t>
                          </m:r>
                          <m:rad>
                            <m:radPr>
                              <m:degHide m:val="on"/>
                              <m:ctrlPr>
                                <a:rPr lang="ru-RU" sz="200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radPr>
                            <m:deg>
                              <m:r>
                                <m:rPr/>
                                <a:rPr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/>
                              </m:r>
                            </m:deg>
                            <m:e>
                              <m:r>
                                <m:rPr/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Times New Roman"/>
                                </a:rPr>
                                <m:t>3</m:t>
                              </m:r>
                            </m:e>
                          </m:rad>
                          <m:r>
                            <m:rPr/>
                            <a:rPr lang="en-US" sz="2000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m:rPr>
                              <m:nor m:val="on"/>
                            </m:rPr>
                            <a:rPr lang="en-US" sz="2000" b="0" i="0">
                              <a:solidFill>
                                <a:schemeClr val="tx1"/>
                              </a:solidFill>
                              <a:latin typeface="Times New Roman"/>
                              <a:cs typeface="Times New Roman"/>
                            </a:rPr>
                            <m:t>4</m:t>
                          </m:r>
                          <m:rad>
                            <m:radPr>
                              <m:degHide m:val="on"/>
                              <m:ctrlPr>
                                <a:rPr lang="ru-RU" sz="200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radPr>
                            <m:deg>
                              <m:r>
                                <m:rPr/>
                                <a:rPr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/>
                              </m:r>
                            </m:deg>
                            <m:e>
                              <m:r>
                                <m:rPr/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Times New Roman"/>
                                </a:rPr>
                                <m:t>3</m:t>
                              </m:r>
                            </m:e>
                          </m:rad>
                          <m:r>
                            <m:rPr/>
                            <a:rPr lang="en-US" sz="2000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d>
                            <m:dPr>
                              <m:ctrlPr>
                                <a:rPr lang="en-US" sz="2000" b="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dPr>
                            <m:e>
                              <m:r>
                                <m:rPr/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fPr>
                                <m:num>
                                  <m:r>
                                    <m:rPr/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m:rPr/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rad>
                    </m:oMath>
                  </m:oMathPara>
                </a14:m>
              </mc:Choice>
              <mc:Fallback/>
            </mc:AlternateContent>
            <a:endParaRPr lang="ru-RU" sz="2000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auto">
          <a:xfrm>
            <a:off x="5926789" y="4678598"/>
            <a:ext cx="4200107" cy="1184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000">
                <a:solidFill>
                  <a:schemeClr val="tx1"/>
                </a:solidFill>
                <a:latin typeface="Times New Roman"/>
                <a:cs typeface="Times New Roman"/>
              </a:rPr>
              <a:t>AD</a:t>
            </a:r>
            <a:r>
              <a:rPr lang="ru-RU" sz="2000">
                <a:solidFill>
                  <a:schemeClr val="tx1"/>
                </a:solidFill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ru-RU" sz="20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/>
                            <a:rPr lang="en-US" sz="20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48+48+48</m:t>
                          </m:r>
                        </m:e>
                      </m:rad>
                    </m:oMath>
                  </m:oMathPara>
                </a14:m>
              </mc:Choice>
              <mc:Fallback/>
            </mc:AlternateContent>
            <a:endParaRPr lang="ru-RU" sz="2000">
              <a:solidFill>
                <a:schemeClr val="tx1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auto">
          <a:xfrm>
            <a:off x="8151674" y="4674020"/>
            <a:ext cx="4200107" cy="1184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000">
                <a:solidFill>
                  <a:schemeClr val="tx1"/>
                </a:solidFill>
                <a:latin typeface="Times New Roman"/>
                <a:cs typeface="Times New Roman"/>
              </a:rPr>
              <a:t>AD</a:t>
            </a:r>
            <a:r>
              <a:rPr lang="ru-RU" sz="2000">
                <a:solidFill>
                  <a:schemeClr val="tx1"/>
                </a:solidFill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ru-RU" sz="20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/>
                            <a:rPr lang="en-US" sz="20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144</m:t>
                          </m:r>
                        </m:e>
                      </m:rad>
                    </m:oMath>
                  </m:oMathPara>
                </a14:m>
              </mc:Choice>
              <mc:Fallback/>
            </mc:AlternateContent>
            <a:endParaRPr lang="ru-RU" sz="2000">
              <a:solidFill>
                <a:schemeClr val="tx1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auto">
          <a:xfrm>
            <a:off x="6908154" y="5094479"/>
            <a:ext cx="4200107" cy="1184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000">
                <a:solidFill>
                  <a:schemeClr val="tx1"/>
                </a:solidFill>
                <a:latin typeface="Times New Roman"/>
                <a:cs typeface="Times New Roman"/>
              </a:rPr>
              <a:t>AD</a:t>
            </a:r>
            <a:r>
              <a:rPr lang="ru-RU" sz="2000">
                <a:solidFill>
                  <a:schemeClr val="tx1"/>
                </a:solidFill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000" i="1">
                          <a:solidFill>
                            <a:schemeClr val="tx1"/>
                          </a:solidFill>
                          <a:latin typeface="Cambria Math"/>
                        </a:rPr>
                        <m:t>1</m:t>
                      </m:r>
                      <m:r>
                        <m:rPr/>
                        <a:rPr lang="en-US" sz="2000" b="0" i="1">
                          <a:solidFill>
                            <a:schemeClr val="tx1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</mc:Choice>
              <mc:Fallback/>
            </mc:AlternateContent>
            <a:endParaRPr lang="ru-RU" sz="2000">
              <a:solidFill>
                <a:schemeClr val="tx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auto">
          <a:xfrm>
            <a:off x="6768375" y="5804254"/>
            <a:ext cx="4017818" cy="7758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>
                <a:solidFill>
                  <a:srgbClr val="C00000"/>
                </a:solidFill>
                <a:latin typeface="Times New Roman"/>
                <a:cs typeface="Times New Roman"/>
              </a:rPr>
              <a:t>Ответ: </a:t>
            </a:r>
            <a:r>
              <a:rPr lang="en-US" sz="2400" b="1">
                <a:solidFill>
                  <a:srgbClr val="C00000"/>
                </a:solidFill>
                <a:latin typeface="Times New Roman"/>
                <a:cs typeface="Times New Roman"/>
              </a:rPr>
              <a:t> 12</a:t>
            </a:r>
            <a:endParaRPr lang="ru-RU" sz="2400" b="1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pic>
        <p:nvPicPr>
          <p:cNvPr id="41" name="Google Shape;276;p36"/>
          <p:cNvPicPr/>
          <p:nvPr/>
        </p:nvPicPr>
        <p:blipFill>
          <a:blip r:embed="rId4">
            <a:alphaModFix/>
          </a:blip>
          <a:stretch/>
        </p:blipFill>
        <p:spPr bwMode="auto">
          <a:xfrm>
            <a:off x="10221439" y="5755795"/>
            <a:ext cx="1618870" cy="68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2316691" cy="706153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 bwMode="auto">
          <a:xfrm>
            <a:off x="748146" y="473516"/>
            <a:ext cx="10889672" cy="878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>
                <a:latin typeface="Times New Roman"/>
                <a:cs typeface="Times New Roman"/>
              </a:rPr>
              <a:t>24. В </a:t>
            </a:r>
            <a:r>
              <a:rPr lang="ru-RU" sz="2400" b="1">
                <a:latin typeface="Times New Roman"/>
                <a:cs typeface="Times New Roman"/>
              </a:rPr>
              <a:t>прямоугольном треугольнике 𝐴𝐵𝐶 с прямым углом 𝐶 известно, что </a:t>
            </a:r>
            <a:endParaRPr lang="ru-RU" sz="2400" b="1">
              <a:latin typeface="Times New Roman"/>
              <a:cs typeface="Times New Roman"/>
            </a:endParaRPr>
          </a:p>
          <a:p>
            <a:pPr>
              <a:defRPr/>
            </a:pPr>
            <a:r>
              <a:rPr lang="ru-RU" sz="2400" b="1">
                <a:latin typeface="Times New Roman"/>
                <a:cs typeface="Times New Roman"/>
              </a:rPr>
              <a:t> </a:t>
            </a:r>
            <a:r>
              <a:rPr lang="ru-RU" sz="2400" b="1">
                <a:latin typeface="Times New Roman"/>
                <a:cs typeface="Times New Roman"/>
              </a:rPr>
              <a:t>     𝐴𝐵 </a:t>
            </a:r>
            <a:r>
              <a:rPr lang="ru-RU" sz="2400" b="1">
                <a:latin typeface="Times New Roman"/>
                <a:cs typeface="Times New Roman"/>
              </a:rPr>
              <a:t>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/>
                            <a:rPr lang="ru-RU" sz="2400" b="1" i="1">
                              <a:latin typeface="Cambria Math"/>
                            </a:rPr>
                            <m:t>𝟏𝟒𝟗</m:t>
                          </m:r>
                        </m:e>
                      </m:rad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, </a:t>
            </a:r>
            <a:r>
              <a:rPr lang="ru-RU" sz="2400" b="1">
                <a:latin typeface="Times New Roman"/>
                <a:cs typeface="Times New Roman"/>
              </a:rPr>
              <a:t>𝐴𝐶 = 10. Найдите длину суммы </a:t>
            </a:r>
            <a:r>
              <a:rPr lang="ru-RU" sz="2400" b="1">
                <a:latin typeface="Times New Roman"/>
                <a:cs typeface="Times New Roman"/>
              </a:rPr>
              <a:t>векторов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ru-RU" sz="2400" b="1">
                              <a:latin typeface="Cambria Math"/>
                              <a:cs typeface="Times New Roman"/>
                            </a:rPr>
                            <m:t>ВА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и </a:t>
            </a:r>
            <a:r>
              <a:rPr lang="en-US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>
                              <a:latin typeface="Cambria Math"/>
                              <a:cs typeface="Times New Roman"/>
                            </a:rPr>
                            <m:t>𝐀𝐂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.</a:t>
            </a:r>
            <a:endParaRPr lang="ru-RU" sz="2400" b="1">
              <a:latin typeface="Times New Roman"/>
              <a:cs typeface="Times New Roman"/>
            </a:endParaRPr>
          </a:p>
        </p:txBody>
      </p:sp>
      <p:sp>
        <p:nvSpPr>
          <p:cNvPr id="5" name="Прямоугольный треугольник 4"/>
          <p:cNvSpPr/>
          <p:nvPr/>
        </p:nvSpPr>
        <p:spPr bwMode="auto">
          <a:xfrm>
            <a:off x="1454727" y="2008909"/>
            <a:ext cx="2923309" cy="3546764"/>
          </a:xfrm>
          <a:prstGeom prst="rt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1163782" y="1579418"/>
            <a:ext cx="581890" cy="4294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b="1">
                <a:solidFill>
                  <a:schemeClr val="tx1"/>
                </a:solidFill>
              </a:rPr>
              <a:t>A</a:t>
            </a:r>
            <a:endParaRPr lang="ru-RU" sz="2400" b="1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872837" y="5340927"/>
            <a:ext cx="581890" cy="4294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>
                <a:solidFill>
                  <a:schemeClr val="tx1"/>
                </a:solidFill>
              </a:rPr>
              <a:t>С</a:t>
            </a:r>
            <a:endParaRPr lang="ru-RU" sz="2400" b="1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4378036" y="5302157"/>
            <a:ext cx="500708" cy="4474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>
                <a:solidFill>
                  <a:schemeClr val="tx1"/>
                </a:solidFill>
              </a:rPr>
              <a:t>В</a:t>
            </a:r>
            <a:endParaRPr lang="ru-RU" sz="2400" b="1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2785608" y="3380321"/>
            <a:ext cx="802719" cy="40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rad>
                        <m:radPr>
                          <m:degHide m:val="on"/>
                          <m:ctrlPr>
                            <a:rPr lang="ru-RU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/>
                            <a:rPr lang="ru-RU" b="1" i="1">
                              <a:latin typeface="Cambria Math"/>
                            </a:rPr>
                            <m:t>𝟏𝟒𝟗</m:t>
                          </m:r>
                        </m:e>
                      </m:rad>
                    </m:oMath>
                  </m:oMathPara>
                </a14:m>
              </mc:Choice>
              <mc:Fallback/>
            </mc:AlternateContent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1053367" y="3992897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>
                <a:latin typeface="Times New Roman"/>
                <a:cs typeface="Times New Roman"/>
              </a:rPr>
              <a:t>10</a:t>
            </a:r>
            <a:endParaRPr lang="ru-RU"/>
          </a:p>
        </p:txBody>
      </p:sp>
      <p:cxnSp>
        <p:nvCxnSpPr>
          <p:cNvPr id="11" name="Прямая со стрелкой 10"/>
          <p:cNvCxnSpPr>
            <a:cxnSpLocks/>
            <a:stCxn id="5" idx="4"/>
            <a:endCxn id="6" idx="2"/>
          </p:cNvCxnSpPr>
          <p:nvPr/>
        </p:nvCxnSpPr>
        <p:spPr bwMode="auto">
          <a:xfrm flipH="1" flipV="1">
            <a:off x="1454727" y="2008909"/>
            <a:ext cx="2923309" cy="3546764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cxnSpLocks/>
          </p:cNvCxnSpPr>
          <p:nvPr/>
        </p:nvCxnSpPr>
        <p:spPr bwMode="auto">
          <a:xfrm>
            <a:off x="1454727" y="2105891"/>
            <a:ext cx="0" cy="3449782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cxnSpLocks/>
            <a:stCxn id="5" idx="4"/>
          </p:cNvCxnSpPr>
          <p:nvPr/>
        </p:nvCxnSpPr>
        <p:spPr bwMode="auto">
          <a:xfrm flipH="1" flipV="1">
            <a:off x="1371954" y="5549817"/>
            <a:ext cx="3006082" cy="5855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 bwMode="auto">
          <a:xfrm>
            <a:off x="5271471" y="1351705"/>
            <a:ext cx="4461163" cy="8251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ru-RU" sz="2400" b="0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ВА</m:t>
                          </m:r>
                        </m:e>
                      </m:acc>
                      <m:r>
                        <m:rPr/>
                        <a:rPr lang="en-US" sz="2400" b="0" i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</mc:Choice>
              <mc:Fallback/>
            </mc:AlternateContent>
            <a:r>
              <a:rPr lang="en-US" sz="2400">
                <a:solidFill>
                  <a:schemeClr val="tx1"/>
                </a:solidFill>
              </a:rPr>
              <a:t>+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𝐴𝐶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400">
                <a:solidFill>
                  <a:schemeClr val="tx1"/>
                </a:solidFill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ru-RU" sz="2400" b="0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ВС</m:t>
                          </m:r>
                        </m:e>
                      </m:acc>
                      <m:r>
                        <m:rPr/>
                        <a:rPr lang="en-US" sz="240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</mc:Choice>
              <mc:Fallback/>
            </mc:AlternateContent>
            <a:endParaRPr lang="ru-RU" sz="2400">
              <a:solidFill>
                <a:schemeClr val="tx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 bwMode="auto">
          <a:xfrm>
            <a:off x="4628390" y="2074679"/>
            <a:ext cx="6040582" cy="5976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ru-RU" sz="240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ru-RU" sz="2400">
                <a:solidFill>
                  <a:schemeClr val="tx1"/>
                </a:solidFill>
                <a:latin typeface="Times New Roman"/>
                <a:cs typeface="Times New Roman"/>
              </a:rPr>
              <a:t>из </a:t>
            </a:r>
            <a:r>
              <a:rPr lang="ru-RU" sz="2400">
                <a:solidFill>
                  <a:schemeClr val="tx1"/>
                </a:solidFill>
                <a:latin typeface="Times New Roman"/>
                <a:ea typeface="Cambria Math"/>
                <a:cs typeface="Times New Roman"/>
              </a:rPr>
              <a:t>∆</a:t>
            </a:r>
            <a:r>
              <a:rPr lang="en-US" sz="2400">
                <a:solidFill>
                  <a:schemeClr val="tx1"/>
                </a:solidFill>
                <a:latin typeface="Times New Roman"/>
                <a:ea typeface="Cambria Math"/>
                <a:cs typeface="Times New Roman"/>
              </a:rPr>
              <a:t>AB</a:t>
            </a:r>
            <a:r>
              <a:rPr lang="ru-RU" sz="2400">
                <a:solidFill>
                  <a:schemeClr val="tx1"/>
                </a:solidFill>
                <a:latin typeface="Times New Roman"/>
                <a:ea typeface="Cambria Math"/>
                <a:cs typeface="Times New Roman"/>
              </a:rPr>
              <a:t>С по теореме Пифагора найдём ВС</a:t>
            </a:r>
            <a:endParaRPr lang="ru-RU" sz="24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26" name="TextBox 25"/>
          <p:cNvSpPr txBox="1"/>
          <p:nvPr/>
        </p:nvSpPr>
        <p:spPr bwMode="auto">
          <a:xfrm>
            <a:off x="5701144" y="2805545"/>
            <a:ext cx="305492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sSup>
                        <m:sSupPr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pPr>
                        <m:e>
                          <m:r>
                            <m:rPr/>
                            <a:rPr lang="ru-RU" sz="2400" b="0" i="1">
                              <a:latin typeface="Cambria Math"/>
                            </a:rPr>
                            <m:t>ВС</m:t>
                          </m:r>
                        </m:e>
                        <m:sup>
                          <m:r>
                            <m:rPr/>
                            <a:rPr lang="ru-RU" sz="2400" b="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m:rPr/>
                        <a:rPr lang="ru-RU" sz="2400" b="0" i="1">
                          <a:latin typeface="Cambria Math"/>
                        </a:rPr>
                        <m:t>= </m:t>
                      </m:r>
                      <m:sSup>
                        <m:sSupPr>
                          <m:ctrlPr>
                            <a:rPr lang="ru-RU" sz="2400" b="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pPr>
                        <m:e>
                          <m:r>
                            <m:rPr/>
                            <a:rPr lang="ru-RU" sz="2400" b="0" i="1">
                              <a:latin typeface="Cambria Math"/>
                            </a:rPr>
                            <m:t>ВА</m:t>
                          </m:r>
                        </m:e>
                        <m:sup>
                          <m:r>
                            <m:rPr/>
                            <a:rPr lang="ru-RU" sz="2400" b="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m:rPr/>
                        <a:rPr lang="ru-RU" sz="2400" b="0" i="1">
                          <a:latin typeface="Cambria Math"/>
                        </a:rPr>
                        <m:t> − </m:t>
                      </m:r>
                      <m:sSup>
                        <m:sSupPr>
                          <m:ctrlPr>
                            <a:rPr lang="ru-RU" sz="2400" b="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pPr>
                        <m:e>
                          <m:r>
                            <m:rPr/>
                            <a:rPr lang="ru-RU" sz="2400" b="0" i="1">
                              <a:latin typeface="Cambria Math"/>
                            </a:rPr>
                            <m:t>АС</m:t>
                          </m:r>
                        </m:e>
                        <m:sup>
                          <m:r>
                            <m:rPr/>
                            <a:rPr lang="ru-RU" sz="2400" b="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</mc:Choice>
              <mc:Fallback/>
            </mc:AlternateContent>
            <a:endParaRPr lang="ru-RU" sz="2400"/>
          </a:p>
        </p:txBody>
      </p:sp>
      <p:sp>
        <p:nvSpPr>
          <p:cNvPr id="27" name="TextBox 26"/>
          <p:cNvSpPr txBox="1"/>
          <p:nvPr/>
        </p:nvSpPr>
        <p:spPr bwMode="auto">
          <a:xfrm>
            <a:off x="5974587" y="3459081"/>
            <a:ext cx="3054929" cy="4128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sSup>
                        <m:sSupPr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pPr>
                        <m:e>
                          <m:r>
                            <m:rPr/>
                            <a:rPr lang="ru-RU" sz="2400" b="0" i="1">
                              <a:latin typeface="Cambria Math"/>
                            </a:rPr>
                            <m:t>ВС</m:t>
                          </m:r>
                        </m:e>
                        <m:sup>
                          <m:r>
                            <m:rPr/>
                            <a:rPr lang="ru-RU" sz="2400" b="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m:rPr/>
                        <a:rPr lang="ru-RU" sz="2400" b="0" i="1">
                          <a:latin typeface="Cambria Math"/>
                        </a:rPr>
                        <m:t>= </m:t>
                      </m:r>
                      <m:sSup>
                        <m:sSupPr>
                          <m:ctrlPr>
                            <a:rPr lang="ru-RU" sz="2400" b="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pPr>
                        <m:e>
                          <m:r>
                            <m:rPr/>
                            <a:rPr lang="ru-RU" sz="2400" b="0" i="1">
                              <a:latin typeface="Cambria Math"/>
                            </a:rPr>
                            <m:t>(</m:t>
                          </m:r>
                          <m:rad>
                            <m:radPr>
                              <m:degHide m:val="on"/>
                              <m:ctrlPr>
                                <a:rPr lang="ru-RU" sz="24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radPr>
                            <m:deg>
                              <m:r>
                                <m:rPr/>
                                <a:rPr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/>
                              </m:r>
                            </m:deg>
                            <m:e>
                              <m:r>
                                <m:rPr/>
                                <a:rPr lang="ru-RU" sz="2400" b="0" i="0">
                                  <a:latin typeface="Cambria Math"/>
                                </a:rPr>
                                <m:t>149</m:t>
                              </m:r>
                            </m:e>
                          </m:rad>
                          <m:r>
                            <m:rPr/>
                            <a:rPr lang="ru-RU" sz="2400" b="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m:rPr/>
                            <a:rPr lang="ru-RU" sz="2400" b="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m:rPr/>
                        <a:rPr lang="ru-RU" sz="2400" b="0" i="1">
                          <a:latin typeface="Cambria Math"/>
                        </a:rPr>
                        <m:t> − </m:t>
                      </m:r>
                      <m:sSup>
                        <m:sSupPr>
                          <m:ctrlPr>
                            <a:rPr lang="ru-RU" sz="2400" b="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pPr>
                        <m:e>
                          <m:r>
                            <m:rPr/>
                            <a:rPr lang="ru-RU" sz="2400" b="0" i="1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m:rPr/>
                            <a:rPr lang="ru-RU" sz="2400" b="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</mc:Choice>
              <mc:Fallback/>
            </mc:AlternateContent>
            <a:endParaRPr lang="ru-RU" sz="2400"/>
          </a:p>
        </p:txBody>
      </p:sp>
      <p:sp>
        <p:nvSpPr>
          <p:cNvPr id="28" name="TextBox 27"/>
          <p:cNvSpPr txBox="1"/>
          <p:nvPr/>
        </p:nvSpPr>
        <p:spPr bwMode="auto">
          <a:xfrm>
            <a:off x="5631689" y="4072710"/>
            <a:ext cx="305492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sSup>
                        <m:sSupPr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pPr>
                        <m:e>
                          <m:r>
                            <m:rPr/>
                            <a:rPr lang="ru-RU" sz="2400" b="0" i="1">
                              <a:latin typeface="Cambria Math"/>
                            </a:rPr>
                            <m:t>ВС</m:t>
                          </m:r>
                        </m:e>
                        <m:sup>
                          <m:r>
                            <m:rPr/>
                            <a:rPr lang="ru-RU" sz="2400" b="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m:rPr/>
                        <a:rPr lang="ru-RU" sz="2400" b="0" i="1">
                          <a:latin typeface="Cambria Math"/>
                        </a:rPr>
                        <m:t>=149−100</m:t>
                      </m:r>
                    </m:oMath>
                  </m:oMathPara>
                </a14:m>
              </mc:Choice>
              <mc:Fallback/>
            </mc:AlternateContent>
            <a:endParaRPr lang="ru-RU" sz="2400"/>
          </a:p>
        </p:txBody>
      </p:sp>
      <p:sp>
        <p:nvSpPr>
          <p:cNvPr id="29" name="TextBox 28"/>
          <p:cNvSpPr txBox="1"/>
          <p:nvPr/>
        </p:nvSpPr>
        <p:spPr bwMode="auto">
          <a:xfrm>
            <a:off x="5160635" y="4574435"/>
            <a:ext cx="305492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sSup>
                        <m:sSupPr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pPr>
                        <m:e>
                          <m:r>
                            <m:rPr/>
                            <a:rPr lang="ru-RU" sz="2400" b="0" i="1">
                              <a:latin typeface="Cambria Math"/>
                            </a:rPr>
                            <m:t>ВС</m:t>
                          </m:r>
                        </m:e>
                        <m:sup>
                          <m:r>
                            <m:rPr/>
                            <a:rPr lang="ru-RU" sz="2400" b="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m:rPr/>
                        <a:rPr lang="ru-RU" sz="2400" b="0" i="1">
                          <a:latin typeface="Cambria Math"/>
                        </a:rPr>
                        <m:t>=49</m:t>
                      </m:r>
                    </m:oMath>
                  </m:oMathPara>
                </a14:m>
              </mc:Choice>
              <mc:Fallback/>
            </mc:AlternateContent>
            <a:endParaRPr lang="ru-RU" sz="2400"/>
          </a:p>
        </p:txBody>
      </p:sp>
      <p:sp>
        <p:nvSpPr>
          <p:cNvPr id="30" name="TextBox 29"/>
          <p:cNvSpPr txBox="1"/>
          <p:nvPr/>
        </p:nvSpPr>
        <p:spPr bwMode="auto">
          <a:xfrm>
            <a:off x="6121216" y="5133914"/>
            <a:ext cx="305492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ru-RU" sz="2400" b="0">
                <a:latin typeface="Times New Roman"/>
                <a:cs typeface="Times New Roman"/>
              </a:rPr>
              <a:t>ВС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400" b="0" i="1">
                          <a:latin typeface="Cambria Math"/>
                        </a:rPr>
                        <m:t>=7</m:t>
                      </m:r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31" name="Прямоугольник 30"/>
          <p:cNvSpPr/>
          <p:nvPr/>
        </p:nvSpPr>
        <p:spPr bwMode="auto">
          <a:xfrm>
            <a:off x="5974587" y="5614724"/>
            <a:ext cx="4017818" cy="7758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>
                <a:solidFill>
                  <a:srgbClr val="C00000"/>
                </a:solidFill>
                <a:latin typeface="Times New Roman"/>
                <a:cs typeface="Times New Roman"/>
              </a:rPr>
              <a:t>Ответ: </a:t>
            </a:r>
            <a:r>
              <a:rPr lang="en-US" sz="2400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ru-RU" sz="2400" b="1">
                <a:solidFill>
                  <a:srgbClr val="C00000"/>
                </a:solidFill>
                <a:latin typeface="Times New Roman"/>
                <a:cs typeface="Times New Roman"/>
              </a:rPr>
              <a:t>7</a:t>
            </a:r>
            <a:endParaRPr lang="ru-RU" sz="2400" b="1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pic>
        <p:nvPicPr>
          <p:cNvPr id="32" name="Google Shape;276;p36"/>
          <p:cNvPicPr/>
          <p:nvPr/>
        </p:nvPicPr>
        <p:blipFill>
          <a:blip r:embed="rId3">
            <a:alphaModFix/>
          </a:blip>
          <a:stretch/>
        </p:blipFill>
        <p:spPr bwMode="auto">
          <a:xfrm>
            <a:off x="10226766" y="5888182"/>
            <a:ext cx="1618870" cy="68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2316691" cy="706153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 bwMode="auto">
          <a:xfrm>
            <a:off x="748146" y="473516"/>
            <a:ext cx="10889672" cy="878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>
                <a:latin typeface="Times New Roman"/>
                <a:cs typeface="Times New Roman"/>
              </a:rPr>
              <a:t>25. В </a:t>
            </a:r>
            <a:r>
              <a:rPr lang="ru-RU" sz="2400" b="1">
                <a:latin typeface="Times New Roman"/>
                <a:cs typeface="Times New Roman"/>
              </a:rPr>
              <a:t>прямоугольном треугольнике 𝐴𝐵𝐶 с прямым углом 𝐶 известно, что </a:t>
            </a:r>
            <a:endParaRPr lang="ru-RU" sz="2400" b="1">
              <a:latin typeface="Times New Roman"/>
              <a:cs typeface="Times New Roman"/>
            </a:endParaRPr>
          </a:p>
          <a:p>
            <a:pPr>
              <a:defRPr/>
            </a:pPr>
            <a:r>
              <a:rPr lang="ru-RU" sz="2400" b="1">
                <a:latin typeface="Times New Roman"/>
                <a:cs typeface="Times New Roman"/>
              </a:rPr>
              <a:t> </a:t>
            </a:r>
            <a:r>
              <a:rPr lang="ru-RU" sz="2400" b="1">
                <a:latin typeface="Times New Roman"/>
                <a:cs typeface="Times New Roman"/>
              </a:rPr>
              <a:t>     𝐴С </a:t>
            </a:r>
            <a:r>
              <a:rPr lang="ru-RU" sz="2400" b="1">
                <a:latin typeface="Times New Roman"/>
                <a:cs typeface="Times New Roman"/>
              </a:rPr>
              <a:t>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/>
                            <a:rPr lang="ru-RU" sz="2400" b="1" i="1">
                              <a:latin typeface="Cambria Math"/>
                            </a:rPr>
                            <m:t>𝟏𝟑𝟑</m:t>
                          </m:r>
                        </m:e>
                      </m:rad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, 𝐶В </a:t>
            </a:r>
            <a:r>
              <a:rPr lang="ru-RU" sz="2400" b="1">
                <a:latin typeface="Times New Roman"/>
                <a:cs typeface="Times New Roman"/>
              </a:rPr>
              <a:t>= </a:t>
            </a:r>
            <a:r>
              <a:rPr lang="ru-RU" sz="2400" b="1">
                <a:latin typeface="Times New Roman"/>
                <a:cs typeface="Times New Roman"/>
              </a:rPr>
              <a:t>6. </a:t>
            </a:r>
            <a:r>
              <a:rPr lang="ru-RU" sz="2400" b="1">
                <a:latin typeface="Times New Roman"/>
                <a:cs typeface="Times New Roman"/>
              </a:rPr>
              <a:t>Найдите длину </a:t>
            </a:r>
            <a:r>
              <a:rPr lang="ru-RU" sz="2400" b="1">
                <a:latin typeface="Times New Roman"/>
                <a:cs typeface="Times New Roman"/>
              </a:rPr>
              <a:t>разности векторов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ru-RU" sz="2400" b="1" i="0">
                              <a:latin typeface="Cambria Math"/>
                              <a:cs typeface="Times New Roman"/>
                            </a:rPr>
                            <m:t>СА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и </a:t>
            </a:r>
            <a:r>
              <a:rPr lang="en-US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ru-RU" sz="2400" b="1" i="0">
                              <a:latin typeface="Cambria Math"/>
                              <a:cs typeface="Times New Roman"/>
                            </a:rPr>
                            <m:t>СВ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.</a:t>
            </a:r>
            <a:endParaRPr lang="ru-RU" sz="2400" b="1">
              <a:latin typeface="Times New Roman"/>
              <a:cs typeface="Times New Roman"/>
            </a:endParaRPr>
          </a:p>
        </p:txBody>
      </p:sp>
      <p:sp>
        <p:nvSpPr>
          <p:cNvPr id="5" name="Прямоугольный треугольник 4"/>
          <p:cNvSpPr/>
          <p:nvPr/>
        </p:nvSpPr>
        <p:spPr bwMode="auto">
          <a:xfrm>
            <a:off x="1454727" y="2008909"/>
            <a:ext cx="2923309" cy="3546764"/>
          </a:xfrm>
          <a:prstGeom prst="rt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1163782" y="1579418"/>
            <a:ext cx="581890" cy="4294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b="1">
                <a:solidFill>
                  <a:schemeClr val="tx1"/>
                </a:solidFill>
              </a:rPr>
              <a:t>A</a:t>
            </a:r>
            <a:endParaRPr lang="ru-RU" sz="2400" b="1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872837" y="5340927"/>
            <a:ext cx="581890" cy="4294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>
                <a:solidFill>
                  <a:schemeClr val="tx1"/>
                </a:solidFill>
              </a:rPr>
              <a:t>С</a:t>
            </a:r>
            <a:endParaRPr lang="ru-RU" sz="2400" b="1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4378036" y="5302157"/>
            <a:ext cx="500708" cy="4474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>
                <a:solidFill>
                  <a:schemeClr val="tx1"/>
                </a:solidFill>
              </a:rPr>
              <a:t>В</a:t>
            </a:r>
            <a:endParaRPr lang="ru-RU" sz="2400" b="1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638225" y="3530768"/>
            <a:ext cx="802719" cy="40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rad>
                        <m:radPr>
                          <m:degHide m:val="on"/>
                          <m:ctrlPr>
                            <a:rPr lang="ru-RU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/>
                            <a:rPr lang="ru-RU" b="1" i="1">
                              <a:latin typeface="Cambria Math"/>
                            </a:rPr>
                            <m:t>𝟏𝟑𝟑</m:t>
                          </m:r>
                        </m:e>
                      </m:rad>
                    </m:oMath>
                  </m:oMathPara>
                </a14:m>
              </mc:Choice>
              <mc:Fallback/>
            </mc:AlternateContent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22593" y="564767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>
                <a:latin typeface="Times New Roman"/>
                <a:cs typeface="Times New Roman"/>
              </a:rPr>
              <a:t>6</a:t>
            </a:r>
            <a:endParaRPr lang="ru-RU"/>
          </a:p>
        </p:txBody>
      </p:sp>
      <p:cxnSp>
        <p:nvCxnSpPr>
          <p:cNvPr id="11" name="Прямая со стрелкой 10"/>
          <p:cNvCxnSpPr>
            <a:cxnSpLocks/>
          </p:cNvCxnSpPr>
          <p:nvPr/>
        </p:nvCxnSpPr>
        <p:spPr bwMode="auto">
          <a:xfrm flipV="1">
            <a:off x="1482648" y="5555672"/>
            <a:ext cx="2895388" cy="25641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cxnSpLocks/>
          </p:cNvCxnSpPr>
          <p:nvPr/>
        </p:nvCxnSpPr>
        <p:spPr bwMode="auto">
          <a:xfrm flipH="1" flipV="1">
            <a:off x="1454727" y="2008909"/>
            <a:ext cx="14137" cy="3546764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cxnSpLocks/>
            <a:stCxn id="5" idx="4"/>
            <a:endCxn id="5" idx="0"/>
          </p:cNvCxnSpPr>
          <p:nvPr/>
        </p:nvCxnSpPr>
        <p:spPr bwMode="auto">
          <a:xfrm flipH="1" flipV="1">
            <a:off x="1454727" y="2008909"/>
            <a:ext cx="2923309" cy="3546764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 bwMode="auto">
          <a:xfrm>
            <a:off x="5271471" y="1351705"/>
            <a:ext cx="4461163" cy="8251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ru-RU" sz="2400" b="0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СА</m:t>
                          </m:r>
                        </m:e>
                      </m:acc>
                      <m:r>
                        <m:rPr/>
                        <a:rPr lang="ru-RU" sz="2400" b="0" i="1">
                          <a:solidFill>
                            <a:schemeClr val="tx1"/>
                          </a:solidFill>
                          <a:latin typeface="Cambria Math"/>
                        </a:rPr>
                        <m:t>− </m:t>
                      </m:r>
                      <m:acc>
                        <m:accPr>
                          <m:chr m:val="⃗"/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ru-RU" sz="24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СВ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400">
                <a:solidFill>
                  <a:schemeClr val="tx1"/>
                </a:solidFill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ru-RU" sz="2400" b="0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ВА</m:t>
                          </m:r>
                        </m:e>
                      </m:acc>
                      <m:r>
                        <m:rPr/>
                        <a:rPr lang="en-US" sz="240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</mc:Choice>
              <mc:Fallback/>
            </mc:AlternateContent>
            <a:endParaRPr lang="ru-RU" sz="240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 bwMode="auto">
          <a:xfrm>
            <a:off x="4628390" y="2074679"/>
            <a:ext cx="6040582" cy="5976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ru-RU" sz="240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ru-RU" sz="2400">
                <a:solidFill>
                  <a:schemeClr val="tx1"/>
                </a:solidFill>
                <a:latin typeface="Times New Roman"/>
                <a:cs typeface="Times New Roman"/>
              </a:rPr>
              <a:t>из </a:t>
            </a:r>
            <a:r>
              <a:rPr lang="ru-RU" sz="2400">
                <a:solidFill>
                  <a:schemeClr val="tx1"/>
                </a:solidFill>
                <a:latin typeface="Times New Roman"/>
                <a:ea typeface="Cambria Math"/>
                <a:cs typeface="Times New Roman"/>
              </a:rPr>
              <a:t>∆</a:t>
            </a:r>
            <a:r>
              <a:rPr lang="en-US" sz="2400">
                <a:solidFill>
                  <a:schemeClr val="tx1"/>
                </a:solidFill>
                <a:latin typeface="Times New Roman"/>
                <a:ea typeface="Cambria Math"/>
                <a:cs typeface="Times New Roman"/>
              </a:rPr>
              <a:t>AB</a:t>
            </a:r>
            <a:r>
              <a:rPr lang="ru-RU" sz="2400">
                <a:solidFill>
                  <a:schemeClr val="tx1"/>
                </a:solidFill>
                <a:latin typeface="Times New Roman"/>
                <a:ea typeface="Cambria Math"/>
                <a:cs typeface="Times New Roman"/>
              </a:rPr>
              <a:t>С по теореме Пифагора найдём ВА</a:t>
            </a:r>
            <a:endParaRPr lang="ru-RU" sz="24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24" name="TextBox 23"/>
          <p:cNvSpPr txBox="1"/>
          <p:nvPr/>
        </p:nvSpPr>
        <p:spPr bwMode="auto">
          <a:xfrm>
            <a:off x="5701144" y="2805545"/>
            <a:ext cx="305492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sSup>
                        <m:sSupPr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pPr>
                        <m:e>
                          <m:r>
                            <m:rPr/>
                            <a:rPr lang="ru-RU" sz="2400" b="0" i="1">
                              <a:latin typeface="Cambria Math"/>
                            </a:rPr>
                            <m:t>ВА</m:t>
                          </m:r>
                        </m:e>
                        <m:sup>
                          <m:r>
                            <m:rPr/>
                            <a:rPr lang="ru-RU" sz="2400" b="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m:rPr/>
                        <a:rPr lang="ru-RU" sz="2400" b="0" i="1">
                          <a:latin typeface="Cambria Math"/>
                        </a:rPr>
                        <m:t>= </m:t>
                      </m:r>
                      <m:sSup>
                        <m:sSupPr>
                          <m:ctrlPr>
                            <a:rPr lang="ru-RU" sz="2400" b="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pPr>
                        <m:e>
                          <m:r>
                            <m:rPr/>
                            <a:rPr lang="ru-RU" sz="2400" b="0" i="1">
                              <a:latin typeface="Cambria Math"/>
                            </a:rPr>
                            <m:t>СА</m:t>
                          </m:r>
                        </m:e>
                        <m:sup>
                          <m:r>
                            <m:rPr/>
                            <a:rPr lang="ru-RU" sz="2400" b="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m:rPr/>
                        <a:rPr lang="ru-RU" sz="2400" b="0" i="1">
                          <a:latin typeface="Cambria Math"/>
                        </a:rPr>
                        <m:t>+ </m:t>
                      </m:r>
                      <m:sSup>
                        <m:sSupPr>
                          <m:ctrlPr>
                            <a:rPr lang="ru-RU" sz="2400" b="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pPr>
                        <m:e>
                          <m:r>
                            <m:rPr/>
                            <a:rPr lang="ru-RU" sz="2400" b="0" i="1">
                              <a:latin typeface="Cambria Math"/>
                            </a:rPr>
                            <m:t>ВС</m:t>
                          </m:r>
                        </m:e>
                        <m:sup>
                          <m:r>
                            <m:rPr/>
                            <a:rPr lang="ru-RU" sz="2400" b="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</mc:Choice>
              <mc:Fallback/>
            </mc:AlternateContent>
            <a:endParaRPr lang="ru-RU" sz="2400"/>
          </a:p>
        </p:txBody>
      </p:sp>
      <p:sp>
        <p:nvSpPr>
          <p:cNvPr id="25" name="TextBox 24"/>
          <p:cNvSpPr txBox="1"/>
          <p:nvPr/>
        </p:nvSpPr>
        <p:spPr bwMode="auto">
          <a:xfrm>
            <a:off x="5974587" y="3459081"/>
            <a:ext cx="3054929" cy="4128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sSup>
                        <m:sSupPr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pPr>
                        <m:e>
                          <m:r>
                            <m:rPr/>
                            <a:rPr lang="ru-RU" sz="2400" b="0" i="1">
                              <a:latin typeface="Cambria Math"/>
                            </a:rPr>
                            <m:t>ВА</m:t>
                          </m:r>
                        </m:e>
                        <m:sup>
                          <m:r>
                            <m:rPr/>
                            <a:rPr lang="ru-RU" sz="2400" b="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m:rPr/>
                        <a:rPr lang="ru-RU" sz="2400" b="0" i="1">
                          <a:latin typeface="Cambria Math"/>
                        </a:rPr>
                        <m:t>= </m:t>
                      </m:r>
                      <m:sSup>
                        <m:sSupPr>
                          <m:ctrlPr>
                            <a:rPr lang="ru-RU" sz="2400" b="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pPr>
                        <m:e>
                          <m:r>
                            <m:rPr/>
                            <a:rPr lang="ru-RU" sz="2400" b="0" i="1">
                              <a:latin typeface="Cambria Math"/>
                            </a:rPr>
                            <m:t>(</m:t>
                          </m:r>
                          <m:rad>
                            <m:radPr>
                              <m:degHide m:val="on"/>
                              <m:ctrlPr>
                                <a:rPr lang="ru-RU" sz="24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radPr>
                            <m:deg>
                              <m:r>
                                <m:rPr/>
                                <a:rPr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/>
                              </m:r>
                            </m:deg>
                            <m:e>
                              <m:r>
                                <m:rPr/>
                                <a:rPr lang="ru-RU" sz="2400" b="0" i="0">
                                  <a:latin typeface="Cambria Math"/>
                                </a:rPr>
                                <m:t>133</m:t>
                              </m:r>
                            </m:e>
                          </m:rad>
                          <m:r>
                            <m:rPr/>
                            <a:rPr lang="ru-RU" sz="2400" b="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m:rPr/>
                            <a:rPr lang="ru-RU" sz="2400" b="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m:rPr/>
                        <a:rPr lang="ru-RU" sz="2400" b="0" i="1">
                          <a:latin typeface="Cambria Math"/>
                        </a:rPr>
                        <m:t>+ </m:t>
                      </m:r>
                      <m:sSup>
                        <m:sSupPr>
                          <m:ctrlPr>
                            <a:rPr lang="ru-RU" sz="2400" b="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pPr>
                        <m:e>
                          <m:r>
                            <m:rPr/>
                            <a:rPr lang="ru-RU" sz="2400" b="0" i="1">
                              <a:latin typeface="Cambria Math"/>
                            </a:rPr>
                            <m:t>6</m:t>
                          </m:r>
                        </m:e>
                        <m:sup>
                          <m:r>
                            <m:rPr/>
                            <a:rPr lang="ru-RU" sz="2400" b="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</mc:Choice>
              <mc:Fallback/>
            </mc:AlternateContent>
            <a:endParaRPr lang="ru-RU" sz="2400"/>
          </a:p>
        </p:txBody>
      </p:sp>
      <p:sp>
        <p:nvSpPr>
          <p:cNvPr id="26" name="TextBox 25"/>
          <p:cNvSpPr txBox="1"/>
          <p:nvPr/>
        </p:nvSpPr>
        <p:spPr bwMode="auto">
          <a:xfrm>
            <a:off x="5631689" y="4072710"/>
            <a:ext cx="305492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sSup>
                        <m:sSupPr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pPr>
                        <m:e>
                          <m:r>
                            <m:rPr/>
                            <a:rPr lang="ru-RU" sz="2400" b="0" i="1">
                              <a:latin typeface="Cambria Math"/>
                            </a:rPr>
                            <m:t>ВА</m:t>
                          </m:r>
                        </m:e>
                        <m:sup>
                          <m:r>
                            <m:rPr/>
                            <a:rPr lang="ru-RU" sz="2400" b="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m:rPr/>
                        <a:rPr lang="ru-RU" sz="2400" b="0" i="1">
                          <a:latin typeface="Cambria Math"/>
                        </a:rPr>
                        <m:t>=133+36</m:t>
                      </m:r>
                    </m:oMath>
                  </m:oMathPara>
                </a14:m>
              </mc:Choice>
              <mc:Fallback/>
            </mc:AlternateContent>
            <a:endParaRPr lang="ru-RU" sz="2400"/>
          </a:p>
        </p:txBody>
      </p:sp>
      <p:sp>
        <p:nvSpPr>
          <p:cNvPr id="27" name="TextBox 26"/>
          <p:cNvSpPr txBox="1"/>
          <p:nvPr/>
        </p:nvSpPr>
        <p:spPr bwMode="auto">
          <a:xfrm>
            <a:off x="5410016" y="4659804"/>
            <a:ext cx="305492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sSup>
                        <m:sSupPr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pPr>
                        <m:e>
                          <m:r>
                            <m:rPr/>
                            <a:rPr lang="ru-RU" sz="2400" b="0" i="1">
                              <a:latin typeface="Cambria Math"/>
                            </a:rPr>
                            <m:t>ВА</m:t>
                          </m:r>
                        </m:e>
                        <m:sup>
                          <m:r>
                            <m:rPr/>
                            <a:rPr lang="ru-RU" sz="2400" b="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m:rPr/>
                        <a:rPr lang="ru-RU" sz="2400" b="0" i="1">
                          <a:latin typeface="Cambria Math"/>
                        </a:rPr>
                        <m:t>=169</m:t>
                      </m:r>
                    </m:oMath>
                  </m:oMathPara>
                </a14:m>
              </mc:Choice>
              <mc:Fallback/>
            </mc:AlternateContent>
            <a:endParaRPr lang="ru-RU" sz="2400"/>
          </a:p>
        </p:txBody>
      </p:sp>
      <p:sp>
        <p:nvSpPr>
          <p:cNvPr id="28" name="TextBox 27"/>
          <p:cNvSpPr txBox="1"/>
          <p:nvPr/>
        </p:nvSpPr>
        <p:spPr bwMode="auto">
          <a:xfrm>
            <a:off x="6192982" y="5156563"/>
            <a:ext cx="305492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ru-RU" sz="2400" b="0">
                <a:latin typeface="Times New Roman"/>
                <a:cs typeface="Times New Roman"/>
              </a:rPr>
              <a:t>ВА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400" b="0" i="1">
                          <a:latin typeface="Cambria Math"/>
                        </a:rPr>
                        <m:t>=13</m:t>
                      </m:r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29" name="Прямоугольник 28"/>
          <p:cNvSpPr/>
          <p:nvPr/>
        </p:nvSpPr>
        <p:spPr bwMode="auto">
          <a:xfrm>
            <a:off x="5974587" y="5614724"/>
            <a:ext cx="4017818" cy="7758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>
                <a:solidFill>
                  <a:srgbClr val="C00000"/>
                </a:solidFill>
                <a:latin typeface="Times New Roman"/>
                <a:cs typeface="Times New Roman"/>
              </a:rPr>
              <a:t>Ответ: </a:t>
            </a:r>
            <a:r>
              <a:rPr lang="en-US" sz="2400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ru-RU" sz="2400" b="1">
                <a:solidFill>
                  <a:srgbClr val="C00000"/>
                </a:solidFill>
                <a:latin typeface="Times New Roman"/>
                <a:cs typeface="Times New Roman"/>
              </a:rPr>
              <a:t>13</a:t>
            </a:r>
            <a:endParaRPr lang="ru-RU" sz="2400" b="1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pic>
        <p:nvPicPr>
          <p:cNvPr id="30" name="Google Shape;276;p36"/>
          <p:cNvPicPr/>
          <p:nvPr/>
        </p:nvPicPr>
        <p:blipFill>
          <a:blip r:embed="rId3">
            <a:alphaModFix/>
          </a:blip>
          <a:stretch/>
        </p:blipFill>
        <p:spPr bwMode="auto">
          <a:xfrm>
            <a:off x="10226766" y="5888182"/>
            <a:ext cx="1618870" cy="68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-79803" y="-70177"/>
            <a:ext cx="12316691" cy="706153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 bwMode="auto">
          <a:xfrm>
            <a:off x="744257" y="515035"/>
            <a:ext cx="10186979" cy="94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>
                <a:latin typeface="Times New Roman"/>
                <a:cs typeface="Times New Roman"/>
              </a:rPr>
              <a:t>2</a:t>
            </a:r>
            <a:r>
              <a:rPr lang="ru-RU" sz="2400" b="1">
                <a:latin typeface="Times New Roman"/>
                <a:cs typeface="Times New Roman"/>
              </a:rPr>
              <a:t>6</a:t>
            </a:r>
            <a:r>
              <a:rPr lang="en-US" sz="2400" b="1">
                <a:latin typeface="Times New Roman"/>
                <a:cs typeface="Times New Roman"/>
              </a:rPr>
              <a:t>. </a:t>
            </a:r>
            <a:r>
              <a:rPr lang="ru-RU" sz="2400" b="1">
                <a:latin typeface="Times New Roman"/>
                <a:cs typeface="Times New Roman"/>
              </a:rPr>
              <a:t>Сторона </a:t>
            </a:r>
            <a:r>
              <a:rPr lang="ru-RU" sz="2400" b="1">
                <a:latin typeface="Times New Roman"/>
                <a:cs typeface="Times New Roman"/>
              </a:rPr>
              <a:t>равностороннего треугольника 𝐴𝐵𝐶 равна </a:t>
            </a:r>
            <a:r>
              <a:rPr lang="ru-RU" sz="2400" b="1">
                <a:latin typeface="Times New Roman"/>
                <a:cs typeface="Times New Roman"/>
              </a:rPr>
              <a:t>6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/>
                            <a:rPr lang="en-US" sz="2400" b="1" i="0">
                              <a:latin typeface="Cambria Math"/>
                              <a:cs typeface="Times New Roman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. </a:t>
            </a:r>
            <a:endParaRPr/>
          </a:p>
          <a:p>
            <a:pPr>
              <a:defRPr/>
            </a:pPr>
            <a:r>
              <a:rPr lang="ru-RU" sz="2400" b="1">
                <a:latin typeface="Times New Roman"/>
                <a:cs typeface="Times New Roman"/>
              </a:rPr>
              <a:t> </a:t>
            </a:r>
            <a:r>
              <a:rPr lang="ru-RU" sz="2400" b="1">
                <a:latin typeface="Times New Roman"/>
                <a:cs typeface="Times New Roman"/>
              </a:rPr>
              <a:t>      Найдите скалярное произведение </a:t>
            </a:r>
            <a:r>
              <a:rPr lang="ru-RU" sz="2400" b="1">
                <a:latin typeface="Times New Roman"/>
                <a:cs typeface="Times New Roman"/>
              </a:rPr>
              <a:t>векторов </a:t>
            </a:r>
            <a:r>
              <a:rPr lang="en-US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0">
                              <a:latin typeface="Cambria Math"/>
                              <a:cs typeface="Times New Roman"/>
                            </a:rPr>
                            <m:t>𝐀𝐁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a:r>
              <a:rPr lang="ru-RU" sz="2400" b="1">
                <a:latin typeface="Times New Roman"/>
                <a:cs typeface="Times New Roman"/>
              </a:rPr>
              <a:t>и </a:t>
            </a:r>
            <a:r>
              <a:rPr lang="en-US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0">
                              <a:latin typeface="Cambria Math"/>
                              <a:cs typeface="Times New Roman"/>
                            </a:rPr>
                            <m:t>𝐀𝐂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. </a:t>
            </a:r>
            <a:endParaRPr lang="ru-RU" sz="2400" b="1">
              <a:latin typeface="Times New Roman"/>
              <a:cs typeface="Times New Roman"/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 bwMode="auto">
          <a:xfrm>
            <a:off x="730690" y="1974943"/>
            <a:ext cx="5084618" cy="3338945"/>
          </a:xfrm>
          <a:prstGeom prst="triangle">
            <a:avLst>
              <a:gd name="adj" fmla="val 45095"/>
            </a:avLst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162367" y="5158024"/>
            <a:ext cx="581890" cy="4294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b="1">
                <a:solidFill>
                  <a:schemeClr val="tx1"/>
                </a:solidFill>
              </a:rPr>
              <a:t>A</a:t>
            </a:r>
            <a:endParaRPr lang="ru-RU" sz="2400" b="1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2691109" y="1545453"/>
            <a:ext cx="581890" cy="4294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b="1">
                <a:solidFill>
                  <a:schemeClr val="tx1"/>
                </a:solidFill>
              </a:rPr>
              <a:t>B</a:t>
            </a:r>
            <a:endParaRPr lang="ru-RU" sz="2400" b="1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5787598" y="5099143"/>
            <a:ext cx="581890" cy="4294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b="1">
                <a:solidFill>
                  <a:schemeClr val="tx1"/>
                </a:solidFill>
              </a:rPr>
              <a:t>C</a:t>
            </a:r>
            <a:endParaRPr lang="ru-RU" sz="2400" b="1">
              <a:solidFill>
                <a:schemeClr val="tx1"/>
              </a:solidFill>
            </a:endParaRPr>
          </a:p>
        </p:txBody>
      </p:sp>
      <p:cxnSp>
        <p:nvCxnSpPr>
          <p:cNvPr id="9" name="Прямая со стрелкой 8"/>
          <p:cNvCxnSpPr>
            <a:cxnSpLocks/>
            <a:stCxn id="5" idx="2"/>
            <a:endCxn id="5" idx="0"/>
          </p:cNvCxnSpPr>
          <p:nvPr/>
        </p:nvCxnSpPr>
        <p:spPr bwMode="auto">
          <a:xfrm flipV="1">
            <a:off x="730690" y="1974943"/>
            <a:ext cx="2292908" cy="3338945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cxnSpLocks/>
            <a:stCxn id="5" idx="2"/>
            <a:endCxn id="5" idx="4"/>
          </p:cNvCxnSpPr>
          <p:nvPr/>
        </p:nvCxnSpPr>
        <p:spPr bwMode="auto">
          <a:xfrm>
            <a:off x="730690" y="5313889"/>
            <a:ext cx="5084618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 bwMode="auto">
          <a:xfrm>
            <a:off x="1172549" y="3233831"/>
            <a:ext cx="579902" cy="3954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>
                <a:latin typeface="Times New Roman"/>
                <a:cs typeface="Times New Roman"/>
              </a:rPr>
              <a:t>6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ru-RU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/>
                            <a:rPr lang="en-US" i="1">
                              <a:latin typeface="Cambria Math"/>
                              <a:cs typeface="Times New Roman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</mc:Choice>
              <mc:Fallback/>
            </mc:AlternateContent>
            <a:endParaRPr lang="ru-RU"/>
          </a:p>
        </p:txBody>
      </p:sp>
      <p:sp>
        <p:nvSpPr>
          <p:cNvPr id="15" name="Прямоугольник 14"/>
          <p:cNvSpPr/>
          <p:nvPr/>
        </p:nvSpPr>
        <p:spPr bwMode="auto">
          <a:xfrm flipH="1">
            <a:off x="2750424" y="5441093"/>
            <a:ext cx="1029644" cy="395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>
                <a:latin typeface="Times New Roman"/>
                <a:cs typeface="Times New Roman"/>
              </a:rPr>
              <a:t>6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ru-RU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/>
                            <a:rPr lang="en-US" i="1">
                              <a:latin typeface="Cambria Math"/>
                              <a:cs typeface="Times New Roman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</mc:Choice>
              <mc:Fallback/>
            </mc:AlternateContent>
            <a:endParaRPr lang="ru-RU"/>
          </a:p>
        </p:txBody>
      </p:sp>
      <p:pic>
        <p:nvPicPr>
          <p:cNvPr id="16" name="Рукописный ввод 15"/>
          <p:cNvPicPr/>
          <p:nvPr/>
        </p:nvPicPr>
        <p:blipFill>
          <a:blip r:embed="rId3"/>
          <a:stretch/>
        </p:blipFill>
        <p:spPr bwMode="auto">
          <a:xfrm rot="15177148">
            <a:off x="1043158" y="4886887"/>
            <a:ext cx="538842" cy="424513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 bwMode="auto">
          <a:xfrm>
            <a:off x="1485767" y="4693332"/>
            <a:ext cx="41671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sSup>
                        <m:sSupPr>
                          <m:ctrlPr>
                            <a:rPr lang="ru-RU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pPr>
                        <m:e>
                          <m:r>
                            <m:rPr/>
                            <a:rPr lang="en-US" b="0" i="1">
                              <a:latin typeface="Cambria Math"/>
                            </a:rPr>
                            <m:t>60</m:t>
                          </m:r>
                        </m:e>
                        <m:sup>
                          <m:r>
                            <m:rPr/>
                            <a:rPr lang="en-US" b="0" i="1">
                              <a:latin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</mc:Choice>
              <mc:Fallback/>
            </mc:AlternateContent>
            <a:endParaRPr lang="ru-RU"/>
          </a:p>
        </p:txBody>
      </p:sp>
      <p:sp>
        <p:nvSpPr>
          <p:cNvPr id="19" name="TextBox 18"/>
          <p:cNvSpPr txBox="1"/>
          <p:nvPr/>
        </p:nvSpPr>
        <p:spPr bwMode="auto">
          <a:xfrm>
            <a:off x="6931636" y="1899432"/>
            <a:ext cx="3309168" cy="453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0" i="1">
                              <a:latin typeface="Cambria Math"/>
                              <a:cs typeface="Times New Roman"/>
                            </a:rPr>
                            <m:t>𝑎</m:t>
                          </m:r>
                        </m:e>
                      </m:acc>
                      <m:r>
                        <m:rPr/>
                        <a:rPr lang="ru-RU" sz="2400" i="1">
                          <a:latin typeface="Cambria Math"/>
                          <a:ea typeface="Cambria Math"/>
                          <a:cs typeface="Times New Roman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0" i="1">
                                  <a:latin typeface="Cambria Math"/>
                                  <a:cs typeface="Times New Roman"/>
                                </a:rPr>
                                <m:t>𝑎</m:t>
                              </m:r>
                            </m:e>
                          </m:acc>
                        </m:e>
                      </m:d>
                      <m:r>
                        <m:rPr/>
                        <a:rPr lang="en-US" sz="2400" i="1">
                          <a:latin typeface="Cambria Math"/>
                          <a:ea typeface="Cambria Math"/>
                          <a:cs typeface="Times New Roman"/>
                        </a:rPr>
                        <m:t>∙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𝑏</m:t>
                              </m:r>
                            </m:e>
                          </m:acc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cos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i="1">
                          <a:latin typeface="Cambria Math"/>
                          <a:ea typeface="Cambria Math"/>
                          <a:cs typeface="Times New Roman"/>
                        </a:rPr>
                        <m:t>𝛼</m:t>
                      </m:r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20" name="TextBox 19"/>
          <p:cNvSpPr txBox="1"/>
          <p:nvPr/>
        </p:nvSpPr>
        <p:spPr bwMode="auto">
          <a:xfrm>
            <a:off x="6383631" y="2635304"/>
            <a:ext cx="3825473" cy="4461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ru-RU" sz="2400" b="0" i="1">
                              <a:latin typeface="Cambria Math"/>
                              <a:cs typeface="Times New Roman"/>
                            </a:rPr>
                            <m:t>АВ</m:t>
                          </m:r>
                        </m:e>
                      </m:acc>
                      <m:r>
                        <m:rPr/>
                        <a:rPr lang="ru-RU" sz="2400" i="1">
                          <a:latin typeface="Cambria Math"/>
                          <a:ea typeface="Cambria Math"/>
                          <a:cs typeface="Times New Roman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ru-RU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АС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ru-RU" sz="2400" b="0" i="1">
                                  <a:latin typeface="Cambria Math"/>
                                  <a:cs typeface="Times New Roman"/>
                                </a:rPr>
                                <m:t>АВ</m:t>
                              </m:r>
                            </m:e>
                          </m:acc>
                        </m:e>
                      </m:d>
                      <m:r>
                        <m:rPr/>
                        <a:rPr lang="en-US" sz="2400" i="1">
                          <a:latin typeface="Cambria Math"/>
                          <a:ea typeface="Cambria Math"/>
                          <a:cs typeface="Times New Roman"/>
                        </a:rPr>
                        <m:t>∙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𝐴𝐶</m:t>
                              </m:r>
                            </m:e>
                          </m:acc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cos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sSup>
                        <m:sSupPr>
                          <m:ctrlPr>
                            <a:rPr lang="en-US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sSupPr>
                        <m:e>
                          <m:r>
                            <m:rPr/>
                            <a:rPr lang="en-US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60</m:t>
                          </m:r>
                        </m:e>
                        <m:sup>
                          <m:r>
                            <m:rPr/>
                            <a:rPr lang="ru-RU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21" name="TextBox 20"/>
          <p:cNvSpPr txBox="1"/>
          <p:nvPr/>
        </p:nvSpPr>
        <p:spPr bwMode="auto">
          <a:xfrm>
            <a:off x="6782840" y="3309988"/>
            <a:ext cx="3825473" cy="521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ru-RU" sz="2400" b="0" i="1">
                              <a:latin typeface="Cambria Math"/>
                              <a:cs typeface="Times New Roman"/>
                            </a:rPr>
                            <m:t>АВ</m:t>
                          </m:r>
                        </m:e>
                      </m:acc>
                      <m:r>
                        <m:rPr/>
                        <a:rPr lang="ru-RU" sz="2400" i="1">
                          <a:latin typeface="Cambria Math"/>
                          <a:ea typeface="Cambria Math"/>
                          <a:cs typeface="Times New Roman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ru-RU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АС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 =</a:t>
            </a:r>
            <a:r>
              <a:rPr lang="ru-RU" sz="2400">
                <a:latin typeface="Times New Roman"/>
                <a:cs typeface="Times New Roman"/>
              </a:rPr>
              <a:t>6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/>
                            <a:rPr lang="en-US" sz="2400" i="1">
                              <a:latin typeface="Cambria Math"/>
                              <a:cs typeface="Times New Roman"/>
                            </a:rPr>
                            <m:t>3</m:t>
                          </m:r>
                        </m:e>
                      </m:rad>
                      <m:r>
                        <m:rPr/>
                        <a:rPr lang="en-US" sz="2400" i="1">
                          <a:latin typeface="Cambria Math"/>
                          <a:ea typeface="Cambria Math"/>
                          <a:cs typeface="Times New Roman"/>
                        </a:rPr>
                        <m:t>∙</m:t>
                      </m:r>
                      <m:r>
                        <m:rPr>
                          <m:nor m:val="on"/>
                        </m:rPr>
                        <a:rPr lang="ru-RU" sz="2400">
                          <a:latin typeface="Times New Roman"/>
                          <a:cs typeface="Times New Roman"/>
                        </a:rPr>
                        <m:t>6</m:t>
                      </m:r>
                      <m:rad>
                        <m:radPr>
                          <m:degHide m:val="on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/>
                            <a:rPr lang="en-US" sz="2400" i="1">
                              <a:latin typeface="Cambria Math"/>
                              <a:cs typeface="Times New Roman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</mc:Choice>
              <mc:Fallback/>
            </mc:AlternateContent>
            <a:r>
              <a:rPr lang="ru-RU" sz="2400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400" i="1">
                          <a:latin typeface="Cambria Math"/>
                          <a:ea typeface="Cambria Math"/>
                          <a:cs typeface="Times New Roman"/>
                        </a:rPr>
                        <m:t>∙</m:t>
                      </m:r>
                      <m:f>
                        <m:fPr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fPr>
                        <m:num>
                          <m:r>
                            <m:rPr/>
                            <a:rPr lang="ru-RU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1</m:t>
                          </m:r>
                        </m:num>
                        <m:den>
                          <m:r>
                            <m:rPr/>
                            <a:rPr lang="ru-RU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22" name="TextBox 21"/>
          <p:cNvSpPr txBox="1"/>
          <p:nvPr/>
        </p:nvSpPr>
        <p:spPr bwMode="auto">
          <a:xfrm>
            <a:off x="7257829" y="3964858"/>
            <a:ext cx="3825473" cy="521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ru-RU" sz="2400" b="0" i="1">
                              <a:latin typeface="Cambria Math"/>
                              <a:cs typeface="Times New Roman"/>
                            </a:rPr>
                            <m:t>АВ</m:t>
                          </m:r>
                        </m:e>
                      </m:acc>
                      <m:r>
                        <m:rPr/>
                        <a:rPr lang="ru-RU" sz="2400" i="1">
                          <a:latin typeface="Cambria Math"/>
                          <a:ea typeface="Cambria Math"/>
                          <a:cs typeface="Times New Roman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ru-RU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АС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 =</a:t>
            </a:r>
            <a:r>
              <a:rPr lang="ru-RU" sz="2400">
                <a:latin typeface="Times New Roman"/>
                <a:cs typeface="Times New Roman"/>
              </a:rPr>
              <a:t>10</a:t>
            </a:r>
            <a:r>
              <a:rPr lang="ru-RU" sz="2400">
                <a:latin typeface="Times New Roman"/>
                <a:cs typeface="Times New Roman"/>
              </a:rPr>
              <a:t>8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400" i="1">
                          <a:latin typeface="Cambria Math"/>
                          <a:ea typeface="Cambria Math"/>
                          <a:cs typeface="Times New Roman"/>
                        </a:rPr>
                        <m:t>∙</m:t>
                      </m:r>
                      <m:f>
                        <m:fPr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fPr>
                        <m:num>
                          <m:r>
                            <m:rPr/>
                            <a:rPr lang="ru-RU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1</m:t>
                          </m:r>
                        </m:num>
                        <m:den>
                          <m:r>
                            <m:rPr/>
                            <a:rPr lang="ru-RU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23" name="TextBox 22"/>
          <p:cNvSpPr txBox="1"/>
          <p:nvPr/>
        </p:nvSpPr>
        <p:spPr bwMode="auto">
          <a:xfrm>
            <a:off x="7501762" y="4717448"/>
            <a:ext cx="3825473" cy="4165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ru-RU" sz="2400" b="0" i="1">
                              <a:latin typeface="Cambria Math"/>
                              <a:cs typeface="Times New Roman"/>
                            </a:rPr>
                            <m:t>АВ</m:t>
                          </m:r>
                        </m:e>
                      </m:acc>
                      <m:r>
                        <m:rPr/>
                        <a:rPr lang="ru-RU" sz="2400" i="1">
                          <a:latin typeface="Cambria Math"/>
                          <a:ea typeface="Cambria Math"/>
                          <a:cs typeface="Times New Roman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ru-RU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АС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 =</a:t>
            </a:r>
            <a:r>
              <a:rPr lang="ru-RU" sz="2400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400" i="1">
                          <a:latin typeface="Cambria Math"/>
                          <a:ea typeface="Cambria Math"/>
                          <a:cs typeface="Times New Roman"/>
                        </a:rPr>
                        <m:t> </m:t>
                      </m:r>
                    </m:oMath>
                  </m:oMathPara>
                </a14:m>
              </mc:Choice>
              <mc:Fallback/>
            </mc:AlternateContent>
            <a:r>
              <a:rPr lang="ru-RU" sz="2400">
                <a:latin typeface="Times New Roman"/>
                <a:cs typeface="Times New Roman"/>
              </a:rPr>
              <a:t>54</a:t>
            </a:r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24" name="Прямоугольник 23"/>
          <p:cNvSpPr/>
          <p:nvPr/>
        </p:nvSpPr>
        <p:spPr bwMode="auto">
          <a:xfrm>
            <a:off x="6630363" y="5431373"/>
            <a:ext cx="4017818" cy="7758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>
                <a:solidFill>
                  <a:srgbClr val="C00000"/>
                </a:solidFill>
                <a:latin typeface="Times New Roman"/>
                <a:cs typeface="Times New Roman"/>
              </a:rPr>
              <a:t>Ответ: </a:t>
            </a:r>
            <a:r>
              <a:rPr lang="en-US" sz="2400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ru-RU" sz="2400" b="1">
                <a:solidFill>
                  <a:srgbClr val="C00000"/>
                </a:solidFill>
                <a:latin typeface="Times New Roman"/>
                <a:cs typeface="Times New Roman"/>
              </a:rPr>
              <a:t> 54</a:t>
            </a:r>
            <a:endParaRPr lang="ru-RU" sz="2400" b="1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pic>
        <p:nvPicPr>
          <p:cNvPr id="25" name="Google Shape;276;p36"/>
          <p:cNvPicPr/>
          <p:nvPr/>
        </p:nvPicPr>
        <p:blipFill>
          <a:blip r:embed="rId4">
            <a:alphaModFix/>
          </a:blip>
          <a:stretch/>
        </p:blipFill>
        <p:spPr bwMode="auto">
          <a:xfrm>
            <a:off x="10226766" y="5888182"/>
            <a:ext cx="1618870" cy="68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-79803" y="0"/>
            <a:ext cx="12316691" cy="706153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 bwMode="auto">
          <a:xfrm>
            <a:off x="744257" y="515035"/>
            <a:ext cx="10186979" cy="94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>
                <a:latin typeface="Times New Roman"/>
                <a:cs typeface="Times New Roman"/>
              </a:rPr>
              <a:t>27. </a:t>
            </a:r>
            <a:r>
              <a:rPr lang="ru-RU" sz="2400" b="1">
                <a:latin typeface="Times New Roman"/>
                <a:cs typeface="Times New Roman"/>
              </a:rPr>
              <a:t>Сторона </a:t>
            </a:r>
            <a:r>
              <a:rPr lang="ru-RU" sz="2400" b="1">
                <a:latin typeface="Times New Roman"/>
                <a:cs typeface="Times New Roman"/>
              </a:rPr>
              <a:t>равностороннего треугольника 𝐴𝐵𝐶 равна </a:t>
            </a:r>
            <a:r>
              <a:rPr lang="ru-RU" sz="2400" b="1">
                <a:latin typeface="Times New Roman"/>
                <a:cs typeface="Times New Roman"/>
              </a:rPr>
              <a:t>6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/>
                            <a:rPr lang="en-US" sz="2400" b="1" i="0">
                              <a:latin typeface="Cambria Math"/>
                              <a:cs typeface="Times New Roman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. </a:t>
            </a:r>
            <a:endParaRPr/>
          </a:p>
          <a:p>
            <a:pPr>
              <a:defRPr/>
            </a:pPr>
            <a:r>
              <a:rPr lang="ru-RU" sz="2400" b="1">
                <a:latin typeface="Times New Roman"/>
                <a:cs typeface="Times New Roman"/>
              </a:rPr>
              <a:t> </a:t>
            </a:r>
            <a:r>
              <a:rPr lang="ru-RU" sz="2400" b="1">
                <a:latin typeface="Times New Roman"/>
                <a:cs typeface="Times New Roman"/>
              </a:rPr>
              <a:t>      Найдите скалярное произведение </a:t>
            </a:r>
            <a:r>
              <a:rPr lang="ru-RU" sz="2400" b="1">
                <a:latin typeface="Times New Roman"/>
                <a:cs typeface="Times New Roman"/>
              </a:rPr>
              <a:t>векторов </a:t>
            </a:r>
            <a:r>
              <a:rPr lang="en-US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0">
                              <a:latin typeface="Cambria Math"/>
                              <a:cs typeface="Times New Roman"/>
                            </a:rPr>
                            <m:t>𝐀𝐁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a:r>
              <a:rPr lang="ru-RU" sz="2400" b="1">
                <a:latin typeface="Times New Roman"/>
                <a:cs typeface="Times New Roman"/>
              </a:rPr>
              <a:t>и </a:t>
            </a:r>
            <a:r>
              <a:rPr lang="en-US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0">
                              <a:latin typeface="Cambria Math"/>
                              <a:cs typeface="Times New Roman"/>
                            </a:rPr>
                            <m:t>𝐂𝐀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. </a:t>
            </a:r>
            <a:endParaRPr lang="ru-RU" sz="2400" b="1">
              <a:latin typeface="Times New Roman"/>
              <a:cs typeface="Times New Roman"/>
            </a:endParaRPr>
          </a:p>
        </p:txBody>
      </p:sp>
      <p:sp>
        <p:nvSpPr>
          <p:cNvPr id="4" name="Равнобедренный треугольник 3"/>
          <p:cNvSpPr/>
          <p:nvPr/>
        </p:nvSpPr>
        <p:spPr bwMode="auto">
          <a:xfrm>
            <a:off x="730690" y="1974943"/>
            <a:ext cx="5084618" cy="3338945"/>
          </a:xfrm>
          <a:prstGeom prst="triangle">
            <a:avLst>
              <a:gd name="adj" fmla="val 45095"/>
            </a:avLst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 bwMode="auto">
          <a:xfrm>
            <a:off x="730690" y="1974943"/>
            <a:ext cx="5084618" cy="3338945"/>
          </a:xfrm>
          <a:prstGeom prst="triangle">
            <a:avLst>
              <a:gd name="adj" fmla="val 45095"/>
            </a:avLst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162367" y="5158024"/>
            <a:ext cx="581890" cy="4294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b="1">
                <a:solidFill>
                  <a:schemeClr val="tx1"/>
                </a:solidFill>
              </a:rPr>
              <a:t>A</a:t>
            </a:r>
            <a:endParaRPr lang="ru-RU" sz="2400" b="1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2691109" y="1545453"/>
            <a:ext cx="581890" cy="4294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b="1">
                <a:solidFill>
                  <a:schemeClr val="tx1"/>
                </a:solidFill>
              </a:rPr>
              <a:t>B</a:t>
            </a:r>
            <a:endParaRPr lang="ru-RU" sz="2400" b="1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5787598" y="5099143"/>
            <a:ext cx="581890" cy="4294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b="1">
                <a:solidFill>
                  <a:schemeClr val="tx1"/>
                </a:solidFill>
              </a:rPr>
              <a:t>C</a:t>
            </a:r>
            <a:endParaRPr lang="ru-RU" sz="2400" b="1">
              <a:solidFill>
                <a:schemeClr val="tx1"/>
              </a:solidFill>
            </a:endParaRPr>
          </a:p>
        </p:txBody>
      </p:sp>
      <p:cxnSp>
        <p:nvCxnSpPr>
          <p:cNvPr id="9" name="Прямая со стрелкой 8"/>
          <p:cNvCxnSpPr>
            <a:cxnSpLocks/>
            <a:stCxn id="5" idx="2"/>
            <a:endCxn id="5" idx="0"/>
          </p:cNvCxnSpPr>
          <p:nvPr/>
        </p:nvCxnSpPr>
        <p:spPr bwMode="auto">
          <a:xfrm flipV="1">
            <a:off x="730690" y="1974943"/>
            <a:ext cx="2292908" cy="3338945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cxnSpLocks/>
          </p:cNvCxnSpPr>
          <p:nvPr/>
        </p:nvCxnSpPr>
        <p:spPr bwMode="auto">
          <a:xfrm flipH="1" flipV="1">
            <a:off x="702982" y="5336012"/>
            <a:ext cx="5084615" cy="13283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 bwMode="auto">
          <a:xfrm>
            <a:off x="1172549" y="3233831"/>
            <a:ext cx="579902" cy="3954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Times New Roman"/>
                <a:cs typeface="Times New Roman"/>
              </a:rPr>
              <a:t>6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ru-RU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/>
                            <a:rPr lang="en-US" i="1">
                              <a:latin typeface="Cambria Math"/>
                              <a:cs typeface="Times New Roman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</mc:Choice>
              <mc:Fallback/>
            </mc:AlternateContent>
            <a:endParaRPr lang="ru-RU"/>
          </a:p>
        </p:txBody>
      </p:sp>
      <p:sp>
        <p:nvSpPr>
          <p:cNvPr id="12" name="Прямоугольник 11"/>
          <p:cNvSpPr/>
          <p:nvPr/>
        </p:nvSpPr>
        <p:spPr bwMode="auto">
          <a:xfrm flipH="1">
            <a:off x="3037579" y="4880610"/>
            <a:ext cx="1029644" cy="395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>
                <a:latin typeface="Times New Roman"/>
                <a:cs typeface="Times New Roman"/>
              </a:rPr>
              <a:t>6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ru-RU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/>
                            <a:rPr lang="en-US" i="1">
                              <a:latin typeface="Cambria Math"/>
                              <a:cs typeface="Times New Roman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</mc:Choice>
              <mc:Fallback/>
            </mc:AlternateContent>
            <a:endParaRPr lang="ru-RU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6152735" y="3546783"/>
            <a:ext cx="579902" cy="3954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Times New Roman"/>
                <a:cs typeface="Times New Roman"/>
              </a:rPr>
              <a:t>6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ru-RU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/>
                            <a:rPr lang="en-US" i="1">
                              <a:latin typeface="Cambria Math"/>
                              <a:cs typeface="Times New Roman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</mc:Choice>
              <mc:Fallback/>
            </mc:AlternateContent>
            <a:endParaRPr lang="ru-RU"/>
          </a:p>
        </p:txBody>
      </p:sp>
      <p:cxnSp>
        <p:nvCxnSpPr>
          <p:cNvPr id="15" name="Прямая со стрелкой 14"/>
          <p:cNvCxnSpPr>
            <a:cxnSpLocks/>
          </p:cNvCxnSpPr>
          <p:nvPr/>
        </p:nvCxnSpPr>
        <p:spPr bwMode="auto">
          <a:xfrm flipV="1">
            <a:off x="5773616" y="2039544"/>
            <a:ext cx="2292908" cy="3338945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 bwMode="auto">
          <a:xfrm>
            <a:off x="8046460" y="1739425"/>
            <a:ext cx="581890" cy="4294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b="1">
                <a:solidFill>
                  <a:schemeClr val="tx1"/>
                </a:solidFill>
              </a:rPr>
              <a:t>D</a:t>
            </a:r>
            <a:endParaRPr lang="ru-RU" sz="2400" b="1">
              <a:solidFill>
                <a:schemeClr val="tx1"/>
              </a:solidFill>
            </a:endParaRPr>
          </a:p>
        </p:txBody>
      </p:sp>
      <p:pic>
        <p:nvPicPr>
          <p:cNvPr id="17" name="Рукописный ввод 16"/>
          <p:cNvPicPr/>
          <p:nvPr/>
        </p:nvPicPr>
        <p:blipFill>
          <a:blip r:embed="rId3"/>
          <a:stretch/>
        </p:blipFill>
        <p:spPr bwMode="auto">
          <a:xfrm rot="10336534">
            <a:off x="5364423" y="4871046"/>
            <a:ext cx="787776" cy="406717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 bwMode="auto">
          <a:xfrm>
            <a:off x="5432724" y="4549041"/>
            <a:ext cx="54495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sSup>
                        <m:sSupPr>
                          <m:ctrlPr>
                            <a:rPr lang="ru-RU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pPr>
                        <m:e>
                          <m:r>
                            <m:rPr/>
                            <a:rPr lang="en-US" b="0" i="1">
                              <a:latin typeface="Cambria Math"/>
                            </a:rPr>
                            <m:t>120</m:t>
                          </m:r>
                        </m:e>
                        <m:sup>
                          <m:r>
                            <m:rPr/>
                            <a:rPr lang="en-US" b="0" i="1">
                              <a:latin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</mc:Choice>
              <mc:Fallback/>
            </mc:AlternateContent>
            <a:endParaRPr lang="ru-RU"/>
          </a:p>
        </p:txBody>
      </p:sp>
      <p:sp>
        <p:nvSpPr>
          <p:cNvPr id="19" name="TextBox 18"/>
          <p:cNvSpPr txBox="1"/>
          <p:nvPr/>
        </p:nvSpPr>
        <p:spPr bwMode="auto">
          <a:xfrm>
            <a:off x="8220108" y="2384412"/>
            <a:ext cx="3309168" cy="453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0" i="1">
                              <a:latin typeface="Cambria Math"/>
                              <a:cs typeface="Times New Roman"/>
                            </a:rPr>
                            <m:t>𝑎</m:t>
                          </m:r>
                        </m:e>
                      </m:acc>
                      <m:r>
                        <m:rPr/>
                        <a:rPr lang="ru-RU" sz="2400" i="1">
                          <a:latin typeface="Cambria Math"/>
                          <a:ea typeface="Cambria Math"/>
                          <a:cs typeface="Times New Roman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0" i="1">
                                  <a:latin typeface="Cambria Math"/>
                                  <a:cs typeface="Times New Roman"/>
                                </a:rPr>
                                <m:t>𝑎</m:t>
                              </m:r>
                            </m:e>
                          </m:acc>
                        </m:e>
                      </m:d>
                      <m:r>
                        <m:rPr/>
                        <a:rPr lang="en-US" sz="2400" i="1">
                          <a:latin typeface="Cambria Math"/>
                          <a:ea typeface="Cambria Math"/>
                          <a:cs typeface="Times New Roman"/>
                        </a:rPr>
                        <m:t>∙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𝑏</m:t>
                              </m:r>
                            </m:e>
                          </m:acc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cos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i="1">
                          <a:latin typeface="Cambria Math"/>
                          <a:ea typeface="Cambria Math"/>
                          <a:cs typeface="Times New Roman"/>
                        </a:rPr>
                        <m:t>𝛼</m:t>
                      </m:r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20" name="TextBox 19"/>
          <p:cNvSpPr txBox="1"/>
          <p:nvPr/>
        </p:nvSpPr>
        <p:spPr bwMode="auto">
          <a:xfrm>
            <a:off x="7953775" y="2985397"/>
            <a:ext cx="3825473" cy="4461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ru-RU" sz="2400" b="0" i="1">
                              <a:latin typeface="Cambria Math"/>
                              <a:cs typeface="Times New Roman"/>
                            </a:rPr>
                            <m:t>АВ</m:t>
                          </m:r>
                        </m:e>
                      </m:acc>
                      <m:r>
                        <m:rPr/>
                        <a:rPr lang="ru-RU" sz="2400" i="1">
                          <a:latin typeface="Cambria Math"/>
                          <a:ea typeface="Cambria Math"/>
                          <a:cs typeface="Times New Roman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𝐶𝐴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ru-RU" sz="2400" b="0" i="1">
                                  <a:latin typeface="Cambria Math"/>
                                  <a:cs typeface="Times New Roman"/>
                                </a:rPr>
                                <m:t>АВ</m:t>
                              </m:r>
                            </m:e>
                          </m:acc>
                        </m:e>
                      </m:d>
                      <m:r>
                        <m:rPr/>
                        <a:rPr lang="en-US" sz="2400" i="1">
                          <a:latin typeface="Cambria Math"/>
                          <a:ea typeface="Cambria Math"/>
                          <a:cs typeface="Times New Roman"/>
                        </a:rPr>
                        <m:t>∙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𝐶𝐴</m:t>
                              </m:r>
                            </m:e>
                          </m:acc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cos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sSup>
                        <m:sSupPr>
                          <m:ctrlPr>
                            <a:rPr lang="en-US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sSupPr>
                        <m:e>
                          <m:r>
                            <m:rPr/>
                            <a:rPr lang="en-US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120</m:t>
                          </m:r>
                        </m:e>
                        <m:sup>
                          <m:r>
                            <m:rPr/>
                            <a:rPr lang="ru-RU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21" name="TextBox 20"/>
          <p:cNvSpPr txBox="1"/>
          <p:nvPr/>
        </p:nvSpPr>
        <p:spPr bwMode="auto">
          <a:xfrm>
            <a:off x="7818328" y="3622687"/>
            <a:ext cx="5229052" cy="521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ru-RU" sz="2400" b="0" i="1">
                              <a:latin typeface="Cambria Math"/>
                              <a:cs typeface="Times New Roman"/>
                            </a:rPr>
                            <m:t>АВ</m:t>
                          </m:r>
                        </m:e>
                      </m:acc>
                      <m:r>
                        <m:rPr/>
                        <a:rPr lang="ru-RU" sz="2400" i="1">
                          <a:latin typeface="Cambria Math"/>
                          <a:ea typeface="Cambria Math"/>
                          <a:cs typeface="Times New Roman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  <m:t>С</m:t>
                          </m:r>
                          <m:r>
                            <m:rPr/>
                            <a:rPr lang="ru-RU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А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 =</a:t>
            </a:r>
            <a:r>
              <a:rPr lang="ru-RU" sz="2400">
                <a:latin typeface="Times New Roman"/>
                <a:cs typeface="Times New Roman"/>
              </a:rPr>
              <a:t>6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/>
                            <a:rPr lang="en-US" sz="2400" i="1">
                              <a:latin typeface="Cambria Math"/>
                              <a:cs typeface="Times New Roman"/>
                            </a:rPr>
                            <m:t>3</m:t>
                          </m:r>
                        </m:e>
                      </m:rad>
                      <m:r>
                        <m:rPr/>
                        <a:rPr lang="en-US" sz="2400" i="1">
                          <a:latin typeface="Cambria Math"/>
                          <a:ea typeface="Cambria Math"/>
                          <a:cs typeface="Times New Roman"/>
                        </a:rPr>
                        <m:t>∙</m:t>
                      </m:r>
                      <m:r>
                        <m:rPr>
                          <m:nor m:val="on"/>
                        </m:rPr>
                        <a:rPr lang="ru-RU" sz="2400">
                          <a:latin typeface="Times New Roman"/>
                          <a:cs typeface="Times New Roman"/>
                        </a:rPr>
                        <m:t>6</m:t>
                      </m:r>
                      <m:rad>
                        <m:radPr>
                          <m:degHide m:val="on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/>
                            <a:rPr lang="en-US" sz="2400" i="1">
                              <a:latin typeface="Cambria Math"/>
                              <a:cs typeface="Times New Roman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</mc:Choice>
              <mc:Fallback/>
            </mc:AlternateContent>
            <a:r>
              <a:rPr lang="ru-RU" sz="2400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400" i="1">
                          <a:latin typeface="Cambria Math"/>
                          <a:ea typeface="Cambria Math"/>
                          <a:cs typeface="Times New Roman"/>
                        </a:rPr>
                        <m:t>∙</m:t>
                      </m:r>
                      <m:r>
                        <m:rPr/>
                        <a:rPr lang="en-US" sz="2400" i="1">
                          <a:latin typeface="Cambria Math"/>
                          <a:ea typeface="Cambria Math"/>
                          <a:cs typeface="Times New Roman"/>
                        </a:rPr>
                        <m:t>(−</m:t>
                      </m:r>
                      <m:f>
                        <m:fPr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fPr>
                        <m:num>
                          <m:r>
                            <m:rPr/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  <m:t>1</m:t>
                          </m:r>
                        </m:num>
                        <m:den>
                          <m:r>
                            <m:rPr/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  <m:t>2</m:t>
                          </m:r>
                        </m:den>
                      </m:f>
                      <m:r>
                        <m:rPr/>
                        <a:rPr lang="en-US" sz="2400" b="0" i="1">
                          <a:latin typeface="Cambria Math"/>
                          <a:ea typeface="Cambria Math"/>
                          <a:cs typeface="Times New Roman"/>
                        </a:rPr>
                        <m:t>)</m:t>
                      </m:r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22" name="TextBox 21"/>
          <p:cNvSpPr txBox="1"/>
          <p:nvPr/>
        </p:nvSpPr>
        <p:spPr bwMode="auto">
          <a:xfrm>
            <a:off x="7818328" y="4255154"/>
            <a:ext cx="3825473" cy="521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ru-RU" sz="2400" b="0" i="1">
                              <a:latin typeface="Cambria Math"/>
                              <a:cs typeface="Times New Roman"/>
                            </a:rPr>
                            <m:t>АВ</m:t>
                          </m:r>
                        </m:e>
                      </m:acc>
                      <m:r>
                        <m:rPr/>
                        <a:rPr lang="ru-RU" sz="2400" i="1">
                          <a:latin typeface="Cambria Math"/>
                          <a:ea typeface="Cambria Math"/>
                          <a:cs typeface="Times New Roman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𝐶𝐴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 =</a:t>
            </a:r>
            <a:r>
              <a:rPr lang="ru-RU" sz="2400">
                <a:latin typeface="Times New Roman"/>
                <a:cs typeface="Times New Roman"/>
              </a:rPr>
              <a:t>10</a:t>
            </a:r>
            <a:r>
              <a:rPr lang="ru-RU" sz="2400">
                <a:latin typeface="Times New Roman"/>
                <a:cs typeface="Times New Roman"/>
              </a:rPr>
              <a:t>8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400" i="1">
                          <a:latin typeface="Cambria Math"/>
                          <a:ea typeface="Cambria Math"/>
                          <a:cs typeface="Times New Roman"/>
                        </a:rPr>
                        <m:t>∙</m:t>
                      </m:r>
                      <m:r>
                        <m:rPr/>
                        <a:rPr lang="en-US" sz="2400" b="0" i="1">
                          <a:latin typeface="Cambria Math"/>
                          <a:ea typeface="Cambria Math"/>
                          <a:cs typeface="Times New Roman"/>
                        </a:rPr>
                        <m:t>(</m:t>
                      </m:r>
                      <m:r>
                        <m:rPr/>
                        <a:rPr lang="en-US" sz="2400" i="1">
                          <a:latin typeface="Cambria Math"/>
                          <a:ea typeface="Cambria Math"/>
                          <a:cs typeface="Times New Roman"/>
                        </a:rPr>
                        <m:t>−</m:t>
                      </m:r>
                      <m:f>
                        <m:fPr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fPr>
                        <m:num>
                          <m:r>
                            <m:rPr/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  <m:t>1</m:t>
                          </m:r>
                        </m:num>
                        <m:den>
                          <m:r>
                            <m:rPr/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  <m:t>2</m:t>
                          </m:r>
                        </m:den>
                      </m:f>
                      <m:r>
                        <m:rPr/>
                        <a:rPr lang="en-US" sz="2400" b="0" i="1">
                          <a:latin typeface="Cambria Math"/>
                          <a:ea typeface="Cambria Math"/>
                          <a:cs typeface="Times New Roman"/>
                        </a:rPr>
                        <m:t>)</m:t>
                      </m:r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23" name="TextBox 22"/>
          <p:cNvSpPr txBox="1"/>
          <p:nvPr/>
        </p:nvSpPr>
        <p:spPr bwMode="auto">
          <a:xfrm>
            <a:off x="7614255" y="4952506"/>
            <a:ext cx="3825473" cy="4165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ru-RU" sz="2400" b="0" i="1">
                              <a:latin typeface="Cambria Math"/>
                              <a:cs typeface="Times New Roman"/>
                            </a:rPr>
                            <m:t>АВ</m:t>
                          </m:r>
                        </m:e>
                      </m:acc>
                      <m:r>
                        <m:rPr/>
                        <a:rPr lang="ru-RU" sz="2400" i="1">
                          <a:latin typeface="Cambria Math"/>
                          <a:ea typeface="Cambria Math"/>
                          <a:cs typeface="Times New Roman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𝐶𝐴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 =</a:t>
            </a:r>
            <a:r>
              <a:rPr lang="en-US" sz="2400">
                <a:ea typeface="Cambria Math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i="1">
                          <a:latin typeface="Cambria Math"/>
                          <a:ea typeface="Cambria Math"/>
                          <a:cs typeface="Times New Roman"/>
                        </a:rPr>
                        <m:t>− </m:t>
                      </m:r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54</a:t>
            </a:r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24" name="Прямоугольник 23"/>
          <p:cNvSpPr/>
          <p:nvPr/>
        </p:nvSpPr>
        <p:spPr bwMode="auto">
          <a:xfrm>
            <a:off x="6630363" y="5431373"/>
            <a:ext cx="4017818" cy="7758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>
                <a:solidFill>
                  <a:srgbClr val="C00000"/>
                </a:solidFill>
                <a:latin typeface="Times New Roman"/>
                <a:cs typeface="Times New Roman"/>
              </a:rPr>
              <a:t>Ответ: </a:t>
            </a:r>
            <a:r>
              <a:rPr lang="en-US" sz="2400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ru-RU" sz="2400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n-US" sz="2400" b="1">
                <a:solidFill>
                  <a:srgbClr val="C00000"/>
                </a:solidFill>
                <a:latin typeface="Times New Roman"/>
                <a:cs typeface="Times New Roman"/>
              </a:rPr>
              <a:t>- </a:t>
            </a:r>
            <a:r>
              <a:rPr lang="ru-RU" sz="2400" b="1">
                <a:solidFill>
                  <a:srgbClr val="C00000"/>
                </a:solidFill>
                <a:latin typeface="Times New Roman"/>
                <a:cs typeface="Times New Roman"/>
              </a:rPr>
              <a:t>54</a:t>
            </a:r>
            <a:endParaRPr lang="ru-RU" sz="2400" b="1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pic>
        <p:nvPicPr>
          <p:cNvPr id="25" name="Google Shape;276;p36"/>
          <p:cNvPicPr/>
          <p:nvPr/>
        </p:nvPicPr>
        <p:blipFill>
          <a:blip r:embed="rId4">
            <a:alphaModFix/>
          </a:blip>
          <a:stretch/>
        </p:blipFill>
        <p:spPr bwMode="auto">
          <a:xfrm>
            <a:off x="10226766" y="5888182"/>
            <a:ext cx="1618870" cy="68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-86592" y="-11449"/>
            <a:ext cx="12316691" cy="706153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 bwMode="auto">
          <a:xfrm>
            <a:off x="858980" y="528935"/>
            <a:ext cx="10972801" cy="878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>
                <a:latin typeface="Times New Roman"/>
                <a:cs typeface="Times New Roman"/>
              </a:rPr>
              <a:t>28.</a:t>
            </a:r>
            <a:r>
              <a:rPr lang="ru-RU" sz="2400" b="1">
                <a:latin typeface="Times New Roman"/>
                <a:cs typeface="Times New Roman"/>
              </a:rPr>
              <a:t>В </a:t>
            </a:r>
            <a:r>
              <a:rPr lang="ru-RU" sz="2400" b="1">
                <a:latin typeface="Times New Roman"/>
                <a:cs typeface="Times New Roman"/>
              </a:rPr>
              <a:t>равнобедренном прямоугольном треугольнике 𝐴𝐵𝐶 с прямым углом 𝐶 известно, что 𝐴𝐵 = </a:t>
            </a:r>
            <a:r>
              <a:rPr lang="ru-RU" sz="2400" b="1">
                <a:latin typeface="Times New Roman"/>
                <a:cs typeface="Times New Roman"/>
              </a:rPr>
              <a:t>8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. </a:t>
            </a:r>
            <a:r>
              <a:rPr lang="ru-RU" sz="2400" b="1">
                <a:latin typeface="Times New Roman"/>
                <a:cs typeface="Times New Roman"/>
              </a:rPr>
              <a:t>Найти скалярное произведение </a:t>
            </a:r>
            <a:r>
              <a:rPr lang="ru-RU" sz="2400" b="1">
                <a:latin typeface="Times New Roman"/>
                <a:cs typeface="Times New Roman"/>
              </a:rPr>
              <a:t>векторов</a:t>
            </a:r>
            <a:r>
              <a:rPr lang="en-US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>
                              <a:latin typeface="Cambria Math"/>
                              <a:cs typeface="Times New Roman"/>
                            </a:rPr>
                            <m:t>𝐀𝐁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и </a:t>
            </a:r>
            <a:r>
              <a:rPr lang="en-US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>
                              <a:latin typeface="Cambria Math"/>
                              <a:cs typeface="Times New Roman"/>
                            </a:rPr>
                            <m:t>𝐀𝐂</m:t>
                          </m:r>
                        </m:e>
                      </m:acc>
                      <m:r>
                        <m:rPr/>
                        <a:rPr lang="en-US" sz="2400" b="1" i="0">
                          <a:latin typeface="Cambria Math"/>
                          <a:cs typeface="Times New Roman"/>
                        </a:rPr>
                        <m:t>.</m:t>
                      </m:r>
                    </m:oMath>
                  </m:oMathPara>
                </a14:m>
              </mc:Choice>
              <mc:Fallback/>
            </mc:AlternateContent>
            <a:endParaRPr lang="ru-RU" sz="2400" b="1">
              <a:latin typeface="Times New Roman"/>
              <a:cs typeface="Times New Roman"/>
            </a:endParaRPr>
          </a:p>
        </p:txBody>
      </p:sp>
      <p:sp>
        <p:nvSpPr>
          <p:cNvPr id="4" name="Прямоугольный треугольник 3"/>
          <p:cNvSpPr/>
          <p:nvPr/>
        </p:nvSpPr>
        <p:spPr bwMode="auto">
          <a:xfrm>
            <a:off x="1454727" y="2008909"/>
            <a:ext cx="2923309" cy="3546764"/>
          </a:xfrm>
          <a:prstGeom prst="rt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1163782" y="1579418"/>
            <a:ext cx="581890" cy="4294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b="1">
                <a:solidFill>
                  <a:schemeClr val="tx1"/>
                </a:solidFill>
              </a:rPr>
              <a:t>A</a:t>
            </a:r>
            <a:endParaRPr lang="ru-RU" sz="2400" b="1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872837" y="5340927"/>
            <a:ext cx="581890" cy="4294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>
                <a:solidFill>
                  <a:schemeClr val="tx1"/>
                </a:solidFill>
              </a:rPr>
              <a:t>С</a:t>
            </a:r>
            <a:endParaRPr lang="ru-RU" sz="2400" b="1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4378036" y="5302157"/>
            <a:ext cx="500708" cy="4474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>
                <a:solidFill>
                  <a:schemeClr val="tx1"/>
                </a:solidFill>
              </a:rPr>
              <a:t>В</a:t>
            </a:r>
            <a:endParaRPr lang="ru-RU" sz="2400" b="1">
              <a:solidFill>
                <a:schemeClr val="tx1"/>
              </a:solidFill>
            </a:endParaRPr>
          </a:p>
        </p:txBody>
      </p:sp>
      <p:cxnSp>
        <p:nvCxnSpPr>
          <p:cNvPr id="10" name="Прямая со стрелкой 9"/>
          <p:cNvCxnSpPr>
            <a:cxnSpLocks/>
            <a:stCxn id="4" idx="0"/>
            <a:endCxn id="4" idx="2"/>
          </p:cNvCxnSpPr>
          <p:nvPr/>
        </p:nvCxnSpPr>
        <p:spPr bwMode="auto">
          <a:xfrm>
            <a:off x="1454727" y="2008909"/>
            <a:ext cx="0" cy="3546764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cxnSpLocks/>
            <a:stCxn id="4" idx="0"/>
            <a:endCxn id="4" idx="4"/>
          </p:cNvCxnSpPr>
          <p:nvPr/>
        </p:nvCxnSpPr>
        <p:spPr bwMode="auto">
          <a:xfrm>
            <a:off x="1454727" y="2008909"/>
            <a:ext cx="2923309" cy="3546764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 bwMode="auto">
          <a:xfrm>
            <a:off x="2725531" y="3122993"/>
            <a:ext cx="589519" cy="3963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>
                <a:latin typeface="Times New Roman"/>
                <a:cs typeface="Times New Roman"/>
              </a:rPr>
              <a:t>8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ru-RU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/>
                            <a:rPr lang="en-US" b="1" i="1">
                              <a:latin typeface="Cambria Math"/>
                              <a:cs typeface="Times New Roman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</mc:Choice>
              <mc:Fallback/>
            </mc:AlternateContent>
            <a:endParaRPr lang="ru-RU"/>
          </a:p>
        </p:txBody>
      </p:sp>
      <p:pic>
        <p:nvPicPr>
          <p:cNvPr id="21" name="Рукописный ввод 20"/>
          <p:cNvPicPr/>
          <p:nvPr/>
        </p:nvPicPr>
        <p:blipFill>
          <a:blip r:embed="rId3"/>
          <a:stretch/>
        </p:blipFill>
        <p:spPr bwMode="auto">
          <a:xfrm>
            <a:off x="1455120" y="2339280"/>
            <a:ext cx="2697840" cy="320688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 bwMode="auto">
          <a:xfrm>
            <a:off x="1537313" y="2617617"/>
            <a:ext cx="41671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sSup>
                        <m:sSupPr>
                          <m:ctrlPr>
                            <a:rPr lang="ru-RU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pPr>
                        <m:e>
                          <m:r>
                            <m:rPr/>
                            <a:rPr lang="en-US" b="0" i="1">
                              <a:latin typeface="Cambria Math"/>
                            </a:rPr>
                            <m:t>45</m:t>
                          </m:r>
                        </m:e>
                        <m:sup>
                          <m:r>
                            <m:rPr/>
                            <a:rPr lang="en-US" b="0" i="1">
                              <a:latin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</mc:Choice>
              <mc:Fallback/>
            </mc:AlternateContent>
            <a:endParaRPr lang="ru-RU"/>
          </a:p>
        </p:txBody>
      </p:sp>
      <p:sp>
        <p:nvSpPr>
          <p:cNvPr id="23" name="TextBox 22"/>
          <p:cNvSpPr txBox="1"/>
          <p:nvPr/>
        </p:nvSpPr>
        <p:spPr bwMode="auto">
          <a:xfrm>
            <a:off x="3622859" y="5202427"/>
            <a:ext cx="41671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sSup>
                        <m:sSupPr>
                          <m:ctrlPr>
                            <a:rPr lang="ru-RU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pPr>
                        <m:e>
                          <m:r>
                            <m:rPr/>
                            <a:rPr lang="en-US" b="0" i="1">
                              <a:latin typeface="Cambria Math"/>
                            </a:rPr>
                            <m:t>45</m:t>
                          </m:r>
                        </m:e>
                        <m:sup>
                          <m:r>
                            <m:rPr/>
                            <a:rPr lang="en-US" b="0" i="1">
                              <a:latin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</mc:Choice>
              <mc:Fallback/>
            </mc:AlternateContent>
            <a:endParaRPr lang="ru-RU"/>
          </a:p>
        </p:txBody>
      </p:sp>
      <p:sp>
        <p:nvSpPr>
          <p:cNvPr id="24" name="Прямоугольник 23"/>
          <p:cNvSpPr/>
          <p:nvPr/>
        </p:nvSpPr>
        <p:spPr bwMode="auto">
          <a:xfrm>
            <a:off x="5676090" y="1463984"/>
            <a:ext cx="2611298" cy="5544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>
                <a:solidFill>
                  <a:schemeClr val="tx1"/>
                </a:solidFill>
                <a:latin typeface="Times New Roman"/>
                <a:cs typeface="Times New Roman"/>
              </a:rPr>
              <a:t>AC  = BC = x</a:t>
            </a:r>
            <a:endParaRPr lang="ru-RU" sz="24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 bwMode="auto">
          <a:xfrm>
            <a:off x="3521431" y="1768213"/>
            <a:ext cx="7931832" cy="5976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ru-RU" sz="240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ru-RU" sz="2400">
                <a:solidFill>
                  <a:schemeClr val="tx1"/>
                </a:solidFill>
                <a:latin typeface="Times New Roman"/>
                <a:cs typeface="Times New Roman"/>
              </a:rPr>
              <a:t>из </a:t>
            </a:r>
            <a:r>
              <a:rPr lang="ru-RU" sz="2400">
                <a:solidFill>
                  <a:schemeClr val="tx1"/>
                </a:solidFill>
                <a:latin typeface="Times New Roman"/>
                <a:ea typeface="Cambria Math"/>
                <a:cs typeface="Times New Roman"/>
              </a:rPr>
              <a:t>∆</a:t>
            </a:r>
            <a:r>
              <a:rPr lang="en-US" sz="2400">
                <a:solidFill>
                  <a:schemeClr val="tx1"/>
                </a:solidFill>
                <a:latin typeface="Times New Roman"/>
                <a:ea typeface="Cambria Math"/>
                <a:cs typeface="Times New Roman"/>
              </a:rPr>
              <a:t>AB</a:t>
            </a:r>
            <a:r>
              <a:rPr lang="ru-RU" sz="2400">
                <a:solidFill>
                  <a:schemeClr val="tx1"/>
                </a:solidFill>
                <a:latin typeface="Times New Roman"/>
                <a:ea typeface="Cambria Math"/>
                <a:cs typeface="Times New Roman"/>
              </a:rPr>
              <a:t>С по теореме Пифагора составим уравнение</a:t>
            </a:r>
            <a:endParaRPr lang="ru-RU" sz="24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26" name="TextBox 25"/>
          <p:cNvSpPr txBox="1"/>
          <p:nvPr/>
        </p:nvSpPr>
        <p:spPr bwMode="auto">
          <a:xfrm>
            <a:off x="3622859" y="2379550"/>
            <a:ext cx="305492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sSup>
                        <m:sSupPr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pPr>
                        <m:e>
                          <m:r>
                            <m:rPr/>
                            <a:rPr lang="ru-RU" sz="2400" b="0" i="1">
                              <a:latin typeface="Cambria Math"/>
                            </a:rPr>
                            <m:t>ВА</m:t>
                          </m:r>
                        </m:e>
                        <m:sup>
                          <m:r>
                            <m:rPr/>
                            <a:rPr lang="ru-RU" sz="2400" b="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m:rPr/>
                        <a:rPr lang="ru-RU" sz="2400" b="0" i="1">
                          <a:latin typeface="Cambria Math"/>
                        </a:rPr>
                        <m:t>= </m:t>
                      </m:r>
                      <m:sSup>
                        <m:sSupPr>
                          <m:ctrlPr>
                            <a:rPr lang="ru-RU" sz="2400" b="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pPr>
                        <m:e>
                          <m:r>
                            <m:rPr/>
                            <a:rPr lang="ru-RU" sz="2400" b="0" i="1">
                              <a:latin typeface="Cambria Math"/>
                            </a:rPr>
                            <m:t>СА</m:t>
                          </m:r>
                        </m:e>
                        <m:sup>
                          <m:r>
                            <m:rPr/>
                            <a:rPr lang="ru-RU" sz="2400" b="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m:rPr/>
                        <a:rPr lang="ru-RU" sz="2400" b="0" i="1">
                          <a:latin typeface="Cambria Math"/>
                        </a:rPr>
                        <m:t>+ </m:t>
                      </m:r>
                      <m:sSup>
                        <m:sSupPr>
                          <m:ctrlPr>
                            <a:rPr lang="ru-RU" sz="2400" b="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pPr>
                        <m:e>
                          <m:r>
                            <m:rPr/>
                            <a:rPr lang="ru-RU" sz="2400" b="0" i="1">
                              <a:latin typeface="Cambria Math"/>
                            </a:rPr>
                            <m:t>ВС</m:t>
                          </m:r>
                        </m:e>
                        <m:sup>
                          <m:r>
                            <m:rPr/>
                            <a:rPr lang="ru-RU" sz="2400" b="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</mc:Choice>
              <mc:Fallback/>
            </mc:AlternateContent>
            <a:endParaRPr lang="ru-RU" sz="2400"/>
          </a:p>
        </p:txBody>
      </p:sp>
      <p:sp>
        <p:nvSpPr>
          <p:cNvPr id="27" name="TextBox 26"/>
          <p:cNvSpPr txBox="1"/>
          <p:nvPr/>
        </p:nvSpPr>
        <p:spPr bwMode="auto">
          <a:xfrm>
            <a:off x="6388185" y="2301102"/>
            <a:ext cx="3054929" cy="4258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sSup>
                        <m:sSupPr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pPr>
                        <m:e>
                          <m:r>
                            <m:rPr/>
                            <a:rPr lang="ru-RU" sz="2400" b="0" i="1">
                              <a:latin typeface="Cambria Math"/>
                            </a:rPr>
                            <m:t>(</m:t>
                          </m:r>
                          <m:r>
                            <m:rPr>
                              <m:nor m:val="on"/>
                            </m:rPr>
                            <a:rPr lang="ru-RU" sz="2400">
                              <a:latin typeface="Times New Roman"/>
                              <a:cs typeface="Times New Roman"/>
                            </a:rPr>
                            <m:t>8</m:t>
                          </m:r>
                          <m:rad>
                            <m:radPr>
                              <m:degHide m:val="on"/>
                              <m:ctrlPr>
                                <a:rPr lang="ru-RU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radPr>
                            <m:deg>
                              <m:r>
                                <m:rPr/>
                                <a:rPr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/>
                              </m:r>
                            </m:deg>
                            <m:e>
                              <m:r>
                                <m:rPr/>
                                <a:rPr lang="en-US" sz="2400" b="0" i="1">
                                  <a:latin typeface="Cambria Math"/>
                                  <a:cs typeface="Times New Roman"/>
                                </a:rPr>
                                <m:t>2</m:t>
                              </m:r>
                            </m:e>
                          </m:rad>
                          <m:r>
                            <m:rPr/>
                            <a:rPr lang="ru-RU" sz="2400" b="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m:rPr/>
                            <a:rPr lang="ru-RU" sz="2400" b="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m:rPr/>
                        <a:rPr lang="ru-RU" sz="2400" b="0" i="1">
                          <a:latin typeface="Cambria Math"/>
                        </a:rPr>
                        <m:t>= </m:t>
                      </m:r>
                      <m:sSup>
                        <m:sSupPr>
                          <m:ctrlPr>
                            <a:rPr lang="ru-RU" sz="2400" b="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pPr>
                        <m:e>
                          <m:r>
                            <m:rPr/>
                            <a:rPr lang="ru-RU" sz="2400" b="0" i="1">
                              <a:latin typeface="Cambria Math"/>
                            </a:rPr>
                            <m:t>х</m:t>
                          </m:r>
                        </m:e>
                        <m:sup>
                          <m:r>
                            <m:rPr/>
                            <a:rPr lang="ru-RU" sz="2400" b="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m:rPr/>
                        <a:rPr lang="ru-RU" sz="2400" b="0" i="1">
                          <a:latin typeface="Cambria Math"/>
                        </a:rPr>
                        <m:t>+ </m:t>
                      </m:r>
                      <m:sSup>
                        <m:sSupPr>
                          <m:ctrlPr>
                            <a:rPr lang="ru-RU" sz="2400" b="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pPr>
                        <m:e>
                          <m:r>
                            <m:rPr/>
                            <a:rPr lang="ru-RU" sz="2400" b="0" i="1">
                              <a:latin typeface="Cambria Math"/>
                            </a:rPr>
                            <m:t>х</m:t>
                          </m:r>
                        </m:e>
                        <m:sup>
                          <m:r>
                            <m:rPr/>
                            <a:rPr lang="ru-RU" sz="2400" b="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</mc:Choice>
              <mc:Fallback/>
            </mc:AlternateContent>
            <a:endParaRPr lang="ru-RU" sz="2400"/>
          </a:p>
        </p:txBody>
      </p:sp>
      <p:sp>
        <p:nvSpPr>
          <p:cNvPr id="28" name="TextBox 27"/>
          <p:cNvSpPr txBox="1"/>
          <p:nvPr/>
        </p:nvSpPr>
        <p:spPr bwMode="auto">
          <a:xfrm>
            <a:off x="6922856" y="2780697"/>
            <a:ext cx="305492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sSup>
                        <m:sSupPr>
                          <m:ctrlPr>
                            <a:rPr lang="ru-RU" sz="2400" b="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pPr>
                        <m:e>
                          <m:r>
                            <m:rPr/>
                            <a:rPr lang="ru-RU" sz="2400" b="0" i="1">
                              <a:latin typeface="Cambria Math"/>
                            </a:rPr>
                            <m:t>2х</m:t>
                          </m:r>
                        </m:e>
                        <m:sup>
                          <m:r>
                            <m:rPr/>
                            <a:rPr lang="ru-RU" sz="2400" b="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m:rPr/>
                        <a:rPr lang="ru-RU" sz="2400" b="0" i="1">
                          <a:latin typeface="Cambria Math"/>
                        </a:rPr>
                        <m:t> </m:t>
                      </m:r>
                    </m:oMath>
                  </m:oMathPara>
                </a14:m>
              </mc:Choice>
              <mc:Fallback/>
            </mc:AlternateContent>
            <a:r>
              <a:rPr lang="ru-RU" sz="2400">
                <a:latin typeface="Times New Roman"/>
                <a:cs typeface="Times New Roman"/>
              </a:rPr>
              <a:t>= 128</a:t>
            </a:r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29" name="TextBox 28"/>
          <p:cNvSpPr txBox="1"/>
          <p:nvPr/>
        </p:nvSpPr>
        <p:spPr bwMode="auto">
          <a:xfrm>
            <a:off x="6981739" y="3193911"/>
            <a:ext cx="305492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sSup>
                        <m:sSupPr>
                          <m:ctrlPr>
                            <a:rPr lang="ru-RU" sz="2400" b="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pPr>
                        <m:e>
                          <m:r>
                            <m:rPr/>
                            <a:rPr lang="ru-RU" sz="2400" b="0" i="1">
                              <a:latin typeface="Cambria Math"/>
                            </a:rPr>
                            <m:t>х</m:t>
                          </m:r>
                        </m:e>
                        <m:sup>
                          <m:r>
                            <m:rPr/>
                            <a:rPr lang="ru-RU" sz="2400" b="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m:rPr/>
                        <a:rPr lang="ru-RU" sz="2400" b="0" i="1">
                          <a:latin typeface="Cambria Math"/>
                        </a:rPr>
                        <m:t> </m:t>
                      </m:r>
                    </m:oMath>
                  </m:oMathPara>
                </a14:m>
              </mc:Choice>
              <mc:Fallback/>
            </mc:AlternateContent>
            <a:r>
              <a:rPr lang="ru-RU" sz="2400">
                <a:latin typeface="Times New Roman"/>
                <a:cs typeface="Times New Roman"/>
              </a:rPr>
              <a:t>= 64</a:t>
            </a:r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30" name="TextBox 29"/>
          <p:cNvSpPr txBox="1"/>
          <p:nvPr/>
        </p:nvSpPr>
        <p:spPr bwMode="auto">
          <a:xfrm>
            <a:off x="6981739" y="3555259"/>
            <a:ext cx="3054929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ru-RU" sz="2400">
                <a:latin typeface="Times New Roman"/>
                <a:cs typeface="Times New Roman"/>
              </a:rPr>
              <a:t>х = 8</a:t>
            </a:r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31" name="Прямоугольник 30"/>
          <p:cNvSpPr/>
          <p:nvPr/>
        </p:nvSpPr>
        <p:spPr bwMode="auto">
          <a:xfrm>
            <a:off x="919382" y="3656172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>
                <a:latin typeface="Times New Roman"/>
                <a:cs typeface="Times New Roman"/>
              </a:rPr>
              <a:t>8</a:t>
            </a:r>
            <a:endParaRPr/>
          </a:p>
        </p:txBody>
      </p:sp>
      <p:sp>
        <p:nvSpPr>
          <p:cNvPr id="32" name="Прямоугольник 31"/>
          <p:cNvSpPr/>
          <p:nvPr/>
        </p:nvSpPr>
        <p:spPr bwMode="auto">
          <a:xfrm>
            <a:off x="2473694" y="511009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>
                <a:latin typeface="Times New Roman"/>
                <a:cs typeface="Times New Roman"/>
              </a:rPr>
              <a:t>8</a:t>
            </a:r>
            <a:endParaRPr/>
          </a:p>
        </p:txBody>
      </p:sp>
      <p:sp>
        <p:nvSpPr>
          <p:cNvPr id="33" name="TextBox 32"/>
          <p:cNvSpPr txBox="1"/>
          <p:nvPr/>
        </p:nvSpPr>
        <p:spPr bwMode="auto">
          <a:xfrm>
            <a:off x="5023204" y="3893656"/>
            <a:ext cx="3309168" cy="453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0" i="1">
                              <a:latin typeface="Cambria Math"/>
                              <a:cs typeface="Times New Roman"/>
                            </a:rPr>
                            <m:t>𝑎</m:t>
                          </m:r>
                        </m:e>
                      </m:acc>
                      <m:r>
                        <m:rPr/>
                        <a:rPr lang="ru-RU" sz="2400" i="1">
                          <a:latin typeface="Cambria Math"/>
                          <a:ea typeface="Cambria Math"/>
                          <a:cs typeface="Times New Roman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0" i="1">
                                  <a:latin typeface="Cambria Math"/>
                                  <a:cs typeface="Times New Roman"/>
                                </a:rPr>
                                <m:t>𝑎</m:t>
                              </m:r>
                            </m:e>
                          </m:acc>
                        </m:e>
                      </m:d>
                      <m:r>
                        <m:rPr/>
                        <a:rPr lang="en-US" sz="2400" i="1">
                          <a:latin typeface="Cambria Math"/>
                          <a:ea typeface="Cambria Math"/>
                          <a:cs typeface="Times New Roman"/>
                        </a:rPr>
                        <m:t>∙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𝑏</m:t>
                              </m:r>
                            </m:e>
                          </m:acc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cos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i="1">
                          <a:latin typeface="Cambria Math"/>
                          <a:ea typeface="Cambria Math"/>
                          <a:cs typeface="Times New Roman"/>
                        </a:rPr>
                        <m:t>𝛼</m:t>
                      </m:r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34" name="TextBox 33"/>
          <p:cNvSpPr txBox="1"/>
          <p:nvPr/>
        </p:nvSpPr>
        <p:spPr bwMode="auto">
          <a:xfrm>
            <a:off x="4959926" y="4546126"/>
            <a:ext cx="3825473" cy="4461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ru-RU" sz="2400" b="0" i="1">
                              <a:latin typeface="Cambria Math"/>
                              <a:cs typeface="Times New Roman"/>
                            </a:rPr>
                            <m:t>АВ</m:t>
                          </m:r>
                        </m:e>
                      </m:acc>
                      <m:r>
                        <m:rPr/>
                        <a:rPr lang="ru-RU" sz="2400" i="1">
                          <a:latin typeface="Cambria Math"/>
                          <a:ea typeface="Cambria Math"/>
                          <a:cs typeface="Times New Roman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ru-RU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АС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ru-RU" sz="2400" b="0" i="1">
                                  <a:latin typeface="Cambria Math"/>
                                  <a:cs typeface="Times New Roman"/>
                                </a:rPr>
                                <m:t>АВ</m:t>
                              </m:r>
                            </m:e>
                          </m:acc>
                        </m:e>
                      </m:d>
                      <m:r>
                        <m:rPr/>
                        <a:rPr lang="en-US" sz="2400" i="1">
                          <a:latin typeface="Cambria Math"/>
                          <a:ea typeface="Cambria Math"/>
                          <a:cs typeface="Times New Roman"/>
                        </a:rPr>
                        <m:t>∙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4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𝐴𝐶</m:t>
                              </m:r>
                            </m:e>
                          </m:acc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cos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sSup>
                        <m:sSupPr>
                          <m:ctrlPr>
                            <a:rPr lang="en-US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sSupPr>
                        <m:e>
                          <m:r>
                            <m:rPr/>
                            <a:rPr lang="ru-RU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45</m:t>
                          </m:r>
                        </m:e>
                        <m:sup>
                          <m:r>
                            <m:rPr/>
                            <a:rPr lang="ru-RU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35" name="TextBox 34"/>
          <p:cNvSpPr txBox="1"/>
          <p:nvPr/>
        </p:nvSpPr>
        <p:spPr bwMode="auto">
          <a:xfrm>
            <a:off x="5064308" y="5231866"/>
            <a:ext cx="5702681" cy="9741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ru-RU" sz="2400" b="0" i="1">
                              <a:latin typeface="Cambria Math"/>
                              <a:cs typeface="Times New Roman"/>
                            </a:rPr>
                            <m:t>АВ</m:t>
                          </m:r>
                        </m:e>
                      </m:acc>
                      <m:r>
                        <m:rPr/>
                        <a:rPr lang="ru-RU" sz="2400" i="1">
                          <a:latin typeface="Cambria Math"/>
                          <a:ea typeface="Cambria Math"/>
                          <a:cs typeface="Times New Roman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ru-RU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АС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 =</a:t>
            </a:r>
            <a:r>
              <a:rPr lang="ru-RU" sz="2400">
                <a:latin typeface="Times New Roman"/>
                <a:cs typeface="Times New Roman"/>
              </a:rPr>
              <a:t> 8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ad>
                        <m:radPr>
                          <m:degHide m:val="on"/>
                          <m:ctrlPr>
                            <a:rPr lang="ru-RU" sz="240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r>
                            <m:rPr/>
                            <a:rPr lang="en-US" sz="2400" b="0" i="1">
                              <a:latin typeface="Cambria Math"/>
                              <a:cs typeface="Times New Roman"/>
                            </a:rPr>
                            <m:t>2</m:t>
                          </m:r>
                        </m:e>
                      </m:rad>
                      <m:r>
                        <m:rPr/>
                        <a:rPr lang="en-US" sz="2400" i="1">
                          <a:latin typeface="Cambria Math"/>
                          <a:ea typeface="Cambria Math"/>
                          <a:cs typeface="Times New Roman"/>
                        </a:rPr>
                        <m:t>∙</m:t>
                      </m:r>
                      <m:r>
                        <m:rPr>
                          <m:nor m:val="on"/>
                        </m:rPr>
                        <a:rPr lang="ru-RU" sz="2400">
                          <a:latin typeface="Times New Roman"/>
                          <a:cs typeface="Times New Roman"/>
                        </a:rPr>
                        <m:t>8</m:t>
                      </m:r>
                      <m:r>
                        <m:rPr>
                          <m:nor m:val="on"/>
                        </m:rPr>
                        <a:rPr lang="ru-RU" sz="2400" b="0" i="0">
                          <a:latin typeface="Times New Roman"/>
                          <a:cs typeface="Times New Roman"/>
                        </a:rPr>
                        <m:t> </m:t>
                      </m:r>
                      <m:r>
                        <m:rPr/>
                        <a:rPr lang="ru-RU" sz="2400" b="0" i="1">
                          <a:latin typeface="Cambria Math"/>
                          <a:ea typeface="Cambria Math"/>
                          <a:cs typeface="Times New Roman"/>
                        </a:rPr>
                        <m:t>∙</m:t>
                      </m:r>
                      <m:f>
                        <m:fPr>
                          <m:ctrlPr>
                            <a:rPr lang="ru-RU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sz="2400" b="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</m:ctrlPr>
                            </m:radPr>
                            <m:deg>
                              <m:r>
                                <m:rPr/>
                                <a:rPr>
                                  <a:latin typeface="Cambria Math"/>
                                  <a:ea typeface="Cambria Math"/>
                                  <a:cs typeface="Cambria Math"/>
                                </a:rPr>
                                <m:t/>
                              </m:r>
                            </m:deg>
                            <m:e>
                              <m:r>
                                <m:rPr/>
                                <a:rPr lang="ru-RU" sz="2400" b="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m:rPr/>
                            <a:rPr lang="ru-RU" sz="2400" b="0" i="1">
                              <a:latin typeface="Cambria Math"/>
                              <a:ea typeface="Cambria Math"/>
                              <a:cs typeface="Times New Roman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</mc:Choice>
              <mc:Fallback/>
            </mc:AlternateContent>
            <a:r>
              <a:rPr lang="ru-RU" sz="2400">
                <a:latin typeface="Times New Roman"/>
                <a:cs typeface="Times New Roman"/>
              </a:rPr>
              <a:t> = 64</a:t>
            </a:r>
            <a:endParaRPr lang="ru-RU" sz="2400">
              <a:latin typeface="Times New Roman"/>
              <a:cs typeface="Times New Roman"/>
            </a:endParaRPr>
          </a:p>
          <a:p>
            <a:pPr>
              <a:defRPr/>
            </a:pPr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36" name="Прямоугольник 35"/>
          <p:cNvSpPr/>
          <p:nvPr/>
        </p:nvSpPr>
        <p:spPr bwMode="auto">
          <a:xfrm>
            <a:off x="6441410" y="5818115"/>
            <a:ext cx="4017818" cy="7758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>
                <a:solidFill>
                  <a:srgbClr val="C00000"/>
                </a:solidFill>
                <a:latin typeface="Times New Roman"/>
                <a:cs typeface="Times New Roman"/>
              </a:rPr>
              <a:t>Ответ: </a:t>
            </a:r>
            <a:r>
              <a:rPr lang="en-US" sz="2400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ru-RU" sz="2400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n-US" sz="2400" b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ru-RU" sz="2400" b="1">
                <a:solidFill>
                  <a:srgbClr val="C00000"/>
                </a:solidFill>
                <a:latin typeface="Times New Roman"/>
                <a:cs typeface="Times New Roman"/>
              </a:rPr>
              <a:t>64</a:t>
            </a:r>
            <a:endParaRPr lang="ru-RU" sz="2400" b="1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pic>
        <p:nvPicPr>
          <p:cNvPr id="37" name="Google Shape;276;p36"/>
          <p:cNvPicPr/>
          <p:nvPr/>
        </p:nvPicPr>
        <p:blipFill>
          <a:blip r:embed="rId4">
            <a:alphaModFix/>
          </a:blip>
          <a:stretch/>
        </p:blipFill>
        <p:spPr bwMode="auto">
          <a:xfrm>
            <a:off x="10036668" y="5791004"/>
            <a:ext cx="1618870" cy="68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284" y="-11448"/>
            <a:ext cx="12316691" cy="706153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 bwMode="auto">
          <a:xfrm>
            <a:off x="845127" y="461480"/>
            <a:ext cx="10861963" cy="1371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2. На координатной плоскости изображены векторы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 и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endParaRPr lang="ru-RU" sz="2400" b="1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defRPr/>
            </a:pP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с целочисленными координатами. Найдите скалярное произведение 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400" b="1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endParaRPr lang="ru-RU" sz="2400" b="1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defRPr/>
            </a:pPr>
            <a:endParaRPr lang="ru-RU" sz="2400" b="1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6414655" y="2020117"/>
            <a:ext cx="1620982" cy="7923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acc>
                        <m:accPr>
                          <m:chr m:val="⃗"/>
                          <m:ctrlPr>
                            <a:rPr lang="ru-RU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400" b="0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a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ru-RU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ru-RU" sz="2400" b="0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− 2;3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endParaRPr lang="ru-RU" sz="24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 bwMode="auto">
          <a:xfrm>
            <a:off x="8490268" y="2158051"/>
            <a:ext cx="1141210" cy="5163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400" b="0" i="0">
                              <a:latin typeface="Cambria Math"/>
                            </a:rPr>
                            <m:t>b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ru-RU" sz="2400" b="0" i="0">
                              <a:latin typeface="Cambria Math"/>
                            </a:rPr>
                            <m:t>2</m:t>
                          </m:r>
                          <m:r>
                            <m:rPr/>
                            <a:rPr lang="ru-RU" sz="2400" b="0">
                              <a:latin typeface="Cambria Math"/>
                            </a:rPr>
                            <m:t>;</m:t>
                          </m:r>
                          <m:r>
                            <m:rPr/>
                            <a:rPr lang="ru-RU" sz="2400" b="0" i="1">
                              <a:latin typeface="Cambria Math"/>
                            </a:rPr>
                            <m:t>4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 bwMode="auto">
          <a:xfrm>
            <a:off x="5950526" y="3137444"/>
            <a:ext cx="5756564" cy="516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0" i="1">
                              <a:latin typeface="Cambria Math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400" b="0" i="1">
                          <a:latin typeface="Cambria Math"/>
                          <a:ea typeface="Cambria Math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0" i="1">
                              <a:latin typeface="Cambria Math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 </a:t>
            </a:r>
            <a:r>
              <a:rPr lang="ru-RU" sz="2400">
                <a:latin typeface="Times New Roman"/>
                <a:cs typeface="Times New Roman"/>
              </a:rPr>
              <a:t>= -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400" b="0" i="0">
                          <a:latin typeface="Cambria Math"/>
                          <a:ea typeface="Cambria Math"/>
                          <a:cs typeface="Times New Roman"/>
                        </a:rPr>
                        <m:t> 2</m:t>
                      </m:r>
                      <m:r>
                        <m:rPr/>
                        <a:rPr lang="ru-RU" sz="2400" i="1">
                          <a:latin typeface="Cambria Math"/>
                          <a:ea typeface="Cambria Math"/>
                          <a:cs typeface="Times New Roman"/>
                        </a:rPr>
                        <m:t>∙</m:t>
                      </m:r>
                      <m:r>
                        <m:rPr/>
                        <a:rPr lang="ru-RU" sz="2400" b="0" i="1">
                          <a:latin typeface="Cambria Math"/>
                          <a:ea typeface="Cambria Math"/>
                          <a:cs typeface="Times New Roman"/>
                        </a:rPr>
                        <m:t>2+3∙4=−  4+12=8 </m:t>
                      </m:r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a:endParaRPr lang="ru-RU" sz="2400" b="1">
              <a:latin typeface="Times New Roman"/>
              <a:cs typeface="Times New Roman"/>
            </a:endParaRPr>
          </a:p>
        </p:txBody>
      </p:sp>
      <p:sp>
        <p:nvSpPr>
          <p:cNvPr id="22" name="Прямоугольник 21"/>
          <p:cNvSpPr/>
          <p:nvPr/>
        </p:nvSpPr>
        <p:spPr bwMode="auto">
          <a:xfrm>
            <a:off x="6858000" y="4655126"/>
            <a:ext cx="4017818" cy="7758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>
                <a:solidFill>
                  <a:srgbClr val="C00000"/>
                </a:solidFill>
                <a:latin typeface="Times New Roman"/>
                <a:cs typeface="Times New Roman"/>
              </a:rPr>
              <a:t>Ответ: 8</a:t>
            </a:r>
            <a:endParaRPr lang="ru-RU" sz="2400" b="1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389808" y="1418664"/>
            <a:ext cx="5477024" cy="4898320"/>
          </a:xfrm>
          <a:prstGeom prst="rect">
            <a:avLst/>
          </a:prstGeom>
        </p:spPr>
      </p:pic>
      <p:cxnSp>
        <p:nvCxnSpPr>
          <p:cNvPr id="6" name="Прямая со стрелкой 5"/>
          <p:cNvCxnSpPr>
            <a:cxnSpLocks/>
          </p:cNvCxnSpPr>
          <p:nvPr/>
        </p:nvCxnSpPr>
        <p:spPr bwMode="auto">
          <a:xfrm flipH="1">
            <a:off x="1717398" y="4544290"/>
            <a:ext cx="914965" cy="13855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cxnSpLocks/>
          </p:cNvCxnSpPr>
          <p:nvPr/>
        </p:nvCxnSpPr>
        <p:spPr bwMode="auto">
          <a:xfrm flipV="1">
            <a:off x="1801091" y="3297383"/>
            <a:ext cx="1" cy="1260762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cxnSpLocks/>
          </p:cNvCxnSpPr>
          <p:nvPr/>
        </p:nvCxnSpPr>
        <p:spPr bwMode="auto">
          <a:xfrm flipV="1">
            <a:off x="3959952" y="3297383"/>
            <a:ext cx="1" cy="1617055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cxnSpLocks/>
          </p:cNvCxnSpPr>
          <p:nvPr/>
        </p:nvCxnSpPr>
        <p:spPr bwMode="auto">
          <a:xfrm flipV="1">
            <a:off x="3128320" y="4914438"/>
            <a:ext cx="931062" cy="1115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 bwMode="auto">
          <a:xfrm>
            <a:off x="1912943" y="4558145"/>
            <a:ext cx="678872" cy="3486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>
                <a:solidFill>
                  <a:srgbClr val="FF0000"/>
                </a:solidFill>
              </a:rPr>
              <a:t>- 2</a:t>
            </a:r>
            <a:endParaRPr lang="ru-RU" sz="2400" b="1">
              <a:solidFill>
                <a:srgbClr val="FF000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 bwMode="auto">
          <a:xfrm>
            <a:off x="1233505" y="3757304"/>
            <a:ext cx="678872" cy="3486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>
                <a:solidFill>
                  <a:srgbClr val="FF0000"/>
                </a:solidFill>
              </a:rPr>
              <a:t>3</a:t>
            </a:r>
            <a:endParaRPr lang="ru-RU" sz="2400" b="1">
              <a:solidFill>
                <a:srgbClr val="FF000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 bwMode="auto">
          <a:xfrm>
            <a:off x="3281080" y="5043054"/>
            <a:ext cx="678872" cy="3486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>
                <a:solidFill>
                  <a:srgbClr val="FF0000"/>
                </a:solidFill>
              </a:rPr>
              <a:t>2</a:t>
            </a:r>
            <a:endParaRPr lang="ru-RU" sz="2400" b="1">
              <a:solidFill>
                <a:srgbClr val="FF00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 bwMode="auto">
          <a:xfrm>
            <a:off x="3814197" y="4117728"/>
            <a:ext cx="678872" cy="3486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>
                <a:solidFill>
                  <a:srgbClr val="FF0000"/>
                </a:solidFill>
              </a:rPr>
              <a:t>4</a:t>
            </a:r>
            <a:endParaRPr lang="ru-RU" sz="2400" b="1">
              <a:solidFill>
                <a:srgbClr val="FF0000"/>
              </a:solidFill>
            </a:endParaRPr>
          </a:p>
        </p:txBody>
      </p:sp>
      <p:pic>
        <p:nvPicPr>
          <p:cNvPr id="27" name="Google Shape;276;p36"/>
          <p:cNvPicPr/>
          <p:nvPr/>
        </p:nvPicPr>
        <p:blipFill>
          <a:blip r:embed="rId4">
            <a:alphaModFix/>
          </a:blip>
          <a:stretch/>
        </p:blipFill>
        <p:spPr bwMode="auto">
          <a:xfrm>
            <a:off x="10226766" y="5888182"/>
            <a:ext cx="1618870" cy="68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284" y="-11448"/>
            <a:ext cx="12316691" cy="706153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 bwMode="auto">
          <a:xfrm>
            <a:off x="1357745" y="415636"/>
            <a:ext cx="4364182" cy="9860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800" b="1">
                <a:solidFill>
                  <a:schemeClr val="tx1"/>
                </a:solidFill>
              </a:rPr>
              <a:t>Используемые источники:</a:t>
            </a:r>
            <a:endParaRPr lang="ru-RU" sz="2800" b="1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775856" y="1401679"/>
            <a:ext cx="1019694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u="sng">
                <a:hlinkClick r:id="rId3" tooltip="https://www.mathm.ru/zad/ege/zad2eget.html?ysclid=lobe4hc6ni699861961"/>
              </a:rPr>
              <a:t>1.  https</a:t>
            </a:r>
            <a:r>
              <a:rPr lang="ru-RU" u="sng">
                <a:hlinkClick r:id="rId3" tooltip="https://www.mathm.ru/zad/ege/zad2eget.html?ysclid=lobe4hc6ni699861961"/>
              </a:rPr>
              <a:t>://</a:t>
            </a:r>
            <a:r>
              <a:rPr lang="ru-RU" sz="2400" u="sng">
                <a:hlinkClick r:id="rId3" tooltip="https://www.mathm.ru/zad/ege/zad2eget.html?ysclid=lobe4hc6ni699861961"/>
              </a:rPr>
              <a:t>www.mathm.ru/zad/ege/zad2eget.html?ysclid=lobe4hc6ni699861961</a:t>
            </a:r>
            <a:endParaRPr lang="ru-RU" sz="2400"/>
          </a:p>
          <a:p>
            <a:pPr>
              <a:defRPr/>
            </a:pPr>
            <a:endParaRPr lang="ru-RU"/>
          </a:p>
        </p:txBody>
      </p:sp>
      <p:pic>
        <p:nvPicPr>
          <p:cNvPr id="5" name="Google Shape;276;p36"/>
          <p:cNvPicPr/>
          <p:nvPr/>
        </p:nvPicPr>
        <p:blipFill>
          <a:blip r:embed="rId4">
            <a:alphaModFix/>
          </a:blip>
          <a:stretch/>
        </p:blipFill>
        <p:spPr bwMode="auto">
          <a:xfrm>
            <a:off x="10226766" y="5888182"/>
            <a:ext cx="1618870" cy="68735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 bwMode="auto">
          <a:xfrm>
            <a:off x="775856" y="2213769"/>
            <a:ext cx="111944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u="sng">
                <a:hlinkClick r:id="rId5" tooltip="https://100ballnik.com/все-2-задания-ященко-егэ-2024-математика-пр/?ysclid=lobmpk5g6278505463"/>
              </a:rPr>
              <a:t>2. https</a:t>
            </a:r>
            <a:r>
              <a:rPr lang="ru-RU" sz="2400" u="sng">
                <a:hlinkClick r:id="rId5" tooltip="https://100ballnik.com/все-2-задания-ященко-егэ-2024-математика-пр/?ysclid=lobmpk5g6278505463"/>
              </a:rPr>
              <a:t>://100ballnik.com/все-2-задания-ященко-егэ-2024-математика-пр/?</a:t>
            </a:r>
            <a:r>
              <a:rPr lang="ru-RU" sz="2400" u="sng">
                <a:hlinkClick r:id="rId5" tooltip="https://100ballnik.com/все-2-задания-ященко-егэ-2024-математика-пр/?ysclid=lobmpk5g6278505463"/>
              </a:rPr>
              <a:t>ysclid=lobmpk5g6278505463</a:t>
            </a:r>
            <a:endParaRPr lang="ru-RU" sz="2400"/>
          </a:p>
          <a:p>
            <a:pPr>
              <a:defRPr/>
            </a:pPr>
            <a:endParaRPr lang="ru-RU"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2316691" cy="7061537"/>
          </a:xfrm>
          <a:prstGeom prst="rect">
            <a:avLst/>
          </a:prstGeom>
        </p:spPr>
      </p:pic>
      <p:pic>
        <p:nvPicPr>
          <p:cNvPr id="3" name="Picture 2" descr="https://i.ytimg.com/vi/ivo_oH_q6JQ/maxresdefault.jpg"/>
          <p:cNvPicPr>
            <a:picLocks noChangeAspect="1" noChangeArrowheads="1"/>
          </p:cNvPicPr>
          <p:nvPr/>
        </p:nvPicPr>
        <p:blipFill>
          <a:blip r:embed="rId3"/>
          <a:srcRect l="52165" t="28997" r="1" b="28174"/>
          <a:stretch/>
        </p:blipFill>
        <p:spPr bwMode="auto">
          <a:xfrm>
            <a:off x="8645237" y="872836"/>
            <a:ext cx="3214254" cy="1746871"/>
          </a:xfrm>
          <a:prstGeom prst="rect">
            <a:avLst/>
          </a:prstGeom>
          <a:noFill/>
        </p:spPr>
      </p:pic>
      <p:pic>
        <p:nvPicPr>
          <p:cNvPr id="4" name="Picture 4" descr="Подготовка к ОГЭ. "/>
          <p:cNvPicPr>
            <a:picLocks noChangeAspect="1" noChangeArrowheads="1"/>
          </p:cNvPicPr>
          <p:nvPr/>
        </p:nvPicPr>
        <p:blipFill>
          <a:blip r:embed="rId4"/>
          <a:srcRect l="7194" t="0" r="8106" b="0"/>
          <a:stretch/>
        </p:blipFill>
        <p:spPr bwMode="auto">
          <a:xfrm>
            <a:off x="609599" y="347374"/>
            <a:ext cx="4530437" cy="239582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 bwMode="auto">
          <a:xfrm>
            <a:off x="2244436" y="3796145"/>
            <a:ext cx="7384473" cy="160712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FadeRight">
              <a:avLst>
                <a:gd name="adj" fmla="val 33333"/>
              </a:avLst>
            </a:prstTxWarp>
            <a:spAutoFit/>
          </a:bodyPr>
          <a:lstStyle/>
          <a:p>
            <a:pPr algn="ctr">
              <a:defRPr/>
            </a:pPr>
            <a:r>
              <a:rPr lang="ru-RU" sz="5400" b="1">
                <a:ln w="9525">
                  <a:solidFill>
                    <a:srgbClr val="00B0F0"/>
                  </a:solidFill>
                  <a:prstDash val="solid"/>
                </a:ln>
              </a:rPr>
              <a:t>Удачи на </a:t>
            </a:r>
            <a:r>
              <a:rPr lang="ru-RU" sz="5400" b="1">
                <a:ln w="9525">
                  <a:solidFill>
                    <a:srgbClr val="00B0F0"/>
                  </a:solidFill>
                  <a:prstDash val="solid"/>
                </a:ln>
                <a:solidFill>
                  <a:srgbClr val="FF0000"/>
                </a:solidFill>
              </a:rPr>
              <a:t>ЕГЭ!</a:t>
            </a:r>
            <a:endParaRPr lang="ru-RU" sz="5400" b="1">
              <a:ln w="9525">
                <a:solidFill>
                  <a:srgbClr val="00B0F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pic>
        <p:nvPicPr>
          <p:cNvPr id="6" name="Google Shape;276;p36"/>
          <p:cNvPicPr/>
          <p:nvPr/>
        </p:nvPicPr>
        <p:blipFill>
          <a:blip r:embed="rId5">
            <a:alphaModFix/>
          </a:blip>
          <a:stretch/>
        </p:blipFill>
        <p:spPr bwMode="auto">
          <a:xfrm>
            <a:off x="5417127" y="1083915"/>
            <a:ext cx="3643746" cy="16592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284" y="-11448"/>
            <a:ext cx="12316691" cy="706153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 bwMode="auto">
          <a:xfrm>
            <a:off x="845127" y="461480"/>
            <a:ext cx="10861963" cy="1371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3. На координатной плоскости изображены векторы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 и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endParaRPr lang="ru-RU" sz="2400" b="1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defRPr/>
            </a:pP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с целочисленными координатами. Найдите скалярное произведение 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400" b="1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endParaRPr lang="ru-RU" sz="2400" b="1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defRPr/>
            </a:pPr>
            <a:endParaRPr lang="ru-RU" sz="2400" b="1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6414655" y="2020117"/>
            <a:ext cx="1620982" cy="7923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acc>
                        <m:accPr>
                          <m:chr m:val="⃗"/>
                          <m:ctrlPr>
                            <a:rPr lang="ru-RU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400" b="0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a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ru-RU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ru-RU" sz="2400" b="0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5;2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endParaRPr lang="ru-RU" sz="24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 bwMode="auto">
          <a:xfrm>
            <a:off x="8490268" y="2158051"/>
            <a:ext cx="1141210" cy="5163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400" b="0" i="0">
                              <a:latin typeface="Cambria Math"/>
                            </a:rPr>
                            <m:t>b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ru-RU" sz="2400" b="0" i="0">
                              <a:latin typeface="Cambria Math"/>
                            </a:rPr>
                            <m:t>6</m:t>
                          </m:r>
                          <m:r>
                            <m:rPr/>
                            <a:rPr lang="ru-RU" sz="2400" b="0">
                              <a:latin typeface="Cambria Math"/>
                            </a:rPr>
                            <m:t>;</m:t>
                          </m:r>
                          <m:r>
                            <m:rPr/>
                            <a:rPr lang="ru-RU" sz="2400" b="0" i="1">
                              <a:latin typeface="Cambria Math"/>
                            </a:rPr>
                            <m:t>0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 bwMode="auto">
          <a:xfrm>
            <a:off x="5950526" y="3137444"/>
            <a:ext cx="5756564" cy="516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0" i="1">
                              <a:latin typeface="Cambria Math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400" b="0" i="1">
                          <a:latin typeface="Cambria Math"/>
                          <a:ea typeface="Cambria Math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0" i="1">
                              <a:latin typeface="Cambria Math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 </a:t>
            </a:r>
            <a:r>
              <a:rPr lang="ru-RU" sz="2400">
                <a:latin typeface="Times New Roman"/>
                <a:cs typeface="Times New Roman"/>
              </a:rPr>
              <a:t>= 5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400" i="1">
                          <a:latin typeface="Cambria Math"/>
                          <a:ea typeface="Cambria Math"/>
                          <a:cs typeface="Times New Roman"/>
                        </a:rPr>
                        <m:t>∙</m:t>
                      </m:r>
                      <m:r>
                        <m:rPr/>
                        <a:rPr lang="ru-RU" sz="2400" b="0" i="1">
                          <a:latin typeface="Cambria Math"/>
                          <a:ea typeface="Cambria Math"/>
                          <a:cs typeface="Times New Roman"/>
                        </a:rPr>
                        <m:t>6+2∙0=30+0=30 </m:t>
                      </m:r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a:endParaRPr lang="ru-RU" sz="2400" b="1">
              <a:latin typeface="Times New Roman"/>
              <a:cs typeface="Times New Roman"/>
            </a:endParaRPr>
          </a:p>
        </p:txBody>
      </p:sp>
      <p:sp>
        <p:nvSpPr>
          <p:cNvPr id="22" name="Прямоугольник 21"/>
          <p:cNvSpPr/>
          <p:nvPr/>
        </p:nvSpPr>
        <p:spPr bwMode="auto">
          <a:xfrm>
            <a:off x="6858000" y="4655126"/>
            <a:ext cx="4017818" cy="7758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>
                <a:solidFill>
                  <a:srgbClr val="C00000"/>
                </a:solidFill>
                <a:latin typeface="Times New Roman"/>
                <a:cs typeface="Times New Roman"/>
              </a:rPr>
              <a:t>Ответ: 30</a:t>
            </a:r>
            <a:endParaRPr lang="ru-RU" sz="2400" b="1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rcRect l="8783" t="5377" r="5605" b="3668"/>
          <a:stretch/>
        </p:blipFill>
        <p:spPr bwMode="auto">
          <a:xfrm>
            <a:off x="720436" y="1510065"/>
            <a:ext cx="5209310" cy="4793753"/>
          </a:xfrm>
          <a:prstGeom prst="rect">
            <a:avLst/>
          </a:prstGeom>
        </p:spPr>
      </p:pic>
      <p:pic>
        <p:nvPicPr>
          <p:cNvPr id="9" name="Google Shape;276;p36"/>
          <p:cNvPicPr/>
          <p:nvPr/>
        </p:nvPicPr>
        <p:blipFill>
          <a:blip r:embed="rId4">
            <a:alphaModFix/>
          </a:blip>
          <a:stretch/>
        </p:blipFill>
        <p:spPr bwMode="auto">
          <a:xfrm>
            <a:off x="10226766" y="5888182"/>
            <a:ext cx="1618870" cy="68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-160286"/>
            <a:ext cx="12316691" cy="7061537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rcRect l="35419" t="24423" r="36130" b="1293"/>
          <a:stretch/>
        </p:blipFill>
        <p:spPr bwMode="auto">
          <a:xfrm>
            <a:off x="555535" y="1909830"/>
            <a:ext cx="4814296" cy="469241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 bwMode="auto">
          <a:xfrm>
            <a:off x="845127" y="461480"/>
            <a:ext cx="11125200" cy="1371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sz="2400" b="1">
                <a:solidFill>
                  <a:schemeClr val="tx1"/>
                </a:solidFill>
                <a:latin typeface="Times New Roman"/>
                <a:cs typeface="Times New Roman"/>
              </a:rPr>
              <a:t>4</a:t>
            </a: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. На координатной плоскости изображены векторы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lang="en-US" sz="2400" b="1">
                <a:solidFill>
                  <a:schemeClr val="tx1"/>
                </a:solidFill>
                <a:latin typeface="Times New Roman"/>
                <a:cs typeface="Times New Roman"/>
              </a:rPr>
              <a:t>,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b="1" i="0">
                          <a:solidFill>
                            <a:schemeClr val="tx1"/>
                          </a:solidFill>
                          <a:latin typeface="Cambria Math"/>
                        </a:rPr>
                        <m:t>   </m:t>
                      </m:r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и</a:t>
            </a:r>
            <a:r>
              <a:rPr lang="ru-RU" sz="28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8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ru-RU" sz="2800" b="1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/>
                            </a:rPr>
                            <m:t>с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endParaRPr lang="ru-RU" sz="2800" b="1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defRPr/>
            </a:pP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с целочисленными координатами. Найдите скалярное произведение</a:t>
            </a:r>
            <a:endParaRPr/>
          </a:p>
          <a:p>
            <a:pPr>
              <a:defRPr/>
            </a:pP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8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800" b="1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∙(</m:t>
                      </m:r>
                      <m:acc>
                        <m:accPr>
                          <m:chr m:val="⃗"/>
                          <m:ctrlPr>
                            <a:rPr lang="ru-RU" sz="28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acc>
                      <m:r>
                        <m:rPr>
                          <m:nor m:val="on"/>
                        </m:rPr>
                        <a:rPr lang="ru-RU" sz="28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m:t> </m:t>
                      </m:r>
                      <m:r>
                        <m:rPr/>
                        <a:rPr lang="ru-RU" sz="2800" b="1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m:rPr/>
                        <a:rPr lang="ru-RU" sz="2800" b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ru-RU" sz="28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ru-RU" sz="2800" b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с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)</a:t>
            </a:r>
            <a:endParaRPr lang="ru-RU" sz="2400" b="1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5666350" y="3859857"/>
            <a:ext cx="1620982" cy="7923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acc>
                        <m:accPr>
                          <m:chr m:val="⃗"/>
                          <m:ctrlPr>
                            <a:rPr lang="ru-RU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ru-RU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en-US" sz="2400" b="0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m:rPr/>
                            <a:rPr lang="ru-RU" sz="2400" b="0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;</m:t>
                          </m:r>
                          <m:r>
                            <m:rPr/>
                            <a:rPr lang="en-US" sz="2400" b="0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−4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endParaRPr lang="ru-RU" sz="24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7583488" y="2047828"/>
            <a:ext cx="1437766" cy="5163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400" b="0" i="0">
                              <a:latin typeface="Cambria Math"/>
                            </a:rPr>
                            <m:t>b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en-US" sz="2400" b="0" i="0">
                              <a:latin typeface="Cambria Math"/>
                            </a:rPr>
                            <m:t>− 4</m:t>
                          </m:r>
                          <m:r>
                            <m:rPr/>
                            <a:rPr lang="ru-RU" sz="2400" b="0">
                              <a:latin typeface="Cambria Math"/>
                            </a:rPr>
                            <m:t>;</m:t>
                          </m:r>
                          <m:r>
                            <m:rPr/>
                            <a:rPr lang="en-US" sz="2400" b="0" i="1">
                              <a:latin typeface="Cambria Math"/>
                            </a:rPr>
                            <m:t>2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9172790" y="2075175"/>
            <a:ext cx="11091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ru-RU" sz="2400" b="0" i="0">
                              <a:latin typeface="Cambria Math"/>
                            </a:rPr>
                            <m:t>с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ru-RU" sz="2400" b="0" i="0">
                              <a:latin typeface="Cambria Math"/>
                            </a:rPr>
                            <m:t>0</m:t>
                          </m:r>
                          <m:r>
                            <m:rPr/>
                            <a:rPr lang="ru-RU" sz="2400" b="0">
                              <a:latin typeface="Cambria Math"/>
                            </a:rPr>
                            <m:t>;</m:t>
                          </m:r>
                          <m:r>
                            <m:rPr/>
                            <a:rPr lang="en-US" sz="2400" b="0" i="1">
                              <a:latin typeface="Cambria Math"/>
                            </a:rPr>
                            <m:t>6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5917402" y="2778936"/>
            <a:ext cx="3444854" cy="5164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0" i="1">
                              <a:latin typeface="Cambria Math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800" b="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m:rPr/>
                        <a:rPr lang="ru-RU" sz="2800" b="0">
                          <a:latin typeface="Cambria Math"/>
                          <a:ea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ru-RU" sz="28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ru-RU" sz="2800" b="0">
                              <a:latin typeface="Cambria Math"/>
                            </a:rPr>
                            <m:t>с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ru-RU" sz="28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ru-RU" sz="2800" b="0" i="1">
                              <a:latin typeface="Cambria Math"/>
                            </a:rPr>
                            <m:t>−</m:t>
                          </m:r>
                          <m:r>
                            <m:rPr/>
                            <a:rPr lang="en-US" sz="2800" b="0" i="1">
                              <a:latin typeface="Cambria Math"/>
                            </a:rPr>
                            <m:t>4</m:t>
                          </m:r>
                          <m:r>
                            <m:rPr/>
                            <a:rPr lang="ru-RU" sz="2800" b="0" i="1">
                              <a:latin typeface="Cambria Math"/>
                            </a:rPr>
                            <m:t>+0;2+</m:t>
                          </m:r>
                          <m:r>
                            <m:rPr/>
                            <a:rPr lang="en-US" sz="2800" b="0" i="1">
                              <a:latin typeface="Cambria Math"/>
                            </a:rPr>
                            <m:t>6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>
                <a:latin typeface="Times New Roman"/>
                <a:cs typeface="Times New Roman"/>
              </a:rPr>
              <a:t> </a:t>
            </a:r>
            <a:endParaRPr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5861061" y="3457892"/>
            <a:ext cx="2114618" cy="5162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0" i="1">
                              <a:latin typeface="Cambria Math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800" b="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m:rPr/>
                        <a:rPr lang="ru-RU" sz="2800" b="0">
                          <a:latin typeface="Cambria Math"/>
                          <a:ea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ru-RU" sz="28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ru-RU" sz="2800" b="0">
                              <a:latin typeface="Cambria Math"/>
                            </a:rPr>
                            <m:t>с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ru-RU" sz="28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ru-RU" sz="2800" b="0" i="1">
                              <a:latin typeface="Cambria Math"/>
                            </a:rPr>
                            <m:t>−</m:t>
                          </m:r>
                          <m:r>
                            <m:rPr/>
                            <a:rPr lang="en-US" sz="2800" b="0" i="1">
                              <a:latin typeface="Cambria Math"/>
                            </a:rPr>
                            <m:t>4</m:t>
                          </m:r>
                          <m:r>
                            <m:rPr/>
                            <a:rPr lang="ru-RU" sz="2800" b="0" i="1">
                              <a:latin typeface="Cambria Math"/>
                            </a:rPr>
                            <m:t>;</m:t>
                          </m:r>
                          <m:r>
                            <m:rPr/>
                            <a:rPr lang="en-US" sz="2800" b="0" i="1">
                              <a:latin typeface="Cambria Math"/>
                            </a:rPr>
                            <m:t>8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>
                <a:latin typeface="Times New Roman"/>
                <a:cs typeface="Times New Roman"/>
              </a:rPr>
              <a:t> </a:t>
            </a:r>
            <a:endParaRPr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5775960" y="1909830"/>
            <a:ext cx="1620982" cy="7923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acc>
                        <m:accPr>
                          <m:chr m:val="⃗"/>
                          <m:ctrlPr>
                            <a:rPr lang="ru-RU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ru-RU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en-US" sz="2400" b="0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m:rPr/>
                            <a:rPr lang="ru-RU" sz="2400" b="0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;</m:t>
                          </m:r>
                          <m:r>
                            <m:rPr/>
                            <a:rPr lang="en-US" sz="2400" b="0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−4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endParaRPr lang="ru-RU" sz="24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5854135" y="4615250"/>
            <a:ext cx="4427805" cy="5164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0" i="1">
                              <a:latin typeface="Cambria Math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400" b="0" i="1">
                          <a:latin typeface="Cambria Math"/>
                          <a:ea typeface="Cambria Math"/>
                        </a:rPr>
                        <m:t>∙(</m:t>
                      </m:r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0" i="1">
                              <a:latin typeface="Cambria Math"/>
                            </a:rPr>
                            <m:t>𝑏</m:t>
                          </m:r>
                        </m:e>
                      </m:acc>
                      <m:r>
                        <m:rPr>
                          <m:nor m:val="on"/>
                        </m:rPr>
                        <a:rPr lang="ru-RU" sz="2400">
                          <a:latin typeface="Times New Roman"/>
                          <a:cs typeface="Times New Roman"/>
                        </a:rPr>
                        <m:t> </m:t>
                      </m:r>
                      <m:r>
                        <m:rPr/>
                        <a:rPr lang="ru-RU" sz="2400" b="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m:rPr/>
                        <a:rPr lang="ru-RU" sz="2400" b="0">
                          <a:latin typeface="Cambria Math"/>
                          <a:ea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ru-RU" sz="2400" b="0">
                              <a:latin typeface="Cambria Math"/>
                            </a:rPr>
                            <m:t>с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>
                <a:latin typeface="Times New Roman"/>
                <a:cs typeface="Times New Roman"/>
              </a:rPr>
              <a:t>)</a:t>
            </a:r>
            <a:r>
              <a:rPr lang="en-US" sz="2400">
                <a:latin typeface="Times New Roman"/>
                <a:cs typeface="Times New Roman"/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b="0" i="1">
                          <a:latin typeface="Cambria Math"/>
                          <a:ea typeface="Cambria Math"/>
                          <a:cs typeface="Times New Roman"/>
                        </a:rPr>
                        <m:t>− </m:t>
                      </m:r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4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b="0" i="1">
                          <a:latin typeface="Cambria Math"/>
                          <a:ea typeface="Cambria Math"/>
                          <a:cs typeface="Times New Roman"/>
                        </a:rPr>
                        <m:t>∙2+8∙( −4)</m:t>
                      </m:r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 </a:t>
            </a:r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5823152" y="5149362"/>
            <a:ext cx="4427805" cy="516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0" i="1">
                              <a:latin typeface="Cambria Math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400" b="0" i="1">
                          <a:latin typeface="Cambria Math"/>
                          <a:ea typeface="Cambria Math"/>
                        </a:rPr>
                        <m:t>∙(</m:t>
                      </m:r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0" i="1">
                              <a:latin typeface="Cambria Math"/>
                            </a:rPr>
                            <m:t>𝑏</m:t>
                          </m:r>
                        </m:e>
                      </m:acc>
                      <m:r>
                        <m:rPr>
                          <m:nor m:val="on"/>
                        </m:rPr>
                        <a:rPr lang="ru-RU" sz="2400">
                          <a:latin typeface="Times New Roman"/>
                          <a:cs typeface="Times New Roman"/>
                        </a:rPr>
                        <m:t> </m:t>
                      </m:r>
                      <m:r>
                        <m:rPr/>
                        <a:rPr lang="ru-RU" sz="2400" b="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m:rPr/>
                        <a:rPr lang="ru-RU" sz="2400" b="0">
                          <a:latin typeface="Cambria Math"/>
                          <a:ea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ru-RU" sz="2400" b="0">
                              <a:latin typeface="Cambria Math"/>
                            </a:rPr>
                            <m:t>с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>
                <a:latin typeface="Times New Roman"/>
                <a:cs typeface="Times New Roman"/>
              </a:rPr>
              <a:t>)</a:t>
            </a:r>
            <a:r>
              <a:rPr lang="en-US" sz="2400">
                <a:latin typeface="Times New Roman"/>
                <a:cs typeface="Times New Roman"/>
              </a:rPr>
              <a:t> =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b="0" i="1">
                          <a:latin typeface="Cambria Math"/>
                          <a:ea typeface="Cambria Math"/>
                          <a:cs typeface="Times New Roman"/>
                        </a:rPr>
                        <m:t>− </m:t>
                      </m:r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8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b="0" i="1">
                          <a:latin typeface="Cambria Math"/>
                          <a:cs typeface="Times New Roman"/>
                        </a:rPr>
                        <m:t> −32=−40</m:t>
                      </m:r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cxnSp>
        <p:nvCxnSpPr>
          <p:cNvPr id="14" name="Прямая со стрелкой 13"/>
          <p:cNvCxnSpPr>
            <a:cxnSpLocks/>
          </p:cNvCxnSpPr>
          <p:nvPr/>
        </p:nvCxnSpPr>
        <p:spPr bwMode="auto">
          <a:xfrm flipV="1">
            <a:off x="1662545" y="3037180"/>
            <a:ext cx="0" cy="237029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 bwMode="auto">
          <a:xfrm>
            <a:off x="6752699" y="5772864"/>
            <a:ext cx="4017818" cy="7758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>
                <a:solidFill>
                  <a:srgbClr val="C00000"/>
                </a:solidFill>
                <a:latin typeface="Times New Roman"/>
                <a:cs typeface="Times New Roman"/>
              </a:rPr>
              <a:t>Ответ: </a:t>
            </a:r>
            <a:r>
              <a:rPr lang="en-US" sz="2400" b="1">
                <a:solidFill>
                  <a:srgbClr val="C00000"/>
                </a:solidFill>
                <a:latin typeface="Times New Roman"/>
                <a:cs typeface="Times New Roman"/>
              </a:rPr>
              <a:t>- 40</a:t>
            </a:r>
            <a:endParaRPr lang="ru-RU" sz="2400" b="1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pic>
        <p:nvPicPr>
          <p:cNvPr id="16" name="Google Shape;276;p36"/>
          <p:cNvPicPr/>
          <p:nvPr/>
        </p:nvPicPr>
        <p:blipFill>
          <a:blip r:embed="rId4">
            <a:alphaModFix/>
          </a:blip>
          <a:stretch/>
        </p:blipFill>
        <p:spPr bwMode="auto">
          <a:xfrm>
            <a:off x="10115047" y="5772864"/>
            <a:ext cx="1618870" cy="68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-124691" y="0"/>
            <a:ext cx="12316691" cy="706153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 bwMode="auto">
          <a:xfrm>
            <a:off x="845127" y="461480"/>
            <a:ext cx="10861963" cy="1371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sz="2400" b="1">
                <a:solidFill>
                  <a:schemeClr val="tx1"/>
                </a:solidFill>
                <a:latin typeface="Times New Roman"/>
                <a:cs typeface="Times New Roman"/>
              </a:rPr>
              <a:t>5</a:t>
            </a: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.</a:t>
            </a:r>
            <a:r>
              <a:rPr lang="en-US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Даны векторы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/>
                            </a:rPr>
                            <m:t>а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{"/>
                          <m:endChr m:val="}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m:rPr/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/>
                            </a:rPr>
                            <m:t>− </m:t>
                          </m:r>
                          <m:r>
                            <m:rPr/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/>
                            </a:rPr>
                            <m:t>𝟐</m:t>
                          </m:r>
                          <m:r>
                            <m:rPr/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/>
                            </a:rPr>
                            <m:t>;</m:t>
                          </m:r>
                          <m:r>
                            <m:rPr/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/>
                            </a:rPr>
                            <m:t>𝟒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и 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/>
                            </a:rPr>
                            <m:t>𝒃</m:t>
                          </m:r>
                          <m:r>
                            <m:rPr/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/>
                            </a:rPr>
                            <m:t> 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{"/>
                          <m:endChr m:val="}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m:rPr/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/>
                            </a:rPr>
                            <m:t>− </m:t>
                          </m:r>
                          <m:r>
                            <m:rPr/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/>
                            </a:rPr>
                            <m:t>𝟏</m:t>
                          </m:r>
                          <m:r>
                            <m:rPr/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/>
                            </a:rPr>
                            <m:t>;</m:t>
                          </m:r>
                          <m:r>
                            <m:rPr/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cs typeface="Times New Roman"/>
                            </a:rPr>
                            <m:t>𝟔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. Найдите скалярное произведение </a:t>
            </a:r>
            <a:endParaRPr/>
          </a:p>
          <a:p>
            <a:pPr>
              <a:defRPr/>
            </a:pP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векторов 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400" b="1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 и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400" b="1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m:rPr/>
                        <a:rPr lang="ru-RU" sz="2400" b="1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𝟐</m:t>
                      </m:r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endParaRPr lang="ru-RU" sz="2400" b="1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defRPr/>
            </a:pPr>
            <a:endParaRPr lang="ru-RU" sz="2400" b="1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1680758" y="1778072"/>
            <a:ext cx="3673506" cy="5164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a:r>
              <a:rPr lang="ru-RU" sz="2400" b="1">
                <a:latin typeface="Times New Roman"/>
                <a:cs typeface="Times New Roman"/>
              </a:rPr>
              <a:t>- 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{"/>
                          <m:endChr m:val="}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ru-RU" sz="2400" b="1" i="1">
                              <a:latin typeface="Cambria Math"/>
                            </a:rPr>
                            <m:t>−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𝟐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 −</m:t>
                          </m:r>
                          <m:d>
                            <m:dPr>
                              <m:ctrlPr>
                                <a:rPr lang="ru-RU" sz="2400" b="1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dPr>
                            <m:e>
                              <m:r>
                                <m:rPr/>
                                <a:rPr lang="ru-RU" sz="2400" b="1" i="1">
                                  <a:latin typeface="Cambria Math"/>
                                </a:rPr>
                                <m:t>−</m:t>
                              </m:r>
                              <m:r>
                                <m:rPr/>
                                <a:rPr lang="ru-RU" sz="2400" b="1" i="1">
                                  <a:latin typeface="Cambria Math"/>
                                </a:rPr>
                                <m:t>𝟏</m:t>
                              </m:r>
                            </m:e>
                          </m:d>
                          <m:r>
                            <m:rPr/>
                            <a:rPr lang="ru-RU" sz="2400" b="1" i="1">
                              <a:latin typeface="Cambria Math"/>
                            </a:rPr>
                            <m:t>;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𝟒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−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𝟔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a:endParaRPr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6456920" y="1837770"/>
            <a:ext cx="2316211" cy="5164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a:r>
              <a:rPr lang="ru-RU" sz="2400" b="1">
                <a:latin typeface="Times New Roman"/>
                <a:cs typeface="Times New Roman"/>
              </a:rPr>
              <a:t>- 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{"/>
                          <m:endChr m:val="}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ru-RU" sz="2400" b="1" i="1">
                              <a:latin typeface="Cambria Math"/>
                            </a:rPr>
                            <m:t>−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𝟏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 ;−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𝟐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a:endParaRPr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680758" y="2633184"/>
            <a:ext cx="4574522" cy="5164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a:r>
              <a:rPr lang="ru-RU" sz="2400" b="1">
                <a:latin typeface="Times New Roman"/>
                <a:cs typeface="Times New Roman"/>
              </a:rPr>
              <a:t>+ 2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{"/>
                          <m:endChr m:val="}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ru-RU" sz="2400" b="1" i="1">
                              <a:latin typeface="Cambria Math"/>
                            </a:rPr>
                            <m:t>−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𝟐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+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𝟐</m:t>
                          </m:r>
                          <m:r>
                            <m:rPr/>
                            <a:rPr lang="ru-RU" sz="2400" b="1" i="1">
                              <a:latin typeface="Cambria Math"/>
                              <a:ea typeface="Cambria Math"/>
                            </a:rPr>
                            <m:t>∙</m:t>
                          </m:r>
                          <m:d>
                            <m:dPr>
                              <m:ctrlPr>
                                <a:rPr lang="ru-RU" sz="2400" b="1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dPr>
                            <m:e>
                              <m:r>
                                <m:rPr/>
                                <a:rPr lang="ru-RU" sz="2400" b="1" i="1">
                                  <a:latin typeface="Cambria Math"/>
                                </a:rPr>
                                <m:t>−</m:t>
                              </m:r>
                              <m:r>
                                <m:rPr/>
                                <a:rPr lang="ru-RU" sz="2400" b="1" i="1">
                                  <a:latin typeface="Cambria Math"/>
                                </a:rPr>
                                <m:t>𝟏</m:t>
                              </m:r>
                            </m:e>
                          </m:d>
                          <m:r>
                            <m:rPr/>
                            <a:rPr lang="ru-RU" sz="2400" b="1" i="1">
                              <a:latin typeface="Cambria Math"/>
                            </a:rPr>
                            <m:t>;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𝟒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+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𝟐</m:t>
                          </m:r>
                          <m:r>
                            <m:rPr/>
                            <a:rPr lang="ru-RU" sz="2400" b="1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𝟔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a:endParaRPr/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6500586" y="2633184"/>
            <a:ext cx="2420406" cy="5164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a:r>
              <a:rPr lang="ru-RU" sz="2400" b="1">
                <a:latin typeface="Times New Roman"/>
                <a:cs typeface="Times New Roman"/>
              </a:rPr>
              <a:t>+ 2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{"/>
                          <m:endChr m:val="}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ru-RU" sz="2400" b="1" i="1">
                              <a:latin typeface="Cambria Math"/>
                            </a:rPr>
                            <m:t>− 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𝟒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;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𝟏𝟔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a:endParaRPr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45125" y="3521604"/>
            <a:ext cx="7928005" cy="518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ru-RU" sz="2400" b="1" i="1">
                              <a:latin typeface="Cambria Math"/>
                            </a:rPr>
                            <m:t>(</m:t>
                          </m:r>
                          <m:r>
                            <m:rPr/>
                            <a:rPr lang="en-US" sz="2400" b="1" i="1">
                              <a:latin typeface="Cambria Math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a:r>
              <a:rPr lang="ru-RU" sz="2400" b="1">
                <a:latin typeface="Times New Roman"/>
                <a:cs typeface="Times New Roman"/>
              </a:rPr>
              <a:t>- 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)(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+ 2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) = - 1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400" b="1" i="1">
                          <a:latin typeface="Cambria Math"/>
                          <a:ea typeface="Cambria Math"/>
                          <a:cs typeface="Times New Roman"/>
                        </a:rPr>
                        <m:t>∙</m:t>
                      </m:r>
                      <m:d>
                        <m:dPr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m:rPr/>
                            <a:rPr lang="ru-RU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  <m:t> −</m:t>
                          </m:r>
                          <m:r>
                            <m:rPr/>
                            <a:rPr lang="ru-RU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  <m:t>𝟒</m:t>
                          </m:r>
                        </m:e>
                      </m:d>
                      <m:r>
                        <m:rPr/>
                        <a:rPr lang="ru-RU" sz="2400" b="1" i="1">
                          <a:latin typeface="Cambria Math"/>
                          <a:ea typeface="Cambria Math"/>
                          <a:cs typeface="Times New Roman"/>
                        </a:rPr>
                        <m:t>+</m:t>
                      </m:r>
                      <m:d>
                        <m:dPr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m:rPr/>
                            <a:rPr lang="ru-RU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  <m:t> −</m:t>
                          </m:r>
                          <m:r>
                            <m:rPr/>
                            <a:rPr lang="ru-RU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  <m:t>𝟐</m:t>
                          </m:r>
                        </m:e>
                      </m:d>
                      <m:r>
                        <m:rPr/>
                        <a:rPr lang="ru-RU" sz="2400" b="1" i="1">
                          <a:latin typeface="Cambria Math"/>
                          <a:ea typeface="Cambria Math"/>
                          <a:cs typeface="Times New Roman"/>
                        </a:rPr>
                        <m:t>∙</m:t>
                      </m:r>
                      <m:r>
                        <m:rPr/>
                        <a:rPr lang="ru-RU" sz="2400" b="1" i="1">
                          <a:latin typeface="Cambria Math"/>
                          <a:ea typeface="Cambria Math"/>
                          <a:cs typeface="Times New Roman"/>
                        </a:rPr>
                        <m:t>𝟏𝟔</m:t>
                      </m:r>
                      <m:r>
                        <m:rPr/>
                        <a:rPr lang="ru-RU" sz="2400" b="1" i="1">
                          <a:latin typeface="Cambria Math"/>
                          <a:ea typeface="Cambria Math"/>
                          <a:cs typeface="Times New Roman"/>
                        </a:rPr>
                        <m:t>=</m:t>
                      </m:r>
                      <m:r>
                        <m:rPr/>
                        <a:rPr lang="ru-RU" sz="2400" b="1" i="1">
                          <a:latin typeface="Cambria Math"/>
                          <a:ea typeface="Cambria Math"/>
                          <a:cs typeface="Times New Roman"/>
                        </a:rPr>
                        <m:t>𝟒</m:t>
                      </m:r>
                      <m:r>
                        <m:rPr/>
                        <a:rPr lang="ru-RU" sz="2400" b="1" i="1">
                          <a:latin typeface="Cambria Math"/>
                          <a:ea typeface="Cambria Math"/>
                          <a:cs typeface="Times New Roman"/>
                        </a:rPr>
                        <m:t> −</m:t>
                      </m:r>
                      <m:r>
                        <m:rPr/>
                        <a:rPr lang="ru-RU" sz="2400" b="1" i="1">
                          <a:latin typeface="Cambria Math"/>
                          <a:ea typeface="Cambria Math"/>
                          <a:cs typeface="Times New Roman"/>
                        </a:rPr>
                        <m:t>𝟑𝟐</m:t>
                      </m:r>
                      <m:r>
                        <m:rPr/>
                        <a:rPr lang="ru-RU" sz="2400" b="1" i="1">
                          <a:latin typeface="Cambria Math"/>
                          <a:ea typeface="Cambria Math"/>
                          <a:cs typeface="Times New Roman"/>
                        </a:rPr>
                        <m:t>=−</m:t>
                      </m:r>
                      <m:r>
                        <m:rPr/>
                        <a:rPr lang="ru-RU" sz="2400" b="1" i="1">
                          <a:latin typeface="Cambria Math"/>
                          <a:ea typeface="Cambria Math"/>
                          <a:cs typeface="Times New Roman"/>
                        </a:rPr>
                        <m:t>𝟐𝟖</m:t>
                      </m:r>
                    </m:oMath>
                  </m:oMathPara>
                </a14:m>
              </mc:Choice>
              <mc:Fallback/>
            </mc:AlternateContent>
            <a:endParaRPr lang="ru-RU" sz="2400" b="1">
              <a:latin typeface="Times New Roman"/>
              <a:cs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6858000" y="4655126"/>
            <a:ext cx="4017818" cy="7758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>
                <a:solidFill>
                  <a:srgbClr val="C00000"/>
                </a:solidFill>
                <a:latin typeface="Times New Roman"/>
                <a:cs typeface="Times New Roman"/>
              </a:rPr>
              <a:t>Ответ: - 28</a:t>
            </a:r>
            <a:endParaRPr lang="ru-RU" sz="2400" b="1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pic>
        <p:nvPicPr>
          <p:cNvPr id="12" name="Google Shape;276;p36"/>
          <p:cNvPicPr/>
          <p:nvPr/>
        </p:nvPicPr>
        <p:blipFill>
          <a:blip r:embed="rId3">
            <a:alphaModFix/>
          </a:blip>
          <a:stretch/>
        </p:blipFill>
        <p:spPr bwMode="auto">
          <a:xfrm>
            <a:off x="10226766" y="5888182"/>
            <a:ext cx="1618870" cy="68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-124692" y="0"/>
            <a:ext cx="12316691" cy="706153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 bwMode="auto">
          <a:xfrm>
            <a:off x="671945" y="535970"/>
            <a:ext cx="10723417" cy="1309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>
                <a:latin typeface="Times New Roman"/>
                <a:cs typeface="Times New Roman"/>
              </a:rPr>
              <a:t>6.  </a:t>
            </a:r>
            <a:r>
              <a:rPr lang="ru-RU" sz="2400" b="1">
                <a:latin typeface="Times New Roman"/>
                <a:cs typeface="Times New Roman"/>
              </a:rPr>
              <a:t>Даны </a:t>
            </a:r>
            <a:r>
              <a:rPr lang="ru-RU" sz="2400" b="1">
                <a:latin typeface="Times New Roman"/>
                <a:cs typeface="Times New Roman"/>
              </a:rPr>
              <a:t>векторы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𝒎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{"/>
                          <m:endChr m:val="}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𝟔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;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−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𝟐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,</a:t>
            </a:r>
            <a:r>
              <a:rPr lang="en-US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𝒏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{"/>
                          <m:endChr m:val="}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− 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𝟏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;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𝟒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a:r>
              <a:rPr lang="en-US" sz="2400" b="1">
                <a:latin typeface="Times New Roman"/>
                <a:cs typeface="Times New Roman"/>
              </a:rPr>
              <a:t>,</a:t>
            </a:r>
            <a:r>
              <a:rPr lang="ru-RU" sz="2400" b="1">
                <a:latin typeface="Times New Roman"/>
                <a:cs typeface="Times New Roman"/>
              </a:rPr>
              <a:t> </a:t>
            </a:r>
            <a:r>
              <a:rPr lang="en-US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𝒌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− 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𝟐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;</m:t>
                          </m:r>
                          <m:r>
                            <m:rPr/>
                            <a:rPr lang="en-US" sz="2400" b="1" i="1">
                              <a:latin typeface="Cambria Math"/>
                              <a:cs typeface="Times New Roman"/>
                            </a:rPr>
                            <m:t>𝟖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en-US" sz="2400">
                <a:latin typeface="Times New Roman"/>
                <a:cs typeface="Times New Roman"/>
              </a:rPr>
              <a:t>   </a:t>
            </a:r>
            <a:r>
              <a:rPr lang="ru-RU" sz="2400">
                <a:latin typeface="Times New Roman"/>
                <a:cs typeface="Times New Roman"/>
              </a:rPr>
              <a:t>и</a:t>
            </a:r>
            <a:r>
              <a:rPr lang="en-US" sz="2400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𝒑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en-US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{"/>
                          <m:endChr m:val="}"/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𝟏</m:t>
                          </m:r>
                          <m:r>
                            <m:rPr/>
                            <a:rPr lang="en-US" sz="2400" b="1" i="1">
                              <a:latin typeface="Cambria Math"/>
                            </a:rPr>
                            <m:t>;</m:t>
                          </m:r>
                          <m:r>
                            <m:rPr/>
                            <a:rPr lang="en-US" sz="2400" b="1" i="1">
                              <a:latin typeface="Cambria Math"/>
                            </a:rPr>
                            <m:t>𝟒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.</a:t>
            </a:r>
            <a:endParaRPr/>
          </a:p>
          <a:p>
            <a:pPr>
              <a:defRPr/>
            </a:pPr>
            <a:r>
              <a:rPr lang="ru-RU" sz="2400" b="1">
                <a:latin typeface="Times New Roman"/>
                <a:cs typeface="Times New Roman"/>
              </a:rPr>
              <a:t>Найдите скалярное </a:t>
            </a:r>
            <a:r>
              <a:rPr lang="ru-RU" sz="2400" b="1">
                <a:latin typeface="Times New Roman"/>
                <a:cs typeface="Times New Roman"/>
              </a:rPr>
              <a:t>произведение </a:t>
            </a:r>
            <a:r>
              <a:rPr lang="en-US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400" b="1" i="1">
                          <a:latin typeface="Cambria Math"/>
                          <a:ea typeface="Cambria Math"/>
                        </a:rPr>
                        <m:t>(</m:t>
                      </m:r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𝒎</m:t>
                          </m:r>
                        </m:e>
                      </m:acc>
                      <m:r>
                        <m:rPr>
                          <m:nor m:val="on"/>
                        </m:rPr>
                        <a:rPr lang="ru-RU" sz="2400" b="1">
                          <a:latin typeface="Times New Roman"/>
                          <a:cs typeface="Times New Roman"/>
                        </a:rPr>
                        <m:t> </m:t>
                      </m:r>
                      <m:r>
                        <m:rPr/>
                        <a:rPr lang="ru-RU" sz="2400" b="1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m:rPr/>
                        <a:rPr lang="ru-RU" sz="2400" b="1">
                          <a:latin typeface="Cambria Math"/>
                          <a:ea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0">
                              <a:latin typeface="Cambria Math"/>
                            </a:rPr>
                            <m:t>𝐧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)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400" b="1" i="1">
                          <a:latin typeface="Cambria Math"/>
                          <a:ea typeface="Cambria Math"/>
                        </a:rPr>
                        <m:t>∙(</m:t>
                      </m:r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𝒌</m:t>
                          </m:r>
                        </m:e>
                      </m:acc>
                      <m:r>
                        <m:rPr>
                          <m:nor m:val="on"/>
                        </m:rPr>
                        <a:rPr lang="ru-RU" sz="2400" b="1">
                          <a:latin typeface="Times New Roman"/>
                          <a:cs typeface="Times New Roman"/>
                        </a:rPr>
                        <m:t> </m:t>
                      </m:r>
                      <m:r>
                        <m:rPr/>
                        <a:rPr lang="ru-RU" sz="2400" b="1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m:rPr/>
                        <a:rPr lang="ru-RU" sz="2400" b="1">
                          <a:latin typeface="Cambria Math"/>
                          <a:ea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0">
                              <a:latin typeface="Cambria Math"/>
                            </a:rPr>
                            <m:t>𝐩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)</a:t>
            </a:r>
            <a:endParaRPr/>
          </a:p>
          <a:p>
            <a:pPr>
              <a:defRPr/>
            </a:pPr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1680756" y="1615111"/>
            <a:ext cx="38798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𝒎</m:t>
                          </m:r>
                        </m:e>
                      </m:acc>
                      <m:r>
                        <m:rPr>
                          <m:nor m:val="on"/>
                        </m:rPr>
                        <a:rPr lang="ru-RU" sz="2400" b="1">
                          <a:latin typeface="Times New Roman"/>
                          <a:cs typeface="Times New Roman"/>
                        </a:rPr>
                        <m:t> </m:t>
                      </m:r>
                      <m:r>
                        <m:rPr/>
                        <a:rPr lang="ru-RU" sz="2400" b="1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m:rPr/>
                        <a:rPr lang="ru-RU" sz="2400" b="1">
                          <a:latin typeface="Cambria Math"/>
                          <a:ea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>
                              <a:latin typeface="Cambria Math"/>
                            </a:rPr>
                            <m:t>𝐧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{"/>
                          <m:endChr m:val="}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𝟔</m:t>
                          </m:r>
                          <m:r>
                            <m:rPr/>
                            <a:rPr lang="en-US" sz="2400" b="1" i="1">
                              <a:latin typeface="Cambria Math"/>
                            </a:rPr>
                            <m:t>+</m:t>
                          </m:r>
                          <m:d>
                            <m:dPr>
                              <m:ctrlPr>
                                <a:rPr lang="ru-RU" sz="2400" b="1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dPr>
                            <m:e>
                              <m:r>
                                <m:rPr/>
                                <a:rPr lang="ru-RU" sz="2400" b="1" i="1">
                                  <a:latin typeface="Cambria Math"/>
                                </a:rPr>
                                <m:t>−</m:t>
                              </m:r>
                              <m:r>
                                <m:rPr/>
                                <a:rPr lang="ru-RU" sz="2400" b="1" i="1">
                                  <a:latin typeface="Cambria Math"/>
                                </a:rPr>
                                <m:t>𝟏</m:t>
                              </m:r>
                            </m:e>
                          </m:d>
                          <m:r>
                            <m:rPr/>
                            <a:rPr lang="ru-RU" sz="2400" b="1" i="1">
                              <a:latin typeface="Cambria Math"/>
                            </a:rPr>
                            <m:t>;</m:t>
                          </m:r>
                          <m:r>
                            <m:rPr/>
                            <a:rPr lang="en-US" sz="2400" b="1" i="1">
                              <a:latin typeface="Cambria Math"/>
                            </a:rPr>
                            <m:t>−</m:t>
                          </m:r>
                          <m:r>
                            <m:rPr/>
                            <a:rPr lang="en-US" sz="2400" b="1" i="1">
                              <a:latin typeface="Cambria Math"/>
                            </a:rPr>
                            <m:t>𝟐</m:t>
                          </m:r>
                          <m:r>
                            <m:rPr/>
                            <a:rPr lang="en-US" sz="2400" b="1" i="1">
                              <a:latin typeface="Cambria Math"/>
                            </a:rPr>
                            <m:t>+</m:t>
                          </m:r>
                          <m:r>
                            <m:rPr/>
                            <a:rPr lang="en-US" sz="2400" b="1" i="1">
                              <a:latin typeface="Cambria Math"/>
                            </a:rPr>
                            <m:t>𝟒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a:endParaRPr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1680756" y="2076776"/>
            <a:ext cx="20651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𝒎</m:t>
                          </m:r>
                        </m:e>
                      </m:acc>
                      <m:r>
                        <m:rPr>
                          <m:nor m:val="on"/>
                        </m:rPr>
                        <a:rPr lang="ru-RU" sz="2400" b="1">
                          <a:latin typeface="Times New Roman"/>
                          <a:cs typeface="Times New Roman"/>
                        </a:rPr>
                        <m:t> </m:t>
                      </m:r>
                      <m:r>
                        <m:rPr/>
                        <a:rPr lang="ru-RU" sz="2400" b="1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m:rPr/>
                        <a:rPr lang="ru-RU" sz="2400" b="1">
                          <a:latin typeface="Cambria Math"/>
                          <a:ea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>
                              <a:latin typeface="Cambria Math"/>
                            </a:rPr>
                            <m:t>𝐧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{"/>
                          <m:endChr m:val="}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𝟓</m:t>
                          </m:r>
                          <m:r>
                            <m:rPr/>
                            <a:rPr lang="en-US" sz="2400" b="1" i="1">
                              <a:latin typeface="Cambria Math"/>
                            </a:rPr>
                            <m:t>;</m:t>
                          </m:r>
                          <m:r>
                            <m:rPr/>
                            <a:rPr lang="en-US" sz="2400" b="1" i="1">
                              <a:latin typeface="Cambria Math"/>
                            </a:rPr>
                            <m:t>𝟐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a:endParaRPr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680755" y="2601613"/>
            <a:ext cx="3361497" cy="5164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𝒌</m:t>
                          </m:r>
                        </m:e>
                      </m:acc>
                      <m:r>
                        <m:rPr>
                          <m:nor m:val="on"/>
                        </m:rPr>
                        <a:rPr lang="ru-RU" sz="2400" b="1">
                          <a:latin typeface="Times New Roman"/>
                          <a:cs typeface="Times New Roman"/>
                        </a:rPr>
                        <m:t> </m:t>
                      </m:r>
                      <m:r>
                        <m:rPr/>
                        <a:rPr lang="ru-RU" sz="2400" b="1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m:rPr/>
                        <a:rPr lang="ru-RU" sz="2400" b="1">
                          <a:latin typeface="Cambria Math"/>
                          <a:ea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0">
                              <a:latin typeface="Cambria Math"/>
                            </a:rPr>
                            <m:t>𝐩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{"/>
                          <m:endChr m:val="}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− </m:t>
                          </m:r>
                          <m:r>
                            <m:rPr/>
                            <a:rPr lang="en-US" sz="2400" b="1" i="1">
                              <a:latin typeface="Cambria Math"/>
                            </a:rPr>
                            <m:t>𝟐</m:t>
                          </m:r>
                          <m:r>
                            <m:rPr/>
                            <a:rPr lang="en-US" sz="2400" b="1" i="1">
                              <a:latin typeface="Cambria Math"/>
                            </a:rPr>
                            <m:t>+</m:t>
                          </m:r>
                          <m:r>
                            <m:rPr/>
                            <a:rPr lang="en-US" sz="2400" b="1" i="1">
                              <a:latin typeface="Cambria Math"/>
                            </a:rPr>
                            <m:t>𝟏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;</m:t>
                          </m:r>
                          <m:r>
                            <m:rPr/>
                            <a:rPr lang="en-US" sz="2400" b="1" i="1">
                              <a:latin typeface="Cambria Math"/>
                            </a:rPr>
                            <m:t>𝟖</m:t>
                          </m:r>
                          <m:r>
                            <m:rPr/>
                            <a:rPr lang="en-US" sz="2400" b="1" i="1">
                              <a:latin typeface="Cambria Math"/>
                            </a:rPr>
                            <m:t>+</m:t>
                          </m:r>
                          <m:r>
                            <m:rPr/>
                            <a:rPr lang="en-US" sz="2400" b="1" i="1">
                              <a:latin typeface="Cambria Math"/>
                            </a:rPr>
                            <m:t>𝟒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a:endParaRPr/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1680755" y="3137033"/>
            <a:ext cx="2445028" cy="5164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𝒌</m:t>
                          </m:r>
                        </m:e>
                      </m:acc>
                      <m:r>
                        <m:rPr>
                          <m:nor m:val="on"/>
                        </m:rPr>
                        <a:rPr lang="ru-RU" sz="2400" b="1">
                          <a:latin typeface="Times New Roman"/>
                          <a:cs typeface="Times New Roman"/>
                        </a:rPr>
                        <m:t> </m:t>
                      </m:r>
                      <m:r>
                        <m:rPr/>
                        <a:rPr lang="ru-RU" sz="2400" b="1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m:rPr/>
                        <a:rPr lang="ru-RU" sz="2400" b="1">
                          <a:latin typeface="Cambria Math"/>
                          <a:ea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0">
                              <a:latin typeface="Cambria Math"/>
                            </a:rPr>
                            <m:t>𝐩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{"/>
                          <m:endChr m:val="}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− </m:t>
                          </m:r>
                          <m:r>
                            <m:rPr/>
                            <a:rPr lang="en-US" sz="2400" b="1" i="1">
                              <a:latin typeface="Cambria Math"/>
                            </a:rPr>
                            <m:t>𝟏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;</m:t>
                          </m:r>
                          <m:r>
                            <m:rPr/>
                            <a:rPr lang="en-US" sz="2400" b="1" i="1">
                              <a:latin typeface="Cambria Math"/>
                            </a:rPr>
                            <m:t>𝟏𝟐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a:endParaRPr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1563705" y="3894413"/>
            <a:ext cx="6084004" cy="5164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400" b="1" i="1">
                          <a:latin typeface="Cambria Math"/>
                          <a:ea typeface="Cambria Math"/>
                        </a:rPr>
                        <m:t>(</m:t>
                      </m:r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𝒎</m:t>
                          </m:r>
                        </m:e>
                      </m:acc>
                      <m:r>
                        <m:rPr>
                          <m:nor m:val="on"/>
                        </m:rPr>
                        <a:rPr lang="ru-RU" sz="2400" b="1">
                          <a:latin typeface="Times New Roman"/>
                          <a:cs typeface="Times New Roman"/>
                        </a:rPr>
                        <m:t> </m:t>
                      </m:r>
                      <m:r>
                        <m:rPr/>
                        <a:rPr lang="ru-RU" sz="2400" b="1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m:rPr/>
                        <a:rPr lang="ru-RU" sz="2400" b="1">
                          <a:latin typeface="Cambria Math"/>
                          <a:ea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>
                              <a:latin typeface="Cambria Math"/>
                            </a:rPr>
                            <m:t>𝐧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)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400" b="1" i="1">
                          <a:latin typeface="Cambria Math"/>
                          <a:ea typeface="Cambria Math"/>
                        </a:rPr>
                        <m:t>∙(</m:t>
                      </m:r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𝒌</m:t>
                          </m:r>
                        </m:e>
                      </m:acc>
                      <m:r>
                        <m:rPr>
                          <m:nor m:val="on"/>
                        </m:rPr>
                        <a:rPr lang="ru-RU" sz="2400" b="1">
                          <a:latin typeface="Times New Roman"/>
                          <a:cs typeface="Times New Roman"/>
                        </a:rPr>
                        <m:t> </m:t>
                      </m:r>
                      <m:r>
                        <m:rPr/>
                        <a:rPr lang="ru-RU" sz="2400" b="1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m:rPr/>
                        <a:rPr lang="ru-RU" sz="2400" b="1">
                          <a:latin typeface="Cambria Math"/>
                          <a:ea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>
                              <a:latin typeface="Cambria Math"/>
                            </a:rPr>
                            <m:t>𝐩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)</a:t>
            </a:r>
            <a:r>
              <a:rPr lang="en-US" sz="2400" b="1">
                <a:latin typeface="Times New Roman"/>
                <a:cs typeface="Times New Roman"/>
              </a:rPr>
              <a:t> = 5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b="1" i="1">
                          <a:latin typeface="Cambria Math"/>
                          <a:ea typeface="Cambria Math"/>
                          <a:cs typeface="Times New Roman"/>
                        </a:rPr>
                        <m:t>∙</m:t>
                      </m:r>
                      <m:d>
                        <m:dPr>
                          <m:ctrlPr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m:rPr/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  <m:t> −</m:t>
                          </m:r>
                          <m:r>
                            <m:rPr/>
                            <a:rPr lang="en-US" sz="2400" b="1" i="1">
                              <a:latin typeface="Cambria Math"/>
                              <a:ea typeface="Cambria Math"/>
                              <a:cs typeface="Times New Roman"/>
                            </a:rPr>
                            <m:t>𝟏</m:t>
                          </m:r>
                        </m:e>
                      </m:d>
                      <m:r>
                        <m:rPr/>
                        <a:rPr lang="en-US" sz="2400" b="1" i="1">
                          <a:latin typeface="Cambria Math"/>
                          <a:ea typeface="Cambria Math"/>
                          <a:cs typeface="Times New Roman"/>
                        </a:rPr>
                        <m:t>+</m:t>
                      </m:r>
                      <m:r>
                        <m:rPr/>
                        <a:rPr lang="en-US" sz="2400" b="1" i="1">
                          <a:latin typeface="Cambria Math"/>
                          <a:ea typeface="Cambria Math"/>
                          <a:cs typeface="Times New Roman"/>
                        </a:rPr>
                        <m:t>𝟐</m:t>
                      </m:r>
                      <m:r>
                        <m:rPr/>
                        <a:rPr lang="en-US" sz="2400" b="1" i="1">
                          <a:latin typeface="Cambria Math"/>
                          <a:ea typeface="Cambria Math"/>
                          <a:cs typeface="Times New Roman"/>
                        </a:rPr>
                        <m:t>∙</m:t>
                      </m:r>
                      <m:r>
                        <m:rPr/>
                        <a:rPr lang="en-US" sz="2400" b="1" i="1">
                          <a:latin typeface="Cambria Math"/>
                          <a:ea typeface="Cambria Math"/>
                          <a:cs typeface="Times New Roman"/>
                        </a:rPr>
                        <m:t>𝟏𝟐</m:t>
                      </m:r>
                    </m:oMath>
                  </m:oMathPara>
                </a14:m>
              </mc:Choice>
              <mc:Fallback/>
            </mc:AlternateContent>
            <a:endParaRPr lang="ru-RU" sz="2400" b="1">
              <a:latin typeface="Times New Roman"/>
              <a:cs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1466723" y="4493005"/>
            <a:ext cx="6084004" cy="5164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400" b="1" i="1">
                          <a:latin typeface="Cambria Math"/>
                          <a:ea typeface="Cambria Math"/>
                        </a:rPr>
                        <m:t>(</m:t>
                      </m:r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𝒎</m:t>
                          </m:r>
                        </m:e>
                      </m:acc>
                      <m:r>
                        <m:rPr>
                          <m:nor m:val="on"/>
                        </m:rPr>
                        <a:rPr lang="ru-RU" sz="2400" b="1">
                          <a:latin typeface="Times New Roman"/>
                          <a:cs typeface="Times New Roman"/>
                        </a:rPr>
                        <m:t> </m:t>
                      </m:r>
                      <m:r>
                        <m:rPr/>
                        <a:rPr lang="ru-RU" sz="2400" b="1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m:rPr/>
                        <a:rPr lang="ru-RU" sz="2400" b="1">
                          <a:latin typeface="Cambria Math"/>
                          <a:ea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>
                              <a:latin typeface="Cambria Math"/>
                            </a:rPr>
                            <m:t>𝐧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)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400" b="1" i="1">
                          <a:latin typeface="Cambria Math"/>
                          <a:ea typeface="Cambria Math"/>
                        </a:rPr>
                        <m:t>∙(</m:t>
                      </m:r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𝒌</m:t>
                          </m:r>
                        </m:e>
                      </m:acc>
                      <m:r>
                        <m:rPr>
                          <m:nor m:val="on"/>
                        </m:rPr>
                        <a:rPr lang="ru-RU" sz="2400" b="1">
                          <a:latin typeface="Times New Roman"/>
                          <a:cs typeface="Times New Roman"/>
                        </a:rPr>
                        <m:t> </m:t>
                      </m:r>
                      <m:r>
                        <m:rPr/>
                        <a:rPr lang="ru-RU" sz="2400" b="1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m:rPr/>
                        <a:rPr lang="ru-RU" sz="2400" b="1">
                          <a:latin typeface="Cambria Math"/>
                          <a:ea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>
                              <a:latin typeface="Cambria Math"/>
                            </a:rPr>
                            <m:t>𝐩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)</a:t>
            </a:r>
            <a:r>
              <a:rPr lang="en-US" sz="2400" b="1">
                <a:latin typeface="Times New Roman"/>
                <a:cs typeface="Times New Roman"/>
              </a:rPr>
              <a:t> =</a:t>
            </a:r>
            <a:r>
              <a:rPr lang="en-US" sz="2400" b="1">
                <a:ea typeface="Cambria Math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b="1" i="1">
                          <a:latin typeface="Cambria Math"/>
                          <a:ea typeface="Cambria Math"/>
                          <a:cs typeface="Times New Roman"/>
                        </a:rPr>
                        <m:t>− </m:t>
                      </m:r>
                    </m:oMath>
                  </m:oMathPara>
                </a14:m>
              </mc:Choice>
              <mc:Fallback/>
            </mc:AlternateContent>
            <a:r>
              <a:rPr lang="en-US" sz="2400" b="1">
                <a:latin typeface="Times New Roman"/>
                <a:cs typeface="Times New Roman"/>
              </a:rPr>
              <a:t>5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en-US" sz="2400" b="1" i="1">
                          <a:latin typeface="Cambria Math"/>
                          <a:ea typeface="Cambria Math"/>
                          <a:cs typeface="Times New Roman"/>
                        </a:rPr>
                        <m:t>+</m:t>
                      </m:r>
                      <m:r>
                        <m:rPr/>
                        <a:rPr lang="en-US" sz="2400" b="1" i="1">
                          <a:latin typeface="Cambria Math"/>
                          <a:ea typeface="Cambria Math"/>
                          <a:cs typeface="Times New Roman"/>
                        </a:rPr>
                        <m:t>𝟐𝟒</m:t>
                      </m:r>
                      <m:r>
                        <m:rPr/>
                        <a:rPr lang="en-US" sz="2400" b="1" i="1">
                          <a:latin typeface="Cambria Math"/>
                          <a:ea typeface="Cambria Math"/>
                          <a:cs typeface="Times New Roman"/>
                        </a:rPr>
                        <m:t>=</m:t>
                      </m:r>
                      <m:r>
                        <m:rPr/>
                        <a:rPr lang="en-US" sz="2400" b="1" i="1">
                          <a:latin typeface="Cambria Math"/>
                          <a:ea typeface="Cambria Math"/>
                          <a:cs typeface="Times New Roman"/>
                        </a:rPr>
                        <m:t>𝟏𝟗</m:t>
                      </m:r>
                    </m:oMath>
                  </m:oMathPara>
                </a14:m>
              </mc:Choice>
              <mc:Fallback/>
            </mc:AlternateContent>
            <a:endParaRPr lang="ru-RU" sz="2400" b="1">
              <a:latin typeface="Times New Roman"/>
              <a:cs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6858000" y="4655126"/>
            <a:ext cx="4017818" cy="7758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>
                <a:solidFill>
                  <a:srgbClr val="C00000"/>
                </a:solidFill>
                <a:latin typeface="Times New Roman"/>
                <a:cs typeface="Times New Roman"/>
              </a:rPr>
              <a:t>Ответ: </a:t>
            </a:r>
            <a:r>
              <a:rPr lang="en-US" sz="2400" b="1">
                <a:solidFill>
                  <a:srgbClr val="C00000"/>
                </a:solidFill>
                <a:latin typeface="Times New Roman"/>
                <a:cs typeface="Times New Roman"/>
              </a:rPr>
              <a:t>19</a:t>
            </a:r>
            <a:endParaRPr lang="ru-RU" sz="2400" b="1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pic>
        <p:nvPicPr>
          <p:cNvPr id="12" name="Google Shape;276;p36"/>
          <p:cNvPicPr/>
          <p:nvPr/>
        </p:nvPicPr>
        <p:blipFill>
          <a:blip r:embed="rId3">
            <a:alphaModFix/>
          </a:blip>
          <a:stretch/>
        </p:blipFill>
        <p:spPr bwMode="auto">
          <a:xfrm>
            <a:off x="10226766" y="5888182"/>
            <a:ext cx="1618870" cy="68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12316691" cy="706153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rcRect l="33865" t="24009" r="35494" b="0"/>
          <a:stretch/>
        </p:blipFill>
        <p:spPr bwMode="auto">
          <a:xfrm>
            <a:off x="374073" y="1496289"/>
            <a:ext cx="5694218" cy="5140037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 bwMode="auto">
          <a:xfrm>
            <a:off x="845127" y="461480"/>
            <a:ext cx="11194473" cy="1371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sz="2400" b="1">
                <a:solidFill>
                  <a:schemeClr val="tx1"/>
                </a:solidFill>
                <a:latin typeface="Times New Roman"/>
                <a:cs typeface="Times New Roman"/>
              </a:rPr>
              <a:t>7</a:t>
            </a: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. На координатной плоскости изображены векторы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,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и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ru-RU" sz="2400" b="1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с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endParaRPr lang="ru-RU" sz="2400" b="1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defRPr/>
            </a:pP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с целочисленными координатами. Найдите  длину вектора 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+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400" b="1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m:rPr/>
                        <a:rPr lang="ru-RU" sz="2400" b="1" i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ru-RU" sz="2400" b="1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с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endParaRPr lang="ru-RU" sz="2400" b="1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defRPr/>
            </a:pPr>
            <a:endParaRPr lang="ru-RU" sz="2400" b="1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6414655" y="2020117"/>
            <a:ext cx="1620982" cy="7923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acc>
                        <m:accPr>
                          <m:chr m:val="⃗"/>
                          <m:ctrlPr>
                            <a:rPr lang="ru-RU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400" b="0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a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ru-RU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ru-RU" sz="2400" b="0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− 3;− 5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endParaRPr lang="ru-RU" sz="24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490268" y="2158051"/>
            <a:ext cx="1141210" cy="5163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400" b="0" i="0">
                              <a:latin typeface="Cambria Math"/>
                            </a:rPr>
                            <m:t>b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ru-RU" sz="2400" b="0" i="0">
                              <a:latin typeface="Cambria Math"/>
                            </a:rPr>
                            <m:t>6</m:t>
                          </m:r>
                          <m:r>
                            <m:rPr/>
                            <a:rPr lang="ru-RU" sz="2400" b="0">
                              <a:latin typeface="Cambria Math"/>
                            </a:rPr>
                            <m:t>;</m:t>
                          </m:r>
                          <m:r>
                            <m:rPr/>
                            <a:rPr lang="ru-RU" sz="2400" b="0" i="1">
                              <a:latin typeface="Cambria Math"/>
                            </a:rPr>
                            <m:t>2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9638078" y="2158051"/>
            <a:ext cx="15308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acc>
                        <m:accPr>
                          <m:chr m:val="⃗"/>
                          <m:ctrlPr>
                            <a:rPr lang="ru-RU" sz="28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ru-RU" sz="2800" b="0" i="0">
                              <a:latin typeface="Cambria Math"/>
                            </a:rPr>
                            <m:t>с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ru-RU" sz="28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ru-RU" sz="2800" b="0" i="0">
                              <a:latin typeface="Cambria Math"/>
                            </a:rPr>
                            <m:t>0</m:t>
                          </m:r>
                          <m:r>
                            <m:rPr/>
                            <a:rPr lang="ru-RU" sz="2800" b="0">
                              <a:latin typeface="Cambria Math"/>
                            </a:rPr>
                            <m:t>;</m:t>
                          </m:r>
                          <m:r>
                            <m:rPr/>
                            <a:rPr lang="ru-RU" sz="2800" b="0" i="1">
                              <a:latin typeface="Cambria Math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endParaRPr lang="ru-RU" sz="2800">
              <a:latin typeface="Times New Roman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6225049" y="2879200"/>
            <a:ext cx="5364225" cy="5164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+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400" b="1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m:rPr/>
                        <a:rPr lang="ru-RU" sz="2400" b="1">
                          <a:latin typeface="Cambria Math"/>
                          <a:ea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ru-RU" sz="2400" b="1">
                              <a:latin typeface="Cambria Math"/>
                            </a:rPr>
                            <m:t>с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ru-RU" sz="2400" b="1" i="1">
                              <a:latin typeface="Cambria Math"/>
                            </a:rPr>
                            <m:t>−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𝟑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+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𝟔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+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𝟎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;−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𝟓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+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𝟐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+(−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𝟏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a:endParaRPr/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6225049" y="3925320"/>
            <a:ext cx="2447658" cy="5164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+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400" b="1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m:rPr/>
                        <a:rPr lang="ru-RU" sz="2400" b="1">
                          <a:latin typeface="Cambria Math"/>
                          <a:ea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ru-RU" sz="2400" b="1">
                              <a:latin typeface="Cambria Math"/>
                            </a:rPr>
                            <m:t>с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ru-RU" sz="2400" b="1" i="1">
                              <a:latin typeface="Cambria Math"/>
                            </a:rPr>
                            <m:t>𝟑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;−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𝟒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a:endParaRPr/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5749636" y="4689041"/>
            <a:ext cx="5514109" cy="571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d>
                        <m:dPr>
                          <m:begChr m:val="|"/>
                          <m:endChr m:val="|"/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sz="2400" b="1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1" i="1">
                                  <a:latin typeface="Cambria Math"/>
                                </a:rPr>
                                <m:t>𝒂</m:t>
                              </m:r>
                            </m:e>
                          </m:acc>
                          <m:r>
                            <m:rPr>
                              <m:nor m:val="on"/>
                            </m:rPr>
                            <a:rPr lang="ru-RU" sz="2400" b="1">
                              <a:latin typeface="Times New Roman"/>
                              <a:cs typeface="Times New Roman"/>
                            </a:rPr>
                            <m:t> + </m:t>
                          </m:r>
                          <m:acc>
                            <m:accPr>
                              <m:chr m:val="⃗"/>
                              <m:ctrlPr>
                                <a:rPr lang="ru-RU" sz="2400" b="1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1" i="1">
                                  <a:latin typeface="Cambria Math"/>
                                </a:rPr>
                                <m:t>𝒃</m:t>
                              </m:r>
                            </m:e>
                          </m:acc>
                          <m:r>
                            <m:rPr>
                              <m:nor m:val="on"/>
                            </m:rPr>
                            <a:rPr lang="ru-RU" sz="2400" b="1">
                              <a:latin typeface="Times New Roman"/>
                              <a:cs typeface="Times New Roman"/>
                            </a:rPr>
                            <m:t> </m:t>
                          </m:r>
                          <m:r>
                            <m:rPr/>
                            <a:rPr lang="ru-RU" sz="2400" b="1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m:rPr/>
                            <a:rPr lang="ru-RU" sz="2400" b="1">
                              <a:latin typeface="Cambria Math"/>
                              <a:ea typeface="Cambria Math"/>
                            </a:rPr>
                            <m:t> </m:t>
                          </m:r>
                          <m:acc>
                            <m:accPr>
                              <m:chr m:val="⃗"/>
                              <m:ctrlPr>
                                <a:rPr lang="ru-RU" sz="2400" b="1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ru-RU" sz="2400" b="1">
                                  <a:latin typeface="Cambria Math"/>
                                </a:rPr>
                                <m:t>с</m:t>
                              </m:r>
                            </m:e>
                          </m:acc>
                        </m:e>
                      </m:d>
                      <m:r>
                        <m:rPr/>
                        <a:rPr lang="ru-RU" sz="2400" b="1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sSup>
                            <m:sSupPr>
                              <m:ctrlPr>
                                <a:rPr lang="ru-RU" sz="2400" b="1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pPr>
                            <m:e>
                              <m:r>
                                <m:rPr/>
                                <a:rPr lang="ru-RU" sz="2400" b="1" i="1">
                                  <a:latin typeface="Cambria Math"/>
                                </a:rPr>
                                <m:t>𝟑</m:t>
                              </m:r>
                            </m:e>
                            <m:sup>
                              <m:r>
                                <m:rPr/>
                                <a:rPr lang="ru-RU" sz="2400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m:rPr/>
                            <a:rPr lang="ru-RU" sz="2400" b="1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sz="2400" b="1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u-RU" sz="2400" b="1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dPr>
                                <m:e>
                                  <m:r>
                                    <m:rPr/>
                                    <a:rPr lang="ru-RU" sz="2400" b="1" i="1">
                                      <a:latin typeface="Cambria Math"/>
                                    </a:rPr>
                                    <m:t>− </m:t>
                                  </m:r>
                                  <m:r>
                                    <m:rPr/>
                                    <a:rPr lang="ru-RU" sz="2400" b="1" i="1">
                                      <a:latin typeface="Cambria Math"/>
                                    </a:rPr>
                                    <m:t>𝟒</m:t>
                                  </m:r>
                                </m:e>
                              </m:d>
                            </m:e>
                            <m:sup>
                              <m:r>
                                <m:rPr/>
                                <a:rPr lang="ru-RU" sz="2400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m:rPr/>
                        <a:rPr lang="ru-RU" sz="2400" b="1" i="1">
                          <a:latin typeface="Cambria Math"/>
                        </a:rPr>
                        <m:t>=</m:t>
                      </m:r>
                      <m:r>
                        <m:rPr/>
                        <a:rPr lang="ru-RU" sz="2400" b="1" i="1">
                          <a:latin typeface="Cambria Math"/>
                        </a:rPr>
                        <m:t>𝟓</m:t>
                      </m:r>
                    </m:oMath>
                  </m:oMathPara>
                </a14:m>
              </mc:Choice>
              <mc:Fallback/>
            </mc:AlternateContent>
            <a:endParaRPr lang="ru-RU" sz="2400" b="1">
              <a:latin typeface="Times New Roman"/>
              <a:cs typeface="Times New Roman"/>
            </a:endParaRP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6774873" y="5624945"/>
            <a:ext cx="4017818" cy="7758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>
                <a:solidFill>
                  <a:srgbClr val="C00000"/>
                </a:solidFill>
                <a:latin typeface="Times New Roman"/>
                <a:cs typeface="Times New Roman"/>
              </a:rPr>
              <a:t>Ответ: 5</a:t>
            </a:r>
            <a:endParaRPr lang="ru-RU" sz="2400" b="1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pic>
        <p:nvPicPr>
          <p:cNvPr id="14" name="Google Shape;276;p36"/>
          <p:cNvPicPr/>
          <p:nvPr/>
        </p:nvPicPr>
        <p:blipFill>
          <a:blip r:embed="rId4">
            <a:alphaModFix/>
          </a:blip>
          <a:stretch/>
        </p:blipFill>
        <p:spPr bwMode="auto">
          <a:xfrm>
            <a:off x="10226766" y="5888182"/>
            <a:ext cx="1618870" cy="68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284" y="-11448"/>
            <a:ext cx="12316691" cy="706153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 bwMode="auto">
          <a:xfrm>
            <a:off x="845127" y="461480"/>
            <a:ext cx="11194473" cy="1371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sz="2400" b="1">
                <a:solidFill>
                  <a:schemeClr val="tx1"/>
                </a:solidFill>
                <a:latin typeface="Times New Roman"/>
                <a:cs typeface="Times New Roman"/>
              </a:rPr>
              <a:t>8</a:t>
            </a: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. На координатной плоскости изображены векторы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,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и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ru-RU" sz="2400" b="1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с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endParaRPr lang="ru-RU" sz="2400" b="1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defRPr/>
            </a:pP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с целочисленными координатами. Найдите  длину вектора 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+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400" b="1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m:rPr/>
                        <a:rPr lang="ru-RU" sz="2400" b="1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m:rPr/>
                        <a:rPr lang="ru-RU" sz="2400" b="1" i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ru-RU" sz="24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ru-RU" sz="2400" b="1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с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endParaRPr lang="ru-RU" sz="2400" b="1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defRPr/>
            </a:pPr>
            <a:endParaRPr lang="ru-RU" sz="2400" b="1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429491" y="1368402"/>
            <a:ext cx="5604422" cy="507396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 bwMode="auto">
          <a:xfrm>
            <a:off x="6414655" y="2020117"/>
            <a:ext cx="1620982" cy="7923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acc>
                        <m:accPr>
                          <m:chr m:val="⃗"/>
                          <m:ctrlPr>
                            <a:rPr lang="ru-RU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400" b="0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a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ru-RU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ru-RU" sz="2400" b="0" i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3;−3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endParaRPr lang="ru-RU" sz="24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8490268" y="2158051"/>
            <a:ext cx="1141210" cy="5163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400" b="0" i="0">
                              <a:latin typeface="Cambria Math"/>
                            </a:rPr>
                            <m:t>b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ru-RU" sz="2400" b="0" i="0">
                              <a:latin typeface="Cambria Math"/>
                            </a:rPr>
                            <m:t>4</m:t>
                          </m:r>
                          <m:r>
                            <m:rPr/>
                            <a:rPr lang="ru-RU" sz="2400" b="0">
                              <a:latin typeface="Cambria Math"/>
                            </a:rPr>
                            <m:t>;</m:t>
                          </m:r>
                          <m:r>
                            <m:rPr/>
                            <a:rPr lang="ru-RU" sz="2400" b="0" i="1">
                              <a:latin typeface="Cambria Math"/>
                            </a:rPr>
                            <m:t>0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0052447" y="2212746"/>
            <a:ext cx="14057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acc>
                        <m:accPr>
                          <m:chr m:val="⃗"/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ru-RU" sz="2400" b="0" i="0">
                              <a:latin typeface="Cambria Math"/>
                            </a:rPr>
                            <m:t>с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ru-RU" sz="2400" b="0" i="0">
                              <a:latin typeface="Cambria Math"/>
                            </a:rPr>
                            <m:t>− 1</m:t>
                          </m:r>
                          <m:r>
                            <m:rPr/>
                            <a:rPr lang="ru-RU" sz="2400" b="0">
                              <a:latin typeface="Cambria Math"/>
                            </a:rPr>
                            <m:t>;</m:t>
                          </m:r>
                          <m:r>
                            <m:rPr/>
                            <a:rPr lang="ru-RU" sz="2400" b="0" i="1">
                              <a:latin typeface="Cambria Math"/>
                            </a:rPr>
                            <m:t>3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endParaRPr lang="ru-RU" sz="2400">
              <a:latin typeface="Times New Roman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6225049" y="2879200"/>
            <a:ext cx="5212517" cy="5164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+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400" b="1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m:rPr/>
                        <a:rPr lang="ru-RU" sz="2400" b="1">
                          <a:latin typeface="Cambria Math"/>
                          <a:ea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ru-RU" sz="2400" b="1">
                              <a:latin typeface="Cambria Math"/>
                            </a:rPr>
                            <m:t>с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ru-RU" sz="2400" b="1" i="1">
                              <a:latin typeface="Cambria Math"/>
                            </a:rPr>
                            <m:t>𝟑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+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𝟒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−</m:t>
                          </m:r>
                          <m:d>
                            <m:dPr>
                              <m:ctrlPr>
                                <a:rPr lang="ru-RU" sz="2400" b="1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dPr>
                            <m:e>
                              <m:r>
                                <m:rPr/>
                                <a:rPr lang="ru-RU" sz="2400" b="1" i="1">
                                  <a:latin typeface="Cambria Math"/>
                                </a:rPr>
                                <m:t> −</m:t>
                              </m:r>
                              <m:r>
                                <m:rPr/>
                                <a:rPr lang="ru-RU" sz="2400" b="1" i="1">
                                  <a:latin typeface="Cambria Math"/>
                                </a:rPr>
                                <m:t>𝟏</m:t>
                              </m:r>
                            </m:e>
                          </m:d>
                          <m:r>
                            <m:rPr/>
                            <a:rPr lang="ru-RU" sz="2400" b="1" i="1">
                              <a:latin typeface="Cambria Math"/>
                            </a:rPr>
                            <m:t>;−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𝟑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+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𝟎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−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𝟑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a:endParaRPr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6627070" y="3519320"/>
            <a:ext cx="2447658" cy="5164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+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en-US" sz="2400" b="1" i="1">
                              <a:latin typeface="Cambria Math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ru-RU" sz="2400" b="1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m:rPr/>
                        <a:rPr lang="ru-RU" sz="2400" b="1">
                          <a:latin typeface="Cambria Math"/>
                          <a:ea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ru-RU" sz="2400" b="1">
                              <a:latin typeface="Cambria Math"/>
                            </a:rPr>
                            <m:t>с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r>
                            <m:rPr/>
                            <a:rPr lang="ru-RU" sz="2400" b="1" i="1">
                              <a:latin typeface="Cambria Math"/>
                            </a:rPr>
                            <m:t>𝟖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;−</m:t>
                          </m:r>
                          <m:r>
                            <m:rPr/>
                            <a:rPr lang="ru-RU" sz="2400" b="1" i="1">
                              <a:latin typeface="Cambria Math"/>
                            </a:rPr>
                            <m:t>𝟔</m:t>
                          </m:r>
                        </m:e>
                      </m:d>
                    </m:oMath>
                  </m:oMathPara>
                </a14:m>
              </mc:Choice>
              <mc:Fallback/>
            </mc:AlternateContent>
            <a:r>
              <a:rPr lang="ru-RU" sz="2400" b="1">
                <a:latin typeface="Times New Roman"/>
                <a:cs typeface="Times New Roman"/>
              </a:rPr>
              <a:t> </a:t>
            </a:r>
            <a:endParaRPr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5749636" y="4689041"/>
            <a:ext cx="5514109" cy="571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d>
                        <m:dPr>
                          <m:begChr m:val="|"/>
                          <m:endChr m:val="|"/>
                          <m:ctrlPr>
                            <a:rPr lang="ru-RU" sz="24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sz="2400" b="1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1" i="1">
                                  <a:latin typeface="Cambria Math"/>
                                </a:rPr>
                                <m:t>𝒂</m:t>
                              </m:r>
                            </m:e>
                          </m:acc>
                          <m:r>
                            <m:rPr>
                              <m:nor m:val="on"/>
                            </m:rPr>
                            <a:rPr lang="ru-RU" sz="2400" b="1">
                              <a:latin typeface="Times New Roman"/>
                              <a:cs typeface="Times New Roman"/>
                            </a:rPr>
                            <m:t> + </m:t>
                          </m:r>
                          <m:acc>
                            <m:accPr>
                              <m:chr m:val="⃗"/>
                              <m:ctrlPr>
                                <a:rPr lang="ru-RU" sz="2400" b="1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en-US" sz="2400" b="1" i="1">
                                  <a:latin typeface="Cambria Math"/>
                                </a:rPr>
                                <m:t>𝒃</m:t>
                              </m:r>
                            </m:e>
                          </m:acc>
                          <m:r>
                            <m:rPr>
                              <m:nor m:val="on"/>
                            </m:rPr>
                            <a:rPr lang="ru-RU" sz="2400" b="1">
                              <a:latin typeface="Times New Roman"/>
                              <a:cs typeface="Times New Roman"/>
                            </a:rPr>
                            <m:t> </m:t>
                          </m:r>
                          <m:r>
                            <m:rPr/>
                            <a:rPr lang="ru-RU" sz="2400" b="1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m:rPr/>
                            <a:rPr lang="ru-RU" sz="2400" b="1">
                              <a:latin typeface="Cambria Math"/>
                              <a:ea typeface="Cambria Math"/>
                            </a:rPr>
                            <m:t> </m:t>
                          </m:r>
                          <m:acc>
                            <m:accPr>
                              <m:chr m:val="⃗"/>
                              <m:ctrlPr>
                                <a:rPr lang="ru-RU" sz="2400" b="1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accPr>
                            <m:e>
                              <m:r>
                                <m:rPr/>
                                <a:rPr lang="ru-RU" sz="2400" b="1">
                                  <a:latin typeface="Cambria Math"/>
                                </a:rPr>
                                <m:t>с</m:t>
                              </m:r>
                            </m:e>
                          </m:acc>
                        </m:e>
                      </m:d>
                      <m:r>
                        <m:rPr/>
                        <a:rPr lang="ru-RU" sz="2400" b="1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2400" b="1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radPr>
                        <m:deg>
                          <m:r>
                            <m:rPr/>
                            <a:rPr>
                              <a:latin typeface="Cambria Math"/>
                              <a:ea typeface="Cambria Math"/>
                              <a:cs typeface="Cambria Math"/>
                            </a:rPr>
                            <m:t/>
                          </m:r>
                        </m:deg>
                        <m:e>
                          <m:sSup>
                            <m:sSupPr>
                              <m:ctrlPr>
                                <a:rPr lang="ru-RU" sz="2400" b="1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pPr>
                            <m:e>
                              <m:r>
                                <m:rPr/>
                                <a:rPr lang="ru-RU" sz="2400" b="1" i="1">
                                  <a:latin typeface="Cambria Math"/>
                                </a:rPr>
                                <m:t>𝟖</m:t>
                              </m:r>
                            </m:e>
                            <m:sup>
                              <m:r>
                                <m:rPr/>
                                <a:rPr lang="ru-RU" sz="2400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m:rPr/>
                            <a:rPr lang="ru-RU" sz="2400" b="1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sz="2400" b="1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u-RU" sz="2400" b="1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dPr>
                                <m:e>
                                  <m:r>
                                    <m:rPr/>
                                    <a:rPr lang="ru-RU" sz="2400" b="1" i="1">
                                      <a:latin typeface="Cambria Math"/>
                                    </a:rPr>
                                    <m:t>− </m:t>
                                  </m:r>
                                  <m:r>
                                    <m:rPr/>
                                    <a:rPr lang="ru-RU" sz="2400" b="1" i="1">
                                      <a:latin typeface="Cambria Math"/>
                                    </a:rPr>
                                    <m:t>𝟔</m:t>
                                  </m:r>
                                </m:e>
                              </m:d>
                            </m:e>
                            <m:sup>
                              <m:r>
                                <m:rPr/>
                                <a:rPr lang="ru-RU" sz="2400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m:rPr/>
                        <a:rPr lang="ru-RU" sz="2400" b="1" i="1">
                          <a:latin typeface="Cambria Math"/>
                        </a:rPr>
                        <m:t>=</m:t>
                      </m:r>
                      <m:r>
                        <m:rPr/>
                        <a:rPr lang="ru-RU" sz="2400" b="1" i="1">
                          <a:latin typeface="Cambria Math"/>
                        </a:rPr>
                        <m:t>𝟏𝟎</m:t>
                      </m:r>
                    </m:oMath>
                  </m:oMathPara>
                </a14:m>
              </mc:Choice>
              <mc:Fallback/>
            </mc:AlternateContent>
            <a:endParaRPr lang="ru-RU" sz="2400" b="1">
              <a:latin typeface="Times New Roman"/>
              <a:cs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6774873" y="5624945"/>
            <a:ext cx="4017818" cy="7758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>
                <a:solidFill>
                  <a:srgbClr val="C00000"/>
                </a:solidFill>
                <a:latin typeface="Times New Roman"/>
                <a:cs typeface="Times New Roman"/>
              </a:rPr>
              <a:t>Ответ: 10</a:t>
            </a:r>
            <a:endParaRPr lang="ru-RU" sz="2400" b="1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pic>
        <p:nvPicPr>
          <p:cNvPr id="13" name="Google Shape;276;p36"/>
          <p:cNvPicPr/>
          <p:nvPr/>
        </p:nvPicPr>
        <p:blipFill>
          <a:blip r:embed="rId4">
            <a:alphaModFix/>
          </a:blip>
          <a:stretch/>
        </p:blipFill>
        <p:spPr bwMode="auto">
          <a:xfrm>
            <a:off x="10226766" y="5888182"/>
            <a:ext cx="1618870" cy="68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ONLYOFFICE/7.4.1.36</Application>
  <DocSecurity>0</DocSecurity>
  <PresentationFormat>Широкоэкранный</PresentationFormat>
  <Paragraphs>0</Paragraphs>
  <Slides>31</Slides>
  <Notes>31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1</dc:creator>
  <cp:keywords/>
  <dc:description/>
  <dc:identifier/>
  <dc:language/>
  <cp:lastModifiedBy/>
  <cp:revision>60</cp:revision>
  <dcterms:created xsi:type="dcterms:W3CDTF">2023-10-18T13:17:13Z</dcterms:created>
  <dcterms:modified xsi:type="dcterms:W3CDTF">2024-12-16T05:28:10Z</dcterms:modified>
  <cp:category/>
  <cp:contentStatus/>
  <cp:version/>
</cp:coreProperties>
</file>