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4B0CE2-AD7C-491D-832E-B95E3F52787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61B62F-FD4C-4759-95E7-7C8AE6F6998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788024" y="4869160"/>
            <a:ext cx="4248472" cy="165618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 П.А.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«Школа №30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Балашиха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458200" cy="136815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2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написания эссе</a:t>
            </a:r>
          </a:p>
          <a:p>
            <a:pPr algn="ctr"/>
            <a:r>
              <a:rPr lang="ru-RU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(сочинение-рассуждение</a:t>
            </a:r>
          </a:p>
          <a:p>
            <a:pPr algn="ctr"/>
            <a:r>
              <a:rPr lang="ru-RU" sz="1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высказыванием собственного мнения)</a:t>
            </a:r>
            <a:endParaRPr lang="ru-RU" sz="1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2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Клише </a:t>
            </a:r>
            <a:b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(основная часть)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734820"/>
              </p:ext>
            </p:extLst>
          </p:nvPr>
        </p:nvGraphicFramePr>
        <p:xfrm>
          <a:off x="179512" y="1340768"/>
          <a:ext cx="8686800" cy="535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Английский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Перевод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Personally, I think that ...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Лично я думаю, что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begin with…</a:t>
                      </a: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start with, ...  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Во-первых,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my point of view, ...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моей точки зрения…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my opinion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моему мнению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Secondly, …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Во-вторых,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Moreover, ... Furthermore, ... In addition, ...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Более того, ….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example/ for instance…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Например,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Others believe that ...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Другие</a:t>
                      </a:r>
                      <a:r>
                        <a:rPr lang="ru-RU" baseline="0" dirty="0" smtClean="0"/>
                        <a:t> считают, что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people argue that ...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Некоторые люди не согласятся, что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However, some people think that 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Однако, некоторые люди думают, что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cannot agree with this opinion because ...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 не могу согласиться с этим мнением, потому что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am afraid I cannot agree with this idea because ...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Боюсь, что</a:t>
                      </a:r>
                      <a:r>
                        <a:rPr lang="ru-RU" baseline="0" dirty="0" smtClean="0"/>
                        <a:t> не могу согласиться с этим мнением, потому что …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176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(Заключение)</a:t>
            </a:r>
            <a:endParaRPr lang="ru-RU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931762"/>
              </p:ext>
            </p:extLst>
          </p:nvPr>
        </p:nvGraphicFramePr>
        <p:xfrm>
          <a:off x="304800" y="1554163"/>
          <a:ext cx="86868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Английский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Перевод</a:t>
                      </a:r>
                      <a:endParaRPr lang="ru-RU" dirty="0"/>
                    </a:p>
                  </a:txBody>
                  <a:tcPr/>
                </a:tc>
              </a:tr>
              <a:tr h="279861">
                <a:tc>
                  <a:txBody>
                    <a:bodyPr/>
                    <a:lstStyle/>
                    <a:p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conclusion, ...    To sum up, ...    To conclude, ...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Подводя итог…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Despite the fact that ..., I’m convinced that 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Несмотря на факт, что … , </a:t>
                      </a:r>
                      <a:r>
                        <a:rPr lang="ru-RU" smtClean="0"/>
                        <a:t>я убежден что</a:t>
                      </a:r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Taking into consideration different opinions on this issue, I believe that ...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Принимая во внимание все вышеупомянутое…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in all, I still strongly believe that…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 или иначе, я твердо считаю, что…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conclusion, it should be noted that although…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заключении следует отметить, что, хотя,….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698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первый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1.Вступление</a:t>
            </a:r>
          </a:p>
          <a:p>
            <a:pPr marL="0" indent="0">
              <a:buNone/>
            </a:pPr>
            <a:r>
              <a:rPr lang="ru-RU" b="1" dirty="0" smtClean="0"/>
              <a:t> - описать проблему (пересказать задание)</a:t>
            </a: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chemeClr val="accent2"/>
                </a:solidFill>
              </a:rPr>
              <a:t>The problem of … is very actual nowadays. Some people claim that … while others argue that… </a:t>
            </a:r>
            <a:endParaRPr lang="ru-RU" sz="28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 - последним предложением поставить цель эссе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chemeClr val="accent2"/>
                </a:solidFill>
              </a:rPr>
              <a:t>In this essay I would like to express my point of view on this issue.</a:t>
            </a:r>
            <a:endParaRPr lang="ru-RU" sz="2800" b="1" dirty="0" smtClean="0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9036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второй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452596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2.Ваше мнение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-выразить свою позицию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Personally, I think that …</a:t>
            </a:r>
          </a:p>
          <a:p>
            <a:pPr marL="0" indent="0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изложить первый аргумент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begin with, …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подтвердить, дать пример в подтверждение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is why … (For example, …)</a:t>
            </a:r>
          </a:p>
          <a:p>
            <a:pPr marL="0" indent="0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изложить второй аргумент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Moreover, …</a:t>
            </a:r>
            <a:endParaRPr lang="ru-RU" sz="28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подкрепить примером или доказательством</a:t>
            </a: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1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третий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4525963"/>
          </a:xfrm>
        </p:spPr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3.Противоположное мнение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сформулировать противоположное мнение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ривести аргумент, подтверждающий  данную точку зрения</a:t>
            </a: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smtClean="0">
                <a:solidFill>
                  <a:schemeClr val="accent2"/>
                </a:solidFill>
              </a:rPr>
              <a:t>  </a:t>
            </a:r>
            <a:r>
              <a:rPr 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some people think that …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27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четвертый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4.Ваши контраргументы</a:t>
            </a:r>
          </a:p>
          <a:p>
            <a:pPr>
              <a:buFontTx/>
              <a:buChar char="-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объяснить, почему Вы не согласны с противоположным мнением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afraid I cannot agree with this idea because …</a:t>
            </a:r>
            <a:endParaRPr lang="ru-RU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79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пятый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5.Заключение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суммировать все, о чем писали в эссе и еще раз выразить свою точку зрения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Taking into consideration different opinions on this issue, I believe that …</a:t>
            </a:r>
            <a:endParaRPr lang="ru-RU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98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Шаблон эссе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84096" cy="54726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problem of … </a:t>
            </a: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описать суть проблемы</a:t>
            </a:r>
            <a:r>
              <a:rPr lang="en-US" sz="8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very actual nowadays. Some people claim that … while others argue that … In this essay I would like to express my point of view on this issue.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(последним предложением поставить цель эссе)</a:t>
            </a:r>
          </a:p>
          <a:p>
            <a:pPr marL="0" indent="0">
              <a:buNone/>
            </a:pP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Personally</a:t>
            </a: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think that</a:t>
            </a: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(выразить свою позицию). </a:t>
            </a: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begin with</a:t>
            </a: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(изложить первый аргумент). </a:t>
            </a: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is why</a:t>
            </a: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(подтвердить и/или дать пример в подтверждение/ </a:t>
            </a: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Moreover</a:t>
            </a: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(изложить второй аргумент).  </a:t>
            </a: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addition</a:t>
            </a: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 (подкрепить примером или доказательством). </a:t>
            </a:r>
          </a:p>
          <a:p>
            <a:pPr marL="0" indent="0">
              <a:buNone/>
            </a:pP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people think</a:t>
            </a: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(сформулировать противоположное мнение, привести аргумент, подтверждающий данную точку зрения)</a:t>
            </a:r>
            <a:r>
              <a:rPr lang="ru-RU" sz="8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afraid I cannot agree with this idea because …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(объяснить, почему Вы не согласны с противоположным мнением)</a:t>
            </a: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8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Taking into consideration different opinions on this issue, I believe that …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(суммировать все, о чем писали в эссе и еще раз выразить свою точку зрения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6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9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(итого 68 слов у Вас уже </a:t>
            </a:r>
            <a:r>
              <a:rPr lang="ru-RU" sz="9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есть!)</a:t>
            </a:r>
            <a:endParaRPr lang="ru-RU" sz="9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38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4968552"/>
          </a:xfrm>
        </p:spPr>
        <p:txBody>
          <a:bodyPr/>
          <a:lstStyle/>
          <a:p>
            <a:r>
              <a:rPr lang="en-US" sz="2400" dirty="0" smtClean="0"/>
              <a:t>Comment  on the following statement. </a:t>
            </a:r>
            <a:r>
              <a:rPr lang="en-US" sz="2400" dirty="0"/>
              <a:t>What is your opinion? </a:t>
            </a:r>
            <a:endParaRPr lang="en-US" sz="2400" dirty="0" smtClean="0"/>
          </a:p>
          <a:p>
            <a:pPr marL="0" indent="0">
              <a:buNone/>
            </a:pPr>
            <a:r>
              <a:rPr lang="en-US" b="1" i="1" dirty="0" smtClean="0"/>
              <a:t>“</a:t>
            </a:r>
            <a:r>
              <a:rPr lang="en-US" sz="2400" b="1" i="1" dirty="0" smtClean="0"/>
              <a:t>Some </a:t>
            </a:r>
            <a:r>
              <a:rPr lang="en-US" sz="2400" b="1" i="1" dirty="0"/>
              <a:t>people are sure that sending to prison is the only way </a:t>
            </a:r>
            <a:r>
              <a:rPr lang="en-US" sz="2400" b="1" i="1" dirty="0" smtClean="0"/>
              <a:t>to</a:t>
            </a:r>
            <a:r>
              <a:rPr lang="ru-RU" sz="2400" b="1" i="1" dirty="0" smtClean="0"/>
              <a:t> </a:t>
            </a:r>
            <a:r>
              <a:rPr lang="en-US" sz="2400" b="1" i="1" dirty="0" smtClean="0"/>
              <a:t>punish criminals”. </a:t>
            </a:r>
          </a:p>
          <a:p>
            <a:pPr marL="0" indent="0">
              <a:buNone/>
            </a:pPr>
            <a:r>
              <a:rPr lang="en-US" sz="2400" dirty="0" smtClean="0"/>
              <a:t>Write 200-250 words.</a:t>
            </a:r>
          </a:p>
          <a:p>
            <a:pPr marL="0" indent="0">
              <a:buNone/>
            </a:pPr>
            <a:r>
              <a:rPr lang="en-US" sz="2400" dirty="0" smtClean="0"/>
              <a:t>Use the plan:</a:t>
            </a:r>
          </a:p>
          <a:p>
            <a:pPr marL="0" indent="0">
              <a:buNone/>
            </a:pPr>
            <a:r>
              <a:rPr lang="en-US" sz="1800" dirty="0" smtClean="0"/>
              <a:t>-</a:t>
            </a:r>
            <a:r>
              <a:rPr lang="en-US" sz="2000" dirty="0" smtClean="0"/>
              <a:t>make an introduction</a:t>
            </a:r>
          </a:p>
          <a:p>
            <a:pPr marL="0" indent="0">
              <a:buNone/>
            </a:pPr>
            <a:r>
              <a:rPr lang="en-US" sz="2000" dirty="0" smtClean="0"/>
              <a:t>-express your personal opinion and give 2-3 reasons for your opinion</a:t>
            </a:r>
          </a:p>
          <a:p>
            <a:pPr marL="0" indent="0">
              <a:buNone/>
            </a:pPr>
            <a:r>
              <a:rPr lang="en-US" sz="2000" dirty="0" smtClean="0"/>
              <a:t>-express an opposing opinion and give 1-2 reasons for the opposing opinion</a:t>
            </a:r>
          </a:p>
          <a:p>
            <a:pPr marL="0" indent="0">
              <a:buNone/>
            </a:pPr>
            <a:r>
              <a:rPr lang="en-US" sz="2000" dirty="0" smtClean="0"/>
              <a:t>-explain why you don’t agree with the opposing opinion</a:t>
            </a:r>
          </a:p>
          <a:p>
            <a:pPr marL="0" indent="0">
              <a:buNone/>
            </a:pPr>
            <a:r>
              <a:rPr lang="en-US" sz="2000" dirty="0" smtClean="0"/>
              <a:t>-make a conclusion restating your position</a:t>
            </a:r>
          </a:p>
          <a:p>
            <a:pPr marL="0" indent="0">
              <a:buNone/>
            </a:pPr>
            <a:endParaRPr lang="ru-RU" sz="2400" i="1" dirty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0388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Клише </a:t>
            </a:r>
            <a:b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(вступление)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045438"/>
              </p:ext>
            </p:extLst>
          </p:nvPr>
        </p:nvGraphicFramePr>
        <p:xfrm>
          <a:off x="304800" y="1554163"/>
          <a:ext cx="868680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Английский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Перевод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is no doubt that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is one of the most pressing issues in the modern world.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 всяких сомнений, что… является одной из самых волнующих проблем в современном мире.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Nowadays people are getting more and more concerned about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настоящее время люди все больше и больше обеспокоены вопросом о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Today it is generally agreed that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Сегодня общепризнано, что…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issue that has caused lots of controversy over the years is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Одним из вопросов, который вызвал массу споров за последние годы, является…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generally accepted that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Общепринято, что…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would like to express my opinion on this problem…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 бы хотел выразить свое мнение по данной проблеме…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this essay I will try to express my opinion on this issue. </a:t>
                      </a:r>
                      <a:endParaRPr lang="ru-R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этом эссе я бы хочу выразить свое мнение по данной проблеме.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502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</TotalTime>
  <Words>731</Words>
  <Application>Microsoft Office PowerPoint</Application>
  <PresentationFormat>Экран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Раб П.А. МБОУ «Школа №30 Г.о Балашиха</vt:lpstr>
      <vt:lpstr>Шаг первый</vt:lpstr>
      <vt:lpstr>Шаг второй</vt:lpstr>
      <vt:lpstr>Шаг третий</vt:lpstr>
      <vt:lpstr>Шаг четвертый</vt:lpstr>
      <vt:lpstr>Шаг пятый</vt:lpstr>
      <vt:lpstr>Шаблон эссе</vt:lpstr>
      <vt:lpstr>Задание</vt:lpstr>
      <vt:lpstr>Клише  (вступление)</vt:lpstr>
      <vt:lpstr>Клише  (основная часть)</vt:lpstr>
      <vt:lpstr>Клише  (Заключение)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Анастасия</cp:lastModifiedBy>
  <cp:revision>21</cp:revision>
  <dcterms:created xsi:type="dcterms:W3CDTF">2020-11-22T14:49:44Z</dcterms:created>
  <dcterms:modified xsi:type="dcterms:W3CDTF">2020-12-04T12:21:51Z</dcterms:modified>
</cp:coreProperties>
</file>