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61" r:id="rId8"/>
    <p:sldId id="262" r:id="rId9"/>
    <p:sldId id="269" r:id="rId10"/>
    <p:sldId id="263" r:id="rId11"/>
    <p:sldId id="264" r:id="rId12"/>
    <p:sldId id="265" r:id="rId13"/>
    <p:sldId id="266" r:id="rId14"/>
    <p:sldId id="267" r:id="rId15"/>
    <p:sldId id="270" r:id="rId16"/>
    <p:sldId id="271" r:id="rId17"/>
    <p:sldId id="272" r:id="rId18"/>
    <p:sldId id="273" r:id="rId19"/>
    <p:sldId id="274" r:id="rId20"/>
    <p:sldId id="275" r:id="rId21"/>
    <p:sldId id="276" r:id="rId22"/>
    <p:sldId id="279" r:id="rId23"/>
    <p:sldId id="277" r:id="rId24"/>
    <p:sldId id="278"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p:txBody>
          <a:bodyPr/>
          <a:lstStyle/>
          <a:p>
            <a:fld id="{44E883D7-0B57-4C09-A9A5-DA401A1A5984}" type="datetimeFigureOut">
              <a:rPr lang="ru-RU" smtClean="0"/>
              <a:pPr/>
              <a:t>06.12.2020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CC0F8E1C-BB30-4915-8F5B-331E7DD6C966}"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44E883D7-0B57-4C09-A9A5-DA401A1A5984}" type="datetimeFigureOut">
              <a:rPr lang="ru-RU" smtClean="0"/>
              <a:pPr/>
              <a:t>06.12.2020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0F8E1C-BB30-4915-8F5B-331E7DD6C96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44E883D7-0B57-4C09-A9A5-DA401A1A5984}" type="datetimeFigureOut">
              <a:rPr lang="ru-RU" smtClean="0"/>
              <a:pPr/>
              <a:t>06.12.2020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0F8E1C-BB30-4915-8F5B-331E7DD6C96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4" name="Дата 3"/>
          <p:cNvSpPr>
            <a:spLocks noGrp="1"/>
          </p:cNvSpPr>
          <p:nvPr>
            <p:ph type="dt" sz="half" idx="10"/>
          </p:nvPr>
        </p:nvSpPr>
        <p:spPr/>
        <p:txBody>
          <a:bodyPr/>
          <a:lstStyle/>
          <a:p>
            <a:fld id="{44E883D7-0B57-4C09-A9A5-DA401A1A5984}" type="datetimeFigureOut">
              <a:rPr lang="ru-RU" smtClean="0"/>
              <a:pPr/>
              <a:t>06.12.2020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0F8E1C-BB30-4915-8F5B-331E7DD6C966}" type="slidenum">
              <a:rPr lang="ru-RU" smtClean="0"/>
              <a:pPr/>
              <a:t>‹#›</a:t>
            </a:fld>
            <a:endParaRPr lang="ru-RU"/>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44E883D7-0B57-4C09-A9A5-DA401A1A5984}" type="datetimeFigureOut">
              <a:rPr lang="ru-RU" smtClean="0"/>
              <a:pPr/>
              <a:t>06.12.2020</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CC0F8E1C-BB30-4915-8F5B-331E7DD6C966}"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44E883D7-0B57-4C09-A9A5-DA401A1A5984}" type="datetimeFigureOut">
              <a:rPr lang="ru-RU" smtClean="0"/>
              <a:pPr/>
              <a:t>06.12.2020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0F8E1C-BB30-4915-8F5B-331E7DD6C966}" type="slidenum">
              <a:rPr lang="ru-RU" smtClean="0"/>
              <a:pPr/>
              <a:t>‹#›</a:t>
            </a:fld>
            <a:endParaRPr lang="ru-RU"/>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7" name="Дата 6"/>
          <p:cNvSpPr>
            <a:spLocks noGrp="1"/>
          </p:cNvSpPr>
          <p:nvPr>
            <p:ph type="dt" sz="half" idx="10"/>
          </p:nvPr>
        </p:nvSpPr>
        <p:spPr/>
        <p:txBody>
          <a:bodyPr/>
          <a:lstStyle/>
          <a:p>
            <a:fld id="{44E883D7-0B57-4C09-A9A5-DA401A1A5984}" type="datetimeFigureOut">
              <a:rPr lang="ru-RU" smtClean="0"/>
              <a:pPr/>
              <a:t>06.12.2020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C0F8E1C-BB30-4915-8F5B-331E7DD6C966}" type="slidenum">
              <a:rPr lang="ru-RU" smtClean="0"/>
              <a:pPr/>
              <a:t>‹#›</a:t>
            </a:fld>
            <a:endParaRPr lang="ru-RU"/>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44E883D7-0B57-4C09-A9A5-DA401A1A5984}" type="datetimeFigureOut">
              <a:rPr lang="ru-RU" smtClean="0"/>
              <a:pPr/>
              <a:t>06.12.2020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C0F8E1C-BB30-4915-8F5B-331E7DD6C96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4E883D7-0B57-4C09-A9A5-DA401A1A5984}" type="datetimeFigureOut">
              <a:rPr lang="ru-RU" smtClean="0"/>
              <a:pPr/>
              <a:t>06.12.2020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C0F8E1C-BB30-4915-8F5B-331E7DD6C96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44E883D7-0B57-4C09-A9A5-DA401A1A5984}" type="datetimeFigureOut">
              <a:rPr lang="ru-RU" smtClean="0"/>
              <a:pPr/>
              <a:t>06.12.2020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0F8E1C-BB30-4915-8F5B-331E7DD6C966}" type="slidenum">
              <a:rPr lang="ru-RU" smtClean="0"/>
              <a:pPr/>
              <a:t>‹#›</a:t>
            </a:fld>
            <a:endParaRPr lang="ru-RU"/>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44E883D7-0B57-4C09-A9A5-DA401A1A5984}" type="datetimeFigureOut">
              <a:rPr lang="ru-RU" smtClean="0"/>
              <a:pPr/>
              <a:t>06.12.2020</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CC0F8E1C-BB30-4915-8F5B-331E7DD6C966}"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4E883D7-0B57-4C09-A9A5-DA401A1A5984}" type="datetimeFigureOut">
              <a:rPr lang="ru-RU" smtClean="0"/>
              <a:pPr/>
              <a:t>06.12.2020</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C0F8E1C-BB30-4915-8F5B-331E7DD6C96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rustutors.ru/egeteoriya/1143-zadanie-10.html"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dirty="0"/>
              <a:t>Теория и практика</a:t>
            </a:r>
          </a:p>
        </p:txBody>
      </p:sp>
      <p:sp>
        <p:nvSpPr>
          <p:cNvPr id="2" name="Заголовок 1"/>
          <p:cNvSpPr>
            <a:spLocks noGrp="1"/>
          </p:cNvSpPr>
          <p:nvPr>
            <p:ph type="ctrTitle"/>
          </p:nvPr>
        </p:nvSpPr>
        <p:spPr/>
        <p:txBody>
          <a:bodyPr/>
          <a:lstStyle/>
          <a:p>
            <a:r>
              <a:rPr lang="ru-RU" dirty="0"/>
              <a:t>Подготовка к ЕГЭ</a:t>
            </a:r>
            <a:br>
              <a:rPr lang="ru-RU" dirty="0"/>
            </a:br>
            <a:r>
              <a:rPr lang="ru-RU" dirty="0"/>
              <a:t>Задание 10</a:t>
            </a:r>
          </a:p>
        </p:txBody>
      </p:sp>
      <p:sp>
        <p:nvSpPr>
          <p:cNvPr id="4" name="Прямоугольник 3"/>
          <p:cNvSpPr/>
          <p:nvPr/>
        </p:nvSpPr>
        <p:spPr>
          <a:xfrm>
            <a:off x="1115616" y="5900499"/>
            <a:ext cx="6366166" cy="369332"/>
          </a:xfrm>
          <a:prstGeom prst="rect">
            <a:avLst/>
          </a:prstGeom>
        </p:spPr>
        <p:txBody>
          <a:bodyPr wrap="none">
            <a:spAutoFit/>
          </a:bodyPr>
          <a:lstStyle/>
          <a:p>
            <a:r>
              <a:rPr lang="ru-RU" dirty="0"/>
              <a:t>Выполнила </a:t>
            </a:r>
            <a:r>
              <a:rPr lang="ru-RU" dirty="0" err="1"/>
              <a:t>Чепурных</a:t>
            </a:r>
            <a:r>
              <a:rPr lang="ru-RU" dirty="0"/>
              <a:t> Л.Г., учитель МБОУ </a:t>
            </a:r>
            <a:r>
              <a:rPr lang="ru-RU" dirty="0" err="1"/>
              <a:t>Шарангской</a:t>
            </a:r>
            <a:r>
              <a:rPr lang="ru-RU" dirty="0"/>
              <a:t> СШ</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58847"/>
            <a:ext cx="8892480" cy="6801862"/>
          </a:xfrm>
          <a:prstGeom prst="rect">
            <a:avLst/>
          </a:prstGeom>
        </p:spPr>
        <p:txBody>
          <a:bodyPr wrap="square">
            <a:spAutoFit/>
          </a:bodyPr>
          <a:lstStyle/>
          <a:p>
            <a:pPr fontAlgn="base"/>
            <a:r>
              <a:rPr lang="ru-RU" sz="2000" b="1" dirty="0"/>
              <a:t>Приставки ПРЕ и ПРИ </a:t>
            </a:r>
          </a:p>
          <a:p>
            <a:pPr fontAlgn="base"/>
            <a:br>
              <a:rPr lang="ru-RU" sz="2000" dirty="0"/>
            </a:br>
            <a:r>
              <a:rPr lang="ru-RU" sz="2400" dirty="0"/>
              <a:t>Написание зависит от значения.</a:t>
            </a:r>
          </a:p>
          <a:p>
            <a:pPr fontAlgn="base"/>
            <a:r>
              <a:rPr lang="ru-RU" sz="2400" b="1" dirty="0"/>
              <a:t>При</a:t>
            </a:r>
            <a:r>
              <a:rPr lang="ru-RU" sz="2400" dirty="0"/>
              <a:t>- имеет значения: </a:t>
            </a:r>
          </a:p>
          <a:p>
            <a:pPr fontAlgn="base"/>
            <a:r>
              <a:rPr lang="ru-RU" sz="2400" dirty="0"/>
              <a:t>1. присоединение, приближение, прибавление (пришить, приехать, приумножить) </a:t>
            </a:r>
          </a:p>
          <a:p>
            <a:pPr fontAlgn="base"/>
            <a:r>
              <a:rPr lang="ru-RU" sz="2400" dirty="0"/>
              <a:t>2. неполнота действия (приоткрыть, присесть) </a:t>
            </a:r>
          </a:p>
          <a:p>
            <a:pPr fontAlgn="base"/>
            <a:r>
              <a:rPr lang="ru-RU" sz="2400" dirty="0"/>
              <a:t>3. пространственная близость (приморский, пришкольный) </a:t>
            </a:r>
          </a:p>
          <a:p>
            <a:pPr fontAlgn="base"/>
            <a:r>
              <a:rPr lang="ru-RU" sz="2400" dirty="0"/>
              <a:t>4. доведение действия до конца (придумать, приучить) </a:t>
            </a:r>
          </a:p>
          <a:p>
            <a:pPr fontAlgn="base"/>
            <a:r>
              <a:rPr lang="ru-RU" sz="2400" dirty="0"/>
              <a:t>5. совершение действия в чьих-либо интересах (припрятать, приберечь) </a:t>
            </a:r>
          </a:p>
          <a:p>
            <a:pPr fontAlgn="base"/>
            <a:r>
              <a:rPr lang="ru-RU" sz="2400" b="1" dirty="0" err="1"/>
              <a:t>Пре</a:t>
            </a:r>
            <a:r>
              <a:rPr lang="ru-RU" sz="2400" dirty="0"/>
              <a:t>- имеет значения: </a:t>
            </a:r>
          </a:p>
          <a:p>
            <a:pPr fontAlgn="base"/>
            <a:r>
              <a:rPr lang="ru-RU" sz="2400" dirty="0"/>
              <a:t>1. Высшая степень проявления какого-либо качества, действия (</a:t>
            </a:r>
            <a:r>
              <a:rPr lang="ru-RU" sz="2400" dirty="0" err="1"/>
              <a:t>=очень</a:t>
            </a:r>
            <a:r>
              <a:rPr lang="ru-RU" sz="2400" dirty="0"/>
              <a:t>) </a:t>
            </a:r>
          </a:p>
          <a:p>
            <a:pPr fontAlgn="base"/>
            <a:r>
              <a:rPr lang="ru-RU" sz="2400" dirty="0"/>
              <a:t>Премилый, презабавный </a:t>
            </a:r>
          </a:p>
          <a:p>
            <a:pPr fontAlgn="base"/>
            <a:r>
              <a:rPr lang="ru-RU" sz="2400" dirty="0"/>
              <a:t>2. То же, что и приставка пере- </a:t>
            </a:r>
          </a:p>
          <a:p>
            <a:pPr fontAlgn="base"/>
            <a:r>
              <a:rPr lang="ru-RU" sz="2400" dirty="0"/>
              <a:t>Преградить (перегородить), преобразовать(переделать)</a:t>
            </a:r>
          </a:p>
          <a:p>
            <a:br>
              <a:rPr lang="ru-RU" dirty="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001643"/>
          </a:xfrm>
          <a:prstGeom prst="rect">
            <a:avLst/>
          </a:prstGeom>
        </p:spPr>
        <p:txBody>
          <a:bodyPr wrap="square">
            <a:spAutoFit/>
          </a:bodyPr>
          <a:lstStyle/>
          <a:p>
            <a:pPr fontAlgn="base"/>
            <a:r>
              <a:rPr lang="ru-RU" b="1" dirty="0"/>
              <a:t> </a:t>
            </a:r>
            <a:r>
              <a:rPr lang="ru-RU" sz="2400" b="1" dirty="0"/>
              <a:t>Исключения и сложности </a:t>
            </a:r>
          </a:p>
          <a:p>
            <a:pPr fontAlgn="base"/>
            <a:br>
              <a:rPr lang="ru-RU" sz="2400" dirty="0"/>
            </a:br>
            <a:r>
              <a:rPr lang="ru-RU" sz="2800" b="1" dirty="0"/>
              <a:t>Сложности при написании приставок, оканчивающихся на -З, -С</a:t>
            </a:r>
            <a:endParaRPr lang="ru-RU" sz="2800" dirty="0"/>
          </a:p>
          <a:p>
            <a:pPr fontAlgn="base"/>
            <a:r>
              <a:rPr lang="ru-RU" sz="2800" dirty="0"/>
              <a:t>1) Сочетание </a:t>
            </a:r>
            <a:r>
              <a:rPr lang="ru-RU" sz="2800" b="1" dirty="0"/>
              <a:t>НЕ+С</a:t>
            </a:r>
            <a:r>
              <a:rPr lang="ru-RU" sz="2800" dirty="0"/>
              <a:t> следует отличать от изменяемой приставки </a:t>
            </a:r>
            <a:r>
              <a:rPr lang="ru-RU" sz="2800" b="1" dirty="0"/>
              <a:t>НИЗ(НИС)</a:t>
            </a:r>
            <a:r>
              <a:rPr lang="ru-RU" sz="2800" dirty="0"/>
              <a:t>. Приставка С не чередуется!!!</a:t>
            </a:r>
          </a:p>
          <a:p>
            <a:pPr fontAlgn="base"/>
            <a:r>
              <a:rPr lang="ru-RU" sz="2800" dirty="0"/>
              <a:t>Нужно запомнить слова: здесь, здание, здоровье, ни зги не видно (в этих словах </a:t>
            </a:r>
            <a:r>
              <a:rPr lang="ru-RU" sz="2800" dirty="0" err="1"/>
              <a:t>з</a:t>
            </a:r>
            <a:r>
              <a:rPr lang="ru-RU" sz="2800" dirty="0"/>
              <a:t>- входит в состав корня).</a:t>
            </a:r>
          </a:p>
          <a:p>
            <a:pPr fontAlgn="base"/>
            <a:r>
              <a:rPr lang="ru-RU" sz="2800" b="1" dirty="0"/>
              <a:t>Правописание С/СС перед корнями ЧЁТ-ЧИТ</a:t>
            </a:r>
            <a:endParaRPr lang="ru-RU" sz="2800" dirty="0"/>
          </a:p>
          <a:p>
            <a:pPr fontAlgn="base"/>
            <a:r>
              <a:rPr lang="ru-RU" sz="2800" dirty="0"/>
              <a:t>2) Обратите внимание на слова:</a:t>
            </a:r>
          </a:p>
          <a:p>
            <a:pPr fontAlgn="base"/>
            <a:r>
              <a:rPr lang="ru-RU" sz="2800" dirty="0"/>
              <a:t>Расчёт, расчётливость (перед корнем –чёт- пишем С)</a:t>
            </a:r>
          </a:p>
          <a:p>
            <a:pPr fontAlgn="base"/>
            <a:r>
              <a:rPr lang="ru-RU" sz="2800" b="1" dirty="0"/>
              <a:t>Исключение</a:t>
            </a:r>
            <a:r>
              <a:rPr lang="ru-RU" sz="2800" dirty="0"/>
              <a:t>: бессчётный</a:t>
            </a:r>
          </a:p>
          <a:p>
            <a:pPr fontAlgn="base"/>
            <a:r>
              <a:rPr lang="ru-RU" sz="2800" dirty="0"/>
              <a:t>Рассчитывать, рассчитать (перед корнем –</a:t>
            </a:r>
            <a:r>
              <a:rPr lang="ru-RU" sz="2800" dirty="0" err="1"/>
              <a:t>чит</a:t>
            </a:r>
            <a:r>
              <a:rPr lang="ru-RU" sz="2800" dirty="0"/>
              <a:t>- пишем СС)</a:t>
            </a:r>
          </a:p>
          <a:p>
            <a:pPr fontAlgn="base"/>
            <a:r>
              <a:rPr lang="ru-RU" sz="2800" dirty="0"/>
              <a:t>3)</a:t>
            </a:r>
            <a:r>
              <a:rPr lang="ru-RU" sz="2800" b="1" dirty="0"/>
              <a:t> Запомнить:</a:t>
            </a:r>
            <a:r>
              <a:rPr lang="ru-RU" sz="2800" dirty="0"/>
              <a:t> разевать, разинуть, разор, разорить</a:t>
            </a:r>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8640"/>
            <a:ext cx="9144000" cy="6494085"/>
          </a:xfrm>
          <a:prstGeom prst="rect">
            <a:avLst/>
          </a:prstGeom>
        </p:spPr>
        <p:txBody>
          <a:bodyPr wrap="square">
            <a:spAutoFit/>
          </a:bodyPr>
          <a:lstStyle/>
          <a:p>
            <a:pPr fontAlgn="base"/>
            <a:r>
              <a:rPr lang="ru-RU" sz="3200" dirty="0"/>
              <a:t>Правописание приставок РАЗ-(РАС-), РОЗ-(РОС-).  </a:t>
            </a:r>
          </a:p>
          <a:p>
            <a:pPr fontAlgn="base"/>
            <a:r>
              <a:rPr lang="ru-RU" sz="3200" dirty="0"/>
              <a:t>Написание приставок РАЗ-(рас-) и РОЗ-(рос-) зависят от ударения. Без ударения пишем А, под ударением О.</a:t>
            </a:r>
          </a:p>
          <a:p>
            <a:pPr fontAlgn="base"/>
            <a:r>
              <a:rPr lang="ru-RU" sz="3200" b="1" dirty="0"/>
              <a:t>Исключение</a:t>
            </a:r>
            <a:r>
              <a:rPr lang="ru-RU" sz="3200" dirty="0"/>
              <a:t>: розыскной.</a:t>
            </a:r>
          </a:p>
          <a:p>
            <a:pPr fontAlgn="base"/>
            <a:r>
              <a:rPr lang="ru-RU" sz="3200" dirty="0"/>
              <a:t>5) Важно определить не только приставку, но и корень. Иногда корень начинается на </a:t>
            </a:r>
            <a:r>
              <a:rPr lang="ru-RU" sz="3200" dirty="0" err="1"/>
              <a:t>з</a:t>
            </a:r>
            <a:r>
              <a:rPr lang="ru-RU" sz="3200" dirty="0"/>
              <a:t> или с, тогда с приставками на -</a:t>
            </a:r>
            <a:r>
              <a:rPr lang="ru-RU" sz="3200" dirty="0" err="1"/>
              <a:t>з</a:t>
            </a:r>
            <a:r>
              <a:rPr lang="ru-RU" sz="3200" dirty="0"/>
              <a:t>, -с будут образовываться сдвоенные согласные.</a:t>
            </a:r>
          </a:p>
          <a:p>
            <a:pPr fontAlgn="base"/>
            <a:r>
              <a:rPr lang="ru-RU" sz="3200" dirty="0"/>
              <a:t>Например: бессмысленный, беззаботный и т.д.</a:t>
            </a:r>
          </a:p>
          <a:p>
            <a:pPr fontAlgn="base"/>
            <a:r>
              <a:rPr lang="ru-RU" sz="3200" b="1" dirty="0"/>
              <a:t>Исключение:</a:t>
            </a:r>
            <a:r>
              <a:rPr lang="ru-RU" sz="3200" dirty="0"/>
              <a:t> Рассориться – пишем две с, потому что три одинаковые согласные подряд в русском языке не пишутся.</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35496"/>
            <a:ext cx="9144000" cy="8525411"/>
          </a:xfrm>
          <a:prstGeom prst="rect">
            <a:avLst/>
          </a:prstGeom>
        </p:spPr>
        <p:txBody>
          <a:bodyPr wrap="square">
            <a:spAutoFit/>
          </a:bodyPr>
          <a:lstStyle/>
          <a:p>
            <a:pPr fontAlgn="base"/>
            <a:endParaRPr lang="ru-RU" dirty="0"/>
          </a:p>
          <a:p>
            <a:pPr fontAlgn="base"/>
            <a:br>
              <a:rPr lang="ru-RU" dirty="0"/>
            </a:br>
            <a:endParaRPr lang="ru-RU" dirty="0"/>
          </a:p>
          <a:p>
            <a:pPr fontAlgn="base"/>
            <a:br>
              <a:rPr lang="ru-RU" dirty="0"/>
            </a:br>
            <a:r>
              <a:rPr lang="ru-RU" sz="2000" b="1" dirty="0">
                <a:hlinkClick r:id="rId2" tooltip="К меню"/>
              </a:rPr>
              <a:t>↑</a:t>
            </a:r>
            <a:r>
              <a:rPr lang="ru-RU" sz="2000" b="1" dirty="0"/>
              <a:t> Правописание слов с приставками ПРЕ и ПРИ, которое зависит от значения</a:t>
            </a:r>
            <a:br>
              <a:rPr lang="ru-RU" sz="2400" dirty="0"/>
            </a:br>
            <a:r>
              <a:rPr lang="ru-RU" sz="2400" dirty="0"/>
              <a:t>прибывать (приезжать) - пребывать (находиться)</a:t>
            </a:r>
            <a:br>
              <a:rPr lang="ru-RU" sz="2400" dirty="0"/>
            </a:br>
            <a:r>
              <a:rPr lang="ru-RU" sz="2400" dirty="0"/>
              <a:t>призреть (</a:t>
            </a:r>
            <a:r>
              <a:rPr lang="ru-RU" sz="2400" dirty="0" err="1"/>
              <a:t>приютить,позаботиться</a:t>
            </a:r>
            <a:r>
              <a:rPr lang="ru-RU" sz="2400" dirty="0"/>
              <a:t>) - презреть (пренебречь)</a:t>
            </a:r>
            <a:br>
              <a:rPr lang="ru-RU" sz="2400" dirty="0"/>
            </a:br>
            <a:r>
              <a:rPr lang="ru-RU" sz="2400" dirty="0"/>
              <a:t>притворить (закрыть) - претворить (воплотить)</a:t>
            </a:r>
            <a:br>
              <a:rPr lang="ru-RU" sz="2400" dirty="0"/>
            </a:br>
            <a:r>
              <a:rPr lang="ru-RU" sz="2400" dirty="0"/>
              <a:t>приклонить (наклонить) - преклонить (выразить уважение)</a:t>
            </a:r>
            <a:br>
              <a:rPr lang="ru-RU" sz="2400" dirty="0"/>
            </a:br>
            <a:r>
              <a:rPr lang="ru-RU" sz="2400" dirty="0"/>
              <a:t>придать (добавить) - предать (предаться, выдать)</a:t>
            </a:r>
            <a:br>
              <a:rPr lang="ru-RU" sz="2400" dirty="0"/>
            </a:br>
            <a:r>
              <a:rPr lang="ru-RU" sz="2400" dirty="0"/>
              <a:t>приходящий (являющийся) -  преходящий (временный)</a:t>
            </a:r>
            <a:br>
              <a:rPr lang="ru-RU" sz="2400" dirty="0"/>
            </a:br>
            <a:r>
              <a:rPr lang="ru-RU" sz="2400" dirty="0"/>
              <a:t>притерпеться (привыкнуть) -  претерпеть (пережить)</a:t>
            </a:r>
            <a:br>
              <a:rPr lang="ru-RU" sz="2400" dirty="0"/>
            </a:br>
            <a:r>
              <a:rPr lang="ru-RU" sz="2400" dirty="0"/>
              <a:t>приемник (радио) - преемник (ученик)</a:t>
            </a:r>
            <a:br>
              <a:rPr lang="ru-RU" sz="2400" dirty="0"/>
            </a:br>
            <a:r>
              <a:rPr lang="ru-RU" sz="2400" dirty="0"/>
              <a:t>приставить (поставить к чему-либо) - преставиться (умереть)</a:t>
            </a:r>
            <a:br>
              <a:rPr lang="ru-RU" sz="2400" dirty="0"/>
            </a:br>
            <a:r>
              <a:rPr lang="ru-RU" sz="2400" dirty="0"/>
              <a:t>привратник (сторож) - превратности (неприятности)</a:t>
            </a:r>
            <a:br>
              <a:rPr lang="ru-RU" sz="2400" dirty="0"/>
            </a:br>
            <a:r>
              <a:rPr lang="ru-RU" sz="2400" dirty="0"/>
              <a:t>приложить (положить вплотную) - непреложный (незыблемый, нерушимый)</a:t>
            </a:r>
            <a:br>
              <a:rPr lang="ru-RU" sz="2400" dirty="0"/>
            </a:br>
            <a:r>
              <a:rPr lang="ru-RU" sz="2400" dirty="0"/>
              <a:t>придел (пристройка в церкви) - предел (граница)</a:t>
            </a:r>
            <a:br>
              <a:rPr lang="ru-RU" sz="2400" dirty="0"/>
            </a:br>
            <a:r>
              <a:rPr lang="ru-RU" sz="2400" b="1" dirty="0"/>
              <a:t>Преуменьшать(очень) важность – приуменьшать (немного) значение</a:t>
            </a:r>
            <a:endParaRPr lang="ru-RU" sz="2400" dirty="0"/>
          </a:p>
          <a:p>
            <a:pPr fontAlgn="base"/>
            <a:r>
              <a:rPr lang="ru-RU" sz="2400" dirty="0"/>
              <a:t>Приумножить и преувеличить не имеет пары в соответствии с современными нормами. </a:t>
            </a:r>
            <a:r>
              <a:rPr lang="ru-RU" sz="2400" b="1" dirty="0"/>
              <a:t>   </a:t>
            </a:r>
            <a:br>
              <a:rPr lang="ru-RU" sz="2400" b="1" dirty="0"/>
            </a:b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663636"/>
          </a:xfrm>
          <a:prstGeom prst="rect">
            <a:avLst/>
          </a:prstGeom>
        </p:spPr>
        <p:txBody>
          <a:bodyPr wrap="square">
            <a:spAutoFit/>
          </a:bodyPr>
          <a:lstStyle/>
          <a:p>
            <a:pPr fontAlgn="base"/>
            <a:r>
              <a:rPr lang="ru-RU" b="1" dirty="0"/>
              <a:t> </a:t>
            </a:r>
            <a:r>
              <a:rPr lang="ru-RU" sz="2000" b="1" dirty="0"/>
              <a:t>Правописание слов с приставками ПРЕ/ПРИ, которые нужно запомнить</a:t>
            </a:r>
          </a:p>
          <a:p>
            <a:pPr fontAlgn="base"/>
            <a:br>
              <a:rPr lang="ru-RU" sz="2000" dirty="0"/>
            </a:br>
            <a:r>
              <a:rPr lang="ru-RU" sz="2400" b="1" dirty="0"/>
              <a:t>ПРИ-:</a:t>
            </a:r>
            <a:r>
              <a:rPr lang="ru-RU" sz="2400" dirty="0"/>
              <a:t> приоритет, привилегия, прибаутка, привередливый, пригожий,  приличия, пристойно, приесться,  приключения, прикорнуть, присяга, притеснять, причина, причуда, притязание,  пример, прическа, прискорбно, приволье, прицел, примета, приверженец, прилежный, причиндалы, приятный, приватный, принцип, примат, примитив, пригодный, присниться, приключение, присудить, призвание, присмотреть, приспособить </a:t>
            </a:r>
          </a:p>
          <a:p>
            <a:pPr fontAlgn="base"/>
            <a:r>
              <a:rPr lang="ru-RU" sz="2400" b="1" dirty="0"/>
              <a:t>ПРЕ:</a:t>
            </a:r>
            <a:r>
              <a:rPr lang="ru-RU" sz="2400" dirty="0"/>
              <a:t> прерогатива, преамбула, препятствия, препоны, прерия, презент, препятствие, преимущество, преисподняя, прегрешения, пренебрегать, прекословить, препираться, престол, превратный, знак препинания, пресловутый, прельстить, преклонный, преставиться, преследовать, преподаватель, преподнести, предел (граница), препроводить, преподобный, камень преткновения, пресмыкаться, препарировать, прелюдия, премьера, престиж, президент, претензия, презумпция, превентивный, прелат, превалировать, президиум, претендент, преферанс, прецедент, препарат, преодолеть.</a:t>
            </a:r>
          </a:p>
          <a:p>
            <a:br>
              <a:rPr lang="ru-RU" sz="2400" dirty="0"/>
            </a:br>
            <a:endParaRPr lang="ru-RU"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496944" cy="3077766"/>
          </a:xfrm>
          <a:prstGeom prst="rect">
            <a:avLst/>
          </a:prstGeom>
        </p:spPr>
        <p:txBody>
          <a:bodyPr wrap="square">
            <a:spAutoFit/>
          </a:bodyPr>
          <a:lstStyle/>
          <a:p>
            <a:r>
              <a:rPr lang="ru-RU" dirty="0"/>
              <a:t>1.Укажите варианты ответов, в которых во всех словах одного ряда пропущена одна и та же буква. Запишите номера ответов.</a:t>
            </a:r>
          </a:p>
          <a:p>
            <a:r>
              <a:rPr lang="ru-RU" dirty="0"/>
              <a:t> </a:t>
            </a:r>
          </a:p>
          <a:p>
            <a:r>
              <a:rPr lang="ru-RU" sz="2800" dirty="0"/>
              <a:t>1) с..</a:t>
            </a:r>
            <a:r>
              <a:rPr lang="ru-RU" sz="2800" dirty="0" err="1"/>
              <a:t>гласие</a:t>
            </a:r>
            <a:r>
              <a:rPr lang="ru-RU" sz="2800" dirty="0"/>
              <a:t>, поз..вчера, п..следствия;</a:t>
            </a:r>
          </a:p>
          <a:p>
            <a:r>
              <a:rPr lang="ru-RU" sz="2800" dirty="0"/>
              <a:t>2) пр..образование, </a:t>
            </a:r>
            <a:r>
              <a:rPr lang="ru-RU" sz="2800" dirty="0" err="1"/>
              <a:t>непр</a:t>
            </a:r>
            <a:r>
              <a:rPr lang="ru-RU" sz="2800" dirty="0"/>
              <a:t>..ложный, пр..</a:t>
            </a:r>
            <a:r>
              <a:rPr lang="ru-RU" sz="2800" dirty="0" err="1"/>
              <a:t>дыстория</a:t>
            </a:r>
            <a:r>
              <a:rPr lang="ru-RU" sz="2800" dirty="0"/>
              <a:t>;</a:t>
            </a:r>
          </a:p>
          <a:p>
            <a:r>
              <a:rPr lang="ru-RU" sz="2800" dirty="0"/>
              <a:t>3) </a:t>
            </a:r>
            <a:r>
              <a:rPr lang="ru-RU" sz="2800" dirty="0" err="1"/>
              <a:t>чере</a:t>
            </a:r>
            <a:r>
              <a:rPr lang="ru-RU" sz="2800" dirty="0"/>
              <a:t>..чур, </a:t>
            </a:r>
            <a:r>
              <a:rPr lang="ru-RU" sz="2800" dirty="0" err="1"/>
              <a:t>бе</a:t>
            </a:r>
            <a:r>
              <a:rPr lang="ru-RU" sz="2800" dirty="0"/>
              <a:t>..болезненный, ..</a:t>
            </a:r>
            <a:r>
              <a:rPr lang="ru-RU" sz="2800" dirty="0" err="1"/>
              <a:t>десь</a:t>
            </a:r>
            <a:r>
              <a:rPr lang="ru-RU" sz="2800" dirty="0"/>
              <a:t>;</a:t>
            </a:r>
          </a:p>
          <a:p>
            <a:r>
              <a:rPr lang="ru-RU" sz="2800" dirty="0"/>
              <a:t>4) без..</a:t>
            </a:r>
            <a:r>
              <a:rPr lang="ru-RU" sz="2800" dirty="0" err="1"/>
              <a:t>нициативный</a:t>
            </a:r>
            <a:r>
              <a:rPr lang="ru-RU" sz="2800" dirty="0"/>
              <a:t>, </a:t>
            </a:r>
            <a:r>
              <a:rPr lang="ru-RU" sz="2800" dirty="0" err="1"/>
              <a:t>вз</a:t>
            </a:r>
            <a:r>
              <a:rPr lang="ru-RU" sz="2800" dirty="0"/>
              <a:t>..мать, пред..</a:t>
            </a:r>
            <a:r>
              <a:rPr lang="ru-RU" sz="2800" dirty="0" err="1"/>
              <a:t>нфарктный</a:t>
            </a:r>
            <a:r>
              <a:rPr lang="ru-RU" sz="2800" dirty="0"/>
              <a:t>;</a:t>
            </a:r>
          </a:p>
          <a:p>
            <a:r>
              <a:rPr lang="ru-RU" sz="2800" dirty="0"/>
              <a:t>5) п..</a:t>
            </a:r>
            <a:r>
              <a:rPr lang="ru-RU" sz="2800" dirty="0" err="1"/>
              <a:t>еса</a:t>
            </a:r>
            <a:r>
              <a:rPr lang="ru-RU" sz="2800" dirty="0"/>
              <a:t>, В..</a:t>
            </a:r>
            <a:r>
              <a:rPr lang="ru-RU" sz="2800" dirty="0" err="1"/>
              <a:t>етнам</a:t>
            </a:r>
            <a:r>
              <a:rPr lang="ru-RU" sz="2800" dirty="0"/>
              <a:t>, п..</a:t>
            </a:r>
            <a:r>
              <a:rPr lang="ru-RU" sz="2800" dirty="0" err="1"/>
              <a:t>янящий</a:t>
            </a:r>
            <a:r>
              <a:rPr lang="ru-RU" sz="2800" dirty="0"/>
              <a:t>.</a:t>
            </a:r>
          </a:p>
        </p:txBody>
      </p:sp>
      <p:sp>
        <p:nvSpPr>
          <p:cNvPr id="3" name="Прямоугольник 2"/>
          <p:cNvSpPr/>
          <p:nvPr/>
        </p:nvSpPr>
        <p:spPr>
          <a:xfrm>
            <a:off x="395536" y="3429000"/>
            <a:ext cx="8748464" cy="2677656"/>
          </a:xfrm>
          <a:prstGeom prst="rect">
            <a:avLst/>
          </a:prstGeom>
        </p:spPr>
        <p:txBody>
          <a:bodyPr wrap="square">
            <a:spAutoFit/>
          </a:bodyPr>
          <a:lstStyle/>
          <a:p>
            <a:r>
              <a:rPr lang="ru-RU" sz="2800" dirty="0"/>
              <a:t>2.</a:t>
            </a:r>
          </a:p>
          <a:p>
            <a:r>
              <a:rPr lang="ru-RU" sz="2800" dirty="0"/>
              <a:t>1) об..греться, пр..</a:t>
            </a:r>
            <a:r>
              <a:rPr lang="ru-RU" sz="2800" dirty="0" err="1"/>
              <a:t>питанный</a:t>
            </a:r>
            <a:r>
              <a:rPr lang="ru-RU" sz="2800" dirty="0"/>
              <a:t>, пр..сматривать (статью);</a:t>
            </a:r>
          </a:p>
          <a:p>
            <a:r>
              <a:rPr lang="ru-RU" sz="2800" dirty="0"/>
              <a:t>2) про..</a:t>
            </a:r>
            <a:r>
              <a:rPr lang="ru-RU" sz="2800" dirty="0" err="1"/>
              <a:t>грать</a:t>
            </a:r>
            <a:r>
              <a:rPr lang="ru-RU" sz="2800" dirty="0"/>
              <a:t>, с..</a:t>
            </a:r>
            <a:r>
              <a:rPr lang="ru-RU" sz="2800" dirty="0" err="1"/>
              <a:t>змала</a:t>
            </a:r>
            <a:r>
              <a:rPr lang="ru-RU" sz="2800" dirty="0"/>
              <a:t>, </a:t>
            </a:r>
            <a:r>
              <a:rPr lang="ru-RU" sz="2800" dirty="0" err="1"/>
              <a:t>дез</a:t>
            </a:r>
            <a:r>
              <a:rPr lang="ru-RU" sz="2800" dirty="0"/>
              <a:t>..</a:t>
            </a:r>
            <a:r>
              <a:rPr lang="ru-RU" sz="2800" dirty="0" err="1"/>
              <a:t>нфекция</a:t>
            </a:r>
            <a:r>
              <a:rPr lang="ru-RU" sz="2800" dirty="0"/>
              <a:t>;</a:t>
            </a:r>
          </a:p>
          <a:p>
            <a:r>
              <a:rPr lang="ru-RU" sz="2800" dirty="0"/>
              <a:t>3) </a:t>
            </a:r>
            <a:r>
              <a:rPr lang="ru-RU" sz="2800" dirty="0" err="1"/>
              <a:t>ра</a:t>
            </a:r>
            <a:r>
              <a:rPr lang="ru-RU" sz="2800" dirty="0"/>
              <a:t>..мешать, </a:t>
            </a:r>
            <a:r>
              <a:rPr lang="ru-RU" sz="2800" dirty="0" err="1"/>
              <a:t>бе</a:t>
            </a:r>
            <a:r>
              <a:rPr lang="ru-RU" sz="2800" dirty="0"/>
              <a:t>..численный, и..</a:t>
            </a:r>
            <a:r>
              <a:rPr lang="ru-RU" sz="2800" dirty="0" err="1"/>
              <a:t>чезнуть</a:t>
            </a:r>
            <a:r>
              <a:rPr lang="ru-RU" sz="2800" dirty="0"/>
              <a:t>;</a:t>
            </a:r>
          </a:p>
          <a:p>
            <a:r>
              <a:rPr lang="ru-RU" sz="2800" dirty="0"/>
              <a:t>4) пр..</a:t>
            </a:r>
            <a:r>
              <a:rPr lang="ru-RU" sz="2800" dirty="0" err="1"/>
              <a:t>старелый</a:t>
            </a:r>
            <a:r>
              <a:rPr lang="ru-RU" sz="2800" dirty="0"/>
              <a:t>, пр..открыть, пр..вокзальный;</a:t>
            </a:r>
          </a:p>
          <a:p>
            <a:r>
              <a:rPr lang="ru-RU" sz="2800" dirty="0"/>
              <a:t>5) </a:t>
            </a:r>
            <a:r>
              <a:rPr lang="ru-RU" sz="2800" dirty="0" err="1"/>
              <a:t>нед</a:t>
            </a:r>
            <a:r>
              <a:rPr lang="ru-RU" sz="2800" dirty="0"/>
              <a:t>..варить, п..краска, п..</a:t>
            </a:r>
            <a:r>
              <a:rPr lang="ru-RU" sz="2800" dirty="0" err="1"/>
              <a:t>дкова</a:t>
            </a:r>
            <a:r>
              <a:rPr lang="ru-RU" sz="28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892480" cy="5970865"/>
          </a:xfrm>
          <a:prstGeom prst="rect">
            <a:avLst/>
          </a:prstGeom>
        </p:spPr>
        <p:txBody>
          <a:bodyPr wrap="square">
            <a:spAutoFit/>
          </a:bodyPr>
          <a:lstStyle/>
          <a:p>
            <a:r>
              <a:rPr lang="ru-RU" sz="2800" dirty="0"/>
              <a:t>3.</a:t>
            </a:r>
          </a:p>
          <a:p>
            <a:r>
              <a:rPr lang="ru-RU" sz="2800" dirty="0"/>
              <a:t>1) пр..</a:t>
            </a:r>
            <a:r>
              <a:rPr lang="ru-RU" sz="2800" dirty="0" err="1"/>
              <a:t>восходный</a:t>
            </a:r>
            <a:r>
              <a:rPr lang="ru-RU" sz="2800" dirty="0"/>
              <a:t>, пр..</a:t>
            </a:r>
            <a:r>
              <a:rPr lang="ru-RU" sz="2800" dirty="0" err="1"/>
              <a:t>норовиться</a:t>
            </a:r>
            <a:r>
              <a:rPr lang="ru-RU" sz="2800" dirty="0"/>
              <a:t>, пр..клонить (колени);</a:t>
            </a:r>
          </a:p>
          <a:p>
            <a:r>
              <a:rPr lang="ru-RU" sz="2800" dirty="0"/>
              <a:t>2) на..бровный, по..рыть (нору), по..метить;</a:t>
            </a:r>
          </a:p>
          <a:p>
            <a:r>
              <a:rPr lang="ru-RU" sz="2800" dirty="0"/>
              <a:t>3) пр..</a:t>
            </a:r>
            <a:r>
              <a:rPr lang="ru-RU" sz="2800" dirty="0" err="1"/>
              <a:t>чудливый</a:t>
            </a:r>
            <a:r>
              <a:rPr lang="ru-RU" sz="2800" dirty="0"/>
              <a:t>, пр..града, пр..видение;</a:t>
            </a:r>
          </a:p>
          <a:p>
            <a:r>
              <a:rPr lang="ru-RU" sz="2800" dirty="0"/>
              <a:t>4) не..</a:t>
            </a:r>
            <a:r>
              <a:rPr lang="ru-RU" sz="2800" dirty="0" err="1"/>
              <a:t>быточный</a:t>
            </a:r>
            <a:r>
              <a:rPr lang="ru-RU" sz="2800" dirty="0"/>
              <a:t>, не..деланный, ..даюсь;</a:t>
            </a:r>
          </a:p>
          <a:p>
            <a:r>
              <a:rPr lang="ru-RU" sz="2800" dirty="0"/>
              <a:t>5) по..</a:t>
            </a:r>
            <a:r>
              <a:rPr lang="ru-RU" sz="2800" dirty="0" err="1"/>
              <a:t>скать</a:t>
            </a:r>
            <a:r>
              <a:rPr lang="ru-RU" sz="2800" dirty="0"/>
              <a:t>, с..</a:t>
            </a:r>
            <a:r>
              <a:rPr lang="ru-RU" sz="2800" dirty="0" err="1"/>
              <a:t>грать</a:t>
            </a:r>
            <a:r>
              <a:rPr lang="ru-RU" sz="2800" dirty="0"/>
              <a:t>, роз..</a:t>
            </a:r>
            <a:r>
              <a:rPr lang="ru-RU" sz="2800" dirty="0" err="1"/>
              <a:t>ск</a:t>
            </a:r>
            <a:r>
              <a:rPr lang="ru-RU" sz="2800" dirty="0"/>
              <a:t>.</a:t>
            </a:r>
          </a:p>
          <a:p>
            <a:endParaRPr lang="ru-RU" sz="2800" dirty="0"/>
          </a:p>
          <a:p>
            <a:r>
              <a:rPr lang="ru-RU" sz="2800" dirty="0"/>
              <a:t>4.</a:t>
            </a:r>
          </a:p>
          <a:p>
            <a:r>
              <a:rPr lang="ru-RU" sz="2800" dirty="0"/>
              <a:t>1) и..гнать, не..</a:t>
            </a:r>
            <a:r>
              <a:rPr lang="ru-RU" sz="2800" dirty="0" err="1"/>
              <a:t>гораемый</a:t>
            </a:r>
            <a:r>
              <a:rPr lang="ru-RU" sz="2800" dirty="0"/>
              <a:t>, </a:t>
            </a:r>
            <a:r>
              <a:rPr lang="ru-RU" sz="2800" dirty="0" err="1"/>
              <a:t>ра</a:t>
            </a:r>
            <a:r>
              <a:rPr lang="ru-RU" sz="2800" dirty="0"/>
              <a:t>..</a:t>
            </a:r>
            <a:r>
              <a:rPr lang="ru-RU" sz="2800" dirty="0" err="1"/>
              <a:t>погодится</a:t>
            </a:r>
            <a:r>
              <a:rPr lang="ru-RU" sz="2800" dirty="0"/>
              <a:t>;</a:t>
            </a:r>
          </a:p>
          <a:p>
            <a:r>
              <a:rPr lang="ru-RU" sz="2800" dirty="0"/>
              <a:t>2) д..темна, </a:t>
            </a:r>
            <a:r>
              <a:rPr lang="ru-RU" sz="2800" dirty="0" err="1"/>
              <a:t>непр</a:t>
            </a:r>
            <a:r>
              <a:rPr lang="ru-RU" sz="2800" dirty="0"/>
              <a:t>..стёганное (одеяло), п..</a:t>
            </a:r>
            <a:r>
              <a:rPr lang="ru-RU" sz="2800" dirty="0" err="1"/>
              <a:t>дстрекатель</a:t>
            </a:r>
            <a:r>
              <a:rPr lang="ru-RU" sz="2800" dirty="0"/>
              <a:t>;</a:t>
            </a:r>
          </a:p>
          <a:p>
            <a:r>
              <a:rPr lang="ru-RU" sz="2800" dirty="0"/>
              <a:t>3) пр..пинание, пр..глушить, пр..стегнуть;</a:t>
            </a:r>
          </a:p>
          <a:p>
            <a:r>
              <a:rPr lang="ru-RU" sz="2800" dirty="0"/>
              <a:t>4) раз..</a:t>
            </a:r>
            <a:r>
              <a:rPr lang="ru-RU" sz="2800" dirty="0" err="1"/>
              <a:t>грать</a:t>
            </a:r>
            <a:r>
              <a:rPr lang="ru-RU" sz="2800" dirty="0"/>
              <a:t>, пред..</a:t>
            </a:r>
            <a:r>
              <a:rPr lang="ru-RU" sz="2800" dirty="0" err="1"/>
              <a:t>стория</a:t>
            </a:r>
            <a:r>
              <a:rPr lang="ru-RU" sz="2800" dirty="0"/>
              <a:t>, без..</a:t>
            </a:r>
            <a:r>
              <a:rPr lang="ru-RU" sz="2800" dirty="0" err="1"/>
              <a:t>мянный</a:t>
            </a:r>
            <a:r>
              <a:rPr lang="ru-RU" sz="2800" dirty="0"/>
              <a:t>;</a:t>
            </a:r>
          </a:p>
          <a:p>
            <a:r>
              <a:rPr lang="ru-RU" sz="2800" dirty="0"/>
              <a:t>5) по..бросить, о..говорка, на..</a:t>
            </a:r>
            <a:r>
              <a:rPr lang="ru-RU" sz="2800" dirty="0" err="1"/>
              <a:t>земный</a:t>
            </a:r>
            <a:r>
              <a:rPr lang="ru-RU" sz="2800" dirty="0"/>
              <a:t>.</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51520" y="332656"/>
            <a:ext cx="8712968" cy="7078861"/>
          </a:xfrm>
          <a:prstGeom prst="rect">
            <a:avLst/>
          </a:prstGeom>
        </p:spPr>
        <p:txBody>
          <a:bodyPr wrap="square">
            <a:spAutoFit/>
          </a:bodyPr>
          <a:lstStyle/>
          <a:p>
            <a:r>
              <a:rPr lang="ru-RU" sz="2800" dirty="0"/>
              <a:t>5.</a:t>
            </a:r>
          </a:p>
          <a:p>
            <a:r>
              <a:rPr lang="ru-RU" sz="2800" dirty="0"/>
              <a:t>1) </a:t>
            </a:r>
            <a:r>
              <a:rPr lang="ru-RU" sz="2800" dirty="0" err="1"/>
              <a:t>ро</a:t>
            </a:r>
            <a:r>
              <a:rPr lang="ru-RU" sz="2800" dirty="0"/>
              <a:t>..</a:t>
            </a:r>
            <a:r>
              <a:rPr lang="ru-RU" sz="2800" dirty="0" err="1"/>
              <a:t>черк</a:t>
            </a:r>
            <a:r>
              <a:rPr lang="ru-RU" sz="2800" dirty="0"/>
              <a:t>, не..</a:t>
            </a:r>
            <a:r>
              <a:rPr lang="ru-RU" sz="2800" dirty="0" err="1"/>
              <a:t>гибаемый</a:t>
            </a:r>
            <a:r>
              <a:rPr lang="ru-RU" sz="2800" dirty="0"/>
              <a:t>, пере..дать;</a:t>
            </a:r>
          </a:p>
          <a:p>
            <a:r>
              <a:rPr lang="ru-RU" sz="2800" dirty="0"/>
              <a:t>2) пр..интересный, пр..</a:t>
            </a:r>
            <a:r>
              <a:rPr lang="ru-RU" sz="2800" dirty="0" err="1"/>
              <a:t>тендент</a:t>
            </a:r>
            <a:r>
              <a:rPr lang="ru-RU" sz="2800" dirty="0"/>
              <a:t>, пр..</a:t>
            </a:r>
            <a:r>
              <a:rPr lang="ru-RU" sz="2800" dirty="0" err="1"/>
              <a:t>творяется</a:t>
            </a:r>
            <a:r>
              <a:rPr lang="ru-RU" sz="2800" dirty="0"/>
              <a:t> (в жизнь);</a:t>
            </a:r>
          </a:p>
          <a:p>
            <a:r>
              <a:rPr lang="ru-RU" sz="2800" dirty="0"/>
              <a:t>3) без..</a:t>
            </a:r>
            <a:r>
              <a:rPr lang="ru-RU" sz="2800" dirty="0" err="1"/>
              <a:t>скусный</a:t>
            </a:r>
            <a:r>
              <a:rPr lang="ru-RU" sz="2800" dirty="0"/>
              <a:t>, за..</a:t>
            </a:r>
            <a:r>
              <a:rPr lang="ru-RU" sz="2800" dirty="0" err="1"/>
              <a:t>нтересованный</a:t>
            </a:r>
            <a:r>
              <a:rPr lang="ru-RU" sz="2800" dirty="0"/>
              <a:t>, во..</a:t>
            </a:r>
            <a:r>
              <a:rPr lang="ru-RU" sz="2800" dirty="0" err="1"/>
              <a:t>стину</a:t>
            </a:r>
            <a:r>
              <a:rPr lang="ru-RU" sz="2800" dirty="0"/>
              <a:t>;</a:t>
            </a:r>
          </a:p>
          <a:p>
            <a:r>
              <a:rPr lang="ru-RU" sz="2800" dirty="0"/>
              <a:t>4) поз..вчера, не..</a:t>
            </a:r>
            <a:r>
              <a:rPr lang="ru-RU" sz="2800" dirty="0" err="1"/>
              <a:t>бозримый</a:t>
            </a:r>
            <a:r>
              <a:rPr lang="ru-RU" sz="2800" dirty="0"/>
              <a:t>, ..</a:t>
            </a:r>
            <a:r>
              <a:rPr lang="ru-RU" sz="2800" dirty="0" err="1"/>
              <a:t>твергнуть</a:t>
            </a:r>
            <a:r>
              <a:rPr lang="ru-RU" sz="2800" dirty="0"/>
              <a:t>;</a:t>
            </a:r>
          </a:p>
          <a:p>
            <a:r>
              <a:rPr lang="ru-RU" sz="2800" dirty="0"/>
              <a:t>5) без..ядерный, п..</a:t>
            </a:r>
            <a:r>
              <a:rPr lang="ru-RU" sz="2800" dirty="0" err="1"/>
              <a:t>едестал</a:t>
            </a:r>
            <a:r>
              <a:rPr lang="ru-RU" sz="2800" dirty="0"/>
              <a:t>, из..</a:t>
            </a:r>
            <a:r>
              <a:rPr lang="ru-RU" sz="2800" dirty="0" err="1"/>
              <a:t>ян</a:t>
            </a:r>
            <a:r>
              <a:rPr lang="ru-RU" sz="2800" dirty="0"/>
              <a:t>. </a:t>
            </a:r>
          </a:p>
          <a:p>
            <a:endParaRPr lang="ru-RU" sz="2800" dirty="0"/>
          </a:p>
          <a:p>
            <a:r>
              <a:rPr lang="ru-RU" sz="2800" dirty="0"/>
              <a:t>6.</a:t>
            </a:r>
          </a:p>
          <a:p>
            <a:r>
              <a:rPr lang="ru-RU" sz="2800" dirty="0"/>
              <a:t>1) не..</a:t>
            </a:r>
            <a:r>
              <a:rPr lang="ru-RU" sz="2800" dirty="0" err="1"/>
              <a:t>глядный</a:t>
            </a:r>
            <a:r>
              <a:rPr lang="ru-RU" sz="2800" dirty="0"/>
              <a:t>, </a:t>
            </a:r>
            <a:r>
              <a:rPr lang="ru-RU" sz="2800" dirty="0" err="1"/>
              <a:t>з</a:t>
            </a:r>
            <a:r>
              <a:rPr lang="ru-RU" sz="2800" dirty="0"/>
              <a:t>..головок, </a:t>
            </a:r>
            <a:r>
              <a:rPr lang="ru-RU" sz="2800" dirty="0" err="1"/>
              <a:t>з</a:t>
            </a:r>
            <a:r>
              <a:rPr lang="ru-RU" sz="2800" dirty="0"/>
              <a:t>..</a:t>
            </a:r>
            <a:r>
              <a:rPr lang="ru-RU" sz="2800" dirty="0" err="1"/>
              <a:t>гляденье</a:t>
            </a:r>
            <a:r>
              <a:rPr lang="ru-RU" sz="2800" dirty="0"/>
              <a:t>;</a:t>
            </a:r>
          </a:p>
          <a:p>
            <a:r>
              <a:rPr lang="ru-RU" sz="2800" dirty="0"/>
              <a:t>2) во..</a:t>
            </a:r>
            <a:r>
              <a:rPr lang="ru-RU" sz="2800" dirty="0" err="1"/>
              <a:t>горание</a:t>
            </a:r>
            <a:r>
              <a:rPr lang="ru-RU" sz="2800" dirty="0"/>
              <a:t>, в..</a:t>
            </a:r>
            <a:r>
              <a:rPr lang="ru-RU" sz="2800" dirty="0" err="1"/>
              <a:t>драгивать</a:t>
            </a:r>
            <a:r>
              <a:rPr lang="ru-RU" sz="2800" dirty="0"/>
              <a:t>, </a:t>
            </a:r>
            <a:r>
              <a:rPr lang="ru-RU" sz="2800" dirty="0" err="1"/>
              <a:t>ра</a:t>
            </a:r>
            <a:r>
              <a:rPr lang="ru-RU" sz="2800" dirty="0"/>
              <a:t>..</a:t>
            </a:r>
            <a:r>
              <a:rPr lang="ru-RU" sz="2800" dirty="0" err="1"/>
              <a:t>витие</a:t>
            </a:r>
            <a:r>
              <a:rPr lang="ru-RU" sz="2800" dirty="0"/>
              <a:t>;</a:t>
            </a:r>
          </a:p>
          <a:p>
            <a:r>
              <a:rPr lang="ru-RU" sz="2800" dirty="0"/>
              <a:t>3) меж..</a:t>
            </a:r>
            <a:r>
              <a:rPr lang="ru-RU" sz="2800" dirty="0" err="1"/>
              <a:t>гровой</a:t>
            </a:r>
            <a:r>
              <a:rPr lang="ru-RU" sz="2800" dirty="0"/>
              <a:t>, по..</a:t>
            </a:r>
            <a:r>
              <a:rPr lang="ru-RU" sz="2800" dirty="0" err="1"/>
              <a:t>грать</a:t>
            </a:r>
            <a:r>
              <a:rPr lang="ru-RU" sz="2800" dirty="0"/>
              <a:t>, сверх..</a:t>
            </a:r>
            <a:r>
              <a:rPr lang="ru-RU" sz="2800" dirty="0" err="1"/>
              <a:t>зысканный</a:t>
            </a:r>
            <a:r>
              <a:rPr lang="ru-RU" sz="2800" dirty="0"/>
              <a:t>;</a:t>
            </a:r>
          </a:p>
          <a:p>
            <a:r>
              <a:rPr lang="ru-RU" sz="2800" dirty="0"/>
              <a:t>4) пр..обрел, пр..</a:t>
            </a:r>
            <a:r>
              <a:rPr lang="ru-RU" sz="2800" dirty="0" err="1"/>
              <a:t>образователь</a:t>
            </a:r>
            <a:r>
              <a:rPr lang="ru-RU" sz="2800" dirty="0"/>
              <a:t>, пр..</a:t>
            </a:r>
            <a:r>
              <a:rPr lang="ru-RU" sz="2800" dirty="0" err="1"/>
              <a:t>оритет</a:t>
            </a:r>
            <a:r>
              <a:rPr lang="ru-RU" sz="2800" dirty="0"/>
              <a:t>;</a:t>
            </a:r>
          </a:p>
          <a:p>
            <a:r>
              <a:rPr lang="ru-RU" sz="2800" dirty="0"/>
              <a:t>5) </a:t>
            </a:r>
            <a:r>
              <a:rPr lang="ru-RU" sz="2800" dirty="0" err="1"/>
              <a:t>суб</a:t>
            </a:r>
            <a:r>
              <a:rPr lang="ru-RU" sz="2800" dirty="0"/>
              <a:t>..</a:t>
            </a:r>
            <a:r>
              <a:rPr lang="ru-RU" sz="2800" dirty="0" err="1"/>
              <a:t>ективный</a:t>
            </a:r>
            <a:r>
              <a:rPr lang="ru-RU" sz="2800" dirty="0"/>
              <a:t>, оп..</a:t>
            </a:r>
            <a:r>
              <a:rPr lang="ru-RU" sz="2800" dirty="0" err="1"/>
              <a:t>янение</a:t>
            </a:r>
            <a:r>
              <a:rPr lang="ru-RU" sz="2800" dirty="0"/>
              <a:t>, в..юн.</a:t>
            </a:r>
          </a:p>
          <a:p>
            <a:endParaRPr lang="ru-RU" dirty="0"/>
          </a:p>
          <a:p>
            <a:endParaRPr lang="ru-RU" dirty="0"/>
          </a:p>
          <a:p>
            <a:endParaRPr lang="ru-RU" dirty="0"/>
          </a:p>
          <a:p>
            <a:endParaRPr lang="ru-RU" dirty="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5970865"/>
          </a:xfrm>
          <a:prstGeom prst="rect">
            <a:avLst/>
          </a:prstGeom>
        </p:spPr>
        <p:txBody>
          <a:bodyPr wrap="square">
            <a:spAutoFit/>
          </a:bodyPr>
          <a:lstStyle/>
          <a:p>
            <a:r>
              <a:rPr lang="ru-RU" sz="2800" dirty="0"/>
              <a:t>7.</a:t>
            </a:r>
          </a:p>
          <a:p>
            <a:r>
              <a:rPr lang="ru-RU" sz="2800" dirty="0"/>
              <a:t>1) сверх.. </a:t>
            </a:r>
            <a:r>
              <a:rPr lang="ru-RU" sz="2800" dirty="0" err="1"/>
              <a:t>нициативный</a:t>
            </a:r>
            <a:r>
              <a:rPr lang="ru-RU" sz="2800" dirty="0"/>
              <a:t>, </a:t>
            </a:r>
            <a:r>
              <a:rPr lang="ru-RU" sz="2800" dirty="0" err="1"/>
              <a:t>вз</a:t>
            </a:r>
            <a:r>
              <a:rPr lang="ru-RU" sz="2800" dirty="0"/>
              <a:t>..мать, трёх..</a:t>
            </a:r>
            <a:r>
              <a:rPr lang="ru-RU" sz="2800" dirty="0" err="1"/>
              <a:t>мпульсный</a:t>
            </a:r>
            <a:r>
              <a:rPr lang="ru-RU" sz="2800" dirty="0"/>
              <a:t>;</a:t>
            </a:r>
          </a:p>
          <a:p>
            <a:r>
              <a:rPr lang="ru-RU" sz="2800" dirty="0"/>
              <a:t>2) и..коверкать, </a:t>
            </a:r>
            <a:r>
              <a:rPr lang="ru-RU" sz="2800" dirty="0" err="1"/>
              <a:t>бе</a:t>
            </a:r>
            <a:r>
              <a:rPr lang="ru-RU" sz="2800" dirty="0"/>
              <a:t>..жизненный, </a:t>
            </a:r>
            <a:r>
              <a:rPr lang="ru-RU" sz="2800" dirty="0" err="1"/>
              <a:t>чере</a:t>
            </a:r>
            <a:r>
              <a:rPr lang="ru-RU" sz="2800" dirty="0"/>
              <a:t>..чур;</a:t>
            </a:r>
          </a:p>
          <a:p>
            <a:r>
              <a:rPr lang="ru-RU" sz="2800" dirty="0"/>
              <a:t>3) меж..языковой, п..</a:t>
            </a:r>
            <a:r>
              <a:rPr lang="ru-RU" sz="2800" dirty="0" err="1"/>
              <a:t>еса</a:t>
            </a:r>
            <a:r>
              <a:rPr lang="ru-RU" sz="2800" dirty="0"/>
              <a:t>, двух..этажный;</a:t>
            </a:r>
          </a:p>
          <a:p>
            <a:r>
              <a:rPr lang="ru-RU" sz="2800" dirty="0"/>
              <a:t>4) пр..образовать, пр..</a:t>
            </a:r>
            <a:r>
              <a:rPr lang="ru-RU" sz="2800" dirty="0" err="1"/>
              <a:t>слушиваться</a:t>
            </a:r>
            <a:r>
              <a:rPr lang="ru-RU" sz="2800" dirty="0"/>
              <a:t>, пр..клеить;</a:t>
            </a:r>
          </a:p>
          <a:p>
            <a:r>
              <a:rPr lang="ru-RU" sz="2800" dirty="0"/>
              <a:t>5) д..красна, не..</a:t>
            </a:r>
            <a:r>
              <a:rPr lang="ru-RU" sz="2800" dirty="0" err="1"/>
              <a:t>тснятый</a:t>
            </a:r>
            <a:r>
              <a:rPr lang="ru-RU" sz="2800" dirty="0"/>
              <a:t> (кадр), п..</a:t>
            </a:r>
            <a:r>
              <a:rPr lang="ru-RU" sz="2800" dirty="0" err="1"/>
              <a:t>драмник</a:t>
            </a:r>
            <a:r>
              <a:rPr lang="ru-RU" sz="2800" dirty="0"/>
              <a:t>. </a:t>
            </a:r>
          </a:p>
          <a:p>
            <a:endParaRPr lang="ru-RU" sz="2800" dirty="0"/>
          </a:p>
          <a:p>
            <a:r>
              <a:rPr lang="ru-RU" sz="2800" dirty="0"/>
              <a:t>8.</a:t>
            </a:r>
          </a:p>
          <a:p>
            <a:r>
              <a:rPr lang="ru-RU" sz="2800" dirty="0"/>
              <a:t>1) п..</a:t>
            </a:r>
            <a:r>
              <a:rPr lang="ru-RU" sz="2800" dirty="0" err="1"/>
              <a:t>верженный</a:t>
            </a:r>
            <a:r>
              <a:rPr lang="ru-RU" sz="2800" dirty="0"/>
              <a:t>, ос..знавать, под..зрение;</a:t>
            </a:r>
          </a:p>
          <a:p>
            <a:r>
              <a:rPr lang="ru-RU" sz="2800" dirty="0"/>
              <a:t>2) </a:t>
            </a:r>
            <a:r>
              <a:rPr lang="ru-RU" sz="2800" dirty="0" err="1"/>
              <a:t>вз</a:t>
            </a:r>
            <a:r>
              <a:rPr lang="ru-RU" sz="2800" dirty="0"/>
              <a:t>..ерошить, порт..ера, четырёх..угольный;</a:t>
            </a:r>
          </a:p>
          <a:p>
            <a:r>
              <a:rPr lang="ru-RU" sz="2800" dirty="0"/>
              <a:t>3) пр..озёрный, пр..огромный, пр..ходит;</a:t>
            </a:r>
          </a:p>
          <a:p>
            <a:r>
              <a:rPr lang="ru-RU" sz="2800" dirty="0"/>
              <a:t>4) </a:t>
            </a:r>
            <a:r>
              <a:rPr lang="ru-RU" sz="2800" dirty="0" err="1"/>
              <a:t>бе</a:t>
            </a:r>
            <a:r>
              <a:rPr lang="ru-RU" sz="2800" dirty="0"/>
              <a:t>..жалостность, в..тревожиться, </a:t>
            </a:r>
            <a:r>
              <a:rPr lang="ru-RU" sz="2800" dirty="0" err="1"/>
              <a:t>ра</a:t>
            </a:r>
            <a:r>
              <a:rPr lang="ru-RU" sz="2800" dirty="0"/>
              <a:t>..говор;</a:t>
            </a:r>
          </a:p>
          <a:p>
            <a:r>
              <a:rPr lang="ru-RU" sz="2800" dirty="0"/>
              <a:t>5) </a:t>
            </a:r>
            <a:r>
              <a:rPr lang="ru-RU" sz="2800" dirty="0" err="1"/>
              <a:t>супер</a:t>
            </a:r>
            <a:r>
              <a:rPr lang="ru-RU" sz="2800" dirty="0"/>
              <a:t>..</a:t>
            </a:r>
            <a:r>
              <a:rPr lang="ru-RU" sz="2800" dirty="0" err="1"/>
              <a:t>гра</a:t>
            </a:r>
            <a:r>
              <a:rPr lang="ru-RU" sz="2800" dirty="0"/>
              <a:t>, спорт..</a:t>
            </a:r>
            <a:r>
              <a:rPr lang="ru-RU" sz="2800" dirty="0" err="1"/>
              <a:t>нвентарь</a:t>
            </a:r>
            <a:r>
              <a:rPr lang="ru-RU" sz="2800" dirty="0"/>
              <a:t>, контр..</a:t>
            </a:r>
            <a:r>
              <a:rPr lang="ru-RU" sz="2800" dirty="0" err="1"/>
              <a:t>ск</a:t>
            </a:r>
            <a:r>
              <a:rPr lang="ru-RU" sz="2800" dirty="0"/>
              <a:t>.</a:t>
            </a:r>
          </a:p>
          <a:p>
            <a:r>
              <a:rPr lang="ru-RU"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84976" cy="5970865"/>
          </a:xfrm>
          <a:prstGeom prst="rect">
            <a:avLst/>
          </a:prstGeom>
        </p:spPr>
        <p:txBody>
          <a:bodyPr wrap="square">
            <a:spAutoFit/>
          </a:bodyPr>
          <a:lstStyle/>
          <a:p>
            <a:r>
              <a:rPr lang="ru-RU" sz="2800" dirty="0"/>
              <a:t>9.</a:t>
            </a:r>
          </a:p>
          <a:p>
            <a:r>
              <a:rPr lang="ru-RU" sz="2800" dirty="0"/>
              <a:t>1) </a:t>
            </a:r>
            <a:r>
              <a:rPr lang="ru-RU" sz="2800" dirty="0" err="1"/>
              <a:t>пре</a:t>
            </a:r>
            <a:r>
              <a:rPr lang="ru-RU" sz="2800" dirty="0"/>
              <a:t>..чувствовать, о..крутить, по..ставить;</a:t>
            </a:r>
          </a:p>
          <a:p>
            <a:r>
              <a:rPr lang="ru-RU" sz="2800" dirty="0"/>
              <a:t>2) раз..чаровать, с..брать, с..</a:t>
            </a:r>
            <a:r>
              <a:rPr lang="ru-RU" sz="2800" dirty="0" err="1"/>
              <a:t>трудник</a:t>
            </a:r>
            <a:r>
              <a:rPr lang="ru-RU" sz="2800" dirty="0"/>
              <a:t>;</a:t>
            </a:r>
          </a:p>
          <a:p>
            <a:r>
              <a:rPr lang="ru-RU" sz="2800" dirty="0"/>
              <a:t>3) кон..</a:t>
            </a:r>
            <a:r>
              <a:rPr lang="ru-RU" sz="2800" dirty="0" err="1"/>
              <a:t>юнктура</a:t>
            </a:r>
            <a:r>
              <a:rPr lang="ru-RU" sz="2800" dirty="0"/>
              <a:t>, с..ёжиться, в..елся;</a:t>
            </a:r>
          </a:p>
          <a:p>
            <a:r>
              <a:rPr lang="ru-RU" sz="2800" dirty="0"/>
              <a:t>4) </a:t>
            </a:r>
            <a:r>
              <a:rPr lang="ru-RU" sz="2800" dirty="0" err="1"/>
              <a:t>беспр</a:t>
            </a:r>
            <a:r>
              <a:rPr lang="ru-RU" sz="2800" dirty="0"/>
              <a:t>..</a:t>
            </a:r>
            <a:r>
              <a:rPr lang="ru-RU" sz="2800" dirty="0" err="1"/>
              <a:t>станно</a:t>
            </a:r>
            <a:r>
              <a:rPr lang="ru-RU" sz="2800" dirty="0"/>
              <a:t>, </a:t>
            </a:r>
            <a:r>
              <a:rPr lang="ru-RU" sz="2800" dirty="0" err="1"/>
              <a:t>сопр</a:t>
            </a:r>
            <a:r>
              <a:rPr lang="ru-RU" sz="2800" dirty="0"/>
              <a:t>..частность, пр..</a:t>
            </a:r>
            <a:r>
              <a:rPr lang="ru-RU" sz="2800" dirty="0" err="1"/>
              <a:t>дворный</a:t>
            </a:r>
            <a:r>
              <a:rPr lang="ru-RU" sz="2800" dirty="0"/>
              <a:t>;</a:t>
            </a:r>
          </a:p>
          <a:p>
            <a:r>
              <a:rPr lang="ru-RU" sz="2800" dirty="0"/>
              <a:t>5) спец..</a:t>
            </a:r>
            <a:r>
              <a:rPr lang="ru-RU" sz="2800" dirty="0" err="1"/>
              <a:t>нструмент</a:t>
            </a:r>
            <a:r>
              <a:rPr lang="ru-RU" sz="2800" dirty="0"/>
              <a:t>, пост..</a:t>
            </a:r>
            <a:r>
              <a:rPr lang="ru-RU" sz="2800" dirty="0" err="1"/>
              <a:t>мпрессионизм</a:t>
            </a:r>
            <a:r>
              <a:rPr lang="ru-RU" sz="2800" dirty="0"/>
              <a:t>, пред..</a:t>
            </a:r>
            <a:r>
              <a:rPr lang="ru-RU" sz="2800" dirty="0" err="1"/>
              <a:t>юльский</a:t>
            </a:r>
            <a:r>
              <a:rPr lang="ru-RU" sz="2800" dirty="0"/>
              <a:t>. </a:t>
            </a:r>
          </a:p>
          <a:p>
            <a:endParaRPr lang="ru-RU" sz="2800" dirty="0"/>
          </a:p>
          <a:p>
            <a:r>
              <a:rPr lang="ru-RU" sz="2800" dirty="0"/>
              <a:t>10.</a:t>
            </a:r>
          </a:p>
          <a:p>
            <a:r>
              <a:rPr lang="ru-RU" sz="2800" dirty="0"/>
              <a:t>1) пр..большой, пр..бор, пр..имущество;</a:t>
            </a:r>
          </a:p>
          <a:p>
            <a:r>
              <a:rPr lang="ru-RU" sz="2800" dirty="0"/>
              <a:t>2) п..</a:t>
            </a:r>
            <a:r>
              <a:rPr lang="ru-RU" sz="2800" dirty="0" err="1"/>
              <a:t>верженный</a:t>
            </a:r>
            <a:r>
              <a:rPr lang="ru-RU" sz="2800" dirty="0"/>
              <a:t>, с..зреть, об..шлось;</a:t>
            </a:r>
          </a:p>
          <a:p>
            <a:r>
              <a:rPr lang="ru-RU" sz="2800" dirty="0"/>
              <a:t>3) с..</a:t>
            </a:r>
            <a:r>
              <a:rPr lang="ru-RU" sz="2800" dirty="0" err="1"/>
              <a:t>узить</a:t>
            </a:r>
            <a:r>
              <a:rPr lang="ru-RU" sz="2800" dirty="0"/>
              <a:t>, ин..</a:t>
            </a:r>
            <a:r>
              <a:rPr lang="ru-RU" sz="2800" dirty="0" err="1"/>
              <a:t>екция</a:t>
            </a:r>
            <a:r>
              <a:rPr lang="ru-RU" sz="2800" dirty="0"/>
              <a:t>, пред..юбилейный;</a:t>
            </a:r>
          </a:p>
          <a:p>
            <a:r>
              <a:rPr lang="ru-RU" sz="2800" dirty="0"/>
              <a:t>4) и..бежавший, во..звать, </a:t>
            </a:r>
            <a:r>
              <a:rPr lang="ru-RU" sz="2800" dirty="0" err="1"/>
              <a:t>ра</a:t>
            </a:r>
            <a:r>
              <a:rPr lang="ru-RU" sz="2800" dirty="0"/>
              <a:t>..гуляться;</a:t>
            </a:r>
          </a:p>
          <a:p>
            <a:r>
              <a:rPr lang="ru-RU" sz="2800" dirty="0"/>
              <a:t>5) по..</a:t>
            </a:r>
            <a:r>
              <a:rPr lang="ru-RU" sz="2800" dirty="0" err="1"/>
              <a:t>чинительный</a:t>
            </a:r>
            <a:r>
              <a:rPr lang="ru-RU" sz="2800" dirty="0"/>
              <a:t>, по..</a:t>
            </a:r>
            <a:r>
              <a:rPr lang="ru-RU" sz="2800" dirty="0" err="1"/>
              <a:t>тверждение</a:t>
            </a:r>
            <a:r>
              <a:rPr lang="ru-RU" sz="2800" dirty="0"/>
              <a:t>, </a:t>
            </a:r>
            <a:r>
              <a:rPr lang="ru-RU" sz="2800" dirty="0" err="1"/>
              <a:t>пре</a:t>
            </a:r>
            <a:r>
              <a:rPr lang="ru-RU" sz="2800" dirty="0"/>
              <a:t>..шествовать.</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404664"/>
            <a:ext cx="8964488" cy="5078313"/>
          </a:xfrm>
          <a:prstGeom prst="rect">
            <a:avLst/>
          </a:prstGeom>
        </p:spPr>
        <p:txBody>
          <a:bodyPr wrap="square">
            <a:spAutoFit/>
          </a:bodyPr>
          <a:lstStyle/>
          <a:p>
            <a:pPr fontAlgn="base"/>
            <a:r>
              <a:rPr lang="ru-RU" sz="3200" dirty="0"/>
              <a:t>Укажите варианты ответов, в которых во всех словах одного ряда пропущена одна и та же буква. Запишите номера ответов.</a:t>
            </a:r>
          </a:p>
          <a:p>
            <a:pPr fontAlgn="base"/>
            <a:endParaRPr lang="ru-RU" sz="3200" dirty="0"/>
          </a:p>
          <a:p>
            <a:pPr fontAlgn="base"/>
            <a:r>
              <a:rPr lang="ru-RU" sz="3200" dirty="0"/>
              <a:t>1)пр..образовать, пр..</a:t>
            </a:r>
            <a:r>
              <a:rPr lang="ru-RU" sz="3200" dirty="0" err="1"/>
              <a:t>неприятныи</a:t>
            </a:r>
            <a:r>
              <a:rPr lang="ru-RU" sz="3200" dirty="0"/>
              <a:t>̆, пр..следовать </a:t>
            </a:r>
          </a:p>
          <a:p>
            <a:pPr fontAlgn="base"/>
            <a:r>
              <a:rPr lang="ru-RU" sz="3200" dirty="0"/>
              <a:t>2)сверх..</a:t>
            </a:r>
            <a:r>
              <a:rPr lang="ru-RU" sz="3200" dirty="0" err="1"/>
              <a:t>естественныи</a:t>
            </a:r>
            <a:r>
              <a:rPr lang="ru-RU" sz="3200" dirty="0"/>
              <a:t>̆, с..</a:t>
            </a:r>
            <a:r>
              <a:rPr lang="ru-RU" sz="3200" dirty="0" err="1"/>
              <a:t>ёмка</a:t>
            </a:r>
            <a:r>
              <a:rPr lang="ru-RU" sz="3200" dirty="0"/>
              <a:t>, двух..</a:t>
            </a:r>
            <a:r>
              <a:rPr lang="ru-RU" sz="3200" dirty="0" err="1"/>
              <a:t>ярусныи</a:t>
            </a:r>
            <a:r>
              <a:rPr lang="ru-RU" sz="3200" dirty="0"/>
              <a:t>̆ </a:t>
            </a:r>
          </a:p>
          <a:p>
            <a:pPr fontAlgn="base"/>
            <a:r>
              <a:rPr lang="ru-RU" sz="3200" dirty="0"/>
              <a:t>3)п..никнуть, пр..дедушка, поз..вчера</a:t>
            </a:r>
          </a:p>
          <a:p>
            <a:pPr fontAlgn="base"/>
            <a:r>
              <a:rPr lang="ru-RU" sz="3200" dirty="0"/>
              <a:t>4)</a:t>
            </a:r>
            <a:r>
              <a:rPr lang="ru-RU" sz="3200" dirty="0" err="1"/>
              <a:t>чере</a:t>
            </a:r>
            <a:r>
              <a:rPr lang="ru-RU" sz="3200" dirty="0"/>
              <a:t>..чур, и..</a:t>
            </a:r>
            <a:r>
              <a:rPr lang="ru-RU" sz="3200" dirty="0" err="1"/>
              <a:t>синя-чёрныи</a:t>
            </a:r>
            <a:r>
              <a:rPr lang="ru-RU" sz="3200" dirty="0"/>
              <a:t>̆, </a:t>
            </a:r>
            <a:r>
              <a:rPr lang="ru-RU" sz="3200" dirty="0" err="1"/>
              <a:t>бе</a:t>
            </a:r>
            <a:r>
              <a:rPr lang="ru-RU" sz="3200" dirty="0"/>
              <a:t>..</a:t>
            </a:r>
            <a:r>
              <a:rPr lang="ru-RU" sz="3200" dirty="0" err="1"/>
              <a:t>крайнии</a:t>
            </a:r>
            <a:r>
              <a:rPr lang="ru-RU" sz="3200" dirty="0"/>
              <a:t>̆</a:t>
            </a:r>
          </a:p>
          <a:p>
            <a:pPr fontAlgn="base"/>
            <a:r>
              <a:rPr lang="ru-RU" sz="3200" dirty="0"/>
              <a:t>5)</a:t>
            </a:r>
            <a:r>
              <a:rPr lang="ru-RU" sz="3200" dirty="0" err="1"/>
              <a:t>вз</a:t>
            </a:r>
            <a:r>
              <a:rPr lang="ru-RU" sz="3200" dirty="0"/>
              <a:t>..</a:t>
            </a:r>
            <a:r>
              <a:rPr lang="ru-RU" sz="3200" dirty="0" err="1"/>
              <a:t>скать</a:t>
            </a:r>
            <a:r>
              <a:rPr lang="ru-RU" sz="3200" dirty="0"/>
              <a:t>, без..</a:t>
            </a:r>
            <a:r>
              <a:rPr lang="ru-RU" sz="3200" dirty="0" err="1"/>
              <a:t>нициативныи</a:t>
            </a:r>
            <a:r>
              <a:rPr lang="ru-RU" sz="3200" dirty="0"/>
              <a:t>̆, сверх..</a:t>
            </a:r>
            <a:r>
              <a:rPr lang="ru-RU" sz="3200" dirty="0" err="1"/>
              <a:t>зысканныи</a:t>
            </a:r>
            <a:r>
              <a:rPr lang="ru-RU" sz="3200" dirty="0"/>
              <a:t>̆</a:t>
            </a:r>
          </a:p>
          <a:p>
            <a:br>
              <a:rPr lang="ru-RU" dirty="0"/>
            </a:br>
            <a:endParaRPr lang="ru-RU" dirty="0"/>
          </a:p>
        </p:txBody>
      </p:sp>
      <p:sp>
        <p:nvSpPr>
          <p:cNvPr id="3" name="Прямоугольник 2"/>
          <p:cNvSpPr/>
          <p:nvPr/>
        </p:nvSpPr>
        <p:spPr>
          <a:xfrm>
            <a:off x="1475656" y="5930116"/>
            <a:ext cx="4091185" cy="523220"/>
          </a:xfrm>
          <a:prstGeom prst="rect">
            <a:avLst/>
          </a:prstGeom>
        </p:spPr>
        <p:txBody>
          <a:bodyPr wrap="none">
            <a:spAutoFit/>
          </a:bodyPr>
          <a:lstStyle/>
          <a:p>
            <a:r>
              <a:rPr lang="ru-RU" sz="2800" b="1" i="1" dirty="0"/>
              <a:t>Правильный ответ: 124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84976" cy="5970865"/>
          </a:xfrm>
          <a:prstGeom prst="rect">
            <a:avLst/>
          </a:prstGeom>
        </p:spPr>
        <p:txBody>
          <a:bodyPr wrap="square">
            <a:spAutoFit/>
          </a:bodyPr>
          <a:lstStyle/>
          <a:p>
            <a:r>
              <a:rPr lang="ru-RU" sz="2800" dirty="0"/>
              <a:t>11.</a:t>
            </a:r>
          </a:p>
          <a:p>
            <a:r>
              <a:rPr lang="ru-RU" sz="2800" dirty="0"/>
              <a:t>1) пр..горок, пр..тихнуть, пр..</a:t>
            </a:r>
            <a:r>
              <a:rPr lang="ru-RU" sz="2800" dirty="0" err="1"/>
              <a:t>норовиться</a:t>
            </a:r>
            <a:r>
              <a:rPr lang="ru-RU" sz="2800" dirty="0"/>
              <a:t>;</a:t>
            </a:r>
          </a:p>
          <a:p>
            <a:r>
              <a:rPr lang="ru-RU" sz="2800" dirty="0"/>
              <a:t>2) </a:t>
            </a:r>
            <a:r>
              <a:rPr lang="ru-RU" sz="2800" dirty="0" err="1"/>
              <a:t>бе</a:t>
            </a:r>
            <a:r>
              <a:rPr lang="ru-RU" sz="2800" dirty="0"/>
              <a:t>..конечный, </a:t>
            </a:r>
            <a:r>
              <a:rPr lang="ru-RU" sz="2800" dirty="0" err="1"/>
              <a:t>ра</a:t>
            </a:r>
            <a:r>
              <a:rPr lang="ru-RU" sz="2800" dirty="0"/>
              <a:t>..кроить, </a:t>
            </a:r>
            <a:r>
              <a:rPr lang="ru-RU" sz="2800" dirty="0" err="1"/>
              <a:t>ра</a:t>
            </a:r>
            <a:r>
              <a:rPr lang="ru-RU" sz="2800" dirty="0"/>
              <a:t>..чёт</a:t>
            </a:r>
          </a:p>
          <a:p>
            <a:r>
              <a:rPr lang="ru-RU" sz="2800" dirty="0"/>
              <a:t>3) зав..</a:t>
            </a:r>
            <a:r>
              <a:rPr lang="ru-RU" sz="2800" dirty="0" err="1"/>
              <a:t>южить</a:t>
            </a:r>
            <a:r>
              <a:rPr lang="ru-RU" sz="2800" dirty="0"/>
              <a:t>, об..</a:t>
            </a:r>
            <a:r>
              <a:rPr lang="ru-RU" sz="2800" dirty="0" err="1"/>
              <a:t>ект</a:t>
            </a:r>
            <a:r>
              <a:rPr lang="ru-RU" sz="2800" dirty="0"/>
              <a:t>, под..строй;</a:t>
            </a:r>
          </a:p>
          <a:p>
            <a:r>
              <a:rPr lang="ru-RU" sz="2800" dirty="0"/>
              <a:t>4) п..</a:t>
            </a:r>
            <a:r>
              <a:rPr lang="ru-RU" sz="2800" dirty="0" err="1"/>
              <a:t>дбежать</a:t>
            </a:r>
            <a:r>
              <a:rPr lang="ru-RU" sz="2800" dirty="0"/>
              <a:t>, пор..скрутить, д..лепить;</a:t>
            </a:r>
          </a:p>
          <a:p>
            <a:r>
              <a:rPr lang="ru-RU" sz="2800" dirty="0"/>
              <a:t>5) без..сходный, двух..</a:t>
            </a:r>
            <a:r>
              <a:rPr lang="ru-RU" sz="2800" dirty="0" err="1"/>
              <a:t>гольный</a:t>
            </a:r>
            <a:r>
              <a:rPr lang="ru-RU" sz="2800" dirty="0"/>
              <a:t>, под..</a:t>
            </a:r>
            <a:r>
              <a:rPr lang="ru-RU" sz="2800" dirty="0" err="1"/>
              <a:t>скать</a:t>
            </a:r>
            <a:r>
              <a:rPr lang="ru-RU" sz="2800" dirty="0"/>
              <a:t>. </a:t>
            </a:r>
          </a:p>
          <a:p>
            <a:endParaRPr lang="ru-RU" sz="2800" dirty="0"/>
          </a:p>
          <a:p>
            <a:r>
              <a:rPr lang="ru-RU" sz="2800" dirty="0"/>
              <a:t>12.</a:t>
            </a:r>
          </a:p>
          <a:p>
            <a:r>
              <a:rPr lang="ru-RU" sz="2800" dirty="0"/>
              <a:t>1) пр..неприятный, пр..обладать, пр..красный;</a:t>
            </a:r>
          </a:p>
          <a:p>
            <a:r>
              <a:rPr lang="ru-RU" sz="2800" dirty="0"/>
              <a:t>2) </a:t>
            </a:r>
            <a:r>
              <a:rPr lang="ru-RU" sz="2800" dirty="0" err="1"/>
              <a:t>неп</a:t>
            </a:r>
            <a:r>
              <a:rPr lang="ru-RU" sz="2800" dirty="0"/>
              <a:t>..</a:t>
            </a:r>
            <a:r>
              <a:rPr lang="ru-RU" sz="2800" dirty="0" err="1"/>
              <a:t>правимый</a:t>
            </a:r>
            <a:r>
              <a:rPr lang="ru-RU" sz="2800" dirty="0"/>
              <a:t>, </a:t>
            </a:r>
            <a:r>
              <a:rPr lang="ru-RU" sz="2800" dirty="0" err="1"/>
              <a:t>з</a:t>
            </a:r>
            <a:r>
              <a:rPr lang="ru-RU" sz="2800" dirty="0"/>
              <a:t>..брошенный, р..скрученный;</a:t>
            </a:r>
          </a:p>
          <a:p>
            <a:r>
              <a:rPr lang="ru-RU" sz="2800" dirty="0"/>
              <a:t>3) </a:t>
            </a:r>
            <a:r>
              <a:rPr lang="ru-RU" sz="2800" dirty="0" err="1"/>
              <a:t>бе</a:t>
            </a:r>
            <a:r>
              <a:rPr lang="ru-RU" sz="2800" dirty="0"/>
              <a:t>..жизненный, не..держанный, ..</a:t>
            </a:r>
            <a:r>
              <a:rPr lang="ru-RU" sz="2800" dirty="0" err="1"/>
              <a:t>делка</a:t>
            </a:r>
            <a:r>
              <a:rPr lang="ru-RU" sz="2800" dirty="0"/>
              <a:t>;</a:t>
            </a:r>
          </a:p>
          <a:p>
            <a:r>
              <a:rPr lang="ru-RU" sz="2800" dirty="0"/>
              <a:t>4) б..</a:t>
            </a:r>
            <a:r>
              <a:rPr lang="ru-RU" sz="2800" dirty="0" err="1"/>
              <a:t>ёт</a:t>
            </a:r>
            <a:r>
              <a:rPr lang="ru-RU" sz="2800" dirty="0"/>
              <a:t>, </a:t>
            </a:r>
            <a:r>
              <a:rPr lang="ru-RU" sz="2800" dirty="0" err="1"/>
              <a:t>фамил</a:t>
            </a:r>
            <a:r>
              <a:rPr lang="ru-RU" sz="2800" dirty="0"/>
              <a:t>..</a:t>
            </a:r>
            <a:r>
              <a:rPr lang="ru-RU" sz="2800" dirty="0" err="1"/>
              <a:t>ярный</a:t>
            </a:r>
            <a:r>
              <a:rPr lang="ru-RU" sz="2800" dirty="0"/>
              <a:t>, л..</a:t>
            </a:r>
            <a:r>
              <a:rPr lang="ru-RU" sz="2800" dirty="0" err="1"/>
              <a:t>ёт</a:t>
            </a:r>
            <a:r>
              <a:rPr lang="ru-RU" sz="2800" dirty="0"/>
              <a:t>;</a:t>
            </a:r>
          </a:p>
          <a:p>
            <a:r>
              <a:rPr lang="ru-RU" sz="2800" dirty="0"/>
              <a:t>5) </a:t>
            </a:r>
            <a:r>
              <a:rPr lang="ru-RU" sz="2800" dirty="0" err="1"/>
              <a:t>вз</a:t>
            </a:r>
            <a:r>
              <a:rPr lang="ru-RU" sz="2800" dirty="0"/>
              <a:t>..мать, воз..меть, под..мать.</a:t>
            </a:r>
            <a:endParaRPr lang="ru-RU" dirty="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12968" cy="5970865"/>
          </a:xfrm>
          <a:prstGeom prst="rect">
            <a:avLst/>
          </a:prstGeom>
        </p:spPr>
        <p:txBody>
          <a:bodyPr wrap="square">
            <a:spAutoFit/>
          </a:bodyPr>
          <a:lstStyle/>
          <a:p>
            <a:r>
              <a:rPr lang="ru-RU" sz="2800" dirty="0"/>
              <a:t>13.</a:t>
            </a:r>
          </a:p>
          <a:p>
            <a:r>
              <a:rPr lang="ru-RU" sz="2800" dirty="0"/>
              <a:t>1) пр..</a:t>
            </a:r>
            <a:r>
              <a:rPr lang="ru-RU" sz="2800" dirty="0" err="1"/>
              <a:t>общил</a:t>
            </a:r>
            <a:r>
              <a:rPr lang="ru-RU" sz="2800" dirty="0"/>
              <a:t>, пр..льстил, пр..</a:t>
            </a:r>
            <a:r>
              <a:rPr lang="ru-RU" sz="2800" dirty="0" err="1"/>
              <a:t>вратник</a:t>
            </a:r>
            <a:endParaRPr lang="ru-RU" sz="2800" dirty="0"/>
          </a:p>
          <a:p>
            <a:r>
              <a:rPr lang="ru-RU" sz="2800" dirty="0"/>
              <a:t>2) и..сяк, </a:t>
            </a:r>
            <a:r>
              <a:rPr lang="ru-RU" sz="2800" dirty="0" err="1"/>
              <a:t>бе</a:t>
            </a:r>
            <a:r>
              <a:rPr lang="ru-RU" sz="2800" dirty="0"/>
              <a:t>..</a:t>
            </a:r>
            <a:r>
              <a:rPr lang="ru-RU" sz="2800" dirty="0" err="1"/>
              <a:t>престанно</a:t>
            </a:r>
            <a:r>
              <a:rPr lang="ru-RU" sz="2800" dirty="0"/>
              <a:t>, во..ходящий</a:t>
            </a:r>
          </a:p>
          <a:p>
            <a:r>
              <a:rPr lang="ru-RU" sz="2800" dirty="0"/>
              <a:t>3) н..ладил, пр..дедушка, р..ссыпал</a:t>
            </a:r>
          </a:p>
          <a:p>
            <a:r>
              <a:rPr lang="ru-RU" sz="2800" dirty="0"/>
              <a:t>4) под..</a:t>
            </a:r>
            <a:r>
              <a:rPr lang="ru-RU" sz="2800" dirty="0" err="1"/>
              <a:t>тожил</a:t>
            </a:r>
            <a:r>
              <a:rPr lang="ru-RU" sz="2800" dirty="0"/>
              <a:t>, пред..</a:t>
            </a:r>
            <a:r>
              <a:rPr lang="ru-RU" sz="2800" dirty="0" err="1"/>
              <a:t>нфарктный</a:t>
            </a:r>
            <a:r>
              <a:rPr lang="ru-RU" sz="2800" dirty="0"/>
              <a:t>, из..мать</a:t>
            </a:r>
          </a:p>
          <a:p>
            <a:r>
              <a:rPr lang="ru-RU" sz="2800" dirty="0"/>
              <a:t>5) с..язвил, </a:t>
            </a:r>
            <a:r>
              <a:rPr lang="ru-RU" sz="2800" dirty="0" err="1"/>
              <a:t>подош</a:t>
            </a:r>
            <a:r>
              <a:rPr lang="ru-RU" sz="2800" dirty="0"/>
              <a:t>..</a:t>
            </a:r>
            <a:r>
              <a:rPr lang="ru-RU" sz="2800" dirty="0" err="1"/>
              <a:t>ю</a:t>
            </a:r>
            <a:r>
              <a:rPr lang="ru-RU" sz="2800" dirty="0"/>
              <a:t>, </a:t>
            </a:r>
            <a:r>
              <a:rPr lang="ru-RU" sz="2800" dirty="0" err="1"/>
              <a:t>суб</a:t>
            </a:r>
            <a:r>
              <a:rPr lang="ru-RU" sz="2800" dirty="0"/>
              <a:t>..</a:t>
            </a:r>
            <a:r>
              <a:rPr lang="ru-RU" sz="2800" dirty="0" err="1"/>
              <a:t>ект</a:t>
            </a:r>
            <a:endParaRPr lang="ru-RU" sz="2800" dirty="0"/>
          </a:p>
          <a:p>
            <a:endParaRPr lang="ru-RU" sz="2800" dirty="0"/>
          </a:p>
          <a:p>
            <a:r>
              <a:rPr lang="ru-RU" sz="2800" dirty="0"/>
              <a:t>14.</a:t>
            </a:r>
          </a:p>
          <a:p>
            <a:r>
              <a:rPr lang="ru-RU" sz="2800" dirty="0"/>
              <a:t>1) </a:t>
            </a:r>
            <a:r>
              <a:rPr lang="ru-RU" sz="2800" dirty="0" err="1"/>
              <a:t>бе</a:t>
            </a:r>
            <a:r>
              <a:rPr lang="ru-RU" sz="2800" dirty="0"/>
              <a:t>..предел, </a:t>
            </a:r>
            <a:r>
              <a:rPr lang="ru-RU" sz="2800" dirty="0" err="1"/>
              <a:t>ра</a:t>
            </a:r>
            <a:r>
              <a:rPr lang="ru-RU" sz="2800" dirty="0"/>
              <a:t>..бег, в..дохнуть</a:t>
            </a:r>
          </a:p>
          <a:p>
            <a:r>
              <a:rPr lang="ru-RU" sz="2800" dirty="0"/>
              <a:t>2) пр..</a:t>
            </a:r>
            <a:r>
              <a:rPr lang="ru-RU" sz="2800" dirty="0" err="1"/>
              <a:t>чудливо</a:t>
            </a:r>
            <a:r>
              <a:rPr lang="ru-RU" sz="2800" dirty="0"/>
              <a:t>, пр..зрел (бездомного), пр..</a:t>
            </a:r>
            <a:r>
              <a:rPr lang="ru-RU" sz="2800" dirty="0" err="1"/>
              <a:t>карманить</a:t>
            </a:r>
            <a:endParaRPr lang="ru-RU" sz="2800" dirty="0"/>
          </a:p>
          <a:p>
            <a:r>
              <a:rPr lang="ru-RU" sz="2800" dirty="0"/>
              <a:t>3) опр..кинул (ведро), пр..язык, поз..вчера</a:t>
            </a:r>
          </a:p>
          <a:p>
            <a:r>
              <a:rPr lang="ru-RU" sz="2800" dirty="0"/>
              <a:t>4) с..</a:t>
            </a:r>
            <a:r>
              <a:rPr lang="ru-RU" sz="2800" dirty="0" err="1"/>
              <a:t>змала</a:t>
            </a:r>
            <a:r>
              <a:rPr lang="ru-RU" sz="2800" dirty="0"/>
              <a:t> (любил петь), об..</a:t>
            </a:r>
            <a:r>
              <a:rPr lang="ru-RU" sz="2800" dirty="0" err="1"/>
              <a:t>ск</a:t>
            </a:r>
            <a:r>
              <a:rPr lang="ru-RU" sz="2800" dirty="0"/>
              <a:t>, пред..</a:t>
            </a:r>
            <a:r>
              <a:rPr lang="ru-RU" sz="2800" dirty="0" err="1"/>
              <a:t>юльский</a:t>
            </a:r>
            <a:endParaRPr lang="ru-RU" sz="2800" dirty="0"/>
          </a:p>
          <a:p>
            <a:r>
              <a:rPr lang="ru-RU" sz="2800" dirty="0"/>
              <a:t>5) трёх..ярусный, под..ячий, </a:t>
            </a:r>
            <a:r>
              <a:rPr lang="ru-RU" sz="2800" dirty="0" err="1"/>
              <a:t>разоб</a:t>
            </a:r>
            <a:r>
              <a:rPr lang="ru-RU" sz="2800" dirty="0"/>
              <a:t>..</a:t>
            </a:r>
            <a:r>
              <a:rPr lang="ru-RU" sz="2800" dirty="0" err="1"/>
              <a:t>ю</a:t>
            </a:r>
            <a:endParaRPr lang="ru-RU" sz="2800" dirty="0"/>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856984" cy="6401753"/>
          </a:xfrm>
          <a:prstGeom prst="rect">
            <a:avLst/>
          </a:prstGeom>
        </p:spPr>
        <p:txBody>
          <a:bodyPr wrap="square">
            <a:spAutoFit/>
          </a:bodyPr>
          <a:lstStyle/>
          <a:p>
            <a:r>
              <a:rPr lang="ru-RU" sz="2800" dirty="0"/>
              <a:t>15.</a:t>
            </a:r>
          </a:p>
          <a:p>
            <a:r>
              <a:rPr lang="ru-RU" sz="2800" dirty="0"/>
              <a:t>1) пр..</a:t>
            </a:r>
            <a:r>
              <a:rPr lang="ru-RU" sz="2800" dirty="0" err="1"/>
              <a:t>способь</a:t>
            </a:r>
            <a:r>
              <a:rPr lang="ru-RU" sz="2800" dirty="0"/>
              <a:t> (для работы), пр..крыл, </a:t>
            </a:r>
            <a:r>
              <a:rPr lang="ru-RU" sz="2800" dirty="0" err="1"/>
              <a:t>непр</a:t>
            </a:r>
            <a:r>
              <a:rPr lang="ru-RU" sz="2800" dirty="0"/>
              <a:t>..</a:t>
            </a:r>
            <a:r>
              <a:rPr lang="ru-RU" sz="2800" dirty="0" err="1"/>
              <a:t>хотливый</a:t>
            </a:r>
            <a:endParaRPr lang="ru-RU" sz="2800" dirty="0"/>
          </a:p>
          <a:p>
            <a:r>
              <a:rPr lang="ru-RU" sz="2800" dirty="0"/>
              <a:t>2) в..</a:t>
            </a:r>
            <a:r>
              <a:rPr lang="ru-RU" sz="2800" dirty="0" err="1"/>
              <a:t>езд</a:t>
            </a:r>
            <a:r>
              <a:rPr lang="ru-RU" sz="2800" dirty="0"/>
              <a:t> (во двор), б..ют (по щеке), </a:t>
            </a:r>
            <a:r>
              <a:rPr lang="ru-RU" sz="2800" dirty="0" err="1"/>
              <a:t>помест</a:t>
            </a:r>
            <a:r>
              <a:rPr lang="ru-RU" sz="2800" dirty="0"/>
              <a:t>..е</a:t>
            </a:r>
          </a:p>
          <a:p>
            <a:r>
              <a:rPr lang="ru-RU" sz="2800" dirty="0"/>
              <a:t>3) сверх..</a:t>
            </a:r>
            <a:r>
              <a:rPr lang="ru-RU" sz="2800" dirty="0" err="1"/>
              <a:t>нтеллигентный</a:t>
            </a:r>
            <a:r>
              <a:rPr lang="ru-RU" sz="2800" dirty="0"/>
              <a:t>, по..</a:t>
            </a:r>
            <a:r>
              <a:rPr lang="ru-RU" sz="2800" dirty="0" err="1"/>
              <a:t>скать</a:t>
            </a:r>
            <a:r>
              <a:rPr lang="ru-RU" sz="2800" dirty="0"/>
              <a:t>, </a:t>
            </a:r>
            <a:r>
              <a:rPr lang="ru-RU" sz="2800" dirty="0" err="1"/>
              <a:t>вз</a:t>
            </a:r>
            <a:r>
              <a:rPr lang="ru-RU" sz="2800" dirty="0"/>
              <a:t>..мать</a:t>
            </a:r>
          </a:p>
          <a:p>
            <a:r>
              <a:rPr lang="ru-RU" sz="2800" dirty="0"/>
              <a:t>4) опр..кинуть, пр..родина, под..брать</a:t>
            </a:r>
          </a:p>
          <a:p>
            <a:r>
              <a:rPr lang="ru-RU" sz="2800" dirty="0"/>
              <a:t>5) </a:t>
            </a:r>
            <a:r>
              <a:rPr lang="ru-RU" sz="2800" dirty="0" err="1"/>
              <a:t>ра</a:t>
            </a:r>
            <a:r>
              <a:rPr lang="ru-RU" sz="2800" dirty="0"/>
              <a:t>..шифруй, </a:t>
            </a:r>
            <a:r>
              <a:rPr lang="ru-RU" sz="2800" dirty="0" err="1"/>
              <a:t>бе</a:t>
            </a:r>
            <a:r>
              <a:rPr lang="ru-RU" sz="2800" dirty="0"/>
              <a:t>..человечно, не..жатый</a:t>
            </a:r>
          </a:p>
          <a:p>
            <a:endParaRPr lang="ru-RU" sz="2800" dirty="0"/>
          </a:p>
          <a:p>
            <a:r>
              <a:rPr lang="ru-RU" sz="2800" dirty="0"/>
              <a:t>16.</a:t>
            </a:r>
          </a:p>
          <a:p>
            <a:r>
              <a:rPr lang="ru-RU" sz="2800" dirty="0"/>
              <a:t>1) обе..</a:t>
            </a:r>
            <a:r>
              <a:rPr lang="ru-RU" sz="2800" dirty="0" err="1"/>
              <a:t>доленный</a:t>
            </a:r>
            <a:r>
              <a:rPr lang="ru-RU" sz="2800" dirty="0"/>
              <a:t>, и..</a:t>
            </a:r>
            <a:r>
              <a:rPr lang="ru-RU" sz="2800" dirty="0" err="1"/>
              <a:t>древле</a:t>
            </a:r>
            <a:r>
              <a:rPr lang="ru-RU" sz="2800" dirty="0"/>
              <a:t>, не..держанный</a:t>
            </a:r>
          </a:p>
          <a:p>
            <a:r>
              <a:rPr lang="ru-RU" sz="2800" dirty="0"/>
              <a:t>2) об..</a:t>
            </a:r>
            <a:r>
              <a:rPr lang="ru-RU" sz="2800" dirty="0" err="1"/>
              <a:t>скать</a:t>
            </a:r>
            <a:r>
              <a:rPr lang="ru-RU" sz="2800" dirty="0"/>
              <a:t>, пост..</a:t>
            </a:r>
            <a:r>
              <a:rPr lang="ru-RU" sz="2800" dirty="0" err="1"/>
              <a:t>мпрессионизм</a:t>
            </a:r>
            <a:r>
              <a:rPr lang="ru-RU" sz="2800" dirty="0"/>
              <a:t>, без..</a:t>
            </a:r>
            <a:r>
              <a:rPr lang="ru-RU" sz="2800" dirty="0" err="1"/>
              <a:t>мянный</a:t>
            </a:r>
            <a:endParaRPr lang="ru-RU" sz="2800" dirty="0"/>
          </a:p>
          <a:p>
            <a:r>
              <a:rPr lang="ru-RU" sz="2800" dirty="0"/>
              <a:t>3) пр..</a:t>
            </a:r>
            <a:r>
              <a:rPr lang="ru-RU" sz="2800" dirty="0" err="1"/>
              <a:t>страстие</a:t>
            </a:r>
            <a:r>
              <a:rPr lang="ru-RU" sz="2800" dirty="0"/>
              <a:t>, пр..</a:t>
            </a:r>
            <a:r>
              <a:rPr lang="ru-RU" sz="2800" dirty="0" err="1"/>
              <a:t>мелькаться</a:t>
            </a:r>
            <a:r>
              <a:rPr lang="ru-RU" sz="2800" dirty="0"/>
              <a:t>, пр..строиться</a:t>
            </a:r>
          </a:p>
          <a:p>
            <a:r>
              <a:rPr lang="ru-RU" sz="2800" dirty="0"/>
              <a:t>4) под..</a:t>
            </a:r>
            <a:r>
              <a:rPr lang="ru-RU" sz="2800" dirty="0" err="1"/>
              <a:t>ёмник</a:t>
            </a:r>
            <a:r>
              <a:rPr lang="ru-RU" sz="2800" dirty="0"/>
              <a:t>, зав..</a:t>
            </a:r>
            <a:r>
              <a:rPr lang="ru-RU" sz="2800" dirty="0" err="1"/>
              <a:t>южило</a:t>
            </a:r>
            <a:r>
              <a:rPr lang="ru-RU" sz="2800" dirty="0"/>
              <a:t>, </a:t>
            </a:r>
            <a:r>
              <a:rPr lang="ru-RU" sz="2800" dirty="0" err="1"/>
              <a:t>необ</a:t>
            </a:r>
            <a:r>
              <a:rPr lang="ru-RU" sz="2800" dirty="0"/>
              <a:t>..</a:t>
            </a:r>
            <a:r>
              <a:rPr lang="ru-RU" sz="2800" dirty="0" err="1"/>
              <a:t>ятный</a:t>
            </a:r>
            <a:endParaRPr lang="ru-RU" sz="2800" dirty="0"/>
          </a:p>
          <a:p>
            <a:r>
              <a:rPr lang="ru-RU" sz="2800" dirty="0"/>
              <a:t>5) пред..ставить (слово оратору), пр..образ, перев..плотиться</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964488" cy="6401753"/>
          </a:xfrm>
          <a:prstGeom prst="rect">
            <a:avLst/>
          </a:prstGeom>
        </p:spPr>
        <p:txBody>
          <a:bodyPr wrap="square">
            <a:spAutoFit/>
          </a:bodyPr>
          <a:lstStyle/>
          <a:p>
            <a:r>
              <a:rPr lang="ru-RU" sz="2800" dirty="0"/>
              <a:t>17.</a:t>
            </a:r>
          </a:p>
          <a:p>
            <a:r>
              <a:rPr lang="ru-RU" sz="2800" dirty="0"/>
              <a:t>1) без..</a:t>
            </a:r>
            <a:r>
              <a:rPr lang="ru-RU" sz="2800" dirty="0" err="1"/>
              <a:t>нициативный</a:t>
            </a:r>
            <a:r>
              <a:rPr lang="ru-RU" sz="2800" dirty="0"/>
              <a:t>, без..сходность, с..</a:t>
            </a:r>
            <a:r>
              <a:rPr lang="ru-RU" sz="2800" dirty="0" err="1"/>
              <a:t>змала</a:t>
            </a:r>
            <a:endParaRPr lang="ru-RU" sz="2800" dirty="0"/>
          </a:p>
          <a:p>
            <a:r>
              <a:rPr lang="ru-RU" sz="2800" dirty="0"/>
              <a:t>2) </a:t>
            </a:r>
            <a:r>
              <a:rPr lang="ru-RU" sz="2800" dirty="0" err="1"/>
              <a:t>предн</a:t>
            </a:r>
            <a:r>
              <a:rPr lang="ru-RU" sz="2800" dirty="0"/>
              <a:t>..значение, под..рваться, пр..браться (в комнату)</a:t>
            </a:r>
          </a:p>
          <a:p>
            <a:r>
              <a:rPr lang="ru-RU" sz="2800" dirty="0"/>
              <a:t>3) пр..дать (форму), </a:t>
            </a:r>
            <a:r>
              <a:rPr lang="ru-RU" sz="2800" dirty="0" err="1"/>
              <a:t>беспр</a:t>
            </a:r>
            <a:r>
              <a:rPr lang="ru-RU" sz="2800" dirty="0"/>
              <a:t>..</a:t>
            </a:r>
            <a:r>
              <a:rPr lang="ru-RU" sz="2800" dirty="0" err="1"/>
              <a:t>станный</a:t>
            </a:r>
            <a:r>
              <a:rPr lang="ru-RU" sz="2800" dirty="0"/>
              <a:t>, </a:t>
            </a:r>
            <a:r>
              <a:rPr lang="ru-RU" sz="2800" dirty="0" err="1"/>
              <a:t>непр</a:t>
            </a:r>
            <a:r>
              <a:rPr lang="ru-RU" sz="2800" dirty="0"/>
              <a:t>..ложная (истина)</a:t>
            </a:r>
          </a:p>
          <a:p>
            <a:r>
              <a:rPr lang="ru-RU" sz="2800" dirty="0"/>
              <a:t>4) ни..</a:t>
            </a:r>
            <a:r>
              <a:rPr lang="ru-RU" sz="2800" dirty="0" err="1"/>
              <a:t>вергнуть</a:t>
            </a:r>
            <a:r>
              <a:rPr lang="ru-RU" sz="2800" dirty="0"/>
              <a:t>, не..</a:t>
            </a:r>
            <a:r>
              <a:rPr lang="ru-RU" sz="2800" dirty="0" err="1"/>
              <a:t>доровится</a:t>
            </a:r>
            <a:r>
              <a:rPr lang="ru-RU" sz="2800" dirty="0"/>
              <a:t>, и..</a:t>
            </a:r>
            <a:r>
              <a:rPr lang="ru-RU" sz="2800" dirty="0" err="1"/>
              <a:t>подлобья</a:t>
            </a:r>
            <a:endParaRPr lang="ru-RU" sz="2800" dirty="0"/>
          </a:p>
          <a:p>
            <a:r>
              <a:rPr lang="ru-RU" sz="2800" dirty="0"/>
              <a:t>5) </a:t>
            </a:r>
            <a:r>
              <a:rPr lang="ru-RU" sz="2800" dirty="0" err="1"/>
              <a:t>кинос</a:t>
            </a:r>
            <a:r>
              <a:rPr lang="ru-RU" sz="2800" dirty="0"/>
              <a:t>..ёмка, раз..ярённый, меж..ярусный</a:t>
            </a:r>
          </a:p>
          <a:p>
            <a:endParaRPr lang="ru-RU" sz="2800" dirty="0"/>
          </a:p>
          <a:p>
            <a:r>
              <a:rPr lang="ru-RU" sz="2800" dirty="0"/>
              <a:t>18.</a:t>
            </a:r>
          </a:p>
          <a:p>
            <a:r>
              <a:rPr lang="ru-RU" sz="2800" dirty="0"/>
              <a:t>1) пр..добрый, </a:t>
            </a:r>
            <a:r>
              <a:rPr lang="ru-RU" sz="2800" dirty="0" err="1"/>
              <a:t>гостепр</a:t>
            </a:r>
            <a:r>
              <a:rPr lang="ru-RU" sz="2800" dirty="0"/>
              <a:t>..</a:t>
            </a:r>
            <a:r>
              <a:rPr lang="ru-RU" sz="2800" dirty="0" err="1"/>
              <a:t>имный</a:t>
            </a:r>
            <a:r>
              <a:rPr lang="ru-RU" sz="2800" dirty="0"/>
              <a:t>, </a:t>
            </a:r>
            <a:r>
              <a:rPr lang="ru-RU" sz="2800" dirty="0" err="1"/>
              <a:t>правопр</a:t>
            </a:r>
            <a:r>
              <a:rPr lang="ru-RU" sz="2800" dirty="0"/>
              <a:t>..</a:t>
            </a:r>
            <a:r>
              <a:rPr lang="ru-RU" sz="2800" dirty="0" err="1"/>
              <a:t>емник</a:t>
            </a:r>
            <a:endParaRPr lang="ru-RU" sz="2800" dirty="0"/>
          </a:p>
          <a:p>
            <a:r>
              <a:rPr lang="ru-RU" sz="2800" dirty="0"/>
              <a:t>2) н..</a:t>
            </a:r>
            <a:r>
              <a:rPr lang="ru-RU" sz="2800" dirty="0" err="1"/>
              <a:t>дломить</a:t>
            </a:r>
            <a:r>
              <a:rPr lang="ru-RU" sz="2800" dirty="0"/>
              <a:t>, поз..бросил, </a:t>
            </a:r>
            <a:r>
              <a:rPr lang="ru-RU" sz="2800" dirty="0" err="1"/>
              <a:t>з</a:t>
            </a:r>
            <a:r>
              <a:rPr lang="ru-RU" sz="2800" dirty="0"/>
              <a:t>..ночевать</a:t>
            </a:r>
          </a:p>
          <a:p>
            <a:r>
              <a:rPr lang="ru-RU" sz="2800" dirty="0"/>
              <a:t>3) </a:t>
            </a:r>
            <a:r>
              <a:rPr lang="ru-RU" sz="2800" dirty="0" err="1"/>
              <a:t>бе</a:t>
            </a:r>
            <a:r>
              <a:rPr lang="ru-RU" sz="2800" dirty="0"/>
              <a:t>..срочный, и..черченный, </a:t>
            </a:r>
            <a:r>
              <a:rPr lang="ru-RU" sz="2800" dirty="0" err="1"/>
              <a:t>ра</a:t>
            </a:r>
            <a:r>
              <a:rPr lang="ru-RU" sz="2800" dirty="0"/>
              <a:t>..пущенный</a:t>
            </a:r>
          </a:p>
          <a:p>
            <a:r>
              <a:rPr lang="ru-RU" sz="2800" dirty="0"/>
              <a:t>4) зав..</a:t>
            </a:r>
            <a:r>
              <a:rPr lang="ru-RU" sz="2800" dirty="0" err="1"/>
              <a:t>южило</a:t>
            </a:r>
            <a:r>
              <a:rPr lang="ru-RU" sz="2800" dirty="0"/>
              <a:t>, </a:t>
            </a:r>
            <a:r>
              <a:rPr lang="ru-RU" sz="2800" dirty="0" err="1"/>
              <a:t>фамил</a:t>
            </a:r>
            <a:r>
              <a:rPr lang="ru-RU" sz="2800" dirty="0"/>
              <a:t>..</a:t>
            </a:r>
            <a:r>
              <a:rPr lang="ru-RU" sz="2800" dirty="0" err="1"/>
              <a:t>ярный</a:t>
            </a:r>
            <a:r>
              <a:rPr lang="ru-RU" sz="2800" dirty="0"/>
              <a:t>, </a:t>
            </a:r>
            <a:r>
              <a:rPr lang="ru-RU" sz="2800" dirty="0" err="1"/>
              <a:t>гнездов</a:t>
            </a:r>
            <a:r>
              <a:rPr lang="ru-RU" sz="2800" dirty="0"/>
              <a:t>..е</a:t>
            </a:r>
          </a:p>
          <a:p>
            <a:r>
              <a:rPr lang="ru-RU" sz="2800" dirty="0"/>
              <a:t>5) </a:t>
            </a:r>
            <a:r>
              <a:rPr lang="ru-RU" sz="2800" dirty="0" err="1"/>
              <a:t>вз</a:t>
            </a:r>
            <a:r>
              <a:rPr lang="ru-RU" sz="2800" dirty="0"/>
              <a:t>..</a:t>
            </a:r>
            <a:r>
              <a:rPr lang="ru-RU" sz="2800" dirty="0" err="1"/>
              <a:t>скание</a:t>
            </a:r>
            <a:r>
              <a:rPr lang="ru-RU" sz="2800" dirty="0"/>
              <a:t>, без..</a:t>
            </a:r>
            <a:r>
              <a:rPr lang="ru-RU" sz="2800" dirty="0" err="1"/>
              <a:t>нтересный</a:t>
            </a:r>
            <a:r>
              <a:rPr lang="ru-RU" sz="2800" dirty="0"/>
              <a:t>, меж..</a:t>
            </a:r>
            <a:r>
              <a:rPr lang="ru-RU" sz="2800" dirty="0" err="1"/>
              <a:t>нститутский</a:t>
            </a:r>
            <a:endParaRPr lang="ru-RU" dirty="0"/>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964488" cy="5970865"/>
          </a:xfrm>
          <a:prstGeom prst="rect">
            <a:avLst/>
          </a:prstGeom>
        </p:spPr>
        <p:txBody>
          <a:bodyPr wrap="square">
            <a:spAutoFit/>
          </a:bodyPr>
          <a:lstStyle/>
          <a:p>
            <a:r>
              <a:rPr lang="ru-RU" sz="2800" i="1" dirty="0"/>
              <a:t>19.</a:t>
            </a:r>
          </a:p>
          <a:p>
            <a:r>
              <a:rPr lang="ru-RU" sz="2800" i="1" dirty="0"/>
              <a:t>1) не..держанный, </a:t>
            </a:r>
            <a:r>
              <a:rPr lang="ru-RU" sz="2800" i="1" dirty="0" err="1"/>
              <a:t>бе</a:t>
            </a:r>
            <a:r>
              <a:rPr lang="ru-RU" sz="2800" i="1" dirty="0"/>
              <a:t>..шумный, </a:t>
            </a:r>
            <a:r>
              <a:rPr lang="ru-RU" sz="2800" i="1" dirty="0" err="1"/>
              <a:t>чере</a:t>
            </a:r>
            <a:r>
              <a:rPr lang="ru-RU" sz="2800" i="1" dirty="0"/>
              <a:t>..страничный</a:t>
            </a:r>
          </a:p>
          <a:p>
            <a:r>
              <a:rPr lang="ru-RU" sz="2800" i="1" dirty="0"/>
              <a:t>2) с..</a:t>
            </a:r>
            <a:r>
              <a:rPr lang="ru-RU" sz="2800" i="1" dirty="0" err="1"/>
              <a:t>митировать</a:t>
            </a:r>
            <a:r>
              <a:rPr lang="ru-RU" sz="2800" i="1" dirty="0"/>
              <a:t>, сверх..</a:t>
            </a:r>
            <a:r>
              <a:rPr lang="ru-RU" sz="2800" i="1" dirty="0" err="1"/>
              <a:t>дея</a:t>
            </a:r>
            <a:r>
              <a:rPr lang="ru-RU" sz="2800" i="1" dirty="0"/>
              <a:t>, </a:t>
            </a:r>
            <a:r>
              <a:rPr lang="ru-RU" sz="2800" i="1" dirty="0" err="1"/>
              <a:t>супер</a:t>
            </a:r>
            <a:r>
              <a:rPr lang="ru-RU" sz="2800" i="1" dirty="0"/>
              <a:t>..</a:t>
            </a:r>
            <a:r>
              <a:rPr lang="ru-RU" sz="2800" i="1" dirty="0" err="1"/>
              <a:t>нтеллектуальный</a:t>
            </a:r>
            <a:endParaRPr lang="ru-RU" sz="2800" i="1" dirty="0"/>
          </a:p>
          <a:p>
            <a:r>
              <a:rPr lang="ru-RU" sz="2800" i="1" dirty="0"/>
              <a:t>3) пр..</a:t>
            </a:r>
            <a:r>
              <a:rPr lang="ru-RU" sz="2800" i="1" dirty="0" err="1"/>
              <a:t>сыщенный</a:t>
            </a:r>
            <a:r>
              <a:rPr lang="ru-RU" sz="2800" i="1" dirty="0"/>
              <a:t>, </a:t>
            </a:r>
            <a:r>
              <a:rPr lang="ru-RU" sz="2800" i="1" dirty="0" err="1"/>
              <a:t>беспр</a:t>
            </a:r>
            <a:r>
              <a:rPr lang="ru-RU" sz="2800" i="1" dirty="0"/>
              <a:t>..</a:t>
            </a:r>
            <a:r>
              <a:rPr lang="ru-RU" sz="2800" i="1" dirty="0" err="1"/>
              <a:t>кословно</a:t>
            </a:r>
            <a:r>
              <a:rPr lang="ru-RU" sz="2800" i="1" dirty="0"/>
              <a:t>, пр..одолеть</a:t>
            </a:r>
          </a:p>
          <a:p>
            <a:r>
              <a:rPr lang="ru-RU" sz="2800" i="1" dirty="0"/>
              <a:t>4) раз..гнавшись, под..брать, пр..говорить (два часа)</a:t>
            </a:r>
          </a:p>
          <a:p>
            <a:r>
              <a:rPr lang="ru-RU" sz="2800" i="1" dirty="0"/>
              <a:t>5) от..явленный, с..ёжиться, </a:t>
            </a:r>
            <a:r>
              <a:rPr lang="ru-RU" sz="2800" i="1" dirty="0" err="1"/>
              <a:t>нав</a:t>
            </a:r>
            <a:r>
              <a:rPr lang="ru-RU" sz="2800" i="1" dirty="0"/>
              <a:t>..</a:t>
            </a:r>
            <a:r>
              <a:rPr lang="ru-RU" sz="2800" i="1" dirty="0" err="1"/>
              <a:t>ючивать</a:t>
            </a:r>
            <a:endParaRPr lang="ru-RU" sz="2800" i="1" dirty="0"/>
          </a:p>
          <a:p>
            <a:endParaRPr lang="ru-RU" sz="2800" dirty="0"/>
          </a:p>
          <a:p>
            <a:r>
              <a:rPr lang="ru-RU" sz="2800" dirty="0"/>
              <a:t>20.</a:t>
            </a:r>
          </a:p>
          <a:p>
            <a:r>
              <a:rPr lang="ru-RU" sz="2800" dirty="0"/>
              <a:t>1) сверх..</a:t>
            </a:r>
            <a:r>
              <a:rPr lang="ru-RU" sz="2800" dirty="0" err="1"/>
              <a:t>зящный</a:t>
            </a:r>
            <a:r>
              <a:rPr lang="ru-RU" sz="2800" dirty="0"/>
              <a:t>, пост..</a:t>
            </a:r>
            <a:r>
              <a:rPr lang="ru-RU" sz="2800" dirty="0" err="1"/>
              <a:t>нсультный</a:t>
            </a:r>
            <a:r>
              <a:rPr lang="ru-RU" sz="2800" dirty="0"/>
              <a:t>, </a:t>
            </a:r>
            <a:r>
              <a:rPr lang="ru-RU" sz="2800" dirty="0" err="1"/>
              <a:t>вз</a:t>
            </a:r>
            <a:r>
              <a:rPr lang="ru-RU" sz="2800" dirty="0"/>
              <a:t>..мать</a:t>
            </a:r>
          </a:p>
          <a:p>
            <a:r>
              <a:rPr lang="ru-RU" sz="2800" dirty="0"/>
              <a:t>2) во..</a:t>
            </a:r>
            <a:r>
              <a:rPr lang="ru-RU" sz="2800" dirty="0" err="1"/>
              <a:t>пламениться</a:t>
            </a:r>
            <a:r>
              <a:rPr lang="ru-RU" sz="2800" dirty="0"/>
              <a:t>, </a:t>
            </a:r>
            <a:r>
              <a:rPr lang="ru-RU" sz="2800" dirty="0" err="1"/>
              <a:t>бе</a:t>
            </a:r>
            <a:r>
              <a:rPr lang="ru-RU" sz="2800" dirty="0"/>
              <a:t>..совестный, не..</a:t>
            </a:r>
            <a:r>
              <a:rPr lang="ru-RU" sz="2800" dirty="0" err="1"/>
              <a:t>балансированный</a:t>
            </a:r>
            <a:endParaRPr lang="ru-RU" sz="2800" dirty="0"/>
          </a:p>
          <a:p>
            <a:r>
              <a:rPr lang="ru-RU" sz="2800" dirty="0"/>
              <a:t>3) (старинное) пр..</a:t>
            </a:r>
            <a:r>
              <a:rPr lang="ru-RU" sz="2800" dirty="0" err="1"/>
              <a:t>дание</a:t>
            </a:r>
            <a:r>
              <a:rPr lang="ru-RU" sz="2800" dirty="0"/>
              <a:t>, пр..</a:t>
            </a:r>
            <a:r>
              <a:rPr lang="ru-RU" sz="2800" dirty="0" err="1"/>
              <a:t>верженец</a:t>
            </a:r>
            <a:r>
              <a:rPr lang="ru-RU" sz="2800" dirty="0"/>
              <a:t>, </a:t>
            </a:r>
            <a:r>
              <a:rPr lang="ru-RU" sz="2800" dirty="0" err="1"/>
              <a:t>непр</a:t>
            </a:r>
            <a:r>
              <a:rPr lang="ru-RU" sz="2800" dirty="0"/>
              <a:t>..</a:t>
            </a:r>
            <a:r>
              <a:rPr lang="ru-RU" sz="2800" dirty="0" err="1"/>
              <a:t>емлемый</a:t>
            </a:r>
            <a:endParaRPr lang="ru-RU" sz="2800" dirty="0"/>
          </a:p>
          <a:p>
            <a:r>
              <a:rPr lang="ru-RU" sz="2800" dirty="0"/>
              <a:t>4) с..</a:t>
            </a:r>
            <a:r>
              <a:rPr lang="ru-RU" sz="2800" dirty="0" err="1"/>
              <a:t>естной</a:t>
            </a:r>
            <a:r>
              <a:rPr lang="ru-RU" sz="2800" dirty="0"/>
              <a:t>, </a:t>
            </a:r>
            <a:r>
              <a:rPr lang="ru-RU" sz="2800" dirty="0" err="1"/>
              <a:t>волеиз</a:t>
            </a:r>
            <a:r>
              <a:rPr lang="ru-RU" sz="2800" dirty="0"/>
              <a:t>..явление, двух..ядерный</a:t>
            </a:r>
          </a:p>
          <a:p>
            <a:r>
              <a:rPr lang="ru-RU" sz="2800" dirty="0"/>
              <a:t>5) не..</a:t>
            </a:r>
            <a:r>
              <a:rPr lang="ru-RU" sz="2800" dirty="0" err="1"/>
              <a:t>хватный</a:t>
            </a:r>
            <a:r>
              <a:rPr lang="ru-RU" sz="2800" dirty="0"/>
              <a:t>, р..списывать, с..переживающий</a:t>
            </a:r>
            <a:endParaRPr lang="ru-RU" dirty="0"/>
          </a:p>
          <a:p>
            <a:endParaRPr lang="ru-RU"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640960" cy="5509200"/>
          </a:xfrm>
          <a:prstGeom prst="rect">
            <a:avLst/>
          </a:prstGeom>
        </p:spPr>
        <p:txBody>
          <a:bodyPr wrap="square">
            <a:spAutoFit/>
          </a:bodyPr>
          <a:lstStyle/>
          <a:p>
            <a:pPr fontAlgn="base"/>
            <a:r>
              <a:rPr lang="ru-RU" sz="3200" b="1" dirty="0"/>
              <a:t>Алгоритм выполнения задания</a:t>
            </a:r>
          </a:p>
          <a:p>
            <a:pPr fontAlgn="base"/>
            <a:br>
              <a:rPr lang="ru-RU" sz="3200" dirty="0"/>
            </a:br>
            <a:r>
              <a:rPr lang="ru-RU" sz="3200" dirty="0"/>
              <a:t>1) Внимательно прочитать</a:t>
            </a:r>
          </a:p>
          <a:p>
            <a:pPr fontAlgn="base"/>
            <a:r>
              <a:rPr lang="ru-RU" sz="3200" dirty="0"/>
              <a:t>2) Выделить приставки</a:t>
            </a:r>
          </a:p>
          <a:p>
            <a:pPr fontAlgn="base"/>
            <a:r>
              <a:rPr lang="ru-RU" sz="3200" dirty="0"/>
              <a:t>3) Вспомнить правила и применить их (лучше работать по принципу «от простых правил к сложным»). </a:t>
            </a:r>
          </a:p>
          <a:p>
            <a:pPr fontAlgn="base">
              <a:buFont typeface="Arial" pitchFamily="34" charset="0"/>
              <a:buChar char="•"/>
            </a:pPr>
            <a:r>
              <a:rPr lang="ru-RU" sz="3200" dirty="0"/>
              <a:t>Приставки, оканчивающиеся на –</a:t>
            </a:r>
            <a:r>
              <a:rPr lang="ru-RU" sz="3200" dirty="0" err="1"/>
              <a:t>з</a:t>
            </a:r>
            <a:r>
              <a:rPr lang="ru-RU" sz="3200" dirty="0"/>
              <a:t>, -с;</a:t>
            </a:r>
          </a:p>
          <a:p>
            <a:pPr fontAlgn="base">
              <a:buFont typeface="Arial" pitchFamily="34" charset="0"/>
              <a:buChar char="•"/>
            </a:pPr>
            <a:r>
              <a:rPr lang="ru-RU" sz="3200" dirty="0"/>
              <a:t>Неизменяемые приставки;</a:t>
            </a:r>
          </a:p>
          <a:p>
            <a:pPr fontAlgn="base">
              <a:buFont typeface="Arial" pitchFamily="34" charset="0"/>
              <a:buChar char="•"/>
            </a:pPr>
            <a:r>
              <a:rPr lang="ru-RU" sz="3200" dirty="0"/>
              <a:t>Ы, И, Ъ на стыке морфем;</a:t>
            </a:r>
          </a:p>
          <a:p>
            <a:pPr fontAlgn="base">
              <a:buFont typeface="Arial" pitchFamily="34" charset="0"/>
              <a:buChar char="•"/>
            </a:pPr>
            <a:r>
              <a:rPr lang="ru-RU" sz="3200" dirty="0"/>
              <a:t>ПРЕ, ПРИ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424936" cy="6124754"/>
          </a:xfrm>
          <a:prstGeom prst="rect">
            <a:avLst/>
          </a:prstGeom>
        </p:spPr>
        <p:txBody>
          <a:bodyPr wrap="square">
            <a:spAutoFit/>
          </a:bodyPr>
          <a:lstStyle/>
          <a:p>
            <a:pPr fontAlgn="base"/>
            <a:r>
              <a:rPr lang="ru-RU" sz="2800" b="1" dirty="0"/>
              <a:t>1. Приставки на З, С</a:t>
            </a:r>
          </a:p>
          <a:p>
            <a:pPr fontAlgn="base"/>
            <a:br>
              <a:rPr lang="ru-RU" sz="2800" dirty="0"/>
            </a:br>
            <a:r>
              <a:rPr lang="ru-RU" sz="2800" dirty="0"/>
              <a:t>Написание таких приставок зависит от глухости/звонкости последующего согласного. </a:t>
            </a:r>
            <a:r>
              <a:rPr lang="ru-RU" sz="2800" i="1" dirty="0"/>
              <a:t>Если после приставки следует </a:t>
            </a:r>
            <a:r>
              <a:rPr lang="ru-RU" sz="2800" b="1" i="1" u="sng" dirty="0"/>
              <a:t>звонкий</a:t>
            </a:r>
            <a:r>
              <a:rPr lang="ru-RU" sz="2800" i="1" dirty="0"/>
              <a:t> согласный, то приставка заканчивается на </a:t>
            </a:r>
            <a:r>
              <a:rPr lang="ru-RU" sz="2800" b="1" i="1" u="sng" dirty="0" err="1"/>
              <a:t>з</a:t>
            </a:r>
            <a:r>
              <a:rPr lang="ru-RU" sz="2800" i="1" dirty="0"/>
              <a:t>, если </a:t>
            </a:r>
            <a:r>
              <a:rPr lang="ru-RU" sz="2800" b="1" i="1" u="sng" dirty="0"/>
              <a:t>глухой</a:t>
            </a:r>
            <a:r>
              <a:rPr lang="ru-RU" sz="2800" i="1" dirty="0"/>
              <a:t> – то на </a:t>
            </a:r>
            <a:r>
              <a:rPr lang="ru-RU" sz="2800" b="1" i="1" u="sng" dirty="0"/>
              <a:t>с</a:t>
            </a:r>
            <a:r>
              <a:rPr lang="ru-RU" sz="2800" i="1" dirty="0"/>
              <a:t> </a:t>
            </a:r>
            <a:endParaRPr lang="ru-RU" sz="2800" dirty="0"/>
          </a:p>
          <a:p>
            <a:r>
              <a:rPr lang="ru-RU" sz="2800" dirty="0"/>
              <a:t>Без-/ бес-                          </a:t>
            </a:r>
            <a:r>
              <a:rPr lang="ru-RU" sz="2800" u="sng" dirty="0"/>
              <a:t>без</a:t>
            </a:r>
            <a:r>
              <a:rPr lang="ru-RU" sz="2800" dirty="0">
                <a:solidFill>
                  <a:srgbClr val="FF0000"/>
                </a:solidFill>
              </a:rPr>
              <a:t>в</a:t>
            </a:r>
            <a:r>
              <a:rPr lang="ru-RU" sz="2800" dirty="0"/>
              <a:t>кусный - </a:t>
            </a:r>
            <a:r>
              <a:rPr lang="ru-RU" sz="2800" u="sng" dirty="0"/>
              <a:t>бес</a:t>
            </a:r>
            <a:r>
              <a:rPr lang="ru-RU" sz="2800" dirty="0">
                <a:solidFill>
                  <a:srgbClr val="FF0000"/>
                </a:solidFill>
              </a:rPr>
              <a:t>п</a:t>
            </a:r>
            <a:r>
              <a:rPr lang="ru-RU" sz="2800" dirty="0"/>
              <a:t>ечный</a:t>
            </a:r>
            <a:br>
              <a:rPr lang="ru-RU" sz="2800" dirty="0"/>
            </a:br>
            <a:r>
              <a:rPr lang="ru-RU" sz="2800" dirty="0"/>
              <a:t>Воз-(</a:t>
            </a:r>
            <a:r>
              <a:rPr lang="ru-RU" sz="2800" dirty="0" err="1"/>
              <a:t>вз</a:t>
            </a:r>
            <a:r>
              <a:rPr lang="ru-RU" sz="2800" dirty="0"/>
              <a:t>-)/</a:t>
            </a:r>
            <a:r>
              <a:rPr lang="ru-RU" sz="2800" dirty="0" err="1"/>
              <a:t>вос</a:t>
            </a:r>
            <a:r>
              <a:rPr lang="ru-RU" sz="2800" dirty="0"/>
              <a:t>-(</a:t>
            </a:r>
            <a:r>
              <a:rPr lang="ru-RU" sz="2800" dirty="0" err="1"/>
              <a:t>вс</a:t>
            </a:r>
            <a:r>
              <a:rPr lang="ru-RU" sz="2800" dirty="0"/>
              <a:t>-)           </a:t>
            </a:r>
            <a:r>
              <a:rPr lang="ru-RU" sz="2800" u="sng" dirty="0"/>
              <a:t>вз</a:t>
            </a:r>
            <a:r>
              <a:rPr lang="ru-RU" sz="2800" dirty="0">
                <a:solidFill>
                  <a:srgbClr val="FF0000"/>
                </a:solidFill>
              </a:rPr>
              <a:t>л</a:t>
            </a:r>
            <a:r>
              <a:rPr lang="ru-RU" sz="2800" dirty="0"/>
              <a:t>ететь - </a:t>
            </a:r>
            <a:r>
              <a:rPr lang="ru-RU" sz="2800" u="sng" dirty="0"/>
              <a:t>вс</a:t>
            </a:r>
            <a:r>
              <a:rPr lang="ru-RU" sz="2800" dirty="0">
                <a:solidFill>
                  <a:srgbClr val="FF0000"/>
                </a:solidFill>
              </a:rPr>
              <a:t>к</a:t>
            </a:r>
            <a:r>
              <a:rPr lang="ru-RU" sz="2800" dirty="0"/>
              <a:t>очить</a:t>
            </a:r>
            <a:br>
              <a:rPr lang="ru-RU" sz="2800" dirty="0"/>
            </a:br>
            <a:r>
              <a:rPr lang="ru-RU" sz="2800" dirty="0"/>
              <a:t>Из-/</a:t>
            </a:r>
            <a:r>
              <a:rPr lang="ru-RU" sz="2800" dirty="0" err="1"/>
              <a:t>ис</a:t>
            </a:r>
            <a:r>
              <a:rPr lang="ru-RU" sz="2800" dirty="0"/>
              <a:t>-                               </a:t>
            </a:r>
            <a:r>
              <a:rPr lang="ru-RU" sz="2800" u="sng" dirty="0"/>
              <a:t>из</a:t>
            </a:r>
            <a:r>
              <a:rPr lang="ru-RU" sz="2800" dirty="0">
                <a:solidFill>
                  <a:srgbClr val="FF0000"/>
                </a:solidFill>
              </a:rPr>
              <a:t>р</a:t>
            </a:r>
            <a:r>
              <a:rPr lang="ru-RU" sz="2800" dirty="0"/>
              <a:t>анить - </a:t>
            </a:r>
            <a:r>
              <a:rPr lang="ru-RU" sz="2800" u="sng" dirty="0"/>
              <a:t>ис</a:t>
            </a:r>
            <a:r>
              <a:rPr lang="ru-RU" sz="2800" dirty="0">
                <a:solidFill>
                  <a:srgbClr val="FF0000"/>
                </a:solidFill>
              </a:rPr>
              <a:t>с</a:t>
            </a:r>
            <a:r>
              <a:rPr lang="ru-RU" sz="2800" dirty="0"/>
              <a:t>ушить</a:t>
            </a:r>
            <a:br>
              <a:rPr lang="ru-RU" sz="2800" dirty="0"/>
            </a:br>
            <a:r>
              <a:rPr lang="ru-RU" sz="2800" dirty="0"/>
              <a:t>Низ-/</a:t>
            </a:r>
            <a:r>
              <a:rPr lang="ru-RU" sz="2800" dirty="0" err="1"/>
              <a:t>нис</a:t>
            </a:r>
            <a:r>
              <a:rPr lang="ru-RU" sz="2800" dirty="0"/>
              <a:t>-                           </a:t>
            </a:r>
            <a:r>
              <a:rPr lang="ru-RU" sz="2800" u="sng" dirty="0"/>
              <a:t>низ</a:t>
            </a:r>
            <a:r>
              <a:rPr lang="ru-RU" sz="2800" dirty="0">
                <a:solidFill>
                  <a:srgbClr val="FF0000"/>
                </a:solidFill>
              </a:rPr>
              <a:t>в</a:t>
            </a:r>
            <a:r>
              <a:rPr lang="ru-RU" sz="2800" dirty="0"/>
              <a:t>ергать - </a:t>
            </a:r>
            <a:r>
              <a:rPr lang="ru-RU" sz="2800" u="sng" dirty="0"/>
              <a:t>нис</a:t>
            </a:r>
            <a:r>
              <a:rPr lang="ru-RU" sz="2800" dirty="0">
                <a:solidFill>
                  <a:srgbClr val="FF0000"/>
                </a:solidFill>
              </a:rPr>
              <a:t>п</a:t>
            </a:r>
            <a:r>
              <a:rPr lang="ru-RU" sz="2800" dirty="0"/>
              <a:t>ровергать</a:t>
            </a:r>
            <a:br>
              <a:rPr lang="ru-RU" sz="2800" dirty="0"/>
            </a:br>
            <a:r>
              <a:rPr lang="ru-RU" sz="2800" dirty="0"/>
              <a:t>Раз-(роз-)/рас-(рос-)       </a:t>
            </a:r>
            <a:r>
              <a:rPr lang="ru-RU" sz="2800" u="sng" dirty="0"/>
              <a:t>раз</a:t>
            </a:r>
            <a:r>
              <a:rPr lang="ru-RU" sz="2800" dirty="0">
                <a:solidFill>
                  <a:srgbClr val="FF0000"/>
                </a:solidFill>
              </a:rPr>
              <a:t>г</a:t>
            </a:r>
            <a:r>
              <a:rPr lang="ru-RU" sz="2800" dirty="0"/>
              <a:t>адка - </a:t>
            </a:r>
            <a:r>
              <a:rPr lang="ru-RU" sz="2800" u="sng" dirty="0"/>
              <a:t>рас</a:t>
            </a:r>
            <a:r>
              <a:rPr lang="ru-RU" sz="2800" dirty="0">
                <a:solidFill>
                  <a:srgbClr val="FF0000"/>
                </a:solidFill>
              </a:rPr>
              <a:t>с</a:t>
            </a:r>
            <a:r>
              <a:rPr lang="ru-RU" sz="2800" dirty="0"/>
              <a:t>каз</a:t>
            </a:r>
            <a:br>
              <a:rPr lang="ru-RU" sz="2800" dirty="0"/>
            </a:br>
            <a:r>
              <a:rPr lang="ru-RU" sz="2800" dirty="0"/>
              <a:t>Через-(чрез-)/</a:t>
            </a:r>
            <a:r>
              <a:rPr lang="ru-RU" sz="2800" dirty="0" err="1"/>
              <a:t>черес</a:t>
            </a:r>
            <a:r>
              <a:rPr lang="ru-RU" sz="2800" dirty="0"/>
              <a:t>        </a:t>
            </a:r>
            <a:r>
              <a:rPr lang="ru-RU" sz="2800" u="sng" dirty="0"/>
              <a:t>чрез</a:t>
            </a:r>
            <a:r>
              <a:rPr lang="ru-RU" sz="2800" dirty="0">
                <a:solidFill>
                  <a:srgbClr val="FF0000"/>
                </a:solidFill>
              </a:rPr>
              <a:t>м</a:t>
            </a:r>
            <a:r>
              <a:rPr lang="ru-RU" sz="2800" dirty="0"/>
              <a:t>ерный - </a:t>
            </a:r>
            <a:r>
              <a:rPr lang="ru-RU" sz="2800" u="sng" dirty="0"/>
              <a:t>чере</a:t>
            </a:r>
            <a:r>
              <a:rPr lang="ru-RU" sz="2800" u="sng" dirty="0">
                <a:solidFill>
                  <a:srgbClr val="FF0000"/>
                </a:solidFill>
              </a:rPr>
              <a:t>с</a:t>
            </a:r>
            <a:r>
              <a:rPr lang="ru-RU" sz="2800" dirty="0"/>
              <a:t>чур</a:t>
            </a:r>
            <a:br>
              <a:rPr lang="ru-RU" sz="2800" dirty="0"/>
            </a:br>
            <a:br>
              <a:rPr lang="ru-RU" sz="2800" dirty="0"/>
            </a:br>
            <a:r>
              <a:rPr lang="ru-RU" sz="2800" u="sng" dirty="0"/>
              <a:t>Запомните: </a:t>
            </a:r>
            <a:r>
              <a:rPr lang="ru-RU" sz="2800" b="1" u="sng" dirty="0"/>
              <a:t>нет приставки </a:t>
            </a:r>
            <a:r>
              <a:rPr lang="ru-RU" sz="2800" b="1" u="sng" dirty="0" err="1"/>
              <a:t>з</a:t>
            </a:r>
            <a:r>
              <a:rPr lang="ru-RU" sz="2800" b="1" u="sng" dirty="0"/>
              <a:t> </a:t>
            </a:r>
            <a:r>
              <a:rPr lang="ru-RU" sz="2800" u="sng" dirty="0"/>
              <a:t>(не</a:t>
            </a:r>
            <a:r>
              <a:rPr lang="ru-RU" sz="2800" u="sng" dirty="0">
                <a:solidFill>
                  <a:srgbClr val="FF0000"/>
                </a:solidFill>
              </a:rPr>
              <a:t>с</a:t>
            </a:r>
            <a:r>
              <a:rPr lang="ru-RU" sz="2800" u="sng" dirty="0"/>
              <a:t>говорчивый)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0"/>
            <a:ext cx="8892480" cy="6986528"/>
          </a:xfrm>
          <a:prstGeom prst="rect">
            <a:avLst/>
          </a:prstGeom>
        </p:spPr>
        <p:txBody>
          <a:bodyPr wrap="square">
            <a:spAutoFit/>
          </a:bodyPr>
          <a:lstStyle/>
          <a:p>
            <a:r>
              <a:rPr lang="ru-RU" sz="2400" b="1" dirty="0"/>
              <a:t>Примечание: </a:t>
            </a:r>
          </a:p>
          <a:p>
            <a:pPr marL="342900" indent="-342900">
              <a:buAutoNum type="arabicPeriod"/>
            </a:pPr>
            <a:r>
              <a:rPr lang="ru-RU" sz="3200" dirty="0"/>
              <a:t>все глухие согласные звуки позволяет запомнить следующая фраза: </a:t>
            </a:r>
          </a:p>
          <a:p>
            <a:pPr marL="342900" indent="-342900"/>
            <a:r>
              <a:rPr lang="ru-RU" sz="3200" u="sng" dirty="0"/>
              <a:t>Фока, хочешь поесть щец? </a:t>
            </a:r>
          </a:p>
          <a:p>
            <a:pPr marL="342900" indent="-342900"/>
            <a:r>
              <a:rPr lang="ru-RU" sz="3200" dirty="0"/>
              <a:t>Если в данном предложении вычеркнуть все гласные, то останутся только глухие согласные звуки. </a:t>
            </a:r>
          </a:p>
          <a:p>
            <a:pPr marL="342900" indent="-342900"/>
            <a:endParaRPr lang="ru-RU" sz="3200" dirty="0"/>
          </a:p>
          <a:p>
            <a:pPr marL="342900" indent="-342900"/>
            <a:r>
              <a:rPr lang="ru-RU" sz="3200" dirty="0"/>
              <a:t>2. все звонкие согласные звуки позволяет запомнить следующая фраза: </a:t>
            </a:r>
          </a:p>
          <a:p>
            <a:pPr marL="342900" indent="-342900"/>
            <a:r>
              <a:rPr lang="ru-RU" sz="3200" u="sng" dirty="0"/>
              <a:t>Ой, мы же не забывали о друге! </a:t>
            </a:r>
          </a:p>
          <a:p>
            <a:pPr marL="342900" indent="-342900"/>
            <a:r>
              <a:rPr lang="ru-RU" sz="3200" dirty="0"/>
              <a:t>Если в данном предложении вычеркнуть все гласные, то останутся только звонкие согласные звуки.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0"/>
            <a:ext cx="9036496" cy="6340197"/>
          </a:xfrm>
          <a:prstGeom prst="rect">
            <a:avLst/>
          </a:prstGeom>
        </p:spPr>
        <p:txBody>
          <a:bodyPr wrap="square">
            <a:spAutoFit/>
          </a:bodyPr>
          <a:lstStyle/>
          <a:p>
            <a:pPr algn="ctr" fontAlgn="base"/>
            <a:r>
              <a:rPr lang="ru-RU" sz="2400" b="1" dirty="0"/>
              <a:t>2.Правописание неизменяемых приставок</a:t>
            </a:r>
            <a:r>
              <a:rPr lang="ru-RU" b="1" dirty="0"/>
              <a:t> (нужно запомнить)</a:t>
            </a:r>
          </a:p>
          <a:p>
            <a:br>
              <a:rPr lang="ru-RU" dirty="0"/>
            </a:br>
            <a:r>
              <a:rPr lang="ru-RU" sz="2800" b="1" dirty="0"/>
              <a:t>О-</a:t>
            </a:r>
            <a:r>
              <a:rPr lang="ru-RU" sz="2800" dirty="0"/>
              <a:t>: окликнул, остановка                 </a:t>
            </a:r>
            <a:r>
              <a:rPr lang="ru-RU" sz="2800" b="1" dirty="0"/>
              <a:t>У-</a:t>
            </a:r>
            <a:r>
              <a:rPr lang="ru-RU" sz="2800" dirty="0"/>
              <a:t>: убежал, уехал </a:t>
            </a:r>
            <a:br>
              <a:rPr lang="ru-RU" sz="2800" dirty="0"/>
            </a:br>
            <a:r>
              <a:rPr lang="ru-RU" sz="2800" b="1" dirty="0"/>
              <a:t>ДО-</a:t>
            </a:r>
            <a:r>
              <a:rPr lang="ru-RU" sz="2800" dirty="0"/>
              <a:t>: добраться,                                </a:t>
            </a:r>
            <a:r>
              <a:rPr lang="ru-RU" sz="2800" b="1" dirty="0"/>
              <a:t>ПО-</a:t>
            </a:r>
            <a:r>
              <a:rPr lang="ru-RU" sz="2800" dirty="0"/>
              <a:t>: поверье, подворье, </a:t>
            </a:r>
            <a:br>
              <a:rPr lang="ru-RU" sz="2800" dirty="0"/>
            </a:br>
            <a:r>
              <a:rPr lang="ru-RU" sz="2800" b="1" dirty="0"/>
              <a:t>ПРО-</a:t>
            </a:r>
            <a:r>
              <a:rPr lang="ru-RU" sz="2800" dirty="0"/>
              <a:t>: проварить, пробел, проделка </a:t>
            </a:r>
            <a:br>
              <a:rPr lang="ru-RU" sz="2800" dirty="0"/>
            </a:br>
            <a:r>
              <a:rPr lang="ru-RU" sz="2800" b="1" dirty="0"/>
              <a:t>ПРА-</a:t>
            </a:r>
            <a:r>
              <a:rPr lang="ru-RU" sz="2800" dirty="0"/>
              <a:t>:В особом значении: прабабушка, праязык </a:t>
            </a:r>
            <a:br>
              <a:rPr lang="ru-RU" sz="2800" dirty="0"/>
            </a:br>
            <a:r>
              <a:rPr lang="ru-RU" sz="2800" b="1" dirty="0"/>
              <a:t>НА-</a:t>
            </a:r>
            <a:r>
              <a:rPr lang="ru-RU" sz="2800" dirty="0"/>
              <a:t>: нападение                                 </a:t>
            </a:r>
            <a:r>
              <a:rPr lang="ru-RU" sz="2800" b="1" dirty="0"/>
              <a:t>ЗА-</a:t>
            </a:r>
            <a:r>
              <a:rPr lang="ru-RU" sz="2800" dirty="0"/>
              <a:t>: задаваться </a:t>
            </a:r>
            <a:br>
              <a:rPr lang="ru-RU" sz="2800" dirty="0"/>
            </a:br>
            <a:r>
              <a:rPr lang="ru-RU" sz="2800" b="1" dirty="0"/>
              <a:t>НАД- (НАДО-)</a:t>
            </a:r>
            <a:r>
              <a:rPr lang="ru-RU" sz="2800" dirty="0"/>
              <a:t>: надкусить, надорвать </a:t>
            </a:r>
            <a:br>
              <a:rPr lang="ru-RU" sz="2800" dirty="0"/>
            </a:br>
            <a:r>
              <a:rPr lang="ru-RU" sz="2800" b="1" dirty="0"/>
              <a:t>ПОД- (ПОДО-)</a:t>
            </a:r>
            <a:r>
              <a:rPr lang="ru-RU" sz="2800" dirty="0"/>
              <a:t>: подтаять, подобрать </a:t>
            </a:r>
            <a:br>
              <a:rPr lang="ru-RU" sz="2800" dirty="0"/>
            </a:br>
            <a:r>
              <a:rPr lang="ru-RU" sz="2800" b="1" dirty="0"/>
              <a:t>ОТ- (ОТО-)</a:t>
            </a:r>
            <a:r>
              <a:rPr lang="ru-RU" sz="2800" dirty="0"/>
              <a:t>: отдать, отдых, отодвинуть </a:t>
            </a:r>
            <a:br>
              <a:rPr lang="ru-RU" sz="2800" dirty="0"/>
            </a:br>
            <a:r>
              <a:rPr lang="ru-RU" sz="2800" b="1" dirty="0"/>
              <a:t>ОБ-(ОБО-)</a:t>
            </a:r>
            <a:r>
              <a:rPr lang="ru-RU" sz="2800" dirty="0"/>
              <a:t>:обстричь, обточить, обогреть </a:t>
            </a:r>
            <a:br>
              <a:rPr lang="ru-RU" sz="2800" dirty="0"/>
            </a:br>
            <a:r>
              <a:rPr lang="ru-RU" sz="2800" b="1" dirty="0"/>
              <a:t>В- (ВО-)</a:t>
            </a:r>
            <a:r>
              <a:rPr lang="ru-RU" sz="2800" dirty="0"/>
              <a:t>: всласть, вшить, вцепиться </a:t>
            </a:r>
            <a:br>
              <a:rPr lang="ru-RU" sz="2800" dirty="0"/>
            </a:br>
            <a:r>
              <a:rPr lang="ru-RU" sz="2800" b="1" dirty="0"/>
              <a:t>ВЫ-</a:t>
            </a:r>
            <a:r>
              <a:rPr lang="ru-RU" sz="2800" dirty="0"/>
              <a:t>: вышагивать            </a:t>
            </a:r>
            <a:r>
              <a:rPr lang="ru-RU" sz="2800" b="1" dirty="0"/>
              <a:t>ПРЕД- (ПРЕДО-)</a:t>
            </a:r>
            <a:r>
              <a:rPr lang="ru-RU" sz="2800" dirty="0"/>
              <a:t>: </a:t>
            </a:r>
            <a:r>
              <a:rPr lang="ru-RU" sz="2800" dirty="0" err="1"/>
              <a:t>предпремьерный</a:t>
            </a:r>
            <a:br>
              <a:rPr lang="ru-RU" sz="2800" dirty="0"/>
            </a:br>
            <a:r>
              <a:rPr lang="ru-RU" sz="2800" b="1" dirty="0"/>
              <a:t>ПЕРЕ-</a:t>
            </a:r>
            <a:r>
              <a:rPr lang="ru-RU" sz="2800" dirty="0"/>
              <a:t>: перегной             </a:t>
            </a:r>
            <a:r>
              <a:rPr lang="ru-RU" sz="2800" b="1" dirty="0"/>
              <a:t>С- (СО-)</a:t>
            </a:r>
            <a:r>
              <a:rPr lang="ru-RU" sz="2800" dirty="0"/>
              <a:t>: сдвинуть </a:t>
            </a:r>
            <a:br>
              <a:rPr lang="ru-RU" sz="2800" dirty="0"/>
            </a:br>
            <a:r>
              <a:rPr lang="ru-RU" sz="2800" b="1" dirty="0"/>
              <a:t>ПОЗА-</a:t>
            </a:r>
            <a:r>
              <a:rPr lang="ru-RU" sz="2800" dirty="0"/>
              <a:t>: позапрошлый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20429"/>
            <a:ext cx="9144000" cy="6417141"/>
          </a:xfrm>
          <a:prstGeom prst="rect">
            <a:avLst/>
          </a:prstGeom>
        </p:spPr>
        <p:txBody>
          <a:bodyPr wrap="square">
            <a:spAutoFit/>
          </a:bodyPr>
          <a:lstStyle/>
          <a:p>
            <a:pPr fontAlgn="base"/>
            <a:r>
              <a:rPr lang="ru-RU" sz="2400" b="1" dirty="0"/>
              <a:t>  </a:t>
            </a:r>
            <a:r>
              <a:rPr lang="ru-RU" sz="2300" b="1" dirty="0"/>
              <a:t>                          3.Правописание И Ы после приставок</a:t>
            </a:r>
            <a:br>
              <a:rPr lang="ru-RU" sz="2300" dirty="0"/>
            </a:br>
            <a:r>
              <a:rPr lang="ru-RU" sz="2300" b="1" dirty="0"/>
              <a:t>Ы: </a:t>
            </a:r>
            <a:br>
              <a:rPr lang="ru-RU" sz="2300" dirty="0"/>
            </a:br>
            <a:r>
              <a:rPr lang="ru-RU" sz="2300" dirty="0"/>
              <a:t>После </a:t>
            </a:r>
            <a:r>
              <a:rPr lang="ru-RU" sz="2300" u="sng" dirty="0"/>
              <a:t>русских</a:t>
            </a:r>
            <a:r>
              <a:rPr lang="ru-RU" sz="2300" dirty="0"/>
              <a:t> приставок, оканчивающихся на согласную, кроме МЕЖ- И СВЕРХ-.</a:t>
            </a:r>
            <a:br>
              <a:rPr lang="ru-RU" sz="2300" dirty="0"/>
            </a:br>
            <a:r>
              <a:rPr lang="ru-RU" sz="2300" dirty="0"/>
              <a:t>Например: безынтересный, подыграть, разыскивать.</a:t>
            </a:r>
          </a:p>
          <a:p>
            <a:pPr fontAlgn="base"/>
            <a:br>
              <a:rPr lang="ru-RU" sz="2300" dirty="0"/>
            </a:br>
            <a:r>
              <a:rPr lang="ru-RU" sz="2300" b="1" dirty="0"/>
              <a:t>И: </a:t>
            </a:r>
            <a:r>
              <a:rPr lang="ru-RU" sz="2300" dirty="0"/>
              <a:t>после русских приставок, оканчивающихся на гласную (поиграть, поискать)</a:t>
            </a:r>
          </a:p>
          <a:p>
            <a:pPr fontAlgn="base"/>
            <a:r>
              <a:rPr lang="ru-RU" sz="2300" dirty="0"/>
              <a:t>после приставок МЕЖ- и СВЕРХ- (сверх</a:t>
            </a:r>
            <a:r>
              <a:rPr lang="ru-RU" sz="2300" dirty="0">
                <a:solidFill>
                  <a:srgbClr val="FF0000"/>
                </a:solidFill>
              </a:rPr>
              <a:t>и</a:t>
            </a:r>
            <a:r>
              <a:rPr lang="ru-RU" sz="2300" dirty="0"/>
              <a:t>нтересный, меж</a:t>
            </a:r>
            <a:r>
              <a:rPr lang="ru-RU" sz="2300" dirty="0">
                <a:solidFill>
                  <a:srgbClr val="FF0000"/>
                </a:solidFill>
              </a:rPr>
              <a:t>и</a:t>
            </a:r>
            <a:r>
              <a:rPr lang="ru-RU" sz="2300" dirty="0"/>
              <a:t>нститутский)</a:t>
            </a:r>
          </a:p>
          <a:p>
            <a:pPr fontAlgn="base"/>
            <a:r>
              <a:rPr lang="ru-RU" sz="2300" dirty="0"/>
              <a:t>в слове ВЗИМАТЬ </a:t>
            </a:r>
          </a:p>
          <a:p>
            <a:pPr fontAlgn="base"/>
            <a:r>
              <a:rPr lang="ru-RU" sz="2300" dirty="0"/>
              <a:t>в сложносокращенных словах (пед</a:t>
            </a:r>
            <a:r>
              <a:rPr lang="ru-RU" sz="2300" dirty="0">
                <a:solidFill>
                  <a:srgbClr val="FF0000"/>
                </a:solidFill>
              </a:rPr>
              <a:t>и</a:t>
            </a:r>
            <a:r>
              <a:rPr lang="ru-RU" sz="2300" dirty="0"/>
              <a:t>нститут, спорт</a:t>
            </a:r>
            <a:r>
              <a:rPr lang="ru-RU" sz="2300" dirty="0">
                <a:solidFill>
                  <a:srgbClr val="FF0000"/>
                </a:solidFill>
              </a:rPr>
              <a:t>и</a:t>
            </a:r>
            <a:r>
              <a:rPr lang="ru-RU" sz="2300" dirty="0"/>
              <a:t>нвентарь) </a:t>
            </a:r>
          </a:p>
          <a:p>
            <a:pPr fontAlgn="base"/>
            <a:r>
              <a:rPr lang="ru-RU" sz="2300" dirty="0"/>
              <a:t>после иноязычных приставок и частиц (пан-, </a:t>
            </a:r>
            <a:r>
              <a:rPr lang="ru-RU" sz="2300" dirty="0" err="1"/>
              <a:t>суб</a:t>
            </a:r>
            <a:r>
              <a:rPr lang="ru-RU" sz="2300" dirty="0"/>
              <a:t>-, транс-, контр- и т.п.) (пан</a:t>
            </a:r>
            <a:r>
              <a:rPr lang="ru-RU" sz="2300" dirty="0">
                <a:solidFill>
                  <a:srgbClr val="FF0000"/>
                </a:solidFill>
              </a:rPr>
              <a:t>и</a:t>
            </a:r>
            <a:r>
              <a:rPr lang="ru-RU" sz="2300" dirty="0"/>
              <a:t>сламизм, </a:t>
            </a:r>
            <a:r>
              <a:rPr lang="ru-RU" sz="2300" dirty="0" err="1"/>
              <a:t>транс</a:t>
            </a:r>
            <a:r>
              <a:rPr lang="ru-RU" sz="2300" dirty="0" err="1">
                <a:solidFill>
                  <a:srgbClr val="FF0000"/>
                </a:solidFill>
              </a:rPr>
              <a:t>и</a:t>
            </a:r>
            <a:r>
              <a:rPr lang="ru-RU" sz="2300" dirty="0" err="1"/>
              <a:t>ордания</a:t>
            </a:r>
            <a:r>
              <a:rPr lang="ru-RU" sz="2300" dirty="0"/>
              <a:t>, контр</a:t>
            </a:r>
            <a:r>
              <a:rPr lang="ru-RU" sz="2300" dirty="0">
                <a:solidFill>
                  <a:srgbClr val="FF0000"/>
                </a:solidFill>
              </a:rPr>
              <a:t>и</a:t>
            </a:r>
            <a:r>
              <a:rPr lang="ru-RU" sz="2300" dirty="0"/>
              <a:t>гра) </a:t>
            </a:r>
          </a:p>
          <a:p>
            <a:pPr fontAlgn="base"/>
            <a:r>
              <a:rPr lang="ru-RU" sz="2300" dirty="0"/>
              <a:t>после числительных двух-, трех-, четырех- (</a:t>
            </a:r>
            <a:r>
              <a:rPr lang="ru-RU" sz="2300" dirty="0" err="1"/>
              <a:t>двух</a:t>
            </a:r>
            <a:r>
              <a:rPr lang="ru-RU" sz="2300" dirty="0" err="1">
                <a:solidFill>
                  <a:srgbClr val="FF0000"/>
                </a:solidFill>
              </a:rPr>
              <a:t>и</a:t>
            </a:r>
            <a:r>
              <a:rPr lang="ru-RU" sz="2300" dirty="0" err="1"/>
              <a:t>гольный</a:t>
            </a:r>
            <a:r>
              <a:rPr lang="ru-RU" sz="2300" dirty="0"/>
              <a:t>, </a:t>
            </a:r>
            <a:r>
              <a:rPr lang="ru-RU" sz="2300" dirty="0" err="1"/>
              <a:t>трех</a:t>
            </a:r>
            <a:r>
              <a:rPr lang="ru-RU" sz="2300" dirty="0" err="1">
                <a:solidFill>
                  <a:srgbClr val="FF0000"/>
                </a:solidFill>
              </a:rPr>
              <a:t>и</a:t>
            </a:r>
            <a:r>
              <a:rPr lang="ru-RU" sz="2300" dirty="0" err="1"/>
              <a:t>мпульсный</a:t>
            </a:r>
            <a:r>
              <a:rPr lang="ru-RU" sz="2300" dirty="0"/>
              <a:t>)</a:t>
            </a:r>
          </a:p>
          <a:p>
            <a:br>
              <a:rPr lang="ru-RU" sz="2400" dirty="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784976" cy="6001643"/>
          </a:xfrm>
          <a:prstGeom prst="rect">
            <a:avLst/>
          </a:prstGeom>
        </p:spPr>
        <p:txBody>
          <a:bodyPr wrap="square">
            <a:spAutoFit/>
          </a:bodyPr>
          <a:lstStyle/>
          <a:p>
            <a:pPr fontAlgn="base"/>
            <a:r>
              <a:rPr lang="ru-RU" sz="2000" b="1" dirty="0"/>
              <a:t>Разделительный твердый знак (</a:t>
            </a:r>
            <a:r>
              <a:rPr lang="ru-RU" sz="2000" b="1" dirty="0" err="1"/>
              <a:t>ъ</a:t>
            </a:r>
            <a:r>
              <a:rPr lang="ru-RU" sz="2000" b="1" dirty="0"/>
              <a:t>) и мягкий знак  (Ь) . Правописание.</a:t>
            </a:r>
          </a:p>
          <a:p>
            <a:pPr fontAlgn="base"/>
            <a:br>
              <a:rPr lang="ru-RU" sz="2000" dirty="0"/>
            </a:br>
            <a:r>
              <a:rPr lang="ru-RU" sz="2800" b="1" dirty="0"/>
              <a:t>Твердый знак Ъ пишется:</a:t>
            </a:r>
            <a:r>
              <a:rPr lang="ru-RU" sz="2800" dirty="0"/>
              <a:t> после приставок, оканчивающихся на согласную перед Е, Ё, Ю, Я. </a:t>
            </a:r>
          </a:p>
          <a:p>
            <a:pPr fontAlgn="base"/>
            <a:r>
              <a:rPr lang="ru-RU" sz="2800" dirty="0"/>
              <a:t>Подъем, разъезд. после числительных двух- трех-, четырех-, перед Е, Ё, Ю, Я.: трехъярусный. </a:t>
            </a:r>
          </a:p>
          <a:p>
            <a:pPr fontAlgn="base"/>
            <a:r>
              <a:rPr lang="ru-RU" sz="2800" dirty="0"/>
              <a:t>после иностранных приставок, которые в русском языке не выделяются как приставки.</a:t>
            </a:r>
          </a:p>
          <a:p>
            <a:pPr fontAlgn="base"/>
            <a:r>
              <a:rPr lang="ru-RU" sz="2800" dirty="0"/>
              <a:t>Например: объем, адъютант и т.д.</a:t>
            </a:r>
            <a:br>
              <a:rPr lang="ru-RU" sz="2800" dirty="0"/>
            </a:br>
            <a:br>
              <a:rPr lang="ru-RU" sz="2800" dirty="0"/>
            </a:br>
            <a:r>
              <a:rPr lang="ru-RU" sz="2800" b="1" dirty="0"/>
              <a:t>Ь знак пишется</a:t>
            </a:r>
            <a:r>
              <a:rPr lang="ru-RU" sz="2800" dirty="0"/>
              <a:t>, как правило, в корнях слов, часто в заимствованных словах.</a:t>
            </a:r>
          </a:p>
          <a:p>
            <a:pPr fontAlgn="base"/>
            <a:r>
              <a:rPr lang="ru-RU" sz="2800" dirty="0"/>
              <a:t>Пример: вьюга, подьячий, пьедестал.</a:t>
            </a:r>
          </a:p>
          <a:p>
            <a:br>
              <a:rPr lang="ru-RU" dirty="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496944" cy="3970318"/>
          </a:xfrm>
          <a:prstGeom prst="rect">
            <a:avLst/>
          </a:prstGeom>
        </p:spPr>
        <p:txBody>
          <a:bodyPr wrap="square">
            <a:spAutoFit/>
          </a:bodyPr>
          <a:lstStyle/>
          <a:p>
            <a:r>
              <a:rPr lang="ru-RU" sz="3600" dirty="0"/>
              <a:t>В некоторых иноязычных словах перед буквой </a:t>
            </a:r>
            <a:r>
              <a:rPr lang="ru-RU" sz="3600" b="1" dirty="0"/>
              <a:t>о</a:t>
            </a:r>
            <a:r>
              <a:rPr lang="ru-RU" sz="3600" dirty="0"/>
              <a:t>: </a:t>
            </a:r>
          </a:p>
          <a:p>
            <a:r>
              <a:rPr lang="ru-RU" sz="3600" i="1" dirty="0"/>
              <a:t>компаньон, батальон, павильон, почтальон, медальон, бульон… </a:t>
            </a:r>
          </a:p>
          <a:p>
            <a:endParaRPr lang="ru-RU" sz="3600" dirty="0"/>
          </a:p>
          <a:p>
            <a:r>
              <a:rPr lang="ru-RU" sz="3600" dirty="0"/>
              <a:t> В словах </a:t>
            </a:r>
            <a:r>
              <a:rPr lang="ru-RU" sz="3600" i="1" dirty="0"/>
              <a:t>подьячий, дьяк, пьедестал, бурьян, интерьер, арьергард, мышьяк…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301</TotalTime>
  <Words>2864</Words>
  <Application>Microsoft Office PowerPoint</Application>
  <PresentationFormat>Экран (4:3)</PresentationFormat>
  <Paragraphs>224</Paragraphs>
  <Slides>24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24</vt:i4>
      </vt:variant>
    </vt:vector>
  </HeadingPairs>
  <TitlesOfParts>
    <vt:vector size="31" baseType="lpstr">
      <vt:lpstr>Arial</vt:lpstr>
      <vt:lpstr>Calibri</vt:lpstr>
      <vt:lpstr>Cambria</vt:lpstr>
      <vt:lpstr>Franklin Gothic Book</vt:lpstr>
      <vt:lpstr>Perpetua</vt:lpstr>
      <vt:lpstr>Wingdings 2</vt:lpstr>
      <vt:lpstr>Справедливость</vt:lpstr>
      <vt:lpstr>Подготовка к ЕГЭ Задание 10</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Задание 10</dc:title>
  <dc:creator>1</dc:creator>
  <cp:lastModifiedBy>Александр Лобанев</cp:lastModifiedBy>
  <cp:revision>29</cp:revision>
  <dcterms:created xsi:type="dcterms:W3CDTF">2020-11-10T04:25:27Z</dcterms:created>
  <dcterms:modified xsi:type="dcterms:W3CDTF">2020-12-06T06:16:26Z</dcterms:modified>
</cp:coreProperties>
</file>