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005" r:id="rId1"/>
  </p:sldMasterIdLst>
  <p:notesMasterIdLst>
    <p:notesMasterId r:id="rId2"/>
  </p:notesMasterIdLst>
  <p:handoutMasterIdLst>
    <p:handoutMasterId r:id="rId3"/>
  </p:handoutMasterIdLst>
  <p:sldIdLst>
    <p:sldId id="493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6" r:id="rId14"/>
    <p:sldId id="507" r:id="rId15"/>
    <p:sldId id="508" r:id="rId16"/>
    <p:sldId id="510" r:id="rId17"/>
    <p:sldId id="424" r:id="rId18"/>
    <p:sldId id="485" r:id="rId19"/>
    <p:sldId id="473" r:id="rId20"/>
    <p:sldId id="476" r:id="rId21"/>
    <p:sldId id="477" r:id="rId22"/>
    <p:sldId id="481" r:id="rId23"/>
    <p:sldId id="483" r:id="rId24"/>
    <p:sldId id="484" r:id="rId25"/>
    <p:sldId id="492" r:id="rId26"/>
    <p:sldId id="487" r:id="rId27"/>
    <p:sldId id="488" r:id="rId28"/>
    <p:sldId id="489" r:id="rId29"/>
    <p:sldId id="491" r:id="rId30"/>
    <p:sldId id="511" r:id="rId31"/>
    <p:sldId id="552" r:id="rId32"/>
    <p:sldId id="518" r:id="rId33"/>
    <p:sldId id="514" r:id="rId34"/>
    <p:sldId id="614" r:id="rId35"/>
    <p:sldId id="615" r:id="rId36"/>
    <p:sldId id="616" r:id="rId37"/>
    <p:sldId id="617" r:id="rId38"/>
    <p:sldId id="618" r:id="rId39"/>
    <p:sldId id="619" r:id="rId40"/>
    <p:sldId id="620" r:id="rId41"/>
    <p:sldId id="520" r:id="rId42"/>
    <p:sldId id="521" r:id="rId43"/>
    <p:sldId id="524" r:id="rId44"/>
    <p:sldId id="525" r:id="rId45"/>
    <p:sldId id="529" r:id="rId46"/>
    <p:sldId id="611" r:id="rId47"/>
    <p:sldId id="612" r:id="rId48"/>
    <p:sldId id="526" r:id="rId49"/>
    <p:sldId id="547" r:id="rId50"/>
    <p:sldId id="532" r:id="rId51"/>
    <p:sldId id="533" r:id="rId52"/>
    <p:sldId id="534" r:id="rId53"/>
    <p:sldId id="535" r:id="rId54"/>
    <p:sldId id="539" r:id="rId55"/>
    <p:sldId id="548" r:id="rId56"/>
    <p:sldId id="549" r:id="rId57"/>
    <p:sldId id="550" r:id="rId58"/>
    <p:sldId id="540" r:id="rId59"/>
    <p:sldId id="542" r:id="rId60"/>
    <p:sldId id="543" r:id="rId61"/>
    <p:sldId id="544" r:id="rId62"/>
    <p:sldId id="545" r:id="rId63"/>
    <p:sldId id="551" r:id="rId64"/>
    <p:sldId id="554" r:id="rId65"/>
    <p:sldId id="556" r:id="rId66"/>
    <p:sldId id="560" r:id="rId67"/>
    <p:sldId id="564" r:id="rId68"/>
    <p:sldId id="566" r:id="rId69"/>
    <p:sldId id="568" r:id="rId70"/>
    <p:sldId id="569" r:id="rId71"/>
    <p:sldId id="570" r:id="rId72"/>
    <p:sldId id="571" r:id="rId73"/>
    <p:sldId id="573" r:id="rId74"/>
    <p:sldId id="574" r:id="rId75"/>
    <p:sldId id="575" r:id="rId76"/>
    <p:sldId id="576" r:id="rId77"/>
    <p:sldId id="577" r:id="rId78"/>
    <p:sldId id="613" r:id="rId79"/>
    <p:sldId id="598" r:id="rId80"/>
    <p:sldId id="600" r:id="rId81"/>
    <p:sldId id="601" r:id="rId82"/>
    <p:sldId id="603" r:id="rId83"/>
    <p:sldId id="604" r:id="rId84"/>
    <p:sldId id="605" r:id="rId85"/>
    <p:sldId id="599" r:id="rId86"/>
    <p:sldId id="578" r:id="rId87"/>
    <p:sldId id="587" r:id="rId88"/>
    <p:sldId id="588" r:id="rId89"/>
    <p:sldId id="579" r:id="rId90"/>
    <p:sldId id="580" r:id="rId91"/>
    <p:sldId id="581" r:id="rId92"/>
    <p:sldId id="591" r:id="rId93"/>
    <p:sldId id="582" r:id="rId94"/>
    <p:sldId id="584" r:id="rId95"/>
    <p:sldId id="590" r:id="rId96"/>
    <p:sldId id="585" r:id="rId97"/>
    <p:sldId id="586" r:id="rId98"/>
    <p:sldId id="592" r:id="rId99"/>
    <p:sldId id="594" r:id="rId100"/>
    <p:sldId id="597" r:id="rId101"/>
  </p:sldIdLst>
  <p:sldSz cx="12192000" cy="6858000"/>
  <p:notesSz cx="6858000" cy="9144000"/>
  <p:custDataLst>
    <p:tags r:id="rId102"/>
  </p:custData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ll Slide here" id="{705054ED-DB56-FA4C-BB16-D35BDEFFF4C1}">
          <p14:sldIdLst/>
        </p14:section>
        <p14:section name="Free Slides" id="{3138D0C9-815B-4821-BA3A-ABB0E9C27787}">
          <p14:sldIdLst>
            <p14:sldId id="493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6"/>
            <p14:sldId id="507"/>
            <p14:sldId id="508"/>
            <p14:sldId id="510"/>
            <p14:sldId id="424"/>
            <p14:sldId id="485"/>
            <p14:sldId id="473"/>
            <p14:sldId id="476"/>
            <p14:sldId id="477"/>
            <p14:sldId id="481"/>
            <p14:sldId id="483"/>
            <p14:sldId id="484"/>
            <p14:sldId id="492"/>
            <p14:sldId id="487"/>
            <p14:sldId id="488"/>
            <p14:sldId id="489"/>
            <p14:sldId id="491"/>
            <p14:sldId id="511"/>
            <p14:sldId id="552"/>
            <p14:sldId id="518"/>
            <p14:sldId id="514"/>
            <p14:sldId id="614"/>
            <p14:sldId id="615"/>
            <p14:sldId id="616"/>
            <p14:sldId id="617"/>
            <p14:sldId id="618"/>
            <p14:sldId id="619"/>
            <p14:sldId id="620"/>
            <p14:sldId id="520"/>
            <p14:sldId id="521"/>
            <p14:sldId id="524"/>
            <p14:sldId id="525"/>
            <p14:sldId id="529"/>
            <p14:sldId id="611"/>
            <p14:sldId id="612"/>
            <p14:sldId id="526"/>
            <p14:sldId id="547"/>
            <p14:sldId id="532"/>
            <p14:sldId id="533"/>
            <p14:sldId id="534"/>
            <p14:sldId id="535"/>
            <p14:sldId id="539"/>
            <p14:sldId id="548"/>
            <p14:sldId id="549"/>
            <p14:sldId id="550"/>
            <p14:sldId id="540"/>
            <p14:sldId id="542"/>
            <p14:sldId id="543"/>
            <p14:sldId id="544"/>
            <p14:sldId id="545"/>
            <p14:sldId id="551"/>
            <p14:sldId id="554"/>
            <p14:sldId id="556"/>
            <p14:sldId id="560"/>
            <p14:sldId id="564"/>
            <p14:sldId id="566"/>
            <p14:sldId id="568"/>
            <p14:sldId id="569"/>
            <p14:sldId id="570"/>
            <p14:sldId id="571"/>
            <p14:sldId id="573"/>
            <p14:sldId id="574"/>
            <p14:sldId id="575"/>
            <p14:sldId id="576"/>
            <p14:sldId id="577"/>
            <p14:sldId id="613"/>
            <p14:sldId id="598"/>
            <p14:sldId id="600"/>
            <p14:sldId id="601"/>
            <p14:sldId id="603"/>
            <p14:sldId id="604"/>
            <p14:sldId id="605"/>
            <p14:sldId id="599"/>
            <p14:sldId id="578"/>
            <p14:sldId id="587"/>
            <p14:sldId id="588"/>
            <p14:sldId id="579"/>
            <p14:sldId id="580"/>
            <p14:sldId id="581"/>
            <p14:sldId id="591"/>
            <p14:sldId id="582"/>
            <p14:sldId id="584"/>
            <p14:sldId id="590"/>
            <p14:sldId id="585"/>
            <p14:sldId id="586"/>
            <p14:sldId id="592"/>
            <p14:sldId id="594"/>
            <p14:sldId id="5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47E"/>
    <a:srgbClr val="FFDBB7"/>
    <a:srgbClr val="D96974"/>
    <a:srgbClr val="486D84"/>
    <a:srgbClr val="C6A98C"/>
    <a:srgbClr val="E0848D"/>
    <a:srgbClr val="EE7954"/>
    <a:srgbClr val="3B3B3B"/>
    <a:srgbClr val="323232"/>
    <a:srgbClr val="F1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1"/>
    <p:restoredTop sz="96535"/>
  </p:normalViewPr>
  <p:slideViewPr>
    <p:cSldViewPr snapToGrid="0" snapToObjects="1">
      <p:cViewPr>
        <p:scale>
          <a:sx n="94" d="100"/>
          <a:sy n="94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00" Type="http://schemas.openxmlformats.org/officeDocument/2006/relationships/slide" Target="slides/slide97.xml" /><Relationship Id="rId101" Type="http://schemas.openxmlformats.org/officeDocument/2006/relationships/slide" Target="slides/slide98.xml" /><Relationship Id="rId102" Type="http://schemas.openxmlformats.org/officeDocument/2006/relationships/tags" Target="tags/tag1.xml" /><Relationship Id="rId103" Type="http://schemas.openxmlformats.org/officeDocument/2006/relationships/presProps" Target="presProps.xml" /><Relationship Id="rId104" Type="http://schemas.openxmlformats.org/officeDocument/2006/relationships/viewProps" Target="viewProps.xml" /><Relationship Id="rId105" Type="http://schemas.openxmlformats.org/officeDocument/2006/relationships/theme" Target="theme/theme1.xml" /><Relationship Id="rId106" Type="http://schemas.openxmlformats.org/officeDocument/2006/relationships/tableStyles" Target="tableStyles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slide" Target="slides/slide66.xml" /><Relationship Id="rId7" Type="http://schemas.openxmlformats.org/officeDocument/2006/relationships/slide" Target="slides/slide4.xml" /><Relationship Id="rId70" Type="http://schemas.openxmlformats.org/officeDocument/2006/relationships/slide" Target="slides/slide67.xml" /><Relationship Id="rId71" Type="http://schemas.openxmlformats.org/officeDocument/2006/relationships/slide" Target="slides/slide68.xml" /><Relationship Id="rId72" Type="http://schemas.openxmlformats.org/officeDocument/2006/relationships/slide" Target="slides/slide69.xml" /><Relationship Id="rId73" Type="http://schemas.openxmlformats.org/officeDocument/2006/relationships/slide" Target="slides/slide70.xml" /><Relationship Id="rId74" Type="http://schemas.openxmlformats.org/officeDocument/2006/relationships/slide" Target="slides/slide71.xml" /><Relationship Id="rId75" Type="http://schemas.openxmlformats.org/officeDocument/2006/relationships/slide" Target="slides/slide72.xml" /><Relationship Id="rId76" Type="http://schemas.openxmlformats.org/officeDocument/2006/relationships/slide" Target="slides/slide73.xml" /><Relationship Id="rId77" Type="http://schemas.openxmlformats.org/officeDocument/2006/relationships/slide" Target="slides/slide74.xml" /><Relationship Id="rId78" Type="http://schemas.openxmlformats.org/officeDocument/2006/relationships/slide" Target="slides/slide75.xml" /><Relationship Id="rId79" Type="http://schemas.openxmlformats.org/officeDocument/2006/relationships/slide" Target="slides/slide76.xml" /><Relationship Id="rId8" Type="http://schemas.openxmlformats.org/officeDocument/2006/relationships/slide" Target="slides/slide5.xml" /><Relationship Id="rId80" Type="http://schemas.openxmlformats.org/officeDocument/2006/relationships/slide" Target="slides/slide77.xml" /><Relationship Id="rId81" Type="http://schemas.openxmlformats.org/officeDocument/2006/relationships/slide" Target="slides/slide78.xml" /><Relationship Id="rId82" Type="http://schemas.openxmlformats.org/officeDocument/2006/relationships/slide" Target="slides/slide79.xml" /><Relationship Id="rId83" Type="http://schemas.openxmlformats.org/officeDocument/2006/relationships/slide" Target="slides/slide80.xml" /><Relationship Id="rId84" Type="http://schemas.openxmlformats.org/officeDocument/2006/relationships/slide" Target="slides/slide81.xml" /><Relationship Id="rId85" Type="http://schemas.openxmlformats.org/officeDocument/2006/relationships/slide" Target="slides/slide82.xml" /><Relationship Id="rId86" Type="http://schemas.openxmlformats.org/officeDocument/2006/relationships/slide" Target="slides/slide83.xml" /><Relationship Id="rId87" Type="http://schemas.openxmlformats.org/officeDocument/2006/relationships/slide" Target="slides/slide84.xml" /><Relationship Id="rId88" Type="http://schemas.openxmlformats.org/officeDocument/2006/relationships/slide" Target="slides/slide85.xml" /><Relationship Id="rId89" Type="http://schemas.openxmlformats.org/officeDocument/2006/relationships/slide" Target="slides/slide86.xml" /><Relationship Id="rId9" Type="http://schemas.openxmlformats.org/officeDocument/2006/relationships/slide" Target="slides/slide6.xml" /><Relationship Id="rId90" Type="http://schemas.openxmlformats.org/officeDocument/2006/relationships/slide" Target="slides/slide87.xml" /><Relationship Id="rId91" Type="http://schemas.openxmlformats.org/officeDocument/2006/relationships/slide" Target="slides/slide88.xml" /><Relationship Id="rId92" Type="http://schemas.openxmlformats.org/officeDocument/2006/relationships/slide" Target="slides/slide89.xml" /><Relationship Id="rId93" Type="http://schemas.openxmlformats.org/officeDocument/2006/relationships/slide" Target="slides/slide90.xml" /><Relationship Id="rId94" Type="http://schemas.openxmlformats.org/officeDocument/2006/relationships/slide" Target="slides/slide91.xml" /><Relationship Id="rId95" Type="http://schemas.openxmlformats.org/officeDocument/2006/relationships/slide" Target="slides/slide92.xml" /><Relationship Id="rId96" Type="http://schemas.openxmlformats.org/officeDocument/2006/relationships/slide" Target="slides/slide93.xml" /><Relationship Id="rId97" Type="http://schemas.openxmlformats.org/officeDocument/2006/relationships/slide" Target="slides/slide94.xml" /><Relationship Id="rId98" Type="http://schemas.openxmlformats.org/officeDocument/2006/relationships/slide" Target="slides/slide95.xml" /><Relationship Id="rId99" Type="http://schemas.openxmlformats.org/officeDocument/2006/relationships/slide" Target="slides/slide9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486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B1A856-5214-4FC5-9C87-E1F4F2F92D0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330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6862799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846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pattFill prst="pct5">
          <a:fgClr>
            <a:schemeClr val="tx1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0" r:id="rId2"/>
    <p:sldLayoutId id="2147484011" r:id="rId3"/>
    <p:sldLayoutId id="2147484012" r:id="rId4"/>
    <p:sldLayoutId id="2147484014" r:id="rId5"/>
    <p:sldLayoutId id="2147484032" r:id="rId6"/>
    <p:sldLayoutId id="2147484038" r:id="rId7"/>
    <p:sldLayoutId id="2147484039" r:id="rId8"/>
    <p:sldLayoutId id="2147484040" r:id="rId9"/>
    <p:sldLayoutId id="2147484041" r:id="rId10"/>
  </p:sldLayoutIdLst>
  <p:transition/>
  <p:timing/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1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8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9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0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0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1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2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32325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ЭКОНОМИКА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116-125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09571" y="1485213"/>
            <a:ext cx="11128743" cy="24622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Экономика. Производство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Типы экономических систем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Экономический цикл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Экономический рост (ВВП, ВНП)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Предпринимательство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Рынок и рыночный механизм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Деньги. Инфляция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Банковская система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Денежно-кредитная политика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Спрос и предложение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Государственное участие в экономике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Государственный бюджет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Налоги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Мировая экономика</a:t>
            </a:r>
          </a:p>
          <a:p>
            <a:pPr algn="ctr"/>
            <a:r>
              <a:rPr lang="ru-RU" sz="1400">
                <a:solidFill>
                  <a:srgbClr val="D96974"/>
                </a:solidFill>
                <a:latin typeface="Century Gothic" panose="020b0502020202020204" pitchFamily="34" charset="0"/>
              </a:rPr>
              <a:t>Рынок труда. Безработица</a:t>
            </a:r>
          </a:p>
          <a:p>
            <a:pPr algn="ctr"/>
            <a:endParaRPr lang="ru-RU" sz="1400">
              <a:solidFill>
                <a:srgbClr val="D969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37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795339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9344034" y="3101358"/>
            <a:ext cx="2693773" cy="3452025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ФИНАНСОВЫЕ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денежные средства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en-US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6431294" y="3101359"/>
            <a:ext cx="2693773" cy="3452025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ТРУДОВЫЕ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трудоспособ-ное население (знания, умения, навыки людей)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РЕСУРСЫ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415" y="1174173"/>
            <a:ext cx="11023392" cy="1384995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Ресурсы </a:t>
            </a:r>
            <a:r>
              <a:rPr lang="ru-RU" sz="2800" b="1">
                <a:solidFill>
                  <a:srgbClr val="EAB47E"/>
                </a:solidFill>
                <a:latin typeface="Century Gothic" panose="020b0502020202020204" pitchFamily="34" charset="0"/>
              </a:rPr>
              <a:t>исчерпаемы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rgbClr val="EAB47E"/>
                </a:solidFill>
                <a:latin typeface="Century Gothic" panose="020b0502020202020204" pitchFamily="34" charset="0"/>
              </a:rPr>
              <a:t>и </a:t>
            </a:r>
            <a:r>
              <a:rPr lang="ru-RU" sz="2800" b="1">
                <a:solidFill>
                  <a:srgbClr val="EAB47E"/>
                </a:solidFill>
                <a:latin typeface="Century Gothic" panose="020b0502020202020204" pitchFamily="34" charset="0"/>
              </a:rPr>
              <a:t>невозобновимы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удовлетворить все потребности невозможно =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&gt;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необходим выбор наилучшего использования ресурсов.</a:t>
            </a:r>
          </a:p>
        </p:txBody>
      </p:sp>
      <p:sp>
        <p:nvSpPr>
          <p:cNvPr id="2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795339" y="3101359"/>
            <a:ext cx="2533519" cy="3452025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ПРИРОДНЫЕ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(земля, полезные ископаемые, леса, вода, воздух и др).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</a:t>
            </a:r>
            <a:endParaRPr lang="en-US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1817537" y="3013130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10557571" y="3013130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3531851" y="3101359"/>
            <a:ext cx="2693773" cy="3452025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с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8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8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МАТЕРИАЛЬНЫЕ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все созданные человеком средства производства (станки, оборудование)</a:t>
            </a: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4693706" y="3013130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7644831" y="3013130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1950887" y="2559168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4827056" y="2559168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7778181" y="2559168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10690920" y="2559168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9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4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7706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5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7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4" grpId="1"/>
      <p:bldP spid="28" grpId="2"/>
      <p:bldP spid="67" grpId="3"/>
      <p:bldP spid="69" grpId="4"/>
      <p:bldP spid="70" grpId="5"/>
      <p:bldP spid="71" grpId="6"/>
      <p:bldP spid="73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0"/>
            <a:ext cx="795339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9307914" y="4824592"/>
            <a:ext cx="2225531" cy="1167417"/>
          </a:xfrm>
          <a:prstGeom prst="rect">
            <a:avLst/>
          </a:prstGeom>
          <a:solidFill>
            <a:srgbClr val="E0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ПРИБЫЛЬ</a:t>
            </a:r>
            <a:r>
              <a:rPr lang="ru-RU" sz="240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ru-RU" sz="1600">
                <a:solidFill>
                  <a:schemeClr val="tx1"/>
                </a:solidFill>
                <a:latin typeface="Century Gothic" panose="020b0502020202020204" pitchFamily="34" charset="0"/>
              </a:rPr>
              <a:t>разница между выручкой и издержками.</a:t>
            </a:r>
            <a:endParaRPr lang="ru-RU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507957" y="4824592"/>
            <a:ext cx="2220204" cy="1167417"/>
          </a:xfrm>
          <a:prstGeom prst="rect">
            <a:avLst/>
          </a:prstGeom>
          <a:solidFill>
            <a:srgbClr val="E0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Century Gothic" panose="020b0502020202020204" pitchFamily="34" charset="0"/>
              </a:rPr>
              <a:t>ЗАРАБОТНАЯ ПЛАТА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3916277" y="4824591"/>
            <a:ext cx="2220204" cy="1167418"/>
          </a:xfrm>
          <a:prstGeom prst="rect">
            <a:avLst/>
          </a:prstGeom>
          <a:solidFill>
            <a:srgbClr val="E0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Century Gothic" panose="020b0502020202020204" pitchFamily="34" charset="0"/>
              </a:rPr>
              <a:t>ПРОЦЕНТ </a:t>
            </a:r>
            <a:r>
              <a:rPr lang="ru-RU" sz="2000">
                <a:solidFill>
                  <a:schemeClr val="tx1"/>
                </a:solidFill>
                <a:latin typeface="Century Gothic" panose="020b0502020202020204" pitchFamily="34" charset="0"/>
              </a:rPr>
              <a:t>(ДИВИДЕНД)</a:t>
            </a:r>
            <a:endParaRPr lang="ru-RU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77" y="4824591"/>
            <a:ext cx="2220204" cy="1167418"/>
          </a:xfrm>
          <a:prstGeom prst="rect">
            <a:avLst/>
          </a:prstGeom>
          <a:solidFill>
            <a:srgbClr val="E08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РЕНТА</a:t>
            </a:r>
            <a:r>
              <a:rPr lang="ru-RU" sz="20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solidFill>
                  <a:schemeClr val="tx1"/>
                </a:solidFill>
                <a:latin typeface="Century Gothic" panose="020b0502020202020204" pitchFamily="34" charset="0"/>
              </a:rPr>
              <a:t>– плата за аренду.</a:t>
            </a:r>
            <a:endParaRPr lang="ru-RU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ФАКТОРЫ ПРОИЗВОДСТВА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9307913" y="2547260"/>
            <a:ext cx="2225532" cy="2277331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ПРЕДПРИНИМА-ТЕЛЬСКИЕ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СПОСОБНОСТИ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en-US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86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6507957" y="2603941"/>
            <a:ext cx="2220204" cy="2220651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ТРУД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рабочая сила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1285877" y="2589355"/>
            <a:ext cx="2220204" cy="2220649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ЗЕМЛЯ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земля, полезные ископаемые и т.д.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</a:t>
            </a:r>
            <a:endParaRPr lang="en-US" sz="20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2267466" y="2424669"/>
            <a:ext cx="257026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10287329" y="2425819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3916277" y="2589355"/>
            <a:ext cx="2220204" cy="2220650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КАПИТАЛ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финансы, здания, оборудование, станки, техника</a:t>
            </a: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4893029" y="2424670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7484709" y="2470591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2395979" y="1970707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5024178" y="1970707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7632107" y="1970707"/>
            <a:ext cx="0" cy="490513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10420679" y="1971857"/>
            <a:ext cx="0" cy="453962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285876" y="6263878"/>
            <a:ext cx="10612081" cy="523220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ФАКТОРНЫЕ                          ДОХОДЫ</a:t>
            </a:r>
          </a:p>
        </p:txBody>
      </p:sp>
      <p:grpSp>
        <p:nvGrpSpPr>
          <p:cNvPr id="43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48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51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58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014415" y="1044377"/>
            <a:ext cx="10987084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ФАКТОРЫ ПРОИЗВОДСТВА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ресурсы, вовлечённые в производство экономических благ.</a:t>
            </a:r>
          </a:p>
        </p:txBody>
      </p:sp>
      <p:cxnSp>
        <p:nvCxnSpPr>
          <p:cNvPr id="81" name="Прямая со стрелкой 80"/>
          <p:cNvCxnSpPr>
            <a:endCxn id="13" idx="2"/>
          </p:cNvCxnSpPr>
          <p:nvPr/>
        </p:nvCxnSpPr>
        <p:spPr>
          <a:xfrm flipH="1" flipV="1">
            <a:off x="2395979" y="5992009"/>
            <a:ext cx="2" cy="271870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112" idx="2"/>
          </p:cNvCxnSpPr>
          <p:nvPr/>
        </p:nvCxnSpPr>
        <p:spPr>
          <a:xfrm flipH="1" flipV="1">
            <a:off x="5026379" y="5992009"/>
            <a:ext cx="0" cy="271869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 flipV="1">
            <a:off x="7632107" y="5992009"/>
            <a:ext cx="0" cy="271869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endCxn id="114" idx="2"/>
          </p:cNvCxnSpPr>
          <p:nvPr/>
        </p:nvCxnSpPr>
        <p:spPr>
          <a:xfrm flipH="1" flipV="1">
            <a:off x="10420680" y="5992009"/>
            <a:ext cx="0" cy="271870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34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3" grpId="1"/>
      <p:bldP spid="112" grpId="2"/>
      <p:bldP spid="13" grpId="3"/>
      <p:bldP spid="10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ЭКОНОМИКА КАК НАУКА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227" y="1044377"/>
            <a:ext cx="10963272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МИКРОЭКОНОМИКА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раздел экономической науки, изучающая проблемы малых субъектов экономики (потребители, фирмы).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39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6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62040" y="2736502"/>
            <a:ext cx="10916867" cy="2677656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Century Gothic" panose="020b0502020202020204" pitchFamily="34" charset="0"/>
              </a:rPr>
              <a:t>Исследует: </a:t>
            </a:r>
          </a:p>
          <a:p>
            <a:r>
              <a:rPr lang="ru-RU" sz="2800">
                <a:latin typeface="Century Gothic" panose="020b0502020202020204" pitchFamily="34" charset="0"/>
              </a:rPr>
              <a:t>влияние соотношения цены/качества на выбор потребителя; </a:t>
            </a:r>
          </a:p>
          <a:p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выбор эффективного способа управления производством и др.</a:t>
            </a:r>
          </a:p>
        </p:txBody>
      </p:sp>
    </p:spTree>
    <p:extLst>
      <p:ext uri="{BB962C8B-B14F-4D97-AF65-F5344CB8AC3E}">
        <p14:creationId xmlns:p14="http://schemas.microsoft.com/office/powerpoint/2010/main" val="125318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ЭКОНОМИКА КАК НАУКА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227" y="1044377"/>
            <a:ext cx="10963272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МАКРОЭКОНОМИКА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раздел экономической науки, изучающий международные экономические отношения и  экономические процессы в масштабе страны.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39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6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62040" y="2736502"/>
            <a:ext cx="10916867" cy="3539430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Century Gothic" panose="020b0502020202020204" pitchFamily="34" charset="0"/>
              </a:rPr>
              <a:t>Исследует: </a:t>
            </a:r>
          </a:p>
          <a:p>
            <a:r>
              <a:rPr lang="ru-RU" sz="2800">
                <a:latin typeface="Century Gothic" panose="020b0502020202020204" pitchFamily="34" charset="0"/>
              </a:rPr>
              <a:t>инфляцию, </a:t>
            </a:r>
          </a:p>
          <a:p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безработицу, </a:t>
            </a:r>
          </a:p>
          <a:p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экономический цикл, </a:t>
            </a:r>
          </a:p>
          <a:p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формирование государственного бюджета. </a:t>
            </a:r>
          </a:p>
        </p:txBody>
      </p:sp>
    </p:spTree>
    <p:extLst>
      <p:ext uri="{BB962C8B-B14F-4D97-AF65-F5344CB8AC3E}">
        <p14:creationId xmlns:p14="http://schemas.microsoft.com/office/powerpoint/2010/main" val="267982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ЭКОНОМИКИ КАК НАУКИ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271463" y="1667683"/>
            <a:ext cx="2968917" cy="169277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Познавательная 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ru-RU" sz="2200">
                <a:solidFill>
                  <a:srgbClr val="D9697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сбор, изучение, анализ сведений об экономических процессах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en-US" sz="2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271464" y="4762456"/>
            <a:ext cx="2968917" cy="169277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Методологическая 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ru-RU" sz="2200">
                <a:solidFill>
                  <a:srgbClr val="D9697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разрабатывает методы хозяйственной деятельности</a:t>
            </a: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en-US" sz="2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1817119-359C-4840-83A3-48BCE44E5CA8}"/>
              </a:ext>
            </a:extLst>
          </p:cNvPr>
          <p:cNvSpPr txBox="1"/>
          <p:nvPr/>
        </p:nvSpPr>
        <p:spPr>
          <a:xfrm>
            <a:off x="3548063" y="1163921"/>
            <a:ext cx="7216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+mj-lt"/>
              </a:rPr>
              <a:t>3</a:t>
            </a:r>
            <a:endParaRPr lang="id-ID" sz="2800" b="1">
              <a:solidFill>
                <a:srgbClr val="D96974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3548061" y="1667683"/>
            <a:ext cx="3436939" cy="135421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Прогностическая </a:t>
            </a:r>
            <a:r>
              <a:rPr lang="ru-RU" sz="2200">
                <a:solidFill>
                  <a:srgbClr val="D9697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(позволяет предвидеть кризис или рост в экономике)</a:t>
            </a:r>
            <a:endParaRPr lang="en-US" sz="2200">
              <a:solidFill>
                <a:srgbClr val="D9697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1817119-359C-4840-83A3-48BCE44E5CA8}"/>
              </a:ext>
            </a:extLst>
          </p:cNvPr>
          <p:cNvSpPr txBox="1"/>
          <p:nvPr/>
        </p:nvSpPr>
        <p:spPr>
          <a:xfrm>
            <a:off x="3548062" y="4331570"/>
            <a:ext cx="7216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+mj-lt"/>
              </a:rPr>
              <a:t>4</a:t>
            </a:r>
            <a:endParaRPr lang="id-ID" sz="2800" b="1">
              <a:solidFill>
                <a:srgbClr val="D96974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3548061" y="4814652"/>
            <a:ext cx="3436939" cy="169277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Образовательная</a:t>
            </a:r>
          </a:p>
          <a:p>
            <a:r>
              <a:rPr lang="ru-RU" sz="2200">
                <a:solidFill>
                  <a:srgbClr val="D9697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(передача знаний об экономической теории и практике)</a:t>
            </a:r>
            <a:endParaRPr lang="en-US" sz="2200">
              <a:solidFill>
                <a:srgbClr val="D9697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ru-RU"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US" sz="22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1817119-359C-4840-83A3-48BCE44E5CA8}"/>
              </a:ext>
            </a:extLst>
          </p:cNvPr>
          <p:cNvSpPr txBox="1"/>
          <p:nvPr/>
        </p:nvSpPr>
        <p:spPr>
          <a:xfrm>
            <a:off x="271463" y="1163921"/>
            <a:ext cx="7216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+mj-lt"/>
              </a:rPr>
              <a:t>1</a:t>
            </a:r>
            <a:endParaRPr lang="id-ID" sz="2800" b="1">
              <a:solidFill>
                <a:srgbClr val="D96974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1817119-359C-4840-83A3-48BCE44E5CA8}"/>
              </a:ext>
            </a:extLst>
          </p:cNvPr>
          <p:cNvSpPr txBox="1"/>
          <p:nvPr/>
        </p:nvSpPr>
        <p:spPr>
          <a:xfrm>
            <a:off x="271462" y="4331569"/>
            <a:ext cx="7216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b="1">
                <a:solidFill>
                  <a:srgbClr val="D96974"/>
                </a:solidFill>
                <a:latin typeface="+mj-lt"/>
              </a:rPr>
              <a:t>2</a:t>
            </a:r>
            <a:endParaRPr lang="id-ID" sz="2800" b="1">
              <a:solidFill>
                <a:srgbClr val="D96974"/>
              </a:solidFill>
              <a:latin typeface="+mj-lt"/>
            </a:endParaRPr>
          </a:p>
        </p:txBody>
      </p:sp>
      <p:grpSp>
        <p:nvGrpSpPr>
          <p:cNvPr id="70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1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74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6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lowchart: Off-page Connector 87">
            <a:extLst>
              <a:ext uri="{FF2B5EF4-FFF2-40B4-BE49-F238E27FC236}">
                <a16:creationId xmlns:a16="http://schemas.microsoft.com/office/drawing/2014/main" xmlns="" id="{26FAB33C-62D3-4A52-BE7D-1A09C8418715}"/>
              </a:ext>
            </a:extLst>
          </p:cNvPr>
          <p:cNvSpPr/>
          <p:nvPr/>
        </p:nvSpPr>
        <p:spPr>
          <a:xfrm>
            <a:off x="7632699" y="1163919"/>
            <a:ext cx="4134864" cy="1726012"/>
          </a:xfrm>
          <a:prstGeom prst="flowChartOffpageConnector">
            <a:avLst/>
          </a:prstGeom>
          <a:solidFill>
            <a:srgbClr val="F6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3200">
                <a:solidFill>
                  <a:srgbClr val="404040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Главная проблема экономики:</a:t>
            </a:r>
            <a:endParaRPr lang="en-US" sz="3200" kern="0">
              <a:solidFill>
                <a:srgbClr val="404040"/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7669287" y="2909929"/>
            <a:ext cx="4061688" cy="3948073"/>
          </a:xfrm>
          <a:prstGeom prst="ellipse">
            <a:avLst/>
          </a:prstGeom>
          <a:solidFill>
            <a:srgbClr val="F6D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8135709" y="3704119"/>
            <a:ext cx="3128844" cy="258532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удовлетворить </a:t>
            </a:r>
            <a:r>
              <a:rPr lang="ru-RU" sz="2800" b="1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неограниченные</a:t>
            </a:r>
            <a:r>
              <a:rPr lang="ru-RU" sz="28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ru-RU" sz="2800" b="1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потребности</a:t>
            </a:r>
            <a:r>
              <a:rPr lang="ru-RU" sz="28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с помощью </a:t>
            </a:r>
            <a:r>
              <a:rPr lang="ru-RU" sz="2800" b="1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ограниченных ресурсов</a:t>
            </a:r>
            <a:endParaRPr lang="en-US" sz="2800" b="1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1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5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1"/>
      <p:bldP spid="49" grpId="2"/>
      <p:bldP spid="51" grpId="3"/>
      <p:bldP spid="30" grpId="4"/>
      <p:bldP spid="31" grpId="5"/>
      <p:bldP spid="32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921922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ЭКОНОМИЧЕСКИЕ</a:t>
            </a:r>
            <a:b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СИСТЕМЫ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123-127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594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3 ГЛАВНЫХ ВОПРОСА ЭКОНОМИКИ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6" name="Title 2"/>
          <p:cNvSpPr txBox="1"/>
          <p:nvPr/>
        </p:nvSpPr>
        <p:spPr>
          <a:xfrm>
            <a:off x="1062040" y="1295465"/>
            <a:ext cx="11008606" cy="1336524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 Любое общество в любой стадии развития решает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3 главных вопроса  экономики:</a:t>
            </a:r>
            <a:endParaRPr lang="en-US" sz="2000" b="1">
              <a:solidFill>
                <a:srgbClr val="E5986D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2"/>
          <p:cNvSpPr txBox="1"/>
          <p:nvPr/>
        </p:nvSpPr>
        <p:spPr>
          <a:xfrm>
            <a:off x="3149067" y="3013293"/>
            <a:ext cx="3929449" cy="7555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ЧТО</a:t>
            </a:r>
            <a:r>
              <a:rPr lang="ru-RU" sz="2800">
                <a:solidFill>
                  <a:srgbClr val="008080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latin typeface="Century Gothic" panose="020b0502020202020204" pitchFamily="34" charset="0"/>
              </a:rPr>
              <a:t>ПРОИЗВОДИТЬ?</a:t>
            </a:r>
            <a:endParaRPr lang="en-US" sz="2000" b="1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itle 2"/>
          <p:cNvSpPr txBox="1"/>
          <p:nvPr/>
        </p:nvSpPr>
        <p:spPr>
          <a:xfrm>
            <a:off x="3149067" y="4080093"/>
            <a:ext cx="3929449" cy="7555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КАК</a:t>
            </a:r>
            <a:r>
              <a:rPr lang="ru-RU" sz="2800">
                <a:solidFill>
                  <a:srgbClr val="FF9966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latin typeface="Century Gothic" panose="020b0502020202020204" pitchFamily="34" charset="0"/>
              </a:rPr>
              <a:t>ПРОИЗВОДИТЬ?</a:t>
            </a:r>
            <a:endParaRPr lang="en-US" sz="2000" b="1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itle 2"/>
          <p:cNvSpPr txBox="1"/>
          <p:nvPr/>
        </p:nvSpPr>
        <p:spPr>
          <a:xfrm>
            <a:off x="3149067" y="5175118"/>
            <a:ext cx="4584357" cy="7555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ДЛЯ КОГО </a:t>
            </a:r>
            <a:r>
              <a:rPr lang="ru-RU" sz="2800">
                <a:latin typeface="Century Gothic" panose="020b0502020202020204" pitchFamily="34" charset="0"/>
              </a:rPr>
              <a:t>ПРОИЗВОДИТЬ?</a:t>
            </a:r>
            <a:endParaRPr lang="en-US" sz="2000" b="1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7869349" y="2832637"/>
            <a:ext cx="4201295" cy="698431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>
                <a:latin typeface="Century Gothic" panose="020b0502020202020204" pitchFamily="34" charset="0"/>
              </a:rPr>
              <a:t>т.е. какой товар или услугу  предприниматель выбирает производить</a:t>
            </a:r>
          </a:p>
        </p:txBody>
      </p:sp>
      <p:sp>
        <p:nvSpPr>
          <p:cNvPr id="32" name="Title 2"/>
          <p:cNvSpPr txBox="1"/>
          <p:nvPr/>
        </p:nvSpPr>
        <p:spPr>
          <a:xfrm>
            <a:off x="7869348" y="4030665"/>
            <a:ext cx="4201295" cy="698431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>
                <a:latin typeface="Century Gothic" panose="020b0502020202020204" pitchFamily="34" charset="0"/>
              </a:rPr>
              <a:t>т.е. какие ресурсы и технологии он будет использовать</a:t>
            </a:r>
          </a:p>
        </p:txBody>
      </p:sp>
      <p:sp>
        <p:nvSpPr>
          <p:cNvPr id="33" name="Title 2"/>
          <p:cNvSpPr txBox="1"/>
          <p:nvPr/>
        </p:nvSpPr>
        <p:spPr>
          <a:xfrm>
            <a:off x="7869351" y="5125690"/>
            <a:ext cx="4201295" cy="698431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>
                <a:latin typeface="Century Gothic" panose="020b0502020202020204" pitchFamily="34" charset="0"/>
              </a:rPr>
              <a:t>т.е. кто будет покупать этот товар или услугу</a:t>
            </a:r>
          </a:p>
        </p:txBody>
      </p:sp>
      <p:cxnSp>
        <p:nvCxnSpPr>
          <p:cNvPr id="34" name="Соединительная линия уступом 33"/>
          <p:cNvCxnSpPr>
            <a:endCxn id="27" idx="1"/>
          </p:cNvCxnSpPr>
          <p:nvPr/>
        </p:nvCxnSpPr>
        <p:spPr>
          <a:xfrm>
            <a:off x="1851608" y="2631989"/>
            <a:ext cx="1297459" cy="759063"/>
          </a:xfrm>
          <a:prstGeom prst="bentConnector3">
            <a:avLst>
              <a:gd name="adj1" fmla="val 476"/>
            </a:avLst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endCxn id="29" idx="1"/>
          </p:cNvCxnSpPr>
          <p:nvPr/>
        </p:nvCxnSpPr>
        <p:spPr>
          <a:xfrm rot="16200000" flipH="1">
            <a:off x="1587406" y="2896190"/>
            <a:ext cx="1825863" cy="1297459"/>
          </a:xfrm>
          <a:prstGeom prst="bentConnector2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30" idx="1"/>
          </p:cNvCxnSpPr>
          <p:nvPr/>
        </p:nvCxnSpPr>
        <p:spPr>
          <a:xfrm rot="16200000" flipH="1">
            <a:off x="1039892" y="3443702"/>
            <a:ext cx="2920890" cy="1297459"/>
          </a:xfrm>
          <a:prstGeom prst="bentConnector2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1596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ПОНЯТИЕ ЭКОНОМИЧЕСКОЙ СИСТЕМЫ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1062039" y="1295465"/>
            <a:ext cx="10936371" cy="1336524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Решение этих вопросов обеспечивает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экономическая система</a:t>
            </a:r>
            <a:r>
              <a:rPr lang="ru-RU" sz="2800">
                <a:latin typeface="Century Gothic" panose="020b0502020202020204" pitchFamily="34" charset="0"/>
              </a:rPr>
              <a:t>. В </a:t>
            </a:r>
          </a:p>
          <a:p>
            <a:pPr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каждой экономической системе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эти вопросы решаются по-разному</a:t>
            </a:r>
            <a:r>
              <a:rPr lang="ru-RU" sz="2800">
                <a:latin typeface="Century Gothic" panose="020b0502020202020204" pitchFamily="34" charset="0"/>
              </a:rPr>
              <a:t>.</a:t>
            </a:r>
            <a:endParaRPr lang="en-US" sz="2000" b="1">
              <a:solidFill>
                <a:srgbClr val="008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040" y="3095441"/>
            <a:ext cx="10898977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ЭКОНОМИЧЕСКАЯ СИСТЕМА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 совокупность механизмов распределения ограниченных ресурсов для удовлетворения потребностей людей.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893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ТИПЫ ЭКОНОМИЧЕСКИХ СИСТЕМ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99585"/>
              </p:ext>
            </p:extLst>
          </p:nvPr>
        </p:nvGraphicFramePr>
        <p:xfrm>
          <a:off x="0" y="1088285"/>
          <a:ext cx="12192004" cy="57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9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5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3869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latin typeface="Century Gothic" panose="020b0502020202020204" pitchFamily="34" charset="0"/>
                        </a:rPr>
                        <a:t>Что сравнивается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Традиционная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Командная (плановая, административная)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Рыночная </a:t>
                      </a:r>
                    </a:p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5020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Gothic" panose="020b0502020202020204" pitchFamily="34" charset="0"/>
                        </a:rPr>
                        <a:t>Основная</a:t>
                      </a:r>
                      <a:r>
                        <a:rPr lang="ru-RU" sz="2000" b="1" baseline="0">
                          <a:latin typeface="Century Gothic" panose="020b0502020202020204" pitchFamily="34" charset="0"/>
                        </a:rPr>
                        <a:t> о</a:t>
                      </a:r>
                      <a:r>
                        <a:rPr lang="ru-RU" sz="2000" b="1">
                          <a:latin typeface="Century Gothic" panose="020b0502020202020204" pitchFamily="34" charset="0"/>
                        </a:rPr>
                        <a:t>собенность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- первая по своему появлению;</a:t>
                      </a:r>
                    </a:p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- натуральное</a:t>
                      </a: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 хозяйство </a:t>
                      </a:r>
                      <a:r>
                        <a:rPr lang="ru-RU" sz="1800" b="0" baseline="0">
                          <a:latin typeface="Century Gothic" panose="020b0502020202020204" pitchFamily="34" charset="0"/>
                        </a:rPr>
                        <a:t>(продукты производятся лишь для собственного потребления, не для продажи)</a:t>
                      </a:r>
                      <a:endParaRPr lang="ru-RU" sz="18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Gothic" panose="020b0502020202020204" pitchFamily="34" charset="0"/>
                        </a:rPr>
                        <a:t>отсутствие</a:t>
                      </a:r>
                      <a:r>
                        <a:rPr lang="ru-RU" sz="2000" baseline="0">
                          <a:latin typeface="Century Gothic" panose="020b0502020202020204" pitchFamily="34" charset="0"/>
                        </a:rPr>
                        <a:t> свободы производителя и покупателя: полная монополия государства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Gothic" panose="020b0502020202020204" pitchFamily="34" charset="0"/>
                        </a:rPr>
                        <a:t>экономическая</a:t>
                      </a:r>
                      <a:r>
                        <a:rPr lang="ru-RU" sz="2000" baseline="0">
                          <a:latin typeface="Century Gothic" panose="020b0502020202020204" pitchFamily="34" charset="0"/>
                        </a:rPr>
                        <a:t> свобода всех участников рынка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825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Gothic" panose="020b0502020202020204" pitchFamily="34" charset="0"/>
                        </a:rPr>
                        <a:t>Кто решает, что и как производить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обычаи и традиции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государство (составляет</a:t>
                      </a: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 план на определённый период)</a:t>
                      </a:r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сам предприниматель, покупатель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5376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Советские пятиле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848" y="2284689"/>
            <a:ext cx="6725456" cy="45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СОВЕТСКИЕ ПЯТИЛЕТКИ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У вас депрессия, а у нас пятилет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14" y="968350"/>
            <a:ext cx="4288401" cy="58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2816" y="914400"/>
            <a:ext cx="719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Century Gothic" panose="020b0502020202020204" pitchFamily="34" charset="0"/>
              </a:rPr>
              <a:t>В СССР для быстрого развития экономики централизованно  специально созданным органом (Госпланом СССР) разраба-</a:t>
            </a:r>
          </a:p>
          <a:p>
            <a:r>
              <a:rPr lang="ru-RU" sz="2400" err="1">
                <a:latin typeface="Century Gothic" panose="020b0502020202020204" pitchFamily="34" charset="0"/>
              </a:rPr>
              <a:t>тывались пятилетние планы (пятилетки).</a:t>
            </a:r>
          </a:p>
        </p:txBody>
      </p:sp>
    </p:spTree>
    <p:extLst>
      <p:ext uri="{BB962C8B-B14F-4D97-AF65-F5344CB8AC3E}">
        <p14:creationId xmlns:p14="http://schemas.microsoft.com/office/powerpoint/2010/main" val="10076451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ПОНЯТИЕ ЭКОНОМИКИ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3466" y="2888673"/>
            <a:ext cx="3949436" cy="769441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entury Gothic" panose="020b0502020202020204" pitchFamily="34" charset="0"/>
              </a:rPr>
              <a:t>Экономика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5262" y="1517072"/>
            <a:ext cx="10045843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latin typeface="Century Gothic" panose="020b0502020202020204" pitchFamily="34" charset="0"/>
              </a:rPr>
              <a:t>прямой перевод </a:t>
            </a:r>
            <a:r>
              <a:rPr lang="ru-RU" sz="2800">
                <a:latin typeface="Century Gothic" panose="020b0502020202020204" pitchFamily="34" charset="0"/>
              </a:rPr>
              <a:t>(от греч. </a:t>
            </a:r>
            <a:r>
              <a:rPr lang="en-US" sz="2800" err="1">
                <a:latin typeface="Century Gothic" panose="020b0502020202020204" pitchFamily="34" charset="0"/>
              </a:rPr>
              <a:t>oikos </a:t>
            </a:r>
            <a:r>
              <a:rPr lang="ru-RU" sz="2800">
                <a:latin typeface="Century Gothic" panose="020b0502020202020204" pitchFamily="34" charset="0"/>
              </a:rPr>
              <a:t>– дом, хозяйство и </a:t>
            </a:r>
            <a:r>
              <a:rPr lang="en-US" sz="2800" err="1">
                <a:latin typeface="Century Gothic" panose="020b0502020202020204" pitchFamily="34" charset="0"/>
              </a:rPr>
              <a:t>nomos </a:t>
            </a:r>
            <a:r>
              <a:rPr lang="ru-RU" sz="2800">
                <a:latin typeface="Century Gothic" panose="020b0502020202020204" pitchFamily="34" charset="0"/>
              </a:rPr>
              <a:t>– правило, закон) – </a:t>
            </a:r>
            <a:r>
              <a:rPr lang="ru-RU" sz="2800" i="1">
                <a:latin typeface="Century Gothic" panose="020b0502020202020204" pitchFamily="34" charset="0"/>
              </a:rPr>
              <a:t>искусство вести хозяйство</a:t>
            </a:r>
          </a:p>
        </p:txBody>
      </p:sp>
      <p:cxnSp>
        <p:nvCxnSpPr>
          <p:cNvPr id="19" name="Прямая со стрелкой 18"/>
          <p:cNvCxnSpPr>
            <a:stCxn id="16" idx="0"/>
            <a:endCxn id="17" idx="2"/>
          </p:cNvCxnSpPr>
          <p:nvPr/>
        </p:nvCxnSpPr>
        <p:spPr>
          <a:xfrm flipH="1" flipV="1">
            <a:off x="6348184" y="2471179"/>
            <a:ext cx="0" cy="417494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183340" y="4149638"/>
            <a:ext cx="4771829" cy="2246769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наука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о законах развития хозяйства в условиях  ограниченности ресурсов.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96866" y="4149637"/>
            <a:ext cx="4822881" cy="26776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хозяйство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страны, в котором производство обеспечивает общество материальными и нематериальными благами.</a:t>
            </a:r>
          </a:p>
        </p:txBody>
      </p:sp>
      <p:cxnSp>
        <p:nvCxnSpPr>
          <p:cNvPr id="167" name="Прямая со стрелкой 166"/>
          <p:cNvCxnSpPr>
            <a:stCxn id="16" idx="2"/>
            <a:endCxn id="164" idx="0"/>
          </p:cNvCxnSpPr>
          <p:nvPr/>
        </p:nvCxnSpPr>
        <p:spPr>
          <a:xfrm flipH="1">
            <a:off x="3569255" y="3658114"/>
            <a:ext cx="2778929" cy="491524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>
            <a:stCxn id="16" idx="2"/>
            <a:endCxn id="166" idx="0"/>
          </p:cNvCxnSpPr>
          <p:nvPr/>
        </p:nvCxnSpPr>
        <p:spPr>
          <a:xfrm>
            <a:off x="6348184" y="3658114"/>
            <a:ext cx="3260123" cy="491523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4" grpId="1"/>
      <p:bldP spid="16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ТИПЫ ЭКОНОМИЧЕСКИХ СИСТЕМ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82889"/>
              </p:ext>
            </p:extLst>
          </p:nvPr>
        </p:nvGraphicFramePr>
        <p:xfrm>
          <a:off x="0" y="1088286"/>
          <a:ext cx="12192004" cy="576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9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5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8331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latin typeface="Century Gothic" panose="020b0502020202020204" pitchFamily="34" charset="0"/>
                        </a:rPr>
                        <a:t>Что сравнивается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Традиционная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Командная (плановая, административная)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Рыночная </a:t>
                      </a:r>
                    </a:p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782">
                <a:tc>
                  <a:txBody>
                    <a:bodyPr/>
                    <a:lstStyle/>
                    <a:p>
                      <a:r>
                        <a:rPr lang="ru-RU" sz="1800" b="1">
                          <a:latin typeface="Century Gothic" panose="020b0502020202020204" pitchFamily="34" charset="0"/>
                        </a:rPr>
                        <a:t>Форма собственности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преобладает коллективная (общинная)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государственная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все</a:t>
                      </a: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, преобладает частная</a:t>
                      </a:r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9038">
                <a:tc>
                  <a:txBody>
                    <a:bodyPr/>
                    <a:lstStyle/>
                    <a:p>
                      <a:r>
                        <a:rPr lang="ru-RU" sz="2000" b="1" err="1">
                          <a:latin typeface="Century Gothic" panose="020b0502020202020204" pitchFamily="34" charset="0"/>
                        </a:rPr>
                        <a:t>Ценообразо-вание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назначает производитель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централизованное (решает государство)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согласно спросу и предложению (чем выше спрос, тем выше цена)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782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Gothic" panose="020b0502020202020204" pitchFamily="34" charset="0"/>
                        </a:rPr>
                        <a:t>Конкуренция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отсутствует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есть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0782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Gothic" panose="020b0502020202020204" pitchFamily="34" charset="0"/>
                        </a:rPr>
                        <a:t>Безработица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отсутствует, согласно</a:t>
                      </a: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 госплану заняты все</a:t>
                      </a:r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latin typeface="Century Gothic" panose="020b0502020202020204" pitchFamily="34" charset="0"/>
                        </a:rPr>
                        <a:t>есть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40562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ТИПЫ ЭКОНОМИЧЕСКИХ СИСТЕМ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94878"/>
              </p:ext>
            </p:extLst>
          </p:nvPr>
        </p:nvGraphicFramePr>
        <p:xfrm>
          <a:off x="0" y="1088289"/>
          <a:ext cx="12192004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9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5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7728">
                <a:tc>
                  <a:txBody>
                    <a:bodyPr/>
                    <a:lstStyle/>
                    <a:p>
                      <a:pPr algn="ctr"/>
                      <a:r>
                        <a:rPr lang="ru-RU" sz="2000" b="0">
                          <a:latin typeface="Century Gothic" panose="020b0502020202020204" pitchFamily="34" charset="0"/>
                        </a:rPr>
                        <a:t>Что сравнивается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Традиционная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Командная (плановая, административная) 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Рыночная </a:t>
                      </a:r>
                    </a:p>
                    <a:p>
                      <a:pPr algn="ctr"/>
                      <a:r>
                        <a:rPr lang="ru-RU" sz="2000">
                          <a:latin typeface="Century Gothic" panose="020b0502020202020204" pitchFamily="34" charset="0"/>
                        </a:rPr>
                        <a:t>экономика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8143">
                <a:tc>
                  <a:txBody>
                    <a:bodyPr/>
                    <a:lstStyle/>
                    <a:p>
                      <a:r>
                        <a:rPr lang="ru-RU" sz="2000" b="1" err="1">
                          <a:latin typeface="Century Gothic" panose="020b0502020202020204" pitchFamily="34" charset="0"/>
                        </a:rPr>
                        <a:t>Положитель-ные</a:t>
                      </a:r>
                      <a:r>
                        <a:rPr lang="ru-RU" sz="2000" b="1" baseline="0">
                          <a:latin typeface="Century Gothic" panose="020b0502020202020204" pitchFamily="34" charset="0"/>
                        </a:rPr>
                        <a:t> черты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>
                          <a:latin typeface="Century Gothic" panose="020b0502020202020204" pitchFamily="34" charset="0"/>
                        </a:rPr>
                        <a:t>устойчивость общества;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>
                          <a:latin typeface="Century Gothic" panose="020b0502020202020204" pitchFamily="34" charset="0"/>
                        </a:rPr>
                        <a:t>высокое качество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latin typeface="Century Gothic" panose="020b0502020202020204" pitchFamily="34" charset="0"/>
                        </a:rPr>
                        <a:t>производимых товаров.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отсутствие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экономических кризисов;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высокая социальная</a:t>
                      </a: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обеспеченность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населения;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отсутствует безработица.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экономическая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свобода покупателя</a:t>
                      </a: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 предпринимателя;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широкий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ассортимент товаров и услуг;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их высокое качество.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8005"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Gothic" panose="020b0502020202020204" pitchFamily="34" charset="0"/>
                        </a:rPr>
                        <a:t>Отрицатель-ные черты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2000" b="0" i="0" baseline="0">
                          <a:latin typeface="Century Gothic" panose="020b0502020202020204" pitchFamily="34" charset="0"/>
                        </a:rPr>
                        <a:t> отсутствие технического прогресса;</a:t>
                      </a:r>
                    </a:p>
                    <a:p>
                      <a:endParaRPr lang="ru-RU" sz="2000" b="0" i="0" baseline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2000" b="0" i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2000" b="0" i="0" baseline="0">
                          <a:latin typeface="Century Gothic" panose="020b0502020202020204" pitchFamily="34" charset="0"/>
                        </a:rPr>
                        <a:t> ограниченность производимых благ.</a:t>
                      </a:r>
                      <a:endParaRPr lang="ru-RU" sz="2000" b="0" i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>
                          <a:latin typeface="Century Gothic" panose="020b0502020202020204" pitchFamily="34" charset="0"/>
                        </a:rPr>
                        <a:t>дефицит товаров;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2000" b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>
                          <a:latin typeface="Century Gothic" panose="020b0502020202020204" pitchFamily="34" charset="0"/>
                        </a:rPr>
                        <a:t>гос-во не исследует</a:t>
                      </a:r>
                      <a:endParaRPr lang="ru-RU" sz="2000" b="0" baseline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спрос в регионах;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 baseline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приводит к застою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 baseline="0">
                          <a:latin typeface="Century Gothic" panose="020b0502020202020204" pitchFamily="34" charset="0"/>
                        </a:rPr>
                        <a:t>экономики.</a:t>
                      </a:r>
                      <a:endParaRPr lang="ru-RU" sz="2000" b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>
                          <a:latin typeface="Century Gothic" panose="020b0502020202020204" pitchFamily="34" charset="0"/>
                        </a:rPr>
                        <a:t>подверженность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latin typeface="Century Gothic" panose="020b0502020202020204" pitchFamily="34" charset="0"/>
                        </a:rPr>
                        <a:t>экономическим кризисам;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2000" b="0" i="0">
                          <a:latin typeface="Century Gothic" panose="020b0502020202020204" pitchFamily="34" charset="0"/>
                        </a:rPr>
                        <a:t>социальное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0" i="0">
                          <a:latin typeface="Century Gothic" panose="020b0502020202020204" pitchFamily="34" charset="0"/>
                        </a:rPr>
                        <a:t>неравенство.</a:t>
                      </a:r>
                      <a:endParaRPr lang="ru-RU" sz="2000" b="1" i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3676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ТИПЫ ЭКОНОМИЧЕСКИХ СИСТЕМ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1024646" y="1009538"/>
            <a:ext cx="10936371" cy="1336524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В большинстве современных стран встречается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смешанный</a:t>
            </a:r>
            <a:r>
              <a:rPr lang="ru-RU" sz="2800">
                <a:latin typeface="Century Gothic" panose="020b0502020202020204" pitchFamily="34" charset="0"/>
              </a:rPr>
              <a:t> тип экономики, в которой механизм рынка </a:t>
            </a:r>
            <a:r>
              <a:rPr lang="ru-RU" sz="2800">
                <a:solidFill>
                  <a:srgbClr val="E5986D"/>
                </a:solidFill>
                <a:latin typeface="Century Gothic" panose="020b0502020202020204" pitchFamily="34" charset="0"/>
              </a:rPr>
              <a:t>дополняется активной ролью государства</a:t>
            </a:r>
            <a:r>
              <a:rPr lang="ru-RU" sz="2800">
                <a:latin typeface="Century Gothic" panose="020b0502020202020204" pitchFamily="34" charset="0"/>
              </a:rPr>
              <a:t>.</a:t>
            </a:r>
            <a:endParaRPr lang="en-US" sz="2800" b="1">
              <a:solidFill>
                <a:srgbClr val="008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62040" y="2736502"/>
            <a:ext cx="10898977" cy="2246769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СМЕШАННАЯ ЭКОНОМИЧЕСКАЯ СИСТЕМА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 способ организации экономической жизни, при котором факторы производства находятся в частной собственности, а распределение ресурсов осуществляется при значительном участии государства.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830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РОЛЬ ГОСУДАРСТВА В ЭКОНОМИКЕ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1024646" y="1009538"/>
            <a:ext cx="10936371" cy="1336524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1. Создаёт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общественные блага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>
                <a:latin typeface="Century Gothic" panose="020b0502020202020204" pitchFamily="34" charset="0"/>
              </a:rPr>
              <a:t>(дороги, образование, здравоохранение, оборона);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2. Создаёт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условия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экономической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свободы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3. Обеспечивает экономический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рост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>
                <a:latin typeface="Century Gothic" panose="020b0502020202020204" pitchFamily="34" charset="0"/>
              </a:rPr>
              <a:t>и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эффективность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4. Регулирует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денежное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обращение</a:t>
            </a:r>
            <a:r>
              <a:rPr lang="ru-RU" sz="2400">
                <a:latin typeface="Century Gothic" panose="020b0502020202020204" pitchFamily="34" charset="0"/>
              </a:rPr>
              <a:t>, отношения между работником и работодателем.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5.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Перераспределяет</a:t>
            </a:r>
            <a:r>
              <a:rPr lang="ru-RU" sz="2400">
                <a:latin typeface="Century Gothic" panose="020b0502020202020204" pitchFamily="34" charset="0"/>
              </a:rPr>
              <a:t> доходы (с помощью налогов).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Регулирование может быть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прямым</a:t>
            </a:r>
            <a:r>
              <a:rPr lang="ru-RU" sz="2400">
                <a:solidFill>
                  <a:srgbClr val="E0848D"/>
                </a:solidFill>
                <a:latin typeface="Century Gothic" panose="020b0502020202020204" pitchFamily="34" charset="0"/>
              </a:rPr>
              <a:t> </a:t>
            </a:r>
            <a:r>
              <a:rPr lang="ru-RU" sz="2400">
                <a:latin typeface="Century Gothic" panose="020b0502020202020204" pitchFamily="34" charset="0"/>
              </a:rPr>
              <a:t>и </a:t>
            </a:r>
            <a:r>
              <a:rPr lang="ru-RU" sz="2400" b="1">
                <a:solidFill>
                  <a:srgbClr val="E0848D"/>
                </a:solidFill>
                <a:latin typeface="Century Gothic" panose="020b0502020202020204" pitchFamily="34" charset="0"/>
              </a:rPr>
              <a:t>косвенным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917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ПРАВА СОБСТВЕННОСТИ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СОБСТВЕННОСТЬ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принадлежность вещей и духовных </a:t>
            </a:r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ценностей определённым лицам.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3579486" y="2309209"/>
            <a:ext cx="5723907" cy="698431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Содержание права собственности</a:t>
            </a:r>
            <a:endParaRPr lang="en-US" sz="1800">
              <a:latin typeface="Century Gothic" panose="020b0502020202020204" pitchFamily="34" charset="0"/>
            </a:endParaRPr>
          </a:p>
        </p:txBody>
      </p:sp>
      <p:sp>
        <p:nvSpPr>
          <p:cNvPr id="27" name="Title 2"/>
          <p:cNvSpPr txBox="1"/>
          <p:nvPr/>
        </p:nvSpPr>
        <p:spPr>
          <a:xfrm>
            <a:off x="1014416" y="3396114"/>
            <a:ext cx="3051960" cy="689147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право владения</a:t>
            </a:r>
            <a:endParaRPr lang="en-US" sz="1800">
              <a:latin typeface="Century Gothic" panose="020b0502020202020204" pitchFamily="34" charset="0"/>
            </a:endParaRPr>
          </a:p>
        </p:txBody>
      </p:sp>
      <p:sp>
        <p:nvSpPr>
          <p:cNvPr id="29" name="Title 2"/>
          <p:cNvSpPr txBox="1"/>
          <p:nvPr/>
        </p:nvSpPr>
        <p:spPr>
          <a:xfrm>
            <a:off x="4636390" y="3393981"/>
            <a:ext cx="3277589" cy="69128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право пользования</a:t>
            </a:r>
            <a:endParaRPr lang="en-US" sz="1800">
              <a:latin typeface="Century Gothic" panose="020b0502020202020204" pitchFamily="34" charset="0"/>
            </a:endParaRPr>
          </a:p>
        </p:txBody>
      </p:sp>
      <p:sp>
        <p:nvSpPr>
          <p:cNvPr id="30" name="Title 2"/>
          <p:cNvSpPr txBox="1"/>
          <p:nvPr/>
        </p:nvSpPr>
        <p:spPr>
          <a:xfrm>
            <a:off x="8483678" y="3391849"/>
            <a:ext cx="3116021" cy="689147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право распоряжения</a:t>
            </a:r>
            <a:endParaRPr lang="en-US" sz="1800"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1014415" y="4183531"/>
            <a:ext cx="3051961" cy="2340476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т.е. юридически закреплённое </a:t>
            </a:r>
            <a:r>
              <a:rPr lang="ru-RU" sz="2000" b="1">
                <a:solidFill>
                  <a:srgbClr val="E5986D"/>
                </a:solidFill>
                <a:latin typeface="Century Gothic" panose="020b0502020202020204" pitchFamily="34" charset="0"/>
              </a:rPr>
              <a:t>фактическое обладание</a:t>
            </a:r>
            <a:endParaRPr lang="en-US" sz="1600" b="1">
              <a:solidFill>
                <a:srgbClr val="E5986D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itle 2"/>
          <p:cNvSpPr txBox="1"/>
          <p:nvPr/>
        </p:nvSpPr>
        <p:spPr>
          <a:xfrm>
            <a:off x="4790768" y="4183531"/>
            <a:ext cx="2968831" cy="2340476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т.е. </a:t>
            </a:r>
            <a:r>
              <a:rPr lang="ru-RU" sz="2000" b="1">
                <a:solidFill>
                  <a:srgbClr val="E5986D"/>
                </a:solidFill>
                <a:latin typeface="Century Gothic" panose="020b0502020202020204" pitchFamily="34" charset="0"/>
              </a:rPr>
              <a:t>извлечение полезных свойств </a:t>
            </a:r>
            <a:r>
              <a:rPr lang="ru-RU" sz="2000">
                <a:latin typeface="Century Gothic" panose="020b0502020202020204" pitchFamily="34" charset="0"/>
              </a:rPr>
              <a:t>из имущества</a:t>
            </a: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3" name="Title 2"/>
          <p:cNvSpPr txBox="1"/>
          <p:nvPr/>
        </p:nvSpPr>
        <p:spPr>
          <a:xfrm>
            <a:off x="8557271" y="4183531"/>
            <a:ext cx="2968831" cy="2340476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т.е. возможность </a:t>
            </a:r>
            <a:r>
              <a:rPr lang="ru-RU" sz="2000" b="1">
                <a:solidFill>
                  <a:srgbClr val="E5986D"/>
                </a:solidFill>
                <a:latin typeface="Century Gothic" panose="020b0502020202020204" pitchFamily="34" charset="0"/>
              </a:rPr>
              <a:t>изменять</a:t>
            </a:r>
            <a:r>
              <a:rPr lang="ru-RU" sz="2000">
                <a:solidFill>
                  <a:srgbClr val="E5986D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>
                <a:solidFill>
                  <a:srgbClr val="E5986D"/>
                </a:solidFill>
                <a:latin typeface="Century Gothic" panose="020b0502020202020204" pitchFamily="34" charset="0"/>
              </a:rPr>
              <a:t>состояние</a:t>
            </a:r>
            <a:r>
              <a:rPr lang="ru-RU" sz="2000">
                <a:solidFill>
                  <a:srgbClr val="FF9966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имущества </a:t>
            </a:r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E5986D"/>
                </a:solidFill>
                <a:latin typeface="Century Gothic" panose="020b0502020202020204" pitchFamily="34" charset="0"/>
              </a:rPr>
              <a:t>и его принадлежность</a:t>
            </a:r>
            <a:r>
              <a:rPr lang="ru-RU" sz="2000">
                <a:solidFill>
                  <a:srgbClr val="E5986D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(продажа, дарение, мена, передача по наследству, сдача в аренду и т. д.)</a:t>
            </a:r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540396" y="3007640"/>
            <a:ext cx="3901044" cy="388474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441440" y="3007640"/>
            <a:ext cx="0" cy="388474"/>
          </a:xfrm>
          <a:prstGeom prst="straightConnector1">
            <a:avLst/>
          </a:prstGeom>
          <a:ln w="19050">
            <a:solidFill>
              <a:srgbClr val="EAB4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441440" y="3007640"/>
            <a:ext cx="3600249" cy="384209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341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42871"/>
            <a:ext cx="963612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entury Gothic" panose="020b0502020202020204" pitchFamily="34" charset="0"/>
              </a:rPr>
              <a:t>ОСНОВАНИЯ ПРИОБРЕТЕНИЯ ПРАВА СОБСТВЕННОСТИ</a:t>
            </a:r>
            <a:endParaRPr lang="id-ID" sz="2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7" name="Title 2"/>
          <p:cNvSpPr txBox="1"/>
          <p:nvPr/>
        </p:nvSpPr>
        <p:spPr>
          <a:xfrm>
            <a:off x="1187532" y="1150461"/>
            <a:ext cx="10822790" cy="698431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>
                <a:latin typeface="Century Gothic" panose="020b0502020202020204" pitchFamily="34" charset="0"/>
              </a:rPr>
              <a:t>Основания приобретения права собственности:</a:t>
            </a:r>
          </a:p>
          <a:p>
            <a:pPr algn="ctr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изготовление вещи;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покупка;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мена;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дарение;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наследование;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находка;</a:t>
            </a:r>
          </a:p>
          <a:p>
            <a:pPr marL="457200" indent="-457200">
              <a:lnSpc>
                <a:spcPct val="100000"/>
              </a:lnSpc>
              <a:buClr>
                <a:srgbClr val="C6A98C"/>
              </a:buClr>
              <a:buFont typeface="Arial" panose="020b0604020202020204" pitchFamily="34" charset="0"/>
              <a:buChar char="•"/>
            </a:pPr>
            <a:r>
              <a:rPr lang="ru-RU" sz="2800">
                <a:latin typeface="Century Gothic" panose="020b0502020202020204" pitchFamily="34" charset="0"/>
              </a:rPr>
              <a:t>клад.</a:t>
            </a:r>
          </a:p>
        </p:txBody>
      </p:sp>
      <p:sp>
        <p:nvSpPr>
          <p:cNvPr id="21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585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151068" y="342871"/>
            <a:ext cx="9770933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Century Gothic" panose="020b0502020202020204" pitchFamily="34" charset="0"/>
              </a:rPr>
              <a:t>ФОРМЫ СОБСТВЕННОСТИ В РОССИЙСКОЙ ФЕДЕРАЦИИ</a:t>
            </a:r>
            <a:endParaRPr lang="id-ID" sz="2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5313404" y="1150461"/>
            <a:ext cx="6696917" cy="698431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>
                <a:latin typeface="Century Gothic" panose="020b0502020202020204" pitchFamily="34" charset="0"/>
              </a:rPr>
              <a:t>По Конституции РФ:</a:t>
            </a:r>
          </a:p>
          <a:p>
            <a:pPr algn="ctr">
              <a:lnSpc>
                <a:spcPct val="100000"/>
              </a:lnSpc>
            </a:pPr>
            <a:endParaRPr lang="ru-RU" sz="2800" b="1">
              <a:latin typeface="Century Gothic" panose="020b0502020202020204" pitchFamily="34" charset="0"/>
            </a:endParaRPr>
          </a:p>
          <a:p>
            <a:pPr algn="ctr"/>
            <a:r>
              <a:rPr lang="ru-RU" sz="2800" i="1">
                <a:latin typeface="Century Gothic" panose="020b0502020202020204" pitchFamily="34" charset="0"/>
              </a:rPr>
              <a:t>статья 8</a:t>
            </a:r>
          </a:p>
          <a:p>
            <a:pPr algn="ctr"/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1. В Российской Федерации гарантируются … поддержка конкуренции, свобода экономической деятельности.</a:t>
            </a:r>
          </a:p>
          <a:p>
            <a:endParaRPr lang="ru-RU" sz="2800">
              <a:latin typeface="Century Gothic" panose="020b0502020202020204" pitchFamily="34" charset="0"/>
            </a:endParaRPr>
          </a:p>
          <a:p>
            <a:r>
              <a:rPr lang="ru-RU" sz="2800">
                <a:latin typeface="Century Gothic" panose="020b0502020202020204" pitchFamily="34" charset="0"/>
              </a:rPr>
              <a:t>2. В Российской Федерации </a:t>
            </a:r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признаются и защищаются равным образом </a:t>
            </a:r>
            <a:r>
              <a:rPr lang="ru-RU" sz="2800">
                <a:latin typeface="Century Gothic" panose="020b0502020202020204" pitchFamily="34" charset="0"/>
              </a:rPr>
              <a:t>частная, государственная, муниципальная и иные формы собственности.</a:t>
            </a:r>
          </a:p>
          <a:p>
            <a:pPr algn="ctr">
              <a:lnSpc>
                <a:spcPct val="100000"/>
              </a:lnSpc>
            </a:pPr>
            <a:endParaRPr lang="ru-RU" sz="2800" b="1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</p:txBody>
      </p:sp>
      <p:pic>
        <p:nvPicPr>
          <p:cNvPr id="22" name="Picture 2" descr="Конституция Российской Федерации с изм. и доп. на 2020 г. • , купить книгу  по низкой цене, читать отзывы в Book24.ru • Эксмо • ISBN 978-5-04-105399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15" y="1007313"/>
            <a:ext cx="4085475" cy="55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643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ФОРМЫ ПРЕОБРАЗОВАНИЯ СОБСТВЕННОСТИ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ПРИВАТИЗАЦИЯ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(от лат. </a:t>
            </a:r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privatus —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частный) – переход государственной собственности в частные руки.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itle 2"/>
          <p:cNvSpPr txBox="1"/>
          <p:nvPr/>
        </p:nvSpPr>
        <p:spPr>
          <a:xfrm>
            <a:off x="1062039" y="2133451"/>
            <a:ext cx="10929069" cy="709745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>
                <a:solidFill>
                  <a:srgbClr val="D14754"/>
                </a:solidFill>
                <a:latin typeface="Century Gothic" panose="020b0502020202020204" pitchFamily="34" charset="0"/>
              </a:rPr>
              <a:t>	После распада СССР в 1991 году государственная собственность распродаётся частным лицам. Например, кондитерская фабрика «Красный октябрь» была в госсобственности, а в 1992 году стала акционерным предприятием.</a:t>
            </a:r>
            <a:endParaRPr lang="en-US" sz="2400" b="1">
              <a:solidFill>
                <a:srgbClr val="D14754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041" y="3962599"/>
            <a:ext cx="10929068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НАЦИОНАЛИЗАЦИЯ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(от лат. </a:t>
            </a:r>
            <a:r>
              <a:rPr lang="en-US" sz="280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natio —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народ) – переход частной собственности в государственную (общую).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itle 2"/>
          <p:cNvSpPr txBox="1"/>
          <p:nvPr/>
        </p:nvSpPr>
        <p:spPr>
          <a:xfrm>
            <a:off x="1062041" y="4812617"/>
            <a:ext cx="10929068" cy="709745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>
                <a:solidFill>
                  <a:srgbClr val="D14754"/>
                </a:solidFill>
                <a:latin typeface="Century Gothic" panose="020b0502020202020204" pitchFamily="34" charset="0"/>
              </a:rPr>
              <a:t>	Частная собственность объявляется государственной и отнимается у владельцев. Например, парфюмерная фабрика «Брокар и Ко» была в собственности создателей, а после революции национализирована и стала называться парфюмерно-мыловарный комбинат № 5 «Жиркость».</a:t>
            </a:r>
            <a:endParaRPr lang="en-US" sz="2400" b="1">
              <a:solidFill>
                <a:srgbClr val="D1475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7114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921922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РЫНОК И ЕГО ФУНКЦИИ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131-137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307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ВИДЫ РЫНКОВ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РЫНОК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совокупность всех отношений, возникающих в результате купли-продажи товаров и услуг.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DC290D4E-8E72-4A5A-B508-172F3DB4E3CF}"/>
              </a:ext>
            </a:extLst>
          </p:cNvPr>
          <p:cNvSpPr txBox="1"/>
          <p:nvPr/>
        </p:nvSpPr>
        <p:spPr>
          <a:xfrm>
            <a:off x="1285877" y="2376117"/>
            <a:ext cx="10404393" cy="434741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numCol="2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4000" algn="l"/>
            <a:r>
              <a:rPr lang="ru-RU" sz="2400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1) Рынок по объекту продаж: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рынок товаров;</a:t>
            </a:r>
          </a:p>
          <a:p>
            <a:pPr marL="342900" indent="-342900" algn="l">
              <a:buFontTx/>
              <a:buChar char="-"/>
            </a:pPr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рынок услуг;</a:t>
            </a:r>
          </a:p>
          <a:p>
            <a:pPr marL="342900" indent="-342900" algn="l">
              <a:buFontTx/>
              <a:buChar char="-"/>
            </a:pPr>
            <a:r>
              <a:rPr lang="ru-RU" sz="2400">
                <a:solidFill>
                  <a:srgbClr val="000000"/>
                </a:solidFill>
                <a:latin typeface="Century Gothic" panose="020b0502020202020204" pitchFamily="34" charset="0"/>
              </a:rPr>
              <a:t>сырья;</a:t>
            </a:r>
          </a:p>
          <a:p>
            <a:pPr marL="342900" indent="-342900" algn="l">
              <a:buFontTx/>
              <a:buChar char="-"/>
            </a:pPr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недвижимости;</a:t>
            </a:r>
          </a:p>
          <a:p>
            <a:pPr marL="342900" indent="-342900" algn="l">
              <a:buFontTx/>
              <a:buChar char="-"/>
            </a:pPr>
            <a:r>
              <a:rPr lang="ru-RU" sz="2400">
                <a:solidFill>
                  <a:srgbClr val="000000"/>
                </a:solidFill>
                <a:latin typeface="Century Gothic" panose="020b0502020202020204" pitchFamily="34" charset="0"/>
              </a:rPr>
              <a:t>интеллектуальной собственности.</a:t>
            </a:r>
            <a:endParaRPr lang="ru-RU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indent="254000" algn="l"/>
            <a:endParaRPr lang="ru-RU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indent="254000" algn="l"/>
            <a:r>
              <a:rPr lang="ru-RU" sz="2400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2) Финансовый рынок: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фондовый рынок (ценных бумаг);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денежный рынок (депозитов, валюты);</a:t>
            </a:r>
          </a:p>
          <a:p>
            <a:pPr indent="254000" algn="l"/>
            <a:endParaRPr lang="ru-RU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indent="254000" algn="l"/>
            <a:endParaRPr lang="ru-RU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indent="254000" algn="l"/>
            <a:endParaRPr lang="ru-RU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indent="254000" algn="l"/>
            <a:r>
              <a:rPr lang="ru-RU" sz="2400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3) По пространственному признаку: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1) локальный или местный рынок;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2) региональный рынок;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3) межрегиональный рынок;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4) национальный рынок;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5) международный рынок;</a:t>
            </a:r>
          </a:p>
          <a:p>
            <a:pPr indent="254000" algn="l"/>
            <a:r>
              <a:rPr lang="ru-RU" sz="24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6) мировой рынок.</a:t>
            </a:r>
          </a:p>
        </p:txBody>
      </p:sp>
    </p:spTree>
    <p:extLst>
      <p:ext uri="{BB962C8B-B14F-4D97-AF65-F5344CB8AC3E}">
        <p14:creationId xmlns:p14="http://schemas.microsoft.com/office/powerpoint/2010/main" val="20670392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Прямоугольник 86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СТАДИИ ЭКОНОМИЧЕСКОЙ ДЕЯТЕЛЬНОСТИ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" name="Group 55">
            <a:extLst>
              <a:ext uri="{FF2B5EF4-FFF2-40B4-BE49-F238E27FC236}">
                <a16:creationId xmlns:a16="http://schemas.microsoft.com/office/drawing/2014/main" xmlns="" id="{F0D019F8-C1BA-48DB-B2B8-A358E8E28118}"/>
              </a:ext>
            </a:extLst>
          </p:cNvPr>
          <p:cNvGrpSpPr/>
          <p:nvPr/>
        </p:nvGrpSpPr>
        <p:grpSpPr>
          <a:xfrm>
            <a:off x="1397875" y="2309541"/>
            <a:ext cx="9358060" cy="3379873"/>
            <a:chOff x="858738" y="2289249"/>
            <a:chExt cx="10575973" cy="2697962"/>
          </a:xfrm>
        </p:grpSpPr>
        <p:sp>
          <p:nvSpPr>
            <p:cNvPr id="36" name="Arc 114">
              <a:extLst>
                <a:ext uri="{FF2B5EF4-FFF2-40B4-BE49-F238E27FC236}">
                  <a16:creationId xmlns:a16="http://schemas.microsoft.com/office/drawing/2014/main" xmlns="" id="{4A4D991A-9F30-465C-A043-071DEE20140F}"/>
                </a:ext>
              </a:extLst>
            </p:cNvPr>
            <p:cNvSpPr/>
            <p:nvPr/>
          </p:nvSpPr>
          <p:spPr>
            <a:xfrm>
              <a:off x="8223082" y="2289250"/>
              <a:ext cx="3211629" cy="2689036"/>
            </a:xfrm>
            <a:prstGeom prst="arc">
              <a:avLst>
                <a:gd name="adj1" fmla="val 16200000"/>
                <a:gd name="adj2" fmla="val 5293620"/>
              </a:avLst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37" name="Straight Connector 115">
              <a:extLst>
                <a:ext uri="{FF2B5EF4-FFF2-40B4-BE49-F238E27FC236}">
                  <a16:creationId xmlns:a16="http://schemas.microsoft.com/office/drawing/2014/main" xmlns="" id="{9CDA01D4-F872-4C31-BE6C-3EBB998BA78B}"/>
                </a:ext>
              </a:extLst>
            </p:cNvPr>
            <p:cNvCxnSpPr>
              <a:endCxn id="36" idx="0"/>
            </p:cNvCxnSpPr>
            <p:nvPr/>
          </p:nvCxnSpPr>
          <p:spPr>
            <a:xfrm flipV="1">
              <a:off x="2211572" y="2289250"/>
              <a:ext cx="7617323" cy="17850"/>
            </a:xfrm>
            <a:prstGeom prst="line">
              <a:avLst/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6">
              <a:extLst>
                <a:ext uri="{FF2B5EF4-FFF2-40B4-BE49-F238E27FC236}">
                  <a16:creationId xmlns:a16="http://schemas.microsoft.com/office/drawing/2014/main" xmlns="" id="{B0104A5B-E162-4906-A27A-7A4D485A688A}"/>
                </a:ext>
              </a:extLst>
            </p:cNvPr>
            <p:cNvCxnSpPr>
              <a:endCxn id="44" idx="1"/>
            </p:cNvCxnSpPr>
            <p:nvPr/>
          </p:nvCxnSpPr>
          <p:spPr>
            <a:xfrm>
              <a:off x="2211572" y="4978286"/>
              <a:ext cx="8006594" cy="4459"/>
            </a:xfrm>
            <a:prstGeom prst="line">
              <a:avLst/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117">
              <a:extLst>
                <a:ext uri="{FF2B5EF4-FFF2-40B4-BE49-F238E27FC236}">
                  <a16:creationId xmlns:a16="http://schemas.microsoft.com/office/drawing/2014/main" xmlns="" id="{102BFA80-E0C7-441C-95DB-3101C595C7F6}"/>
                </a:ext>
              </a:extLst>
            </p:cNvPr>
            <p:cNvSpPr/>
            <p:nvPr/>
          </p:nvSpPr>
          <p:spPr>
            <a:xfrm rot="10800000">
              <a:off x="858738" y="2289249"/>
              <a:ext cx="3316912" cy="2697962"/>
            </a:xfrm>
            <a:prstGeom prst="arc">
              <a:avLst>
                <a:gd name="adj1" fmla="val 16233028"/>
                <a:gd name="adj2" fmla="val 5293620"/>
              </a:avLst>
            </a:prstGeom>
            <a:ln w="2540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0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>
            <a:off x="1943101" y="1991090"/>
            <a:ext cx="2140403" cy="681625"/>
          </a:xfrm>
          <a:prstGeom prst="chevron">
            <a:avLst/>
          </a:prstGeom>
          <a:solidFill>
            <a:srgbClr val="C6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2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>
            <a:off x="7879896" y="1985496"/>
            <a:ext cx="2140403" cy="681625"/>
          </a:xfrm>
          <a:prstGeom prst="chevron">
            <a:avLst/>
          </a:prstGeom>
          <a:solidFill>
            <a:srgbClr val="C6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3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 flipH="1">
            <a:off x="2100757" y="5337421"/>
            <a:ext cx="2140403" cy="681625"/>
          </a:xfrm>
          <a:prstGeom prst="chevron">
            <a:avLst/>
          </a:prstGeom>
          <a:solidFill>
            <a:srgbClr val="C6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4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 flipH="1">
            <a:off x="7879896" y="5343006"/>
            <a:ext cx="2140403" cy="681625"/>
          </a:xfrm>
          <a:prstGeom prst="chevron">
            <a:avLst/>
          </a:prstGeom>
          <a:solidFill>
            <a:srgbClr val="C6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4553365" y="1578559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4553366" y="2110863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ПРОИЗВОДСТВО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8950097" y="3085241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8950098" y="3617545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РАСПРЕДЕЛЕНИЕ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4553365" y="4930486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4553365" y="5462791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ОБМЕН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271465" y="3079646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271465" y="3611949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ПОТРЕБЛЕНИЕ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68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71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81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>
            <a:off x="1943101" y="1996685"/>
            <a:ext cx="2140403" cy="681625"/>
          </a:xfrm>
          <a:prstGeom prst="chevron">
            <a:avLst/>
          </a:prstGeom>
          <a:solidFill>
            <a:srgbClr val="E5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4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>
            <a:off x="7879896" y="1991091"/>
            <a:ext cx="2140403" cy="681625"/>
          </a:xfrm>
          <a:prstGeom prst="chevron">
            <a:avLst/>
          </a:prstGeom>
          <a:solidFill>
            <a:srgbClr val="E5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5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 flipH="1">
            <a:off x="2100757" y="5343016"/>
            <a:ext cx="2140403" cy="681625"/>
          </a:xfrm>
          <a:prstGeom prst="chevron">
            <a:avLst/>
          </a:prstGeom>
          <a:solidFill>
            <a:srgbClr val="E5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6" name="Arrow: Chevron 110">
            <a:extLst>
              <a:ext uri="{FF2B5EF4-FFF2-40B4-BE49-F238E27FC236}">
                <a16:creationId xmlns:a16="http://schemas.microsoft.com/office/drawing/2014/main" xmlns="" id="{8BB27D66-70A8-4AED-9130-8389C91C1762}"/>
              </a:ext>
            </a:extLst>
          </p:cNvPr>
          <p:cNvSpPr/>
          <p:nvPr/>
        </p:nvSpPr>
        <p:spPr>
          <a:xfrm flipH="1">
            <a:off x="7879896" y="5348601"/>
            <a:ext cx="2140403" cy="681625"/>
          </a:xfrm>
          <a:prstGeom prst="chevron">
            <a:avLst/>
          </a:prstGeom>
          <a:solidFill>
            <a:srgbClr val="E5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5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6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7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8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0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3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5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4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2" nodeType="click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1"/>
      <p:bldP spid="43" grpId="2"/>
      <p:bldP spid="44" grpId="3"/>
      <p:bldP spid="46" grpId="4"/>
      <p:bldP spid="52" grpId="5"/>
      <p:bldP spid="54" grpId="6"/>
      <p:bldP spid="55" grpId="7"/>
      <p:bldP spid="56" grpId="8"/>
      <p:bldP spid="57" grpId="9"/>
      <p:bldP spid="58" grpId="10"/>
      <p:bldP spid="59" grpId="11"/>
      <p:bldP spid="83" grpId="12"/>
      <p:bldP spid="84" grpId="13"/>
      <p:bldP spid="85" grpId="14"/>
      <p:bldP spid="86" grpId="1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РЫНКА 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РЫНОК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совокупность всех отношений, возникающих в результате купли-продажи товаров и услуг.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1285877" y="2376117"/>
            <a:ext cx="10404393" cy="434741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Функции рынка: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1.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Посредническая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 выступает посредником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между производителем и потребителем</a:t>
            </a:r>
            <a:r>
              <a:rPr lang="ru-RU" sz="20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000" b="1">
              <a:solidFill>
                <a:srgbClr val="EE795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2.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Информирующая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позволяет производителям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знать о спросе</a:t>
            </a:r>
            <a:r>
              <a:rPr lang="ru-RU" sz="2000">
                <a:latin typeface="Century Gothic" panose="020b0502020202020204" pitchFamily="34" charset="0"/>
              </a:rPr>
              <a:t> на товары и услуги, а потребителям – о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качестве</a:t>
            </a:r>
            <a:r>
              <a:rPr lang="ru-RU" sz="2000">
                <a:latin typeface="Century Gothic" panose="020b0502020202020204" pitchFamily="34" charset="0"/>
              </a:rPr>
              <a:t> товара,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цене</a:t>
            </a:r>
            <a:r>
              <a:rPr lang="ru-RU" sz="2000">
                <a:latin typeface="Century Gothic" panose="020b0502020202020204" pitchFamily="34" charset="0"/>
              </a:rPr>
              <a:t> и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ассортименте</a:t>
            </a:r>
            <a:r>
              <a:rPr lang="ru-RU" sz="20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3.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Регулирующая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рынок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влияет на количество, качество и ассортимент </a:t>
            </a:r>
            <a:r>
              <a:rPr lang="ru-RU" sz="2000">
                <a:latin typeface="Century Gothic" panose="020b0502020202020204" pitchFamily="34" charset="0"/>
              </a:rPr>
              <a:t>производства.</a:t>
            </a:r>
          </a:p>
          <a:p>
            <a:pPr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4.  </a:t>
            </a:r>
            <a:r>
              <a:rPr lang="ru-RU" sz="2000" b="1" err="1">
                <a:solidFill>
                  <a:srgbClr val="EE7954"/>
                </a:solidFill>
                <a:latin typeface="Century Gothic" panose="020b0502020202020204" pitchFamily="34" charset="0"/>
              </a:rPr>
              <a:t>Ценообразующая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цена устанавливается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в результате соотношения спроса и предложения</a:t>
            </a:r>
            <a:r>
              <a:rPr lang="ru-RU" sz="20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5.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Санирующая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-  оздоровление рынка путём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ликвидации убыточных </a:t>
            </a:r>
            <a:r>
              <a:rPr lang="ru-RU" sz="2000">
                <a:latin typeface="Century Gothic" panose="020b0502020202020204" pitchFamily="34" charset="0"/>
              </a:rPr>
              <a:t>предприятий.</a:t>
            </a:r>
          </a:p>
          <a:p>
            <a:pPr>
              <a:lnSpc>
                <a:spcPct val="100000"/>
              </a:lnSpc>
            </a:pP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234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РЫНКА 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РЫНОК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совокупность всех отношений, возникающих в результате купли-продажи товаров и услуг.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1285877" y="2376117"/>
            <a:ext cx="10404393" cy="434741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Функции рынка: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6.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Координирующая</a:t>
            </a:r>
            <a:r>
              <a:rPr lang="ru-RU" sz="2000">
                <a:latin typeface="Century Gothic" panose="020b0502020202020204" pitchFamily="34" charset="0"/>
              </a:rPr>
              <a:t> – из-за ограниченности ресурсов производителем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снижают</a:t>
            </a:r>
            <a:r>
              <a:rPr lang="ru-RU" sz="2000">
                <a:latin typeface="Century Gothic" panose="020b0502020202020204" pitchFamily="34" charset="0"/>
              </a:rPr>
              <a:t>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затраты</a:t>
            </a:r>
            <a:r>
              <a:rPr lang="ru-RU" sz="2000">
                <a:latin typeface="Century Gothic" panose="020b0502020202020204" pitchFamily="34" charset="0"/>
              </a:rPr>
              <a:t>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на производство</a:t>
            </a:r>
            <a:r>
              <a:rPr lang="ru-RU" sz="2000">
                <a:latin typeface="Century Gothic" panose="020b0502020202020204" pitchFamily="34" charset="0"/>
              </a:rPr>
              <a:t>, но продолжают его такого объёма, чтобы продолжалось удовлетворение потребностей людей и получение прибыли.</a:t>
            </a:r>
          </a:p>
          <a:p>
            <a:pPr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7. </a:t>
            </a:r>
            <a:r>
              <a:rPr lang="ru-RU" sz="2000" b="1">
                <a:solidFill>
                  <a:srgbClr val="EE7954"/>
                </a:solidFill>
                <a:latin typeface="Century Gothic" panose="020b0502020202020204" pitchFamily="34" charset="0"/>
              </a:rPr>
              <a:t>Стимулирующая</a:t>
            </a:r>
            <a:r>
              <a:rPr lang="ru-RU" sz="2000">
                <a:latin typeface="Century Gothic" panose="020b0502020202020204" pitchFamily="34" charset="0"/>
              </a:rPr>
              <a:t> -  производители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внедряют новые технологии</a:t>
            </a:r>
            <a:r>
              <a:rPr lang="ru-RU" sz="2000">
                <a:latin typeface="Century Gothic" panose="020b0502020202020204" pitchFamily="34" charset="0"/>
              </a:rPr>
              <a:t> и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повышают</a:t>
            </a:r>
            <a:r>
              <a:rPr lang="ru-RU" sz="2000">
                <a:latin typeface="Century Gothic" panose="020b0502020202020204" pitchFamily="34" charset="0"/>
              </a:rPr>
              <a:t> </a:t>
            </a:r>
            <a:r>
              <a:rPr lang="ru-RU" sz="2000">
                <a:solidFill>
                  <a:srgbClr val="EE7954"/>
                </a:solidFill>
                <a:latin typeface="Century Gothic" panose="020b0502020202020204" pitchFamily="34" charset="0"/>
              </a:rPr>
              <a:t>качество</a:t>
            </a:r>
            <a:r>
              <a:rPr lang="ru-RU" sz="2000">
                <a:latin typeface="Century Gothic" panose="020b0502020202020204" pitchFamily="34" charset="0"/>
              </a:rPr>
              <a:t> товаров и услуг, иначе они не получат прибыли.</a:t>
            </a: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561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18" y="1648366"/>
            <a:ext cx="10538482" cy="14528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СПРОС И ПРЕДЛОЖЕНИЕ</a:t>
            </a:r>
            <a:endParaRPr lang="ru-RU" sz="66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E1BEF7-D4F7-40B8-B642-3895BB45BD11}"/>
              </a:ext>
            </a:extLst>
          </p:cNvPr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 smtClean="0">
                <a:solidFill>
                  <a:srgbClr val="D96974"/>
                </a:solidFill>
                <a:latin typeface="Century Gothic" panose="020b0502020202020204" pitchFamily="34" charset="0"/>
              </a:rPr>
              <a:t>138-141 </a:t>
            </a:r>
            <a:r>
              <a:rPr lang="ru-RU" sz="2000" smtClean="0">
                <a:latin typeface="Century Gothic" panose="020b0502020202020204" pitchFamily="34" charset="0"/>
              </a:rPr>
              <a:t>в </a:t>
            </a:r>
            <a:r>
              <a:rPr lang="ru-RU" sz="2000">
                <a:latin typeface="Century Gothic" panose="020b0502020202020204" pitchFamily="34" charset="0"/>
              </a:rPr>
              <a:t>справочнике Баранова.</a:t>
            </a:r>
          </a:p>
        </p:txBody>
      </p:sp>
      <p:sp>
        <p:nvSpPr>
          <p:cNvPr id="13" name="Shape 3598">
            <a:extLst>
              <a:ext uri="{FF2B5EF4-FFF2-40B4-BE49-F238E27FC236}">
                <a16:creationId xmlns="" xmlns:a16="http://schemas.microsoft.com/office/drawing/2014/main" id="{3CD539DB-E296-4A66-B5FE-E1F8C465E196}"/>
              </a:ext>
            </a:extLst>
          </p:cNvPr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837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СПРОС И ПРЕДЛОЖЕНИЕ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9200" y="2616409"/>
            <a:ext cx="10869756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СПРОС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это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желание и возможность потребителя купить конкретный товар или услугу.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5877" y="1234440"/>
            <a:ext cx="10481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Century Gothic" panose="020b0502020202020204" pitchFamily="34" charset="0"/>
              </a:rPr>
              <a:t>	Спрос, предложение и цена регулируют поведение производителей и потребителей.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1261" y="3934669"/>
            <a:ext cx="10869756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ВЕЛИЧИНА СПРОСА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это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количество товаров/услуг, которое потребители хотят и могут купить по данной цене в данном месте в данное время.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473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ФАКТОРЫ СПРОСА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39" y="914400"/>
            <a:ext cx="107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Century Gothic" panose="020b0502020202020204" pitchFamily="34" charset="0"/>
              </a:rPr>
              <a:t>На величину спроса влияют: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5876" y="1437620"/>
            <a:ext cx="5182725" cy="523220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ЦЕНОВЫЕ ФАКТОРЫ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7999" y="1437620"/>
            <a:ext cx="5010162" cy="523220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НЕЦЕНОВЫЕ ФАКТОРЫ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76" y="2081525"/>
            <a:ext cx="5193483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1. </a:t>
            </a:r>
            <a:r>
              <a:rPr lang="ru-RU" sz="2600" smtClean="0">
                <a:latin typeface="Century Gothic" panose="020b0502020202020204" pitchFamily="34" charset="0"/>
              </a:rPr>
              <a:t>цена товара;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76" y="2661922"/>
            <a:ext cx="5200985" cy="2431435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2. </a:t>
            </a:r>
            <a:r>
              <a:rPr lang="ru-RU" sz="2600" smtClean="0">
                <a:latin typeface="Century Gothic" panose="020b0502020202020204" pitchFamily="34" charset="0"/>
              </a:rPr>
              <a:t>цены на товары-заменители (товары со схожими функциями: </a:t>
            </a:r>
            <a:r>
              <a:rPr lang="ru-RU" sz="2400" i="1">
                <a:latin typeface="Century Gothic" panose="020b0502020202020204" pitchFamily="34" charset="0"/>
              </a:rPr>
              <a:t>чай и кофе, куриное мясо и мясо индейки, бумажные и электронные </a:t>
            </a:r>
            <a:r>
              <a:rPr lang="ru-RU" sz="2400" i="1" smtClean="0">
                <a:latin typeface="Century Gothic" panose="020b0502020202020204" pitchFamily="34" charset="0"/>
              </a:rPr>
              <a:t>книги</a:t>
            </a:r>
            <a:r>
              <a:rPr lang="ru-RU" sz="2600" smtClean="0">
                <a:latin typeface="Century Gothic" panose="020b0502020202020204" pitchFamily="34" charset="0"/>
              </a:rPr>
              <a:t>);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3806" y="5196007"/>
            <a:ext cx="5183055" cy="166199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3. </a:t>
            </a:r>
            <a:r>
              <a:rPr lang="ru-RU" sz="2600" smtClean="0">
                <a:latin typeface="Century Gothic" panose="020b0502020202020204" pitchFamily="34" charset="0"/>
              </a:rPr>
              <a:t>цены на дополнительные товары (</a:t>
            </a:r>
            <a:r>
              <a:rPr lang="ru-RU" sz="2400" i="1">
                <a:latin typeface="Century Gothic" panose="020b0502020202020204" pitchFamily="34" charset="0"/>
              </a:rPr>
              <a:t>фотоаппараты и фотоплёнка, принтеры </a:t>
            </a:r>
            <a:r>
              <a:rPr lang="ru-RU" sz="2400" i="1" smtClean="0">
                <a:latin typeface="Century Gothic" panose="020b0502020202020204" pitchFamily="34" charset="0"/>
              </a:rPr>
              <a:t>и картриджи, машина и бензин</a:t>
            </a:r>
            <a:r>
              <a:rPr lang="ru-RU" sz="2600" smtClean="0">
                <a:latin typeface="Century Gothic" panose="020b0502020202020204" pitchFamily="34" charset="0"/>
              </a:rPr>
              <a:t>).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7999" y="2081524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1. </a:t>
            </a:r>
            <a:r>
              <a:rPr lang="ru-RU" sz="2600" smtClean="0">
                <a:latin typeface="Century Gothic" panose="020b0502020202020204" pitchFamily="34" charset="0"/>
              </a:rPr>
              <a:t>доходы потребителей;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7999" y="2661922"/>
            <a:ext cx="4922700" cy="892552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2. </a:t>
            </a:r>
            <a:r>
              <a:rPr lang="ru-RU" sz="2600" smtClean="0">
                <a:latin typeface="Century Gothic" panose="020b0502020202020204" pitchFamily="34" charset="0"/>
              </a:rPr>
              <a:t>вкусы потребителей и мода;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7999" y="3631417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3. </a:t>
            </a:r>
            <a:r>
              <a:rPr lang="ru-RU" sz="2600" smtClean="0">
                <a:latin typeface="Century Gothic" panose="020b0502020202020204" pitchFamily="34" charset="0"/>
              </a:rPr>
              <a:t>количество потребителей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7999" y="4204195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4. </a:t>
            </a:r>
            <a:r>
              <a:rPr lang="ru-RU" sz="2600" smtClean="0">
                <a:latin typeface="Century Gothic" panose="020b0502020202020204" pitchFamily="34" charset="0"/>
              </a:rPr>
              <a:t>реклама;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7999" y="4814861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>
                <a:latin typeface="Century Gothic" panose="020b0502020202020204" pitchFamily="34" charset="0"/>
              </a:rPr>
              <a:t>5</a:t>
            </a:r>
            <a:r>
              <a:rPr lang="ru-RU" sz="2600" b="1" smtClean="0">
                <a:latin typeface="Century Gothic" panose="020b0502020202020204" pitchFamily="34" charset="0"/>
              </a:rPr>
              <a:t>. </a:t>
            </a:r>
            <a:r>
              <a:rPr lang="ru-RU" sz="2600" smtClean="0">
                <a:latin typeface="Century Gothic" panose="020b0502020202020204" pitchFamily="34" charset="0"/>
              </a:rPr>
              <a:t>традиции;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7999" y="5405902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6. </a:t>
            </a:r>
            <a:r>
              <a:rPr lang="ru-RU" sz="2600" smtClean="0">
                <a:latin typeface="Century Gothic" panose="020b0502020202020204" pitchFamily="34" charset="0"/>
              </a:rPr>
              <a:t>ожидания потребителей;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7999" y="6016245"/>
            <a:ext cx="492270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7. </a:t>
            </a:r>
            <a:r>
              <a:rPr lang="ru-RU" sz="2600" smtClean="0">
                <a:latin typeface="Century Gothic" panose="020b0502020202020204" pitchFamily="34" charset="0"/>
              </a:rPr>
              <a:t>сезон.</a:t>
            </a:r>
            <a:endParaRPr lang="ru-RU" sz="2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18899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СПРОС И ПРЕДЛОЖЕНИЕ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9979" y="1283043"/>
            <a:ext cx="10906916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ПРЕДЛОЖЕНИЕ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это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желание и возможность продавца продать конкретный товар или услугу.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40" y="2601303"/>
            <a:ext cx="10906916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ВЕЛИЧИНА ПРЕДЛОЖЕНИЯ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это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количество товаров/услуг, которое продавцы хотят и могут продать по данной цене в данном месте в данное время.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5760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163311" y="309625"/>
            <a:ext cx="985996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ФАКТОРЫ ПРЕДЛОЖЕНИЯ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2039" y="1075578"/>
            <a:ext cx="107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Century Gothic" panose="020b0502020202020204" pitchFamily="34" charset="0"/>
              </a:rPr>
              <a:t>На величину предложения влияют: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2040" y="1598798"/>
            <a:ext cx="5033960" cy="523220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ЦЕНОВЫЕ ФАКТОРЫ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2535" y="1598798"/>
            <a:ext cx="5333886" cy="523220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НЕЦЕНОВЫЕ ФАКТОРЫ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2040" y="2262773"/>
            <a:ext cx="5033960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smtClean="0">
                <a:latin typeface="Century Gothic" panose="020b0502020202020204" pitchFamily="34" charset="0"/>
              </a:rPr>
              <a:t>цена на ресурсы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22535" y="2262773"/>
            <a:ext cx="5333886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1. </a:t>
            </a:r>
            <a:r>
              <a:rPr lang="ru-RU" sz="2600" smtClean="0">
                <a:latin typeface="Century Gothic" panose="020b0502020202020204" pitchFamily="34" charset="0"/>
              </a:rPr>
              <a:t>количество продавцов;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2535" y="2907616"/>
            <a:ext cx="5333886" cy="892552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2. </a:t>
            </a:r>
            <a:r>
              <a:rPr lang="ru-RU" sz="2600" smtClean="0">
                <a:latin typeface="Century Gothic" panose="020b0502020202020204" pitchFamily="34" charset="0"/>
              </a:rPr>
              <a:t>ожидания изменения спроса;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2535" y="3941552"/>
            <a:ext cx="5333886" cy="492443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3. </a:t>
            </a:r>
            <a:r>
              <a:rPr lang="ru-RU" sz="2600" smtClean="0">
                <a:latin typeface="Century Gothic" panose="020b0502020202020204" pitchFamily="34" charset="0"/>
              </a:rPr>
              <a:t>налоги;</a:t>
            </a:r>
            <a:endParaRPr lang="ru-RU" sz="260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22535" y="4586395"/>
            <a:ext cx="5333886" cy="1292662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smtClean="0">
                <a:latin typeface="Century Gothic" panose="020b0502020202020204" pitchFamily="34" charset="0"/>
              </a:rPr>
              <a:t>4. </a:t>
            </a:r>
            <a:r>
              <a:rPr lang="ru-RU" sz="2600" smtClean="0">
                <a:latin typeface="Century Gothic" panose="020b0502020202020204" pitchFamily="34" charset="0"/>
              </a:rPr>
              <a:t>поддержка или сдерживание отрасли государством.</a:t>
            </a:r>
            <a:endParaRPr lang="ru-RU" sz="2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57414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+mj-lt"/>
              </a:rPr>
              <a:t>ЗАКОН СПРОСА и ЗАКОН ПРЕДЛОЖЕНИЯ</a:t>
            </a:r>
            <a:endParaRPr lang="id-ID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40" y="1534369"/>
            <a:ext cx="10898977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ЗАКОН СПРОСА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повышение цены вызывает ПОНИЖЕНИЕ величины спроса (обратная зависимость).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4155" y="2488476"/>
            <a:ext cx="93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latin typeface="Century Gothic" panose="020b0502020202020204" pitchFamily="34" charset="0"/>
              </a:rPr>
              <a:t>Ц</a:t>
            </a:r>
            <a:endParaRPr lang="ru-RU" sz="400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0399" y="2488476"/>
            <a:ext cx="93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latin typeface="Century Gothic" panose="020b0502020202020204" pitchFamily="34" charset="0"/>
              </a:rPr>
              <a:t>С</a:t>
            </a:r>
            <a:endParaRPr lang="ru-RU" sz="4000">
              <a:latin typeface="Century Gothic" panose="020b050202020202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6795655" y="2597727"/>
            <a:ext cx="0" cy="467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623465" y="2597726"/>
            <a:ext cx="0" cy="467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s://upload.wikimedia.org/wikipedia/commons/0/01/Dem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77" y="3308808"/>
            <a:ext cx="3699452" cy="32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136140" y="5535381"/>
            <a:ext cx="382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entury Gothic" panose="020b0502020202020204" pitchFamily="34" charset="0"/>
              </a:rPr>
              <a:t>P</a:t>
            </a:r>
            <a:r>
              <a:rPr lang="ru-RU" sz="2000" smtClean="0">
                <a:latin typeface="Century Gothic" panose="020b0502020202020204" pitchFamily="34" charset="0"/>
              </a:rPr>
              <a:t> – цена, </a:t>
            </a:r>
          </a:p>
          <a:p>
            <a:r>
              <a:rPr lang="en-US" sz="2000" smtClean="0">
                <a:latin typeface="Century Gothic" panose="020b0502020202020204" pitchFamily="34" charset="0"/>
              </a:rPr>
              <a:t>Q</a:t>
            </a:r>
            <a:r>
              <a:rPr lang="ru-RU" sz="2000" smtClean="0">
                <a:latin typeface="Century Gothic" panose="020b0502020202020204" pitchFamily="34" charset="0"/>
              </a:rPr>
              <a:t> – количество товара</a:t>
            </a:r>
          </a:p>
          <a:p>
            <a:r>
              <a:rPr lang="en-US" sz="2000" smtClean="0">
                <a:latin typeface="Century Gothic" panose="020b0502020202020204" pitchFamily="34" charset="0"/>
              </a:rPr>
              <a:t>D</a:t>
            </a:r>
            <a:r>
              <a:rPr lang="ru-RU" sz="2000" smtClean="0">
                <a:latin typeface="Century Gothic" panose="020b0502020202020204" pitchFamily="34" charset="0"/>
              </a:rPr>
              <a:t> – кривая спроса</a:t>
            </a:r>
            <a:endParaRPr lang="ru-RU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50764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+mj-lt"/>
              </a:rPr>
              <a:t>ЗАКОН СПРОСА и ЗАКОН ПРЕДЛОЖЕНИЯ</a:t>
            </a:r>
            <a:endParaRPr lang="id-ID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4415" y="1136427"/>
            <a:ext cx="10922790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ЗАКОН ПРЕДЛОЖЕНИЯ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повышение цены вызывает ПОВЫШЕНИЕ величины предложения (прямая зависимость).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4155" y="2488476"/>
            <a:ext cx="93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latin typeface="Century Gothic" panose="020b0502020202020204" pitchFamily="34" charset="0"/>
              </a:rPr>
              <a:t>Ц</a:t>
            </a:r>
            <a:endParaRPr lang="ru-RU" sz="400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399" y="2488476"/>
            <a:ext cx="93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latin typeface="Century Gothic" panose="020b0502020202020204" pitchFamily="34" charset="0"/>
              </a:rPr>
              <a:t>П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6795655" y="2597727"/>
            <a:ext cx="0" cy="467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623465" y="2597726"/>
            <a:ext cx="0" cy="467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87173" y="5422935"/>
            <a:ext cx="382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entury Gothic" panose="020b0502020202020204" pitchFamily="34" charset="0"/>
              </a:rPr>
              <a:t>P</a:t>
            </a:r>
            <a:r>
              <a:rPr lang="ru-RU" sz="2000" smtClean="0">
                <a:latin typeface="Century Gothic" panose="020b0502020202020204" pitchFamily="34" charset="0"/>
              </a:rPr>
              <a:t> – цена, </a:t>
            </a:r>
          </a:p>
          <a:p>
            <a:r>
              <a:rPr lang="en-US" sz="2000" smtClean="0">
                <a:latin typeface="Century Gothic" panose="020b0502020202020204" pitchFamily="34" charset="0"/>
              </a:rPr>
              <a:t>Q</a:t>
            </a:r>
            <a:r>
              <a:rPr lang="ru-RU" sz="2000" smtClean="0">
                <a:latin typeface="Century Gothic" panose="020b0502020202020204" pitchFamily="34" charset="0"/>
              </a:rPr>
              <a:t> – количество товара</a:t>
            </a:r>
          </a:p>
          <a:p>
            <a:r>
              <a:rPr lang="en-US" sz="2000">
                <a:latin typeface="Century Gothic" panose="020b0502020202020204" pitchFamily="34" charset="0"/>
              </a:rPr>
              <a:t>S</a:t>
            </a:r>
            <a:r>
              <a:rPr lang="ru-RU" sz="2000" smtClean="0">
                <a:latin typeface="Century Gothic" panose="020b0502020202020204" pitchFamily="34" charset="0"/>
              </a:rPr>
              <a:t> – кривая предложения</a:t>
            </a:r>
            <a:endParaRPr lang="ru-RU" sz="2000">
              <a:latin typeface="Century Gothic" panose="020b0502020202020204" pitchFamily="34" charset="0"/>
            </a:endParaRPr>
          </a:p>
        </p:txBody>
      </p:sp>
      <p:pic>
        <p:nvPicPr>
          <p:cNvPr id="43" name="Picture 2" descr="https://upload.wikimedia.org/wikipedia/commons/4/40/Supp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77" y="2965073"/>
            <a:ext cx="3701296" cy="34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1013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921922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ИЗДЕРЖКИ ПРОИЗВОДИТЕЛЯ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142-143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197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СТАДИИ ЭКОНОМИЧЕСКОЙ ДЕЯТЕЛЬНОСТИ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4553365" y="1578559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4553366" y="2110863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ПРОИЗВОДСТВО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1878606" y="3092882"/>
            <a:ext cx="8450666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это процесс </a:t>
            </a:r>
            <a:r>
              <a:rPr lang="ru-RU" sz="3200" u="sng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создания</a:t>
            </a:r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экономических благ и услуг.</a:t>
            </a:r>
            <a:endParaRPr lang="en-US" sz="320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54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57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0755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795339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7579466" y="2554089"/>
            <a:ext cx="4168250" cy="2513287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ПЕРЕМЕННЫЕ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зависят об объёма производства (их можно сократить и их размер не меняется)</a:t>
            </a:r>
            <a:endParaRPr lang="en-US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РЕСУРСЫ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1266028" y="2657058"/>
            <a:ext cx="4168250" cy="2410318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ПОСТОЯННЫЕ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не зависящие об объёма производства (их нужно произвести в любом случае, их величина не меняется)</a:t>
            </a: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3216803" y="2581594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9527381" y="2505549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Прямая со стрелкой 78"/>
          <p:cNvCxnSpPr>
            <a:stCxn id="33" idx="2"/>
            <a:endCxn id="67" idx="0"/>
          </p:cNvCxnSpPr>
          <p:nvPr/>
        </p:nvCxnSpPr>
        <p:spPr>
          <a:xfrm flipH="1">
            <a:off x="3350153" y="2056429"/>
            <a:ext cx="3156573" cy="525165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3" idx="2"/>
            <a:endCxn id="69" idx="0"/>
          </p:cNvCxnSpPr>
          <p:nvPr/>
        </p:nvCxnSpPr>
        <p:spPr>
          <a:xfrm>
            <a:off x="6506726" y="2056429"/>
            <a:ext cx="3154005" cy="449120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9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4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42191" y="1102322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ИЗДЕРЖКИ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затраты на производство товара или услуги.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83384" y="2714944"/>
            <a:ext cx="22466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Century Gothic" panose="020b0502020202020204" pitchFamily="34" charset="0"/>
              </a:rPr>
              <a:t>В КРАТКОСРОЧНОМ </a:t>
            </a:r>
            <a:r>
              <a:rPr lang="ru-RU" sz="1600" smtClean="0">
                <a:latin typeface="Century Gothic" panose="020b0502020202020204" pitchFamily="34" charset="0"/>
              </a:rPr>
              <a:t>ПЕРИОДЕ</a:t>
            </a:r>
          </a:p>
          <a:p>
            <a:pPr algn="ctr"/>
            <a:r>
              <a:rPr lang="ru-RU" sz="1600" smtClean="0">
                <a:latin typeface="Century Gothic" panose="020b0502020202020204" pitchFamily="34" charset="0"/>
              </a:rPr>
              <a:t>(в заданиях всегда есть это примечание, т.к. в долгосрочном периоде все издержки – переменные: </a:t>
            </a:r>
            <a:r>
              <a:rPr lang="ru-RU" sz="1600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кредит можно платить несколько лет, после выплаты он исчезает из издержек</a:t>
            </a:r>
            <a:r>
              <a:rPr lang="ru-RU" sz="1600" smtClean="0">
                <a:latin typeface="Century Gothic" panose="020b0502020202020204" pitchFamily="34" charset="0"/>
              </a:rPr>
              <a:t>)</a:t>
            </a:r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8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8" grpId="1"/>
      <p:bldP spid="67" grpId="2"/>
      <p:bldP spid="69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795339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7579466" y="2554089"/>
            <a:ext cx="4168250" cy="2513287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ПЕРЕМЕННЫЕ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зависят об объёма производства (их можно сократить и их размер не меняется)</a:t>
            </a:r>
            <a:endParaRPr lang="en-US" sz="2400" ker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РЕСУРСЫ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Flowchart: Off-page Connector 13">
            <a:extLst>
              <a:ext uri="{FF2B5EF4-FFF2-40B4-BE49-F238E27FC236}">
                <a16:creationId xmlns:a16="http://schemas.microsoft.com/office/drawing/2014/main" xmlns="" id="{F6E3D27F-3C8D-470F-B795-4FA78EBB75BD}"/>
              </a:ext>
            </a:extLst>
          </p:cNvPr>
          <p:cNvSpPr/>
          <p:nvPr/>
        </p:nvSpPr>
        <p:spPr>
          <a:xfrm>
            <a:off x="1266028" y="2657058"/>
            <a:ext cx="4168250" cy="2410318"/>
          </a:xfrm>
          <a:prstGeom prst="flowChartOffpageConnector">
            <a:avLst/>
          </a:prstGeom>
          <a:solidFill>
            <a:srgbClr val="F1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ПОСТОЯННЫЕ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не зависящие об объёма производства (их нужно произвести в любом случае, их величина не меняется)</a:t>
            </a: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3216803" y="2581594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9527381" y="2505549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Прямая со стрелкой 78"/>
          <p:cNvCxnSpPr>
            <a:stCxn id="33" idx="2"/>
            <a:endCxn id="67" idx="0"/>
          </p:cNvCxnSpPr>
          <p:nvPr/>
        </p:nvCxnSpPr>
        <p:spPr>
          <a:xfrm flipH="1">
            <a:off x="3350153" y="2056429"/>
            <a:ext cx="3156573" cy="525165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3" idx="2"/>
            <a:endCxn id="69" idx="0"/>
          </p:cNvCxnSpPr>
          <p:nvPr/>
        </p:nvCxnSpPr>
        <p:spPr>
          <a:xfrm>
            <a:off x="6506726" y="2056429"/>
            <a:ext cx="3154005" cy="449120"/>
          </a:xfrm>
          <a:prstGeom prst="straightConnector1">
            <a:avLst/>
          </a:prstGeom>
          <a:ln w="28575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9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4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42191" y="1102322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ИЗДЕРЖКИ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затраты на производство товара или услуги.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Прямоугольник 52"/>
          <p:cNvSpPr/>
          <p:nvPr/>
        </p:nvSpPr>
        <p:spPr>
          <a:xfrm>
            <a:off x="1062040" y="5067376"/>
            <a:ext cx="5110484" cy="1790623"/>
          </a:xfrm>
          <a:prstGeom prst="rect">
            <a:avLst/>
          </a:prstGeom>
          <a:noFill/>
          <a:ln>
            <a:solidFill>
              <a:srgbClr val="E08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плата за аренду,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налоги,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проценты по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кредитам,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страховые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выплаты,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зарплата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администрации,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ремонт и замена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оборудования,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коммунальные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услуги.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07847" y="5067377"/>
            <a:ext cx="5280528" cy="1790623"/>
          </a:xfrm>
          <a:prstGeom prst="rect">
            <a:avLst/>
          </a:prstGeom>
          <a:noFill/>
          <a:ln>
            <a:solidFill>
              <a:srgbClr val="E08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расходы на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сырьё,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расходы на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топливо,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расходы на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транспортные услуги,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зарплата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работников,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расходы на</a:t>
            </a:r>
          </a:p>
          <a:p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упаковку,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>
                <a:solidFill>
                  <a:schemeClr val="tx1"/>
                </a:solidFill>
                <a:latin typeface="Century Gothic" panose="020b0502020202020204" pitchFamily="34" charset="0"/>
              </a:rPr>
              <a:t>оплата электро-энергии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3384" y="2714944"/>
            <a:ext cx="224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Century Gothic" panose="020b0502020202020204" pitchFamily="34" charset="0"/>
              </a:rPr>
              <a:t>В КРАТКОСРОЧНОМ ПЕРИОДЕ</a:t>
            </a:r>
          </a:p>
        </p:txBody>
      </p:sp>
    </p:spTree>
    <p:extLst>
      <p:ext uri="{BB962C8B-B14F-4D97-AF65-F5344CB8AC3E}">
        <p14:creationId xmlns:p14="http://schemas.microsoft.com/office/powerpoint/2010/main" val="335347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5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8" grpId="1"/>
      <p:bldP spid="67" grpId="2"/>
      <p:bldP spid="69" grpId="3"/>
      <p:bldP spid="53" grpId="4"/>
      <p:bldP spid="55" grpId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1434878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ИСТОЧНИКИ ФИНАНСИРОВАНИЯ</a:t>
            </a:r>
            <a:b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БИЗНЕСА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302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 И ВИДЫ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ФИНАНСИРОВАНИЕ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снабжение бизнеса деньгами и финансовыми ресурсами.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itle 2"/>
          <p:cNvSpPr txBox="1"/>
          <p:nvPr/>
        </p:nvSpPr>
        <p:spPr>
          <a:xfrm>
            <a:off x="1285877" y="2702703"/>
            <a:ext cx="4133616" cy="1245354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ВНУТРЕННИЕ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(формируются в результате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 деятельности фирмы)</a:t>
            </a: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27" name="Title 2"/>
          <p:cNvSpPr txBox="1"/>
          <p:nvPr/>
        </p:nvSpPr>
        <p:spPr>
          <a:xfrm>
            <a:off x="7605132" y="2702701"/>
            <a:ext cx="4085139" cy="124535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ВНЕШНИЕ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(привлекаются со стороны)</a:t>
            </a:r>
            <a:endParaRPr lang="en-US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>
              <a:latin typeface="Century Gothic" panose="020b0502020202020204" pitchFamily="34" charset="0"/>
            </a:endParaRPr>
          </a:p>
        </p:txBody>
      </p:sp>
      <p:cxnSp>
        <p:nvCxnSpPr>
          <p:cNvPr id="29" name="Прямая со стрелкой 28"/>
          <p:cNvCxnSpPr>
            <a:stCxn id="25" idx="2"/>
            <a:endCxn id="26" idx="0"/>
          </p:cNvCxnSpPr>
          <p:nvPr/>
        </p:nvCxnSpPr>
        <p:spPr>
          <a:xfrm flipH="1">
            <a:off x="3352685" y="2185521"/>
            <a:ext cx="3173890" cy="517182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2"/>
            <a:endCxn id="27" idx="0"/>
          </p:cNvCxnSpPr>
          <p:nvPr/>
        </p:nvCxnSpPr>
        <p:spPr>
          <a:xfrm>
            <a:off x="6526575" y="2185521"/>
            <a:ext cx="3121127" cy="517180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28710" y="4177903"/>
            <a:ext cx="4447949" cy="2246769"/>
          </a:xfrm>
          <a:prstGeom prst="rect">
            <a:avLst/>
          </a:prstGeom>
          <a:noFill/>
          <a:ln>
            <a:solidFill>
              <a:srgbClr val="E0848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прибыль,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амортизационные отчисления</a:t>
            </a:r>
          </a:p>
          <a:p>
            <a:r>
              <a:rPr lang="ru-RU" sz="2000">
                <a:latin typeface="Century Gothic" panose="020b0502020202020204" pitchFamily="34" charset="0"/>
              </a:rPr>
              <a:t>(</a:t>
            </a:r>
            <a:r>
              <a:rPr lang="ru-RU" sz="2000" i="1">
                <a:latin typeface="Century Gothic" panose="020b0502020202020204" pitchFamily="34" charset="0"/>
              </a:rPr>
              <a:t>накапливаемое для ремонта и замены изношенного оборудования</a:t>
            </a:r>
            <a:r>
              <a:rPr lang="ru-RU" sz="2000">
                <a:latin typeface="Century Gothic" panose="020b0502020202020204" pitchFamily="34" charset="0"/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доход от капитала (</a:t>
            </a:r>
            <a:r>
              <a:rPr lang="ru-RU" sz="2000" i="1">
                <a:latin typeface="Century Gothic" panose="020b0502020202020204" pitchFamily="34" charset="0"/>
              </a:rPr>
              <a:t>рента,</a:t>
            </a:r>
          </a:p>
          <a:p>
            <a:r>
              <a:rPr lang="ru-RU" sz="2000" i="1">
                <a:latin typeface="Century Gothic" panose="020b0502020202020204" pitchFamily="34" charset="0"/>
              </a:rPr>
              <a:t>дивиденды</a:t>
            </a:r>
            <a:r>
              <a:rPr lang="ru-RU" sz="200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3216803" y="4044553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315200" y="4171295"/>
            <a:ext cx="4556475" cy="2554545"/>
          </a:xfrm>
          <a:prstGeom prst="rect">
            <a:avLst/>
          </a:prstGeom>
          <a:noFill/>
          <a:ln>
            <a:solidFill>
              <a:srgbClr val="E0848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банковские </a:t>
            </a:r>
          </a:p>
          <a:p>
            <a:r>
              <a:rPr lang="ru-RU" sz="2000">
                <a:latin typeface="Century Gothic" panose="020b0502020202020204" pitchFamily="34" charset="0"/>
              </a:rPr>
              <a:t>кредиты,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инвестиции,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займы,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субсидии (</a:t>
            </a:r>
            <a:r>
              <a:rPr lang="ru-RU" sz="2000" i="1">
                <a:latin typeface="Century Gothic" panose="020b0502020202020204" pitchFamily="34" charset="0"/>
              </a:rPr>
              <a:t>безвозмездная помощь государства бизнесу</a:t>
            </a:r>
            <a:r>
              <a:rPr lang="ru-RU" sz="2000"/>
              <a:t>)</a:t>
            </a:r>
            <a:r>
              <a:rPr lang="ru-RU" sz="2000">
                <a:latin typeface="Century Gothic" panose="020b0502020202020204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000">
                <a:latin typeface="Century Gothic" panose="020b0502020202020204" pitchFamily="34" charset="0"/>
              </a:rPr>
              <a:t>увеличение эмиссии ценных бумаг.</a:t>
            </a:r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xmlns="" id="{76BADB75-4B2C-4E1B-8526-BF4CAF3AFFC7}"/>
              </a:ext>
            </a:extLst>
          </p:cNvPr>
          <p:cNvSpPr/>
          <p:nvPr/>
        </p:nvSpPr>
        <p:spPr>
          <a:xfrm>
            <a:off x="9514352" y="4063603"/>
            <a:ext cx="266700" cy="266700"/>
          </a:xfrm>
          <a:prstGeom prst="ellipse">
            <a:avLst/>
          </a:prstGeom>
          <a:solidFill>
            <a:srgbClr val="C6A98C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1434878"/>
            <a:ext cx="10538482" cy="14528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ФУНКЦИИ ПРЕДПРИНИМАТЕЛЬСТВА</a:t>
            </a:r>
            <a:endParaRPr lang="ru-RU" sz="66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61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36800" y="1129814"/>
            <a:ext cx="8365839" cy="523220"/>
          </a:xfrm>
          <a:prstGeom prst="rect">
            <a:avLst/>
          </a:prstGeom>
          <a:solidFill>
            <a:srgbClr val="EAB47E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ФУНКЦИИ ПРЕДПРИНИМАТЕЛЬСТВА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Прямая со стрелкой 28"/>
          <p:cNvCxnSpPr>
            <a:stCxn id="25" idx="2"/>
            <a:endCxn id="32" idx="0"/>
          </p:cNvCxnSpPr>
          <p:nvPr/>
        </p:nvCxnSpPr>
        <p:spPr>
          <a:xfrm flipH="1">
            <a:off x="3128848" y="1653034"/>
            <a:ext cx="3390872" cy="450085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2"/>
            <a:endCxn id="42" idx="0"/>
          </p:cNvCxnSpPr>
          <p:nvPr/>
        </p:nvCxnSpPr>
        <p:spPr>
          <a:xfrm>
            <a:off x="6519720" y="1653034"/>
            <a:ext cx="3578640" cy="450084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5" idx="2"/>
          </p:cNvCxnSpPr>
          <p:nvPr/>
        </p:nvCxnSpPr>
        <p:spPr>
          <a:xfrm flipH="1">
            <a:off x="5642517" y="1653034"/>
            <a:ext cx="877203" cy="2990023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2"/>
          </p:cNvCxnSpPr>
          <p:nvPr/>
        </p:nvCxnSpPr>
        <p:spPr>
          <a:xfrm>
            <a:off x="6519720" y="1653034"/>
            <a:ext cx="1219226" cy="2990023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2"/>
          <p:cNvSpPr txBox="1"/>
          <p:nvPr/>
        </p:nvSpPr>
        <p:spPr>
          <a:xfrm>
            <a:off x="1062040" y="2103119"/>
            <a:ext cx="4133616" cy="2089739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smtClean="0">
                <a:latin typeface="Century Gothic" panose="020b0502020202020204" pitchFamily="34" charset="0"/>
              </a:rPr>
              <a:t>Общеэкономическая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mtClean="0">
                <a:latin typeface="Century Gothic" panose="020b0502020202020204" pitchFamily="34" charset="0"/>
              </a:rPr>
              <a:t>выпуск  продукции, оказание услуг, удовлетворяющих потребности потребителей</a:t>
            </a: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5" name="Title 2"/>
          <p:cNvSpPr txBox="1"/>
          <p:nvPr/>
        </p:nvSpPr>
        <p:spPr>
          <a:xfrm>
            <a:off x="2328228" y="4643058"/>
            <a:ext cx="4133616" cy="2089739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smtClean="0">
                <a:latin typeface="Century Gothic" panose="020b0502020202020204" pitchFamily="34" charset="0"/>
              </a:rPr>
              <a:t>Ресурсная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mtClean="0">
                <a:latin typeface="Century Gothic" panose="020b0502020202020204" pitchFamily="34" charset="0"/>
              </a:rPr>
              <a:t>эффективное использование воспроизводимых и ограниченных ресурсов</a:t>
            </a: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0" name="Title 2"/>
          <p:cNvSpPr txBox="1"/>
          <p:nvPr/>
        </p:nvSpPr>
        <p:spPr>
          <a:xfrm>
            <a:off x="6889656" y="4643057"/>
            <a:ext cx="4133616" cy="2089739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smtClean="0">
                <a:latin typeface="Century Gothic" panose="020b0502020202020204" pitchFamily="34" charset="0"/>
              </a:rPr>
              <a:t>Новаторская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mtClean="0">
                <a:latin typeface="Century Gothic" panose="020b0502020202020204" pitchFamily="34" charset="0"/>
              </a:rPr>
              <a:t>появляются новые технические, организационные идеи</a:t>
            </a: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2" name="Title 2"/>
          <p:cNvSpPr txBox="1"/>
          <p:nvPr/>
        </p:nvSpPr>
        <p:spPr>
          <a:xfrm>
            <a:off x="8031552" y="2103118"/>
            <a:ext cx="4133616" cy="2089739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smtClean="0">
                <a:latin typeface="Century Gothic" panose="020b0502020202020204" pitchFamily="34" charset="0"/>
              </a:rPr>
              <a:t>Социальная</a:t>
            </a:r>
          </a:p>
          <a:p>
            <a:pPr algn="ctr">
              <a:lnSpc>
                <a:spcPct val="100000"/>
              </a:lnSpc>
            </a:pPr>
            <a:endParaRPr lang="ru-RU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mtClean="0">
                <a:latin typeface="Century Gothic" panose="020b0502020202020204" pitchFamily="34" charset="0"/>
              </a:rPr>
              <a:t>изготовление услуг, нужных обществу; проявляются таланты; поступают налоги в бюджет</a:t>
            </a:r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76054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921922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ФИНАНСОВЫЕ ИНСТИТУТЫ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143-151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3777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ДЕНЬГИ И ИХ ВИДЫ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ДЕНЬГИ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– это универсальный товар, принимаемый к оплате любых других товаров и услуг, который служит для образования и накопления капитала.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Прямая со стрелкой 28"/>
          <p:cNvCxnSpPr>
            <a:stCxn id="25" idx="2"/>
            <a:endCxn id="26" idx="0"/>
          </p:cNvCxnSpPr>
          <p:nvPr/>
        </p:nvCxnSpPr>
        <p:spPr>
          <a:xfrm flipH="1">
            <a:off x="2948273" y="2616409"/>
            <a:ext cx="3578302" cy="465436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2"/>
            <a:endCxn id="34" idx="0"/>
          </p:cNvCxnSpPr>
          <p:nvPr/>
        </p:nvCxnSpPr>
        <p:spPr>
          <a:xfrm>
            <a:off x="6526575" y="2616409"/>
            <a:ext cx="3587901" cy="465436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"/>
          <p:cNvSpPr txBox="1"/>
          <p:nvPr/>
        </p:nvSpPr>
        <p:spPr>
          <a:xfrm>
            <a:off x="1285877" y="3081845"/>
            <a:ext cx="3324792" cy="11556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товарные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(золото, жемчуг, скот и т.д.)</a:t>
            </a: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2" name="Title 2"/>
          <p:cNvSpPr txBox="1"/>
          <p:nvPr/>
        </p:nvSpPr>
        <p:spPr>
          <a:xfrm>
            <a:off x="2771208" y="4691380"/>
            <a:ext cx="3324792" cy="11556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кредитные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(чек, вексель)</a:t>
            </a: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3" name="Title 2"/>
          <p:cNvSpPr txBox="1"/>
          <p:nvPr/>
        </p:nvSpPr>
        <p:spPr>
          <a:xfrm>
            <a:off x="6587879" y="4691380"/>
            <a:ext cx="3728401" cy="11556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полноценные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(имеющие ценность: золотые, серебряные монеты)</a:t>
            </a: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4" name="Title 2"/>
          <p:cNvSpPr txBox="1"/>
          <p:nvPr/>
        </p:nvSpPr>
        <p:spPr>
          <a:xfrm>
            <a:off x="8452080" y="3081845"/>
            <a:ext cx="3324792" cy="115561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знаки стоимости</a:t>
            </a:r>
          </a:p>
          <a:p>
            <a:pPr algn="ctr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(бумажные деньги)</a:t>
            </a:r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36" name="Прямая со стрелкой 35"/>
          <p:cNvCxnSpPr>
            <a:endCxn id="32" idx="0"/>
          </p:cNvCxnSpPr>
          <p:nvPr/>
        </p:nvCxnSpPr>
        <p:spPr>
          <a:xfrm flipH="1">
            <a:off x="4433604" y="2616409"/>
            <a:ext cx="2092971" cy="2074971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3" idx="0"/>
          </p:cNvCxnSpPr>
          <p:nvPr/>
        </p:nvCxnSpPr>
        <p:spPr>
          <a:xfrm>
            <a:off x="6587879" y="2616409"/>
            <a:ext cx="1864201" cy="2074971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40672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ДЕНЕГ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4229" y="1180834"/>
            <a:ext cx="3040796" cy="954107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1. Мера стоимости</a:t>
            </a:r>
          </a:p>
        </p:txBody>
      </p:sp>
      <p:sp>
        <p:nvSpPr>
          <p:cNvPr id="31" name="Title 2"/>
          <p:cNvSpPr txBox="1"/>
          <p:nvPr/>
        </p:nvSpPr>
        <p:spPr>
          <a:xfrm>
            <a:off x="1062040" y="2242518"/>
            <a:ext cx="4574967" cy="114627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 algn="ctr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выражается в цене </a:t>
            </a:r>
          </a:p>
          <a:p>
            <a:pPr indent="88900" algn="ctr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(</a:t>
            </a:r>
            <a:r>
              <a:rPr lang="ru-RU" sz="2800" i="1">
                <a:latin typeface="Century Gothic" panose="020b0502020202020204" pitchFamily="34" charset="0"/>
              </a:rPr>
              <a:t>сумма на ценнике</a:t>
            </a:r>
            <a:r>
              <a:rPr lang="ru-RU" sz="2800">
                <a:latin typeface="Century Gothic" panose="020b0502020202020204" pitchFamily="34" charset="0"/>
              </a:rPr>
              <a:t>)</a:t>
            </a: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1843" y="1180833"/>
            <a:ext cx="3040796" cy="954107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2. Средство обмена</a:t>
            </a:r>
          </a:p>
        </p:txBody>
      </p:sp>
      <p:sp>
        <p:nvSpPr>
          <p:cNvPr id="35" name="Title 2"/>
          <p:cNvSpPr txBox="1"/>
          <p:nvPr/>
        </p:nvSpPr>
        <p:spPr>
          <a:xfrm>
            <a:off x="6103939" y="2242517"/>
            <a:ext cx="5984840" cy="114627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деньги обращаются в любой товар,  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выступают посредником в обмене</a:t>
            </a:r>
            <a:endParaRPr lang="en-US" sz="280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Будьте внимательны! Новые ценники в Пятерочке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509" y="3476880"/>
            <a:ext cx="2536236" cy="33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налоговой рассказали, что ждет предпринимателей без онлайн-касс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578" y="3476881"/>
            <a:ext cx="5961201" cy="33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89376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2" name="Picture 8" descr="Минфин надеется вернуть в РФ миллиарды рублей после отмены НДС на золото |  Новости | Известия | 07.09.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268" y="4666113"/>
            <a:ext cx="3874689" cy="21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ДЕНЕГ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77975" y="1162591"/>
            <a:ext cx="3040796" cy="954107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3. Средство платежа</a:t>
            </a:r>
          </a:p>
        </p:txBody>
      </p:sp>
      <p:sp>
        <p:nvSpPr>
          <p:cNvPr id="37" name="Title 2"/>
          <p:cNvSpPr txBox="1"/>
          <p:nvPr/>
        </p:nvSpPr>
        <p:spPr>
          <a:xfrm>
            <a:off x="1173908" y="2376043"/>
            <a:ext cx="5159985" cy="2173655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деньги принимаются для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оплаты без обмена на товар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(</a:t>
            </a:r>
            <a:r>
              <a:rPr lang="ru-RU" sz="2800" i="1">
                <a:latin typeface="Century Gothic" panose="020b0502020202020204" pitchFamily="34" charset="0"/>
              </a:rPr>
              <a:t>арендная плата,  уплата </a:t>
            </a:r>
          </a:p>
          <a:p>
            <a:pPr indent="88900">
              <a:lnSpc>
                <a:spcPct val="100000"/>
              </a:lnSpc>
            </a:pPr>
            <a:r>
              <a:rPr lang="ru-RU" sz="2800" i="1">
                <a:latin typeface="Century Gothic" panose="020b0502020202020204" pitchFamily="34" charset="0"/>
              </a:rPr>
              <a:t>налогов</a:t>
            </a:r>
            <a:r>
              <a:rPr lang="ru-RU" sz="2800">
                <a:latin typeface="Century Gothic" panose="020b0502020202020204" pitchFamily="34" charset="0"/>
              </a:rPr>
              <a:t>)</a:t>
            </a: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1826" y="1162591"/>
            <a:ext cx="3040796" cy="954107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4. Средство сбережения</a:t>
            </a:r>
          </a:p>
        </p:txBody>
      </p:sp>
      <p:sp>
        <p:nvSpPr>
          <p:cNvPr id="30" name="Title 2"/>
          <p:cNvSpPr txBox="1"/>
          <p:nvPr/>
        </p:nvSpPr>
        <p:spPr>
          <a:xfrm>
            <a:off x="7025268" y="2376043"/>
            <a:ext cx="5018049" cy="2173655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деньги копят для будущих трат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или  вкладываются в другую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ценность (</a:t>
            </a:r>
            <a:r>
              <a:rPr lang="ru-RU" sz="2800" i="1">
                <a:latin typeface="Century Gothic" panose="020b0502020202020204" pitchFamily="34" charset="0"/>
              </a:rPr>
              <a:t>драгметаллы, </a:t>
            </a:r>
          </a:p>
          <a:p>
            <a:pPr indent="88900">
              <a:lnSpc>
                <a:spcPct val="100000"/>
              </a:lnSpc>
            </a:pPr>
            <a:r>
              <a:rPr lang="ru-RU" sz="2800" i="1">
                <a:latin typeface="Century Gothic" panose="020b0502020202020204" pitchFamily="34" charset="0"/>
              </a:rPr>
              <a:t>недвижимость, валюта</a:t>
            </a:r>
            <a:r>
              <a:rPr lang="ru-RU" sz="2800">
                <a:latin typeface="Century Gothic" panose="020b0502020202020204" pitchFamily="34" charset="0"/>
              </a:rPr>
              <a:t>)</a:t>
            </a:r>
            <a:endParaRPr lang="en-US" sz="280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Налоги в Словении: когда, сколько и где должны платить иностран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066" y="4643256"/>
            <a:ext cx="3899668" cy="21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Копилка фотографии, рисунки копилки | скачать на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202" y="4643256"/>
            <a:ext cx="1393800" cy="22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9310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СТАДИИ ЭКОНОМИЧЕСКОЙ ДЕЯТЕЛЬНОСТИ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1014414" y="3340545"/>
            <a:ext cx="7935683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это </a:t>
            </a:r>
            <a:r>
              <a:rPr lang="ru-RU" sz="3200" u="sng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разделение</a:t>
            </a:r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продукта/дохода </a:t>
            </a:r>
            <a:r>
              <a:rPr lang="ru-RU" sz="3200" u="sng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между участниками</a:t>
            </a:r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его производства.</a:t>
            </a:r>
            <a:endParaRPr lang="en-US" sz="320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8950097" y="3085241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8950098" y="3617545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РАСПРЕДЕЛЕНИЕ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43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46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5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2117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ФУНКЦИИ ДЕНЕГ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3297" y="1162591"/>
            <a:ext cx="3040796" cy="954107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5. Мировые</a:t>
            </a:r>
          </a:p>
          <a:p>
            <a:pPr algn="ctr"/>
            <a:r>
              <a:rPr lang="ru-RU" sz="2800">
                <a:latin typeface="Century Gothic" panose="020b0502020202020204" pitchFamily="34" charset="0"/>
              </a:rPr>
              <a:t>деньги</a:t>
            </a:r>
          </a:p>
        </p:txBody>
      </p:sp>
      <p:sp>
        <p:nvSpPr>
          <p:cNvPr id="37" name="Title 2"/>
          <p:cNvSpPr txBox="1"/>
          <p:nvPr/>
        </p:nvSpPr>
        <p:spPr>
          <a:xfrm>
            <a:off x="3075427" y="2300740"/>
            <a:ext cx="7076536" cy="173337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используются для международных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расчётов на мировом рынке (несколько </a:t>
            </a:r>
          </a:p>
          <a:p>
            <a:pPr indent="88900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устойчивых национальных валют)</a:t>
            </a:r>
            <a:endParaRPr lang="en-US" sz="280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World Money and Hyperinflation - The Daily Reck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8686" y="4402678"/>
            <a:ext cx="6110018" cy="24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15237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ОСНОВНЫЕ СВОЙСТВА ДЕНЕГ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ЛИКВИДНОСТЬ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способность свободно обмениваться на любой актив (имущество).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2040" y="2452589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ПОКУПАТЕЛЬНАЯ СПОСОБНОСТЬ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количество товаров и услуг, которое можно приобрести за конкретную сумму денег.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2040" y="4166160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КОНВЕРТИРУЕМОСТЬ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свойство валют обмениваться между собой.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6971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82" name="Picture 10" descr="Доллар поднялся до 34 рублей на Московской бирж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107" y="1995926"/>
            <a:ext cx="3600225" cy="22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ТЕРМИНЫ 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40" y="1054287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ДЕВАЛЬВАЦИЯ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снижение курса национальной валюты по отношению к твёрдым валютам.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8227" y="4207491"/>
            <a:ext cx="10929069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ДЕНОМИНАЦИЯ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изменение стоимости денежных знаков.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0" y="4845631"/>
            <a:ext cx="4714292" cy="20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7132" y="4818836"/>
            <a:ext cx="4830164" cy="20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927464" y="5851815"/>
            <a:ext cx="1129552" cy="2"/>
          </a:xfrm>
          <a:prstGeom prst="straightConnector1">
            <a:avLst/>
          </a:prstGeom>
          <a:ln w="19050"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USD (Доллар США) - Архив курсов валют ЦБ Р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559" y="1986774"/>
            <a:ext cx="3936080" cy="21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51966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ФИНАНСОВЫЕ ИНСТИТУТЫ И ИХ ВИДЫ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ФИНАНСОВЫЕ ИНСТИТУТЫ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коммерческие учреждения, осуществляющие финансовые операции.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itle 2"/>
          <p:cNvSpPr txBox="1"/>
          <p:nvPr/>
        </p:nvSpPr>
        <p:spPr>
          <a:xfrm>
            <a:off x="1285876" y="2504035"/>
            <a:ext cx="4810123" cy="1889545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Банковская система:</a:t>
            </a:r>
          </a:p>
          <a:p>
            <a:pPr algn="ctr">
              <a:lnSpc>
                <a:spcPct val="100000"/>
              </a:lnSpc>
            </a:pPr>
            <a:endParaRPr lang="ru-RU" sz="24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Центральный банк (Банк России); 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коммерческие банки</a:t>
            </a:r>
          </a:p>
        </p:txBody>
      </p:sp>
      <p:sp>
        <p:nvSpPr>
          <p:cNvPr id="34" name="Title 2"/>
          <p:cNvSpPr txBox="1"/>
          <p:nvPr/>
        </p:nvSpPr>
        <p:spPr>
          <a:xfrm>
            <a:off x="6991487" y="2504035"/>
            <a:ext cx="4999621" cy="3316901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Небанковские финансово-кредитные институты:</a:t>
            </a:r>
          </a:p>
          <a:p>
            <a:pPr algn="ctr">
              <a:lnSpc>
                <a:spcPct val="100000"/>
              </a:lnSpc>
            </a:pPr>
            <a:endParaRPr lang="ru-RU" sz="24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страховые компании;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пенсионный фонд;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валютная биржа;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фондовая биржа;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инвестиционные компании</a:t>
            </a:r>
            <a:endParaRPr lang="en-US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35474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БАНКИ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БАНКОВСКАЯ СИСТЕМА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все виды национальных банков и другие кредитные учреждения, участвующие в осуществлении денежно-кредитной политики. 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9727" y="3110534"/>
            <a:ext cx="7652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эмиссия</a:t>
            </a:r>
            <a:r>
              <a:rPr lang="ru-RU" sz="2400">
                <a:latin typeface="Century Gothic" panose="020b0502020202020204" pitchFamily="34" charset="0"/>
              </a:rPr>
              <a:t> денег;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ведение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счетов Правительства</a:t>
            </a:r>
            <a:r>
              <a:rPr lang="ru-RU" sz="2400">
                <a:latin typeface="Century Gothic" panose="020b0502020202020204" pitchFamily="34" charset="0"/>
              </a:rPr>
              <a:t> РФ;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хранение и управления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золотовалютными</a:t>
            </a: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резервами</a:t>
            </a:r>
            <a:r>
              <a:rPr lang="ru-RU" sz="2400">
                <a:latin typeface="Century Gothic" panose="020b0502020202020204" pitchFamily="34" charset="0"/>
              </a:rPr>
              <a:t> государства;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кредитование</a:t>
            </a: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коммерческих</a:t>
            </a:r>
            <a:r>
              <a:rPr lang="ru-RU" sz="2400">
                <a:latin typeface="Century Gothic" panose="020b0502020202020204" pitchFamily="34" charset="0"/>
              </a:rPr>
              <a:t> банков;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установление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учётной</a:t>
            </a: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ставки</a:t>
            </a:r>
            <a:r>
              <a:rPr lang="ru-RU" sz="2400">
                <a:latin typeface="Century Gothic" panose="020b0502020202020204" pitchFamily="34" charset="0"/>
              </a:rPr>
              <a:t> процента по кредиту (ставка рефинансирования);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выдача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лицензий</a:t>
            </a:r>
            <a:r>
              <a:rPr lang="ru-RU" sz="2400">
                <a:latin typeface="Century Gothic" panose="020b0502020202020204" pitchFamily="34" charset="0"/>
              </a:rPr>
              <a:t> финансовым организациям.</a:t>
            </a:r>
          </a:p>
        </p:txBody>
      </p:sp>
      <p:sp>
        <p:nvSpPr>
          <p:cNvPr id="27" name="Title 2"/>
          <p:cNvSpPr txBox="1"/>
          <p:nvPr/>
        </p:nvSpPr>
        <p:spPr>
          <a:xfrm>
            <a:off x="1062040" y="3848411"/>
            <a:ext cx="3176473" cy="1571234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Функции 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Центрального 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Банка РФ:</a:t>
            </a:r>
            <a:endParaRPr lang="ru-RU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11359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БАНКИ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2040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БАНКОВСКАЯ СИСТЕМА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все виды национальных банков и другие кредитные учреждения, участвующие в осуществлении денежно-кредитной политики. 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9726" y="2649206"/>
            <a:ext cx="76522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Активные операции: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выдача кредитов физлицам и юрлицам;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купля-продажа иностранной валюты.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Пассивные операции: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приём депозитов (вкладов) граждан;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открытие и ведение счетов физлиц и юрлиц;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Century Gothic" panose="020b0502020202020204" pitchFamily="34" charset="0"/>
              </a:rPr>
              <a:t>получение кредитов от других банков.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>
                <a:latin typeface="Century Gothic" panose="020b0502020202020204" pitchFamily="34" charset="0"/>
              </a:rPr>
              <a:t>А также: </a:t>
            </a: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расчётные операции, кассовое обслуживание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itle 2"/>
          <p:cNvSpPr txBox="1"/>
          <p:nvPr/>
        </p:nvSpPr>
        <p:spPr>
          <a:xfrm>
            <a:off x="1062040" y="3848411"/>
            <a:ext cx="3176473" cy="1571234"/>
          </a:xfrm>
          <a:prstGeom prst="rect">
            <a:avLst/>
          </a:prstGeom>
          <a:ln w="19050">
            <a:solidFill>
              <a:srgbClr val="486D8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Функции 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коммерческих </a:t>
            </a:r>
          </a:p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банков:</a:t>
            </a:r>
            <a:endParaRPr lang="ru-RU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92528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ИНФЛЯЦИЯ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ИНФЛЯЦИЯ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это долговременное повышение цен, связанное с обесцениванием* денег.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itle 2"/>
          <p:cNvSpPr txBox="1"/>
          <p:nvPr/>
        </p:nvSpPr>
        <p:spPr>
          <a:xfrm>
            <a:off x="1038227" y="6260950"/>
            <a:ext cx="11053368" cy="586292"/>
          </a:xfrm>
          <a:prstGeom prst="rect">
            <a:avLst/>
          </a:prstGeom>
          <a:ln w="9525">
            <a:solidFill>
              <a:schemeClr val="tx2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88900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*Со временем на одну и ту же сумму можно купить всё меньше товаров и услуг.</a:t>
            </a:r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40" y="2454200"/>
            <a:ext cx="10929069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ДЕФЛЯЦИЯ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это процесс снижения общего уровня цен.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4743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ПОСЛЕДСТВИЯ ИНФЛЯЦИИ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ИНФЛЯЦИЯ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долговременное повышение цен, связанное с обесцениванием денег.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858" y="2306511"/>
            <a:ext cx="5240696" cy="4524315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E5986D"/>
                </a:solidFill>
                <a:latin typeface="Century Gothic" panose="020b0502020202020204" pitchFamily="34" charset="0"/>
              </a:rPr>
              <a:t>Причины: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E5986D"/>
                </a:solidFill>
                <a:latin typeface="Century Gothic" panose="020b0502020202020204" pitchFamily="34" charset="0"/>
              </a:rPr>
              <a:t>1. </a:t>
            </a:r>
            <a:r>
              <a:rPr lang="ru-RU" sz="2400">
                <a:latin typeface="Century Gothic" panose="020b0502020202020204" pitchFamily="34" charset="0"/>
              </a:rPr>
              <a:t>увеличение денежной массы;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E5986D"/>
                </a:solidFill>
                <a:latin typeface="Century Gothic" panose="020b0502020202020204" pitchFamily="34" charset="0"/>
              </a:rPr>
              <a:t>2. </a:t>
            </a:r>
            <a:r>
              <a:rPr lang="ru-RU" sz="2400">
                <a:latin typeface="Century Gothic" panose="020b0502020202020204" pitchFamily="34" charset="0"/>
              </a:rPr>
              <a:t>рост государственных расходов (при этом может тоже использоваться эмиссия);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E5986D"/>
                </a:solidFill>
                <a:latin typeface="Century Gothic" panose="020b0502020202020204" pitchFamily="34" charset="0"/>
              </a:rPr>
              <a:t>3. </a:t>
            </a:r>
            <a:r>
              <a:rPr lang="ru-RU" sz="2400">
                <a:latin typeface="Century Gothic" panose="020b0502020202020204" pitchFamily="34" charset="0"/>
              </a:rPr>
              <a:t>рост налогов и пошлин;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E5986D"/>
                </a:solidFill>
                <a:latin typeface="Century Gothic" panose="020b0502020202020204" pitchFamily="34" charset="0"/>
              </a:rPr>
              <a:t>4. </a:t>
            </a:r>
            <a:r>
              <a:rPr lang="ru-RU" sz="2400">
                <a:latin typeface="Century Gothic" panose="020b0502020202020204" pitchFamily="34" charset="0"/>
              </a:rPr>
              <a:t>снижение курса национальной валюты.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6690" y="2306511"/>
            <a:ext cx="5324418" cy="4524315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C6A98C"/>
                </a:solidFill>
                <a:latin typeface="Century Gothic" panose="020b0502020202020204" pitchFamily="34" charset="0"/>
              </a:rPr>
              <a:t>Последствия: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C6A98C"/>
                </a:solidFill>
                <a:latin typeface="Century Gothic" panose="020b0502020202020204" pitchFamily="34" charset="0"/>
              </a:rPr>
              <a:t>1. </a:t>
            </a:r>
            <a:r>
              <a:rPr lang="ru-RU" sz="2400">
                <a:latin typeface="Century Gothic" panose="020b0502020202020204" pitchFamily="34" charset="0"/>
              </a:rPr>
              <a:t>обесценивание сбережений;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C6A98C"/>
                </a:solidFill>
                <a:latin typeface="Century Gothic" panose="020b0502020202020204" pitchFamily="34" charset="0"/>
              </a:rPr>
              <a:t>2. </a:t>
            </a:r>
            <a:r>
              <a:rPr lang="ru-RU" sz="2400">
                <a:latin typeface="Century Gothic" panose="020b0502020202020204" pitchFamily="34" charset="0"/>
              </a:rPr>
              <a:t>ухудшается благосостояние бюджетников;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C6A98C"/>
                </a:solidFill>
                <a:latin typeface="Century Gothic" panose="020b0502020202020204" pitchFamily="34" charset="0"/>
              </a:rPr>
              <a:t>3. </a:t>
            </a:r>
            <a:r>
              <a:rPr lang="ru-RU" sz="2400">
                <a:latin typeface="Century Gothic" panose="020b0502020202020204" pitchFamily="34" charset="0"/>
              </a:rPr>
              <a:t>сокращается кредитование и инвестиции;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>
                <a:solidFill>
                  <a:srgbClr val="C6A98C"/>
                </a:solidFill>
                <a:latin typeface="Century Gothic" panose="020b0502020202020204" pitchFamily="34" charset="0"/>
              </a:rPr>
              <a:t>4. </a:t>
            </a:r>
            <a:r>
              <a:rPr lang="ru-RU" sz="2400">
                <a:latin typeface="Century Gothic" panose="020b0502020202020204" pitchFamily="34" charset="0"/>
              </a:rPr>
              <a:t>приводит к кризису финансовой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146053739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ВИДЫ ИНФЛЯЦИИ: ПО ТЕМПАМ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756" y="1547570"/>
            <a:ext cx="9425809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Ползучая (медленная). </a:t>
            </a:r>
            <a:r>
              <a:rPr lang="ru-RU" sz="2800">
                <a:latin typeface="Century Gothic" panose="020b0502020202020204" pitchFamily="34" charset="0"/>
              </a:rPr>
              <a:t>Незначительный темп – до 10% в год – нормален для развития экономики.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41755" y="2786492"/>
            <a:ext cx="9425809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Галопирующая. </a:t>
            </a:r>
            <a:r>
              <a:rPr lang="ru-RU" sz="2800">
                <a:latin typeface="Century Gothic" panose="020b0502020202020204" pitchFamily="34" charset="0"/>
              </a:rPr>
              <a:t> Рост цен 10-50% в год, опасна для экономики.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1754" y="4055587"/>
            <a:ext cx="9425809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Гиперинфляция. </a:t>
            </a:r>
            <a:r>
              <a:rPr lang="ru-RU" sz="2800">
                <a:latin typeface="Century Gothic" panose="020b0502020202020204" pitchFamily="34" charset="0"/>
              </a:rPr>
              <a:t> Очень быстрый рост цен, от 50% до нескольких тысяч % в год</a:t>
            </a:r>
          </a:p>
        </p:txBody>
      </p:sp>
      <p:grpSp>
        <p:nvGrpSpPr>
          <p:cNvPr id="33" name="Google Shape;4933;p47"/>
          <p:cNvGrpSpPr/>
          <p:nvPr/>
        </p:nvGrpSpPr>
        <p:grpSpPr>
          <a:xfrm>
            <a:off x="1050026" y="1852130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34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7" name="Google Shape;4933;p47"/>
          <p:cNvGrpSpPr/>
          <p:nvPr/>
        </p:nvGrpSpPr>
        <p:grpSpPr>
          <a:xfrm>
            <a:off x="1073462" y="3004991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38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1" name="Google Shape;4933;p47"/>
          <p:cNvGrpSpPr/>
          <p:nvPr/>
        </p:nvGrpSpPr>
        <p:grpSpPr>
          <a:xfrm>
            <a:off x="1458401" y="2987454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42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5" name="Google Shape;4933;p47"/>
          <p:cNvGrpSpPr/>
          <p:nvPr/>
        </p:nvGrpSpPr>
        <p:grpSpPr>
          <a:xfrm>
            <a:off x="1033392" y="4055587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46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33;p47"/>
          <p:cNvGrpSpPr/>
          <p:nvPr/>
        </p:nvGrpSpPr>
        <p:grpSpPr>
          <a:xfrm>
            <a:off x="1418331" y="4038050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50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3" name="Google Shape;4933;p47"/>
          <p:cNvGrpSpPr/>
          <p:nvPr/>
        </p:nvGrpSpPr>
        <p:grpSpPr>
          <a:xfrm>
            <a:off x="1803270" y="4035431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54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7" name="Google Shape;4933;p47"/>
          <p:cNvGrpSpPr/>
          <p:nvPr/>
        </p:nvGrpSpPr>
        <p:grpSpPr>
          <a:xfrm>
            <a:off x="1056828" y="4532640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58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1" name="Google Shape;4933;p47"/>
          <p:cNvGrpSpPr/>
          <p:nvPr/>
        </p:nvGrpSpPr>
        <p:grpSpPr>
          <a:xfrm>
            <a:off x="1441767" y="4515103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62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5" name="Google Shape;4933;p47"/>
          <p:cNvGrpSpPr/>
          <p:nvPr/>
        </p:nvGrpSpPr>
        <p:grpSpPr>
          <a:xfrm>
            <a:off x="1826706" y="4512484"/>
            <a:ext cx="384939" cy="344986"/>
            <a:chOff x="-61351728" y="3372400"/>
            <a:chExt cx="310350" cy="310150"/>
          </a:xfrm>
          <a:solidFill>
            <a:srgbClr val="D96974"/>
          </a:solidFill>
        </p:grpSpPr>
        <p:sp>
          <p:nvSpPr>
            <p:cNvPr id="66" name="Google Shape;4934;p47"/>
            <p:cNvSpPr/>
            <p:nvPr/>
          </p:nvSpPr>
          <p:spPr>
            <a:xfrm>
              <a:off x="-61165048" y="35588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" name="Google Shape;4935;p47"/>
            <p:cNvSpPr/>
            <p:nvPr/>
          </p:nvSpPr>
          <p:spPr>
            <a:xfrm>
              <a:off x="-61247753" y="3476175"/>
              <a:ext cx="19700" cy="19700"/>
            </a:xfrm>
            <a:custGeom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4936;p47"/>
            <p:cNvSpPr/>
            <p:nvPr/>
          </p:nvSpPr>
          <p:spPr>
            <a:xfrm>
              <a:off x="-61351728" y="3372400"/>
              <a:ext cx="310350" cy="310150"/>
            </a:xfrm>
            <a:custGeom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094614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ВИДЫ ИНФЛЯЦИИ: ПО ИСТОЧНИКУ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756" y="1547570"/>
            <a:ext cx="9425809" cy="1384995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Инфляция спроса. </a:t>
            </a:r>
            <a:r>
              <a:rPr lang="ru-RU" sz="2800">
                <a:latin typeface="Century Gothic" panose="020b0502020202020204" pitchFamily="34" charset="0"/>
              </a:rPr>
              <a:t>Рост цен спровоцирован избыточным спросом на товары, производство которых значительно отстаёт.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1756" y="3429000"/>
            <a:ext cx="9425809" cy="1384995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Инфляция издержек (предложения). </a:t>
            </a:r>
            <a:r>
              <a:rPr lang="ru-RU" sz="2800">
                <a:latin typeface="Century Gothic" panose="020b0502020202020204" pitchFamily="34" charset="0"/>
              </a:rPr>
              <a:t>Рост цен вызван увеличением затрат производителя на ресурсы.</a:t>
            </a:r>
          </a:p>
        </p:txBody>
      </p:sp>
      <p:grpSp>
        <p:nvGrpSpPr>
          <p:cNvPr id="69" name="Google Shape;8685;p56"/>
          <p:cNvGrpSpPr/>
          <p:nvPr/>
        </p:nvGrpSpPr>
        <p:grpSpPr>
          <a:xfrm>
            <a:off x="1383747" y="1809168"/>
            <a:ext cx="732040" cy="688905"/>
            <a:chOff x="683125" y="1955275"/>
            <a:chExt cx="299325" cy="294600"/>
          </a:xfrm>
          <a:solidFill>
            <a:srgbClr val="D96974"/>
          </a:solidFill>
        </p:grpSpPr>
        <p:sp>
          <p:nvSpPr>
            <p:cNvPr id="70" name="Google Shape;8686;p56"/>
            <p:cNvSpPr/>
            <p:nvPr/>
          </p:nvSpPr>
          <p:spPr>
            <a:xfrm>
              <a:off x="876875" y="1989925"/>
              <a:ext cx="52800" cy="63825"/>
            </a:xfrm>
            <a:custGeom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8687;p56"/>
            <p:cNvSpPr/>
            <p:nvPr/>
          </p:nvSpPr>
          <p:spPr>
            <a:xfrm>
              <a:off x="683125" y="2058450"/>
              <a:ext cx="159900" cy="191425"/>
            </a:xfrm>
            <a:custGeom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8688;p56"/>
            <p:cNvSpPr/>
            <p:nvPr/>
          </p:nvSpPr>
          <p:spPr>
            <a:xfrm>
              <a:off x="824900" y="1955275"/>
              <a:ext cx="157550" cy="155975"/>
            </a:xfrm>
            <a:custGeom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8689;p56"/>
            <p:cNvSpPr/>
            <p:nvPr/>
          </p:nvSpPr>
          <p:spPr>
            <a:xfrm>
              <a:off x="895000" y="2058450"/>
              <a:ext cx="17350" cy="18125"/>
            </a:xfrm>
            <a:custGeom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8808;p56"/>
          <p:cNvGrpSpPr/>
          <p:nvPr/>
        </p:nvGrpSpPr>
        <p:grpSpPr>
          <a:xfrm>
            <a:off x="1383787" y="3779774"/>
            <a:ext cx="732000" cy="716922"/>
            <a:chOff x="2139425" y="2682250"/>
            <a:chExt cx="298550" cy="296150"/>
          </a:xfrm>
          <a:solidFill>
            <a:srgbClr val="D96974"/>
          </a:solidFill>
        </p:grpSpPr>
        <p:sp>
          <p:nvSpPr>
            <p:cNvPr id="78" name="Google Shape;8809;p56"/>
            <p:cNvSpPr/>
            <p:nvPr/>
          </p:nvSpPr>
          <p:spPr>
            <a:xfrm>
              <a:off x="2139425" y="2787000"/>
              <a:ext cx="159125" cy="191400"/>
            </a:xfrm>
            <a:custGeom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" name="Google Shape;8810;p56"/>
            <p:cNvSpPr/>
            <p:nvPr/>
          </p:nvSpPr>
          <p:spPr>
            <a:xfrm>
              <a:off x="2280425" y="2682250"/>
              <a:ext cx="157550" cy="155975"/>
            </a:xfrm>
            <a:custGeom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" name="Google Shape;8811;p56"/>
            <p:cNvSpPr/>
            <p:nvPr/>
          </p:nvSpPr>
          <p:spPr>
            <a:xfrm>
              <a:off x="2349725" y="2787000"/>
              <a:ext cx="18150" cy="17375"/>
            </a:xfrm>
            <a:custGeom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" name="Google Shape;8812;p56"/>
            <p:cNvSpPr/>
            <p:nvPr/>
          </p:nvSpPr>
          <p:spPr>
            <a:xfrm>
              <a:off x="2350124" y="2721485"/>
              <a:ext cx="18150" cy="52800"/>
            </a:xfrm>
            <a:custGeom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solidFill>
                <a:srgbClr val="D969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1784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СТАДИИ ЭКОНОМИЧЕСКОЙ ДЕЯТЕЛЬНОСТИ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1170911" y="3682655"/>
            <a:ext cx="9809444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это </a:t>
            </a:r>
            <a:r>
              <a:rPr lang="ru-RU" sz="3200">
                <a:latin typeface="Century Gothic" panose="020b0502020202020204" pitchFamily="34" charset="0"/>
              </a:rPr>
              <a:t>процесс </a:t>
            </a:r>
            <a:r>
              <a:rPr lang="ru-RU" sz="3200" u="sng">
                <a:latin typeface="Century Gothic" panose="020b0502020202020204" pitchFamily="34" charset="0"/>
              </a:rPr>
              <a:t>продвижения </a:t>
            </a:r>
            <a:r>
              <a:rPr lang="ru-RU" sz="3200">
                <a:latin typeface="Century Gothic" panose="020b0502020202020204" pitchFamily="34" charset="0"/>
              </a:rPr>
              <a:t>продукции от производителя </a:t>
            </a:r>
            <a:r>
              <a:rPr lang="ru-RU" sz="3200" u="sng">
                <a:latin typeface="Century Gothic" panose="020b0502020202020204" pitchFamily="34" charset="0"/>
              </a:rPr>
              <a:t>до потребителя</a:t>
            </a:r>
            <a:r>
              <a:rPr lang="ru-RU" sz="3200">
                <a:latin typeface="Century Gothic" panose="020b0502020202020204" pitchFamily="34" charset="0"/>
              </a:rPr>
              <a:t>. </a:t>
            </a:r>
            <a:endParaRPr lang="en-US" sz="320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4553365" y="4930486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4553365" y="5462791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ОБМЕН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1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34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2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156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ВИДЫ ИНФЛЯЦИИ: ПО СТЕПЕНИ КОНТРОЛЯ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756" y="1805753"/>
            <a:ext cx="9425809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Открытая. </a:t>
            </a:r>
            <a:r>
              <a:rPr lang="ru-RU" sz="2800">
                <a:latin typeface="Century Gothic" panose="020b0502020202020204" pitchFamily="34" charset="0"/>
              </a:rPr>
              <a:t>Цены растут на глазах и люди знают о происходящей инфляции.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1756" y="3429000"/>
            <a:ext cx="9425809" cy="1815882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E5986D"/>
                </a:solidFill>
                <a:latin typeface="Century Gothic" panose="020b0502020202020204" pitchFamily="34" charset="0"/>
              </a:rPr>
              <a:t>Скрытая (подавленная). </a:t>
            </a:r>
            <a:r>
              <a:rPr lang="ru-RU" sz="2800">
                <a:latin typeface="Century Gothic" panose="020b0502020202020204" pitchFamily="34" charset="0"/>
              </a:rPr>
              <a:t>Людям неизвестно, что в стране инфляция, потому что рост цен подавляется государством, но постепенно продукты исчезают с прилавков магазинов</a:t>
            </a:r>
          </a:p>
        </p:txBody>
      </p:sp>
      <p:grpSp>
        <p:nvGrpSpPr>
          <p:cNvPr id="34" name="Google Shape;571;p39"/>
          <p:cNvGrpSpPr/>
          <p:nvPr/>
        </p:nvGrpSpPr>
        <p:grpSpPr>
          <a:xfrm>
            <a:off x="1363303" y="2009427"/>
            <a:ext cx="527042" cy="546758"/>
            <a:chOff x="1951075" y="2333250"/>
            <a:chExt cx="381200" cy="381175"/>
          </a:xfrm>
        </p:grpSpPr>
        <p:sp>
          <p:nvSpPr>
            <p:cNvPr id="35" name="Google Shape;572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573;p39"/>
            <p:cNvSpPr/>
            <p:nvPr/>
          </p:nvSpPr>
          <p:spPr>
            <a:xfrm>
              <a:off x="2197675" y="2503125"/>
              <a:ext cx="43875" cy="47525"/>
            </a:xfrm>
            <a:custGeom>
              <a:rect l="l" t="t" r="r" b="b"/>
              <a:pathLst>
                <a:path w="1754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574;p39"/>
            <p:cNvSpPr/>
            <p:nvPr/>
          </p:nvSpPr>
          <p:spPr>
            <a:xfrm>
              <a:off x="2041800" y="2503125"/>
              <a:ext cx="43875" cy="47525"/>
            </a:xfrm>
            <a:custGeom>
              <a:rect l="l" t="t" r="r" b="b"/>
              <a:pathLst>
                <a:path w="1754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575;p39"/>
            <p:cNvSpPr/>
            <p:nvPr/>
          </p:nvSpPr>
          <p:spPr>
            <a:xfrm>
              <a:off x="2041800" y="2584100"/>
              <a:ext cx="199750" cy="41425"/>
            </a:xfrm>
            <a:custGeom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9" name="Google Shape;576;p39"/>
          <p:cNvGrpSpPr/>
          <p:nvPr/>
        </p:nvGrpSpPr>
        <p:grpSpPr>
          <a:xfrm>
            <a:off x="1396751" y="4070951"/>
            <a:ext cx="561796" cy="531980"/>
            <a:chOff x="2623275" y="2333250"/>
            <a:chExt cx="381175" cy="381175"/>
          </a:xfrm>
        </p:grpSpPr>
        <p:sp>
          <p:nvSpPr>
            <p:cNvPr id="40" name="Google Shape;577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578;p39"/>
            <p:cNvSpPr/>
            <p:nvPr/>
          </p:nvSpPr>
          <p:spPr>
            <a:xfrm>
              <a:off x="2869875" y="2503125"/>
              <a:ext cx="43875" cy="47525"/>
            </a:xfrm>
            <a:custGeom>
              <a:rect l="l" t="t" r="r" b="b"/>
              <a:pathLst>
                <a:path w="1754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9;p39"/>
            <p:cNvSpPr/>
            <p:nvPr/>
          </p:nvSpPr>
          <p:spPr>
            <a:xfrm>
              <a:off x="2714000" y="2503125"/>
              <a:ext cx="43875" cy="47525"/>
            </a:xfrm>
            <a:custGeom>
              <a:rect l="l" t="t" r="r" b="b"/>
              <a:pathLst>
                <a:path w="1754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80;p39"/>
            <p:cNvSpPr/>
            <p:nvPr/>
          </p:nvSpPr>
          <p:spPr>
            <a:xfrm>
              <a:off x="2810200" y="2595675"/>
              <a:ext cx="99875" cy="31075"/>
            </a:xfrm>
            <a:custGeom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28575" cap="rnd" cmpd="sng">
              <a:solidFill>
                <a:srgbClr val="D969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1183788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МЕРЫ БОРЬБЫ С ИНФЛЯЦИЕЙ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77" y="1248937"/>
            <a:ext cx="10481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>
                <a:latin typeface="Century Gothic" panose="020b0502020202020204" pitchFamily="34" charset="0"/>
              </a:rPr>
              <a:t>Повышение </a:t>
            </a: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налогообложения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Замораживание</a:t>
            </a:r>
            <a:r>
              <a:rPr lang="ru-RU" sz="2400">
                <a:latin typeface="Century Gothic" panose="020b0502020202020204" pitchFamily="34" charset="0"/>
              </a:rPr>
              <a:t> роста зарплат и соцвыплат.</a:t>
            </a:r>
          </a:p>
          <a:p>
            <a:pPr marL="342900" indent="-342900">
              <a:buAutoNum type="arabicPeriod"/>
            </a:pPr>
            <a:endParaRPr lang="ru-RU" sz="2400">
              <a:solidFill>
                <a:srgbClr val="486D84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latin typeface="Century Gothic" panose="020b0502020202020204" pitchFamily="34" charset="0"/>
              </a:rPr>
              <a:t>При инфляции предложения – </a:t>
            </a: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индексация</a:t>
            </a:r>
            <a:r>
              <a:rPr lang="ru-RU" sz="2400">
                <a:latin typeface="Century Gothic" panose="020b0502020202020204" pitchFamily="34" charset="0"/>
              </a:rPr>
              <a:t> зарплат и соцвыплат.</a:t>
            </a:r>
          </a:p>
          <a:p>
            <a:pPr marL="342900" indent="-342900">
              <a:buAutoNum type="arabicPeriod"/>
            </a:pPr>
            <a:endParaRPr lang="ru-RU" sz="240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Сокращение эмиссии</a:t>
            </a:r>
            <a:r>
              <a:rPr lang="ru-RU" sz="2400">
                <a:latin typeface="Century Gothic" panose="020b0502020202020204" pitchFamily="34" charset="0"/>
              </a:rPr>
              <a:t> денег.</a:t>
            </a:r>
          </a:p>
          <a:p>
            <a:pPr marL="342900" indent="-342900">
              <a:buAutoNum type="arabicPeriod"/>
            </a:pPr>
            <a:endParaRPr lang="ru-RU" sz="240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Увеличение</a:t>
            </a:r>
            <a:r>
              <a:rPr lang="ru-RU" sz="2400">
                <a:latin typeface="Century Gothic" panose="020b0502020202020204" pitchFamily="34" charset="0"/>
              </a:rPr>
              <a:t> учётной </a:t>
            </a: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ставки</a:t>
            </a:r>
            <a:r>
              <a:rPr lang="ru-RU" sz="2400">
                <a:latin typeface="Century Gothic" panose="020b0502020202020204" pitchFamily="34" charset="0"/>
              </a:rPr>
              <a:t> кредитования.</a:t>
            </a:r>
          </a:p>
          <a:p>
            <a:pPr marL="342900" indent="-342900">
              <a:buAutoNum type="arabicPeriod"/>
            </a:pPr>
            <a:endParaRPr lang="ru-RU" sz="240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latin typeface="Century Gothic" panose="020b0502020202020204" pitchFamily="34" charset="0"/>
              </a:rPr>
              <a:t>Продажа государственных </a:t>
            </a: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ценных бумаг</a:t>
            </a:r>
            <a:r>
              <a:rPr lang="ru-RU" sz="240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Контроль</a:t>
            </a:r>
            <a:r>
              <a:rPr lang="ru-RU" sz="2400">
                <a:latin typeface="Century Gothic" panose="020b0502020202020204" pitchFamily="34" charset="0"/>
              </a:rPr>
              <a:t> над ростом цен, но он неэффективен, т.к. борется с последствием, а не с причиной.</a:t>
            </a:r>
          </a:p>
        </p:txBody>
      </p:sp>
    </p:spTree>
    <p:extLst>
      <p:ext uri="{BB962C8B-B14F-4D97-AF65-F5344CB8AC3E}">
        <p14:creationId xmlns:p14="http://schemas.microsoft.com/office/powerpoint/2010/main" val="1138291924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18" y="1648366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ГОСУДАРСТВЕННОЕ</a:t>
            </a:r>
            <a:b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РЕГУЛИРОВАНИЕ</a:t>
            </a:r>
            <a:b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E1BEF7-D4F7-40B8-B642-3895BB45BD11}"/>
              </a:ext>
            </a:extLst>
          </p:cNvPr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181-187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3" name="Shape 3598">
            <a:extLst>
              <a:ext uri="{FF2B5EF4-FFF2-40B4-BE49-F238E27FC236}">
                <a16:creationId xmlns:a16="http://schemas.microsoft.com/office/drawing/2014/main" xmlns="" id="{3CD539DB-E296-4A66-B5FE-E1F8C465E196}"/>
              </a:ext>
            </a:extLst>
          </p:cNvPr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38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ДЛЯ РЕАЛИЗАЦИИ ЭКОНОМИЧЕСКИХ ФУНКЦИЙ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1024646" y="844178"/>
            <a:ext cx="10936371" cy="835566"/>
          </a:xfrm>
          <a:prstGeom prst="rect">
            <a:avLst/>
          </a:prstGeom>
          <a:ln w="19050">
            <a:noFill/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государство использует 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75CE4326-298A-4AEB-A3EE-34011FA89D69}"/>
              </a:ext>
            </a:extLst>
          </p:cNvPr>
          <p:cNvSpPr txBox="1"/>
          <p:nvPr/>
        </p:nvSpPr>
        <p:spPr>
          <a:xfrm>
            <a:off x="2006920" y="1928279"/>
            <a:ext cx="2793679" cy="83556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прямые методы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9210C7DE-A768-46F9-BB16-B7EB27907D72}"/>
              </a:ext>
            </a:extLst>
          </p:cNvPr>
          <p:cNvSpPr txBox="1"/>
          <p:nvPr/>
        </p:nvSpPr>
        <p:spPr>
          <a:xfrm>
            <a:off x="8498679" y="1903204"/>
            <a:ext cx="3004565" cy="83556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косвенные методы</a:t>
            </a: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7656311B-71AD-46FA-9BE8-DA57933B1D61}"/>
              </a:ext>
            </a:extLst>
          </p:cNvPr>
          <p:cNvCxnSpPr>
            <a:endCxn id="25" idx="0"/>
          </p:cNvCxnSpPr>
          <p:nvPr/>
        </p:nvCxnSpPr>
        <p:spPr>
          <a:xfrm flipH="1">
            <a:off x="3403760" y="1463040"/>
            <a:ext cx="3058000" cy="465239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60689B7C-5424-4A9C-8896-E96B1C4DA133}"/>
              </a:ext>
            </a:extLst>
          </p:cNvPr>
          <p:cNvCxnSpPr>
            <a:endCxn id="26" idx="0"/>
          </p:cNvCxnSpPr>
          <p:nvPr/>
        </p:nvCxnSpPr>
        <p:spPr>
          <a:xfrm>
            <a:off x="6471991" y="1463040"/>
            <a:ext cx="3528971" cy="440164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F57604-FA4B-4406-B686-ED4332B1718B}"/>
              </a:ext>
            </a:extLst>
          </p:cNvPr>
          <p:cNvSpPr txBox="1"/>
          <p:nvPr/>
        </p:nvSpPr>
        <p:spPr>
          <a:xfrm>
            <a:off x="1062040" y="2971800"/>
            <a:ext cx="5186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правовые (административные): </a:t>
            </a:r>
          </a:p>
          <a:p>
            <a:endParaRPr lang="ru-RU" sz="20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издание законов,</a:t>
            </a:r>
          </a:p>
          <a:p>
            <a:r>
              <a:rPr lang="ru-RU" sz="2000">
                <a:latin typeface="Century Gothic" panose="020b0502020202020204" pitchFamily="34" charset="0"/>
              </a:rPr>
              <a:t>регламентирующих экономические отношения;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введение норм и стандартов</a:t>
            </a:r>
          </a:p>
          <a:p>
            <a:r>
              <a:rPr lang="ru-RU" sz="2000">
                <a:latin typeface="Century Gothic" panose="020b0502020202020204" pitchFamily="34" charset="0"/>
              </a:rPr>
              <a:t>качества;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лицензирование;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расширение госзаказов.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A3454D-C62E-4BA8-B050-83CD44C28EA7}"/>
              </a:ext>
            </a:extLst>
          </p:cNvPr>
          <p:cNvSpPr txBox="1"/>
          <p:nvPr/>
        </p:nvSpPr>
        <p:spPr>
          <a:xfrm>
            <a:off x="7005640" y="2898376"/>
            <a:ext cx="5186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денежно-кредитная (монетарная)</a:t>
            </a:r>
          </a:p>
          <a:p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политика </a:t>
            </a:r>
            <a:r>
              <a:rPr lang="ru-RU" sz="2000">
                <a:latin typeface="Century Gothic" panose="020b0502020202020204" pitchFamily="34" charset="0"/>
              </a:rPr>
              <a:t>(главное звено - Центробанк)</a:t>
            </a:r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фискальная </a:t>
            </a:r>
            <a:r>
              <a:rPr lang="ru-RU" sz="2000">
                <a:latin typeface="Century Gothic" panose="020b0502020202020204" pitchFamily="34" charset="0"/>
              </a:rPr>
              <a:t>(регулирование</a:t>
            </a:r>
          </a:p>
          <a:p>
            <a:r>
              <a:rPr lang="ru-RU" sz="2000">
                <a:latin typeface="Century Gothic" panose="020b0502020202020204" pitchFamily="34" charset="0"/>
              </a:rPr>
              <a:t>налогообложения)</a:t>
            </a:r>
            <a:r>
              <a:rPr lang="ru-RU" sz="2000" b="1">
                <a:solidFill>
                  <a:srgbClr val="C6A98C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algn="ctr"/>
            <a:r>
              <a:rPr lang="ru-RU" sz="2000" i="1">
                <a:latin typeface="Century Gothic" panose="020b0502020202020204" pitchFamily="34" charset="0"/>
              </a:rPr>
              <a:t>(в рыночной экономике считаются приоритетными)</a:t>
            </a:r>
          </a:p>
        </p:txBody>
      </p:sp>
    </p:spTree>
    <p:extLst>
      <p:ext uri="{BB962C8B-B14F-4D97-AF65-F5344CB8AC3E}">
        <p14:creationId xmlns:p14="http://schemas.microsoft.com/office/powerpoint/2010/main" val="2330489273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ДЕНЕЖНО-КРЕДИТНАЯ ПОЛИТИКА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" name="Title 2"/>
          <p:cNvSpPr txBox="1"/>
          <p:nvPr/>
        </p:nvSpPr>
        <p:spPr>
          <a:xfrm>
            <a:off x="2295799" y="3459560"/>
            <a:ext cx="9695309" cy="68572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 b="1">
                <a:latin typeface="Century Gothic" panose="020b0502020202020204" pitchFamily="34" charset="0"/>
              </a:rPr>
              <a:t>основной институт, </a:t>
            </a:r>
            <a:r>
              <a:rPr lang="ru-RU" sz="2400">
                <a:latin typeface="Century Gothic" panose="020b0502020202020204" pitchFamily="34" charset="0"/>
              </a:rPr>
              <a:t>которые её реализует – Центральный банк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8A3639-CB30-40B8-A323-6FD7EA83A1F7}"/>
              </a:ext>
            </a:extLst>
          </p:cNvPr>
          <p:cNvSpPr txBox="1"/>
          <p:nvPr/>
        </p:nvSpPr>
        <p:spPr>
          <a:xfrm>
            <a:off x="1062039" y="1231414"/>
            <a:ext cx="10929069" cy="1815882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ДЕНЕЖНО-КРЕДИТНАЯ (МОНЕТАРНАЯ) ПОЛИТИКА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совокупность мероприятий в области денежного обращения и кредита, используемые для регулирования экономики.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90562E80-F7FD-4E10-A923-51BEED76F5AA}"/>
              </a:ext>
            </a:extLst>
          </p:cNvPr>
          <p:cNvSpPr txBox="1"/>
          <p:nvPr/>
        </p:nvSpPr>
        <p:spPr>
          <a:xfrm>
            <a:off x="2295799" y="4282440"/>
            <a:ext cx="9695309" cy="105156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цель </a:t>
            </a:r>
            <a:r>
              <a:rPr lang="ru-RU" sz="2400">
                <a:latin typeface="Century Gothic" panose="020b0502020202020204" pitchFamily="34" charset="0"/>
              </a:rPr>
              <a:t>– обеспечить устойчивые темпы развития производства, 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стабильные цены, сбалансированный госбюджет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xmlns="" id="{34E04AE8-F5F4-4A94-91CD-299E7CA794E9}"/>
              </a:ext>
            </a:extLst>
          </p:cNvPr>
          <p:cNvSpPr txBox="1"/>
          <p:nvPr/>
        </p:nvSpPr>
        <p:spPr>
          <a:xfrm>
            <a:off x="2295799" y="5524500"/>
            <a:ext cx="9695309" cy="105156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основные инструменты </a:t>
            </a:r>
            <a:r>
              <a:rPr lang="ru-RU" sz="2400">
                <a:latin typeface="Century Gothic" panose="020b0502020202020204" pitchFamily="34" charset="0"/>
              </a:rPr>
              <a:t>– </a:t>
            </a: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xmlns="" id="{9927D00B-BC26-4FA8-86FD-2AACF8C27F30}"/>
              </a:ext>
            </a:extLst>
          </p:cNvPr>
          <p:cNvCxnSpPr>
            <a:stCxn id="29" idx="1"/>
            <a:endCxn id="21" idx="1"/>
          </p:cNvCxnSpPr>
          <p:nvPr/>
        </p:nvCxnSpPr>
        <p:spPr>
          <a:xfrm rot="10800000" flipH="1" flipV="1">
            <a:off x="1062039" y="2139354"/>
            <a:ext cx="1233760" cy="1663065"/>
          </a:xfrm>
          <a:prstGeom prst="bentConnector3">
            <a:avLst>
              <a:gd name="adj1" fmla="val 1134"/>
            </a:avLst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xmlns="" id="{A087BCBE-B3CE-4924-804C-526D9412C450}"/>
              </a:ext>
            </a:extLst>
          </p:cNvPr>
          <p:cNvCxnSpPr>
            <a:stCxn id="29" idx="1"/>
            <a:endCxn id="31" idx="1"/>
          </p:cNvCxnSpPr>
          <p:nvPr/>
        </p:nvCxnSpPr>
        <p:spPr>
          <a:xfrm rot="10800000" flipH="1" flipV="1">
            <a:off x="1062039" y="2139354"/>
            <a:ext cx="1233760" cy="2668865"/>
          </a:xfrm>
          <a:prstGeom prst="bentConnector3">
            <a:avLst>
              <a:gd name="adj1" fmla="val 1134"/>
            </a:avLst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xmlns="" id="{F45706DA-3C74-473E-880A-CC7DD85E65F0}"/>
              </a:ext>
            </a:extLst>
          </p:cNvPr>
          <p:cNvCxnSpPr>
            <a:stCxn id="29" idx="1"/>
            <a:endCxn id="33" idx="1"/>
          </p:cNvCxnSpPr>
          <p:nvPr/>
        </p:nvCxnSpPr>
        <p:spPr>
          <a:xfrm rot="10800000" flipH="1" flipV="1">
            <a:off x="1062039" y="2139354"/>
            <a:ext cx="1233760" cy="3910925"/>
          </a:xfrm>
          <a:prstGeom prst="bentConnector3">
            <a:avLst>
              <a:gd name="adj1" fmla="val 1134"/>
            </a:avLst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78789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ДЕНЕЖНО-КРЕДИТНАЯ ПОЛИТИКА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xmlns="" id="{34E04AE8-F5F4-4A94-91CD-299E7CA794E9}"/>
              </a:ext>
            </a:extLst>
          </p:cNvPr>
          <p:cNvSpPr txBox="1"/>
          <p:nvPr/>
        </p:nvSpPr>
        <p:spPr>
          <a:xfrm>
            <a:off x="2358700" y="1087794"/>
            <a:ext cx="9695309" cy="577020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основные инструменты: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1.  операции на открытом рынке (купля-продажа облигаций федерального займа и др. ценных бумаг Центробанком за наличку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денежная масса сокращается или растёт</a:t>
            </a:r>
            <a:r>
              <a:rPr lang="ru-RU" sz="2400">
                <a:latin typeface="Century Gothic" panose="020b0502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2. изменение ставки рефинансирования (повышение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коммерч. банки поднимают ставку процента клиентам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сократится число желающих взять кредит =</a:t>
            </a:r>
            <a:r>
              <a:rPr lang="en-US" sz="2400">
                <a:latin typeface="Century Gothic" panose="020b0502020202020204" pitchFamily="34" charset="0"/>
              </a:rPr>
              <a:t>&gt;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уменьшение количества денег в обращении, и наоборот</a:t>
            </a:r>
            <a:r>
              <a:rPr lang="ru-RU" sz="2400">
                <a:latin typeface="Century Gothic" panose="020b050202020202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3. изменение нормы обязательных резервов (часть денег от комбанков хранятся в виде резервов в ЦБ, если он снижается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комбанки чаще размещают деньги среди клиентов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денежная масса растёт, и наоборот</a:t>
            </a:r>
            <a:r>
              <a:rPr lang="ru-RU" sz="2400">
                <a:latin typeface="Century Gothic" panose="020b0502020202020204" pitchFamily="34" charset="0"/>
              </a:rPr>
              <a:t>)</a:t>
            </a: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CD54D395-2034-41CD-936B-5C1B25CA00F8}"/>
              </a:ext>
            </a:extLst>
          </p:cNvPr>
          <p:cNvCxnSpPr/>
          <p:nvPr/>
        </p:nvCxnSpPr>
        <p:spPr>
          <a:xfrm rot="16200000" flipH="1">
            <a:off x="452460" y="2066657"/>
            <a:ext cx="2769248" cy="1043232"/>
          </a:xfrm>
          <a:prstGeom prst="bentConnector2">
            <a:avLst/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06723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ФИСКАЛЬНАЯ ПОЛИТИКА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8A3639-CB30-40B8-A323-6FD7EA83A1F7}"/>
              </a:ext>
            </a:extLst>
          </p:cNvPr>
          <p:cNvSpPr txBox="1"/>
          <p:nvPr/>
        </p:nvSpPr>
        <p:spPr>
          <a:xfrm>
            <a:off x="1062039" y="1231414"/>
            <a:ext cx="10929069" cy="1815882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ФИСКАЛЬНАЯ (БЮДЖЕТНО-НАЛОГОВАЯ) ПОЛИТИКА</a:t>
            </a:r>
            <a:r>
              <a:rPr lang="ru-RU" sz="28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совокупность мероприятий, используемые для регулирования экономики с помощью государственных расходов и налогов.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90562E80-F7FD-4E10-A923-51BEED76F5AA}"/>
              </a:ext>
            </a:extLst>
          </p:cNvPr>
          <p:cNvSpPr txBox="1"/>
          <p:nvPr/>
        </p:nvSpPr>
        <p:spPr>
          <a:xfrm>
            <a:off x="2295799" y="3195022"/>
            <a:ext cx="9695309" cy="105156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цель </a:t>
            </a:r>
            <a:r>
              <a:rPr lang="ru-RU" sz="2400">
                <a:latin typeface="Century Gothic" panose="020b0502020202020204" pitchFamily="34" charset="0"/>
              </a:rPr>
              <a:t>– обеспечить стабильное развитие экономики, занятость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населения, предотвратить инфляцию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xmlns="" id="{34E04AE8-F5F4-4A94-91CD-299E7CA794E9}"/>
              </a:ext>
            </a:extLst>
          </p:cNvPr>
          <p:cNvSpPr txBox="1"/>
          <p:nvPr/>
        </p:nvSpPr>
        <p:spPr>
          <a:xfrm>
            <a:off x="2295797" y="4357128"/>
            <a:ext cx="9695309" cy="86262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основные элементы </a:t>
            </a:r>
            <a:r>
              <a:rPr lang="ru-RU" sz="2400">
                <a:latin typeface="Century Gothic" panose="020b0502020202020204" pitchFamily="34" charset="0"/>
              </a:rPr>
              <a:t>– расходы государства и налоги</a:t>
            </a: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xmlns="" id="{A087BCBE-B3CE-4924-804C-526D9412C450}"/>
              </a:ext>
            </a:extLst>
          </p:cNvPr>
          <p:cNvCxnSpPr>
            <a:endCxn id="31" idx="1"/>
          </p:cNvCxnSpPr>
          <p:nvPr/>
        </p:nvCxnSpPr>
        <p:spPr>
          <a:xfrm>
            <a:off x="1062040" y="3047296"/>
            <a:ext cx="1233759" cy="673506"/>
          </a:xfrm>
          <a:prstGeom prst="bentConnector3">
            <a:avLst>
              <a:gd name="adj1" fmla="val 842"/>
            </a:avLst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xmlns="" id="{F45706DA-3C74-473E-880A-CC7DD85E65F0}"/>
              </a:ext>
            </a:extLst>
          </p:cNvPr>
          <p:cNvCxnSpPr>
            <a:endCxn id="33" idx="1"/>
          </p:cNvCxnSpPr>
          <p:nvPr/>
        </p:nvCxnSpPr>
        <p:spPr>
          <a:xfrm rot="16200000" flipH="1">
            <a:off x="808345" y="3300990"/>
            <a:ext cx="1741146" cy="1233757"/>
          </a:xfrm>
          <a:prstGeom prst="bentConnector2">
            <a:avLst/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2">
            <a:extLst>
              <a:ext uri="{FF2B5EF4-FFF2-40B4-BE49-F238E27FC236}">
                <a16:creationId xmlns:a16="http://schemas.microsoft.com/office/drawing/2014/main" xmlns="" id="{1ABF7074-BE5A-4420-AEBE-45D5AA0ACA9F}"/>
              </a:ext>
            </a:extLst>
          </p:cNvPr>
          <p:cNvSpPr txBox="1"/>
          <p:nvPr/>
        </p:nvSpPr>
        <p:spPr>
          <a:xfrm>
            <a:off x="2295798" y="5330302"/>
            <a:ext cx="9695309" cy="135372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характер </a:t>
            </a:r>
            <a:r>
              <a:rPr lang="ru-RU" sz="2400">
                <a:latin typeface="Century Gothic" panose="020b0502020202020204" pitchFamily="34" charset="0"/>
              </a:rPr>
              <a:t>–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стимулирующая</a:t>
            </a:r>
            <a:r>
              <a:rPr lang="ru-RU" sz="2400">
                <a:latin typeface="Century Gothic" panose="020b0502020202020204" pitchFamily="34" charset="0"/>
              </a:rPr>
              <a:t> (спад производства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снижение налогов и рост расходов),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сдерживающая</a:t>
            </a:r>
            <a:r>
              <a:rPr lang="ru-RU" sz="2400">
                <a:latin typeface="Century Gothic" panose="020b0502020202020204" pitchFamily="34" charset="0"/>
              </a:rPr>
              <a:t> (инфляция =</a:t>
            </a:r>
            <a:r>
              <a:rPr lang="en-US" sz="2400">
                <a:latin typeface="Century Gothic" panose="020b0502020202020204" pitchFamily="34" charset="0"/>
              </a:rPr>
              <a:t>&gt;</a:t>
            </a:r>
            <a:r>
              <a:rPr lang="ru-RU" sz="2400">
                <a:latin typeface="Century Gothic" panose="020b0502020202020204" pitchFamily="34" charset="0"/>
              </a:rPr>
              <a:t> увеличение налогов и уменьшение расходов).</a:t>
            </a: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xmlns="" id="{FC76BDBA-07E5-4404-919E-9FD8AC73CEAC}"/>
              </a:ext>
            </a:extLst>
          </p:cNvPr>
          <p:cNvCxnSpPr/>
          <p:nvPr/>
        </p:nvCxnSpPr>
        <p:spPr>
          <a:xfrm rot="16200000" flipH="1">
            <a:off x="808348" y="4519714"/>
            <a:ext cx="1741146" cy="1233757"/>
          </a:xfrm>
          <a:prstGeom prst="bentConnector2">
            <a:avLst/>
          </a:prstGeom>
          <a:ln w="19050"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08635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ВЗГЛЯДЫ НА МАСШТАБЫ ГОСРЕГУЛИРОВАНИЯ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90562E80-F7FD-4E10-A923-51BEED76F5AA}"/>
              </a:ext>
            </a:extLst>
          </p:cNvPr>
          <p:cNvSpPr txBox="1"/>
          <p:nvPr/>
        </p:nvSpPr>
        <p:spPr>
          <a:xfrm>
            <a:off x="6769849" y="1117851"/>
            <a:ext cx="5282294" cy="251959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монетаризм (Милтон Фридман)</a:t>
            </a:r>
          </a:p>
          <a:p>
            <a:pPr>
              <a:lnSpc>
                <a:spcPct val="100000"/>
              </a:lnSpc>
            </a:pPr>
            <a:endParaRPr lang="ru-RU" sz="24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ограниченная роль: только </a:t>
            </a: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контроль над денежным обращением</a:t>
            </a:r>
            <a:r>
              <a:rPr lang="ru-RU" sz="2400">
                <a:latin typeface="Century Gothic" panose="020b0502020202020204" pitchFamily="34" charset="0"/>
              </a:rPr>
              <a:t>, вливания денег = рост реального ВВП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xmlns="" id="{927BF539-000E-438D-9C7E-6EBAC80AE216}"/>
              </a:ext>
            </a:extLst>
          </p:cNvPr>
          <p:cNvSpPr txBox="1"/>
          <p:nvPr/>
        </p:nvSpPr>
        <p:spPr>
          <a:xfrm>
            <a:off x="1167489" y="1117851"/>
            <a:ext cx="5282294" cy="251959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>
                <a:latin typeface="Century Gothic" panose="020b0502020202020204" pitchFamily="34" charset="0"/>
              </a:rPr>
              <a:t> кейнсианство (Джон Кейнс)</a:t>
            </a:r>
          </a:p>
          <a:p>
            <a:pPr>
              <a:lnSpc>
                <a:spcPct val="100000"/>
              </a:lnSpc>
            </a:pPr>
            <a:endParaRPr lang="ru-RU" sz="24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</a:t>
            </a:r>
            <a:r>
              <a:rPr lang="ru-RU" sz="2400" b="0" i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рынок </a:t>
            </a:r>
            <a:r>
              <a:rPr lang="ru-RU" sz="2400" b="0" i="0">
                <a:solidFill>
                  <a:srgbClr val="D96974"/>
                </a:solidFill>
                <a:effectLst/>
                <a:latin typeface="Century Gothic" panose="020b0502020202020204" pitchFamily="34" charset="0"/>
              </a:rPr>
              <a:t>не способен справляться </a:t>
            </a:r>
            <a:r>
              <a:rPr lang="ru-RU" sz="2400" b="0" i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со многими экономическими проблемами без вмешательства государства</a:t>
            </a:r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Инфляция — это опасная, а иногда и роковая болезнь |">
            <a:extLst>
              <a:ext uri="{FF2B5EF4-FFF2-40B4-BE49-F238E27FC236}">
                <a16:creationId xmlns:a16="http://schemas.microsoft.com/office/drawing/2014/main" xmlns="" id="{0FE03FA2-90B0-440D-B60D-1E4A37C5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381" y="3748426"/>
            <a:ext cx="5338761" cy="30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чему плохие экономические теории сохраняют популярность">
            <a:extLst>
              <a:ext uri="{FF2B5EF4-FFF2-40B4-BE49-F238E27FC236}">
                <a16:creationId xmlns:a16="http://schemas.microsoft.com/office/drawing/2014/main" xmlns="" id="{F715E04B-878D-4DC6-B4C6-26CC9D68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77" y="3724169"/>
            <a:ext cx="5045517" cy="30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5394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18" y="1648366"/>
            <a:ext cx="10538482" cy="1452888"/>
          </a:xfrm>
        </p:spPr>
        <p:txBody>
          <a:bodyPr/>
          <a:lstStyle/>
          <a:p>
            <a:pPr algn="ctr"/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ЭКОНОМИЧЕСКИЙ РОСТ.</a:t>
            </a:r>
            <a:b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ВВП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E1BEF7-D4F7-40B8-B642-3895BB45BD11}"/>
              </a:ext>
            </a:extLst>
          </p:cNvPr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174-180</a:t>
            </a:r>
            <a:r>
              <a:rPr lang="ru-RU" sz="2000">
                <a:latin typeface="Century Gothic" panose="020b0502020202020204" pitchFamily="34" charset="0"/>
              </a:rPr>
              <a:t> в справочнике Баранова.</a:t>
            </a:r>
          </a:p>
        </p:txBody>
      </p:sp>
      <p:sp>
        <p:nvSpPr>
          <p:cNvPr id="13" name="Shape 3598">
            <a:extLst>
              <a:ext uri="{FF2B5EF4-FFF2-40B4-BE49-F238E27FC236}">
                <a16:creationId xmlns:a16="http://schemas.microsoft.com/office/drawing/2014/main" xmlns="" id="{3CD539DB-E296-4A66-B5FE-E1F8C465E196}"/>
              </a:ext>
            </a:extLst>
          </p:cNvPr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ПОНЯТИЕ ЭКОНОМИЧЕСКОГО РОСТА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8A3639-CB30-40B8-A323-6FD7EA83A1F7}"/>
              </a:ext>
            </a:extLst>
          </p:cNvPr>
          <p:cNvSpPr txBox="1"/>
          <p:nvPr/>
        </p:nvSpPr>
        <p:spPr>
          <a:xfrm>
            <a:off x="1062039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ЭКОНОМИЧЕСКИЙ РОСТ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д</a:t>
            </a:r>
            <a:r>
              <a:rPr lang="ru-RU"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олговременное повышение уровня реального ВВП государства как в абсолютных значениях, так и на душу населения.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694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СТАДИИ ЭКОНОМИЧЕСКОЙ ДЕЯТЕЛЬНОСТИ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3472763" y="3340544"/>
            <a:ext cx="8450666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это использование товара/услуги </a:t>
            </a:r>
          </a:p>
          <a:p>
            <a:r>
              <a:rPr lang="ru-RU" sz="3200" u="sng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для удовлетворения</a:t>
            </a:r>
            <a:r>
              <a:rPr lang="ru-RU" sz="320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потребностей.</a:t>
            </a:r>
            <a:endParaRPr lang="en-US" sz="320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C4EF579C-E89C-441B-BF71-0981B93F406E}"/>
              </a:ext>
            </a:extLst>
          </p:cNvPr>
          <p:cNvSpPr/>
          <p:nvPr/>
        </p:nvSpPr>
        <p:spPr>
          <a:xfrm>
            <a:off x="271465" y="3079646"/>
            <a:ext cx="3044537" cy="15066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AB78A8-AC31-4162-AFF9-037B7F14736B}"/>
              </a:ext>
            </a:extLst>
          </p:cNvPr>
          <p:cNvSpPr txBox="1"/>
          <p:nvPr/>
        </p:nvSpPr>
        <p:spPr>
          <a:xfrm>
            <a:off x="271465" y="3611949"/>
            <a:ext cx="30445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ПОТРЕБЛЕНИЕ</a:t>
            </a:r>
            <a:endParaRPr lang="en-US" sz="2800" b="1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2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35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3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6018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ПУТИ ЭКОНОМИЧЕСКОГО РОСТА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0" name="Title 2">
            <a:extLst>
              <a:ext uri="{FF2B5EF4-FFF2-40B4-BE49-F238E27FC236}">
                <a16:creationId xmlns:a16="http://schemas.microsoft.com/office/drawing/2014/main" xmlns="" id="{03DF7B3C-F9A5-4E35-A07D-826C14946436}"/>
              </a:ext>
            </a:extLst>
          </p:cNvPr>
          <p:cNvSpPr txBox="1"/>
          <p:nvPr/>
        </p:nvSpPr>
        <p:spPr>
          <a:xfrm>
            <a:off x="1173313" y="1573487"/>
            <a:ext cx="4840941" cy="437978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C6A98C"/>
                </a:solidFill>
                <a:latin typeface="Century Gothic" panose="020b0502020202020204" pitchFamily="34" charset="0"/>
              </a:rPr>
              <a:t>Экстенсивный рост</a:t>
            </a:r>
          </a:p>
          <a:p>
            <a:pPr algn="ctr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  <a:p>
            <a:pPr marL="85725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рост </a:t>
            </a:r>
            <a:r>
              <a:rPr lang="ru-RU" sz="2800" b="1">
                <a:solidFill>
                  <a:srgbClr val="C6A98C"/>
                </a:solidFill>
                <a:latin typeface="Century Gothic" panose="020b0502020202020204" pitchFamily="34" charset="0"/>
              </a:rPr>
              <a:t>количества</a:t>
            </a:r>
            <a:r>
              <a:rPr lang="ru-RU" sz="2800">
                <a:solidFill>
                  <a:srgbClr val="C6A98C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latin typeface="Century Gothic" panose="020b0502020202020204" pitchFamily="34" charset="0"/>
              </a:rPr>
              <a:t>факторов производства – </a:t>
            </a:r>
            <a:r>
              <a:rPr lang="ru-RU" sz="2800" i="1">
                <a:solidFill>
                  <a:srgbClr val="D14754"/>
                </a:solidFill>
                <a:latin typeface="Century Gothic" panose="020b0502020202020204" pitchFamily="34" charset="0"/>
              </a:rPr>
              <a:t>новые цехи, оборудование и техники, новые рабочие</a:t>
            </a:r>
            <a:r>
              <a:rPr lang="ru-RU" sz="2800">
                <a:latin typeface="Century Gothic" panose="020b0502020202020204" pitchFamily="34" charset="0"/>
              </a:rPr>
              <a:t> (не меняется их качество)</a:t>
            </a: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xmlns="" id="{8D18DBCA-5002-4912-9CA1-ECC1D9976721}"/>
              </a:ext>
            </a:extLst>
          </p:cNvPr>
          <p:cNvSpPr txBox="1"/>
          <p:nvPr/>
        </p:nvSpPr>
        <p:spPr>
          <a:xfrm>
            <a:off x="6788805" y="1573487"/>
            <a:ext cx="4979489" cy="437978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D14754"/>
                </a:solidFill>
                <a:latin typeface="Century Gothic" panose="020b0502020202020204" pitchFamily="34" charset="0"/>
              </a:rPr>
              <a:t>Интенсивный рост</a:t>
            </a:r>
          </a:p>
          <a:p>
            <a:pPr algn="ctr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  <a:p>
            <a:pPr marL="85725">
              <a:lnSpc>
                <a:spcPct val="100000"/>
              </a:lnSpc>
            </a:pPr>
            <a:r>
              <a:rPr lang="ru-RU" sz="2800">
                <a:latin typeface="Century Gothic" panose="020b0502020202020204" pitchFamily="34" charset="0"/>
              </a:rPr>
              <a:t>рост </a:t>
            </a:r>
            <a:r>
              <a:rPr lang="ru-RU" sz="2800" b="1">
                <a:solidFill>
                  <a:srgbClr val="D14754"/>
                </a:solidFill>
                <a:latin typeface="Century Gothic" panose="020b0502020202020204" pitchFamily="34" charset="0"/>
              </a:rPr>
              <a:t>качества</a:t>
            </a:r>
            <a:r>
              <a:rPr lang="ru-RU" sz="2800">
                <a:solidFill>
                  <a:srgbClr val="D14754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latin typeface="Century Gothic" panose="020b0502020202020204" pitchFamily="34" charset="0"/>
              </a:rPr>
              <a:t>факторов производства –  </a:t>
            </a:r>
            <a:r>
              <a:rPr lang="ru-RU" sz="2800" i="1">
                <a:solidFill>
                  <a:srgbClr val="D14754"/>
                </a:solidFill>
                <a:latin typeface="Century Gothic" panose="020b0502020202020204" pitchFamily="34" charset="0"/>
              </a:rPr>
              <a:t>повышение квалификации работников, замена оборудования на новое и т.д.</a:t>
            </a:r>
            <a:endParaRPr lang="en-US" sz="2800" i="1">
              <a:solidFill>
                <a:srgbClr val="D1475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oogle Shape;4944;p47">
            <a:extLst>
              <a:ext uri="{FF2B5EF4-FFF2-40B4-BE49-F238E27FC236}">
                <a16:creationId xmlns:a16="http://schemas.microsoft.com/office/drawing/2014/main" xmlns="" id="{1F79C1BC-8770-484A-95F3-4C3A910F4A23}"/>
              </a:ext>
            </a:extLst>
          </p:cNvPr>
          <p:cNvGrpSpPr/>
          <p:nvPr/>
        </p:nvGrpSpPr>
        <p:grpSpPr>
          <a:xfrm>
            <a:off x="1776470" y="5207237"/>
            <a:ext cx="648971" cy="592273"/>
            <a:chOff x="-59470075" y="3308975"/>
            <a:chExt cx="318200" cy="316075"/>
          </a:xfrm>
          <a:solidFill>
            <a:srgbClr val="C6A98C"/>
          </a:solidFill>
        </p:grpSpPr>
        <p:sp>
          <p:nvSpPr>
            <p:cNvPr id="35" name="Google Shape;4945;p47">
              <a:extLst>
                <a:ext uri="{FF2B5EF4-FFF2-40B4-BE49-F238E27FC236}">
                  <a16:creationId xmlns:a16="http://schemas.microsoft.com/office/drawing/2014/main" xmlns="" id="{A8AD2CA1-520F-4549-BA6E-9F1AD296191E}"/>
                </a:ext>
              </a:extLst>
            </p:cNvPr>
            <p:cNvSpPr/>
            <p:nvPr/>
          </p:nvSpPr>
          <p:spPr>
            <a:xfrm>
              <a:off x="-59403928" y="3522625"/>
              <a:ext cx="21275" cy="20500"/>
            </a:xfrm>
            <a:custGeom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4946;p47">
              <a:extLst>
                <a:ext uri="{FF2B5EF4-FFF2-40B4-BE49-F238E27FC236}">
                  <a16:creationId xmlns:a16="http://schemas.microsoft.com/office/drawing/2014/main" xmlns="" id="{D8DC274C-3E22-4322-96DE-8613934CA801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4947;p47">
              <a:extLst>
                <a:ext uri="{FF2B5EF4-FFF2-40B4-BE49-F238E27FC236}">
                  <a16:creationId xmlns:a16="http://schemas.microsoft.com/office/drawing/2014/main" xmlns="" id="{2360ABE7-321D-4BC3-A9D2-AB1083CA1D2B}"/>
                </a:ext>
              </a:extLst>
            </p:cNvPr>
            <p:cNvSpPr/>
            <p:nvPr/>
          </p:nvSpPr>
          <p:spPr>
            <a:xfrm>
              <a:off x="-59321223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4948;p47">
              <a:extLst>
                <a:ext uri="{FF2B5EF4-FFF2-40B4-BE49-F238E27FC236}">
                  <a16:creationId xmlns:a16="http://schemas.microsoft.com/office/drawing/2014/main" xmlns="" id="{B07E6589-64BC-4829-9C01-001779AAB96C}"/>
                </a:ext>
              </a:extLst>
            </p:cNvPr>
            <p:cNvSpPr/>
            <p:nvPr/>
          </p:nvSpPr>
          <p:spPr>
            <a:xfrm>
              <a:off x="-59279476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4949;p47">
              <a:extLst>
                <a:ext uri="{FF2B5EF4-FFF2-40B4-BE49-F238E27FC236}">
                  <a16:creationId xmlns:a16="http://schemas.microsoft.com/office/drawing/2014/main" xmlns="" id="{6FCA8FA7-2D2D-4182-BA29-6285BF5462AB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950;p47">
              <a:extLst>
                <a:ext uri="{FF2B5EF4-FFF2-40B4-BE49-F238E27FC236}">
                  <a16:creationId xmlns:a16="http://schemas.microsoft.com/office/drawing/2014/main" xmlns="" id="{81B6D8A3-213E-497E-91C6-851E82DD1242}"/>
                </a:ext>
              </a:extLst>
            </p:cNvPr>
            <p:cNvSpPr/>
            <p:nvPr/>
          </p:nvSpPr>
          <p:spPr>
            <a:xfrm>
              <a:off x="-59238524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4951;p47">
              <a:extLst>
                <a:ext uri="{FF2B5EF4-FFF2-40B4-BE49-F238E27FC236}">
                  <a16:creationId xmlns:a16="http://schemas.microsoft.com/office/drawing/2014/main" xmlns="" id="{864D1B3F-C745-4277-8C07-424749013660}"/>
                </a:ext>
              </a:extLst>
            </p:cNvPr>
            <p:cNvSpPr/>
            <p:nvPr/>
          </p:nvSpPr>
          <p:spPr>
            <a:xfrm>
              <a:off x="-59292877" y="3308975"/>
              <a:ext cx="106350" cy="41400"/>
            </a:xfrm>
            <a:custGeom>
              <a:rect l="l" t="t" r="r" b="b"/>
              <a:pathLst>
                <a:path w="4254" h="1655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952;p47">
              <a:extLst>
                <a:ext uri="{FF2B5EF4-FFF2-40B4-BE49-F238E27FC236}">
                  <a16:creationId xmlns:a16="http://schemas.microsoft.com/office/drawing/2014/main" xmlns="" id="{02E286FC-92E7-471A-A82F-04FF3F6606B0}"/>
                </a:ext>
              </a:extLst>
            </p:cNvPr>
            <p:cNvSpPr/>
            <p:nvPr/>
          </p:nvSpPr>
          <p:spPr>
            <a:xfrm>
              <a:off x="-59214097" y="3371400"/>
              <a:ext cx="62225" cy="68550"/>
            </a:xfrm>
            <a:custGeom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953;p47">
              <a:extLst>
                <a:ext uri="{FF2B5EF4-FFF2-40B4-BE49-F238E27FC236}">
                  <a16:creationId xmlns:a16="http://schemas.microsoft.com/office/drawing/2014/main" xmlns="" id="{02D67F69-EFD8-44DB-BE79-5EDC6624AC05}"/>
                </a:ext>
              </a:extLst>
            </p:cNvPr>
            <p:cNvSpPr/>
            <p:nvPr/>
          </p:nvSpPr>
          <p:spPr>
            <a:xfrm>
              <a:off x="-59297602" y="3392600"/>
              <a:ext cx="62250" cy="48150"/>
            </a:xfrm>
            <a:custGeom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8" name="Google Shape;8983;p56">
            <a:extLst>
              <a:ext uri="{FF2B5EF4-FFF2-40B4-BE49-F238E27FC236}">
                <a16:creationId xmlns:a16="http://schemas.microsoft.com/office/drawing/2014/main" xmlns="" id="{FC9503EC-7EEE-4B13-A809-F90C864EDEE8}"/>
              </a:ext>
            </a:extLst>
          </p:cNvPr>
          <p:cNvGrpSpPr/>
          <p:nvPr/>
        </p:nvGrpSpPr>
        <p:grpSpPr>
          <a:xfrm>
            <a:off x="8943754" y="5231432"/>
            <a:ext cx="637621" cy="577241"/>
            <a:chOff x="1310075" y="3980250"/>
            <a:chExt cx="297750" cy="297525"/>
          </a:xfrm>
          <a:solidFill>
            <a:srgbClr val="D14754"/>
          </a:solidFill>
        </p:grpSpPr>
        <p:sp>
          <p:nvSpPr>
            <p:cNvPr id="49" name="Google Shape;8984;p56">
              <a:extLst>
                <a:ext uri="{FF2B5EF4-FFF2-40B4-BE49-F238E27FC236}">
                  <a16:creationId xmlns:a16="http://schemas.microsoft.com/office/drawing/2014/main" xmlns="" id="{0ED5477E-DDFD-4C5D-A28F-A30ACC8FA19C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8985;p56">
              <a:extLst>
                <a:ext uri="{FF2B5EF4-FFF2-40B4-BE49-F238E27FC236}">
                  <a16:creationId xmlns:a16="http://schemas.microsoft.com/office/drawing/2014/main" xmlns="" id="{6CA49CE6-1B38-478D-B948-47852FDE7942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8986;p56">
              <a:extLst>
                <a:ext uri="{FF2B5EF4-FFF2-40B4-BE49-F238E27FC236}">
                  <a16:creationId xmlns:a16="http://schemas.microsoft.com/office/drawing/2014/main" xmlns="" id="{E5DFC80D-71E3-4F1F-B788-0C8DF26EFF96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8987;p56">
              <a:extLst>
                <a:ext uri="{FF2B5EF4-FFF2-40B4-BE49-F238E27FC236}">
                  <a16:creationId xmlns:a16="http://schemas.microsoft.com/office/drawing/2014/main" xmlns="" id="{3FA5A2B7-D164-44EC-A97E-414909A72042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3" name="Google Shape;8924;p56">
            <a:extLst>
              <a:ext uri="{FF2B5EF4-FFF2-40B4-BE49-F238E27FC236}">
                <a16:creationId xmlns:a16="http://schemas.microsoft.com/office/drawing/2014/main" xmlns="" id="{52787464-FD70-43A7-97D9-54E48A797B2A}"/>
              </a:ext>
            </a:extLst>
          </p:cNvPr>
          <p:cNvGrpSpPr/>
          <p:nvPr/>
        </p:nvGrpSpPr>
        <p:grpSpPr>
          <a:xfrm>
            <a:off x="9795055" y="5228998"/>
            <a:ext cx="608489" cy="547211"/>
            <a:chOff x="2768750" y="3227275"/>
            <a:chExt cx="296175" cy="295375"/>
          </a:xfrm>
          <a:solidFill>
            <a:srgbClr val="D14754"/>
          </a:solidFill>
        </p:grpSpPr>
        <p:sp>
          <p:nvSpPr>
            <p:cNvPr id="54" name="Google Shape;8925;p56">
              <a:extLst>
                <a:ext uri="{FF2B5EF4-FFF2-40B4-BE49-F238E27FC236}">
                  <a16:creationId xmlns:a16="http://schemas.microsoft.com/office/drawing/2014/main" xmlns="" id="{F470AEDA-676F-457C-A214-5DB2D1B0D813}"/>
                </a:ext>
              </a:extLst>
            </p:cNvPr>
            <p:cNvSpPr/>
            <p:nvPr/>
          </p:nvSpPr>
          <p:spPr>
            <a:xfrm>
              <a:off x="2882950" y="3227275"/>
              <a:ext cx="68550" cy="69325"/>
            </a:xfrm>
            <a:custGeom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8926;p56">
              <a:extLst>
                <a:ext uri="{FF2B5EF4-FFF2-40B4-BE49-F238E27FC236}">
                  <a16:creationId xmlns:a16="http://schemas.microsoft.com/office/drawing/2014/main" xmlns="" id="{ECC8F662-759B-4955-930D-477D04C9925A}"/>
                </a:ext>
              </a:extLst>
            </p:cNvPr>
            <p:cNvSpPr/>
            <p:nvPr/>
          </p:nvSpPr>
          <p:spPr>
            <a:xfrm>
              <a:off x="2856175" y="3436000"/>
              <a:ext cx="17350" cy="34675"/>
            </a:xfrm>
            <a:custGeom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8927;p56">
              <a:extLst>
                <a:ext uri="{FF2B5EF4-FFF2-40B4-BE49-F238E27FC236}">
                  <a16:creationId xmlns:a16="http://schemas.microsoft.com/office/drawing/2014/main" xmlns="" id="{4ADD527B-C23C-459C-81BD-73280C3B286D}"/>
                </a:ext>
              </a:extLst>
            </p:cNvPr>
            <p:cNvSpPr/>
            <p:nvPr/>
          </p:nvSpPr>
          <p:spPr>
            <a:xfrm>
              <a:off x="2890050" y="3436000"/>
              <a:ext cx="18125" cy="34675"/>
            </a:xfrm>
            <a:custGeom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8928;p56">
              <a:extLst>
                <a:ext uri="{FF2B5EF4-FFF2-40B4-BE49-F238E27FC236}">
                  <a16:creationId xmlns:a16="http://schemas.microsoft.com/office/drawing/2014/main" xmlns="" id="{572AFBAC-6BC0-42DE-BEFF-56893C89F1C5}"/>
                </a:ext>
              </a:extLst>
            </p:cNvPr>
            <p:cNvSpPr/>
            <p:nvPr/>
          </p:nvSpPr>
          <p:spPr>
            <a:xfrm>
              <a:off x="2821525" y="3436000"/>
              <a:ext cx="17350" cy="34675"/>
            </a:xfrm>
            <a:custGeom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8929;p56">
              <a:extLst>
                <a:ext uri="{FF2B5EF4-FFF2-40B4-BE49-F238E27FC236}">
                  <a16:creationId xmlns:a16="http://schemas.microsoft.com/office/drawing/2014/main" xmlns="" id="{6F6B200B-7216-4A54-894E-3AF0326DE1E0}"/>
                </a:ext>
              </a:extLst>
            </p:cNvPr>
            <p:cNvSpPr/>
            <p:nvPr/>
          </p:nvSpPr>
          <p:spPr>
            <a:xfrm>
              <a:off x="2924700" y="3436000"/>
              <a:ext cx="34675" cy="34675"/>
            </a:xfrm>
            <a:custGeom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8930;p56">
              <a:extLst>
                <a:ext uri="{FF2B5EF4-FFF2-40B4-BE49-F238E27FC236}">
                  <a16:creationId xmlns:a16="http://schemas.microsoft.com/office/drawing/2014/main" xmlns="" id="{53CB993D-16F5-4A36-93D5-8A87C4659D56}"/>
                </a:ext>
              </a:extLst>
            </p:cNvPr>
            <p:cNvSpPr/>
            <p:nvPr/>
          </p:nvSpPr>
          <p:spPr>
            <a:xfrm>
              <a:off x="2768750" y="3384800"/>
              <a:ext cx="244175" cy="137850"/>
            </a:xfrm>
            <a:custGeom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8931;p56">
              <a:extLst>
                <a:ext uri="{FF2B5EF4-FFF2-40B4-BE49-F238E27FC236}">
                  <a16:creationId xmlns:a16="http://schemas.microsoft.com/office/drawing/2014/main" xmlns="" id="{C1B72D6B-4664-4345-BCE7-25590D3CAEBC}"/>
                </a:ext>
              </a:extLst>
            </p:cNvPr>
            <p:cNvSpPr/>
            <p:nvPr/>
          </p:nvSpPr>
          <p:spPr>
            <a:xfrm>
              <a:off x="3030250" y="3419450"/>
              <a:ext cx="34675" cy="68550"/>
            </a:xfrm>
            <a:custGeom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8932;p56">
              <a:extLst>
                <a:ext uri="{FF2B5EF4-FFF2-40B4-BE49-F238E27FC236}">
                  <a16:creationId xmlns:a16="http://schemas.microsoft.com/office/drawing/2014/main" xmlns="" id="{5C823C31-20D6-47EE-9B8E-863C01D8F092}"/>
                </a:ext>
              </a:extLst>
            </p:cNvPr>
            <p:cNvSpPr/>
            <p:nvPr/>
          </p:nvSpPr>
          <p:spPr>
            <a:xfrm>
              <a:off x="2856175" y="3294225"/>
              <a:ext cx="122100" cy="73275"/>
            </a:xfrm>
            <a:custGeom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2" name="Google Shape;5988;p49">
            <a:extLst>
              <a:ext uri="{FF2B5EF4-FFF2-40B4-BE49-F238E27FC236}">
                <a16:creationId xmlns:a16="http://schemas.microsoft.com/office/drawing/2014/main" xmlns="" id="{DF382875-F06B-4670-900B-9DAFC713FCA9}"/>
              </a:ext>
            </a:extLst>
          </p:cNvPr>
          <p:cNvGrpSpPr/>
          <p:nvPr/>
        </p:nvGrpSpPr>
        <p:grpSpPr>
          <a:xfrm>
            <a:off x="8239916" y="5243516"/>
            <a:ext cx="455721" cy="554623"/>
            <a:chOff x="-48233050" y="3569725"/>
            <a:chExt cx="252050" cy="299475"/>
          </a:xfrm>
          <a:solidFill>
            <a:srgbClr val="D14754"/>
          </a:solidFill>
        </p:grpSpPr>
        <p:sp>
          <p:nvSpPr>
            <p:cNvPr id="63" name="Google Shape;5989;p49">
              <a:extLst>
                <a:ext uri="{FF2B5EF4-FFF2-40B4-BE49-F238E27FC236}">
                  <a16:creationId xmlns:a16="http://schemas.microsoft.com/office/drawing/2014/main" xmlns="" id="{0367307F-45FD-4E2D-9135-86ADC754BF9E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5990;p49">
              <a:extLst>
                <a:ext uri="{FF2B5EF4-FFF2-40B4-BE49-F238E27FC236}">
                  <a16:creationId xmlns:a16="http://schemas.microsoft.com/office/drawing/2014/main" xmlns="" id="{77627EB5-CEA4-459D-A597-77694505B995}"/>
                </a:ext>
              </a:extLst>
            </p:cNvPr>
            <p:cNvSpPr/>
            <p:nvPr/>
          </p:nvSpPr>
          <p:spPr>
            <a:xfrm>
              <a:off x="-48170049" y="3622650"/>
              <a:ext cx="100050" cy="103225"/>
            </a:xfrm>
            <a:custGeom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" name="Google Shape;5991;p49">
              <a:extLst>
                <a:ext uri="{FF2B5EF4-FFF2-40B4-BE49-F238E27FC236}">
                  <a16:creationId xmlns:a16="http://schemas.microsoft.com/office/drawing/2014/main" xmlns="" id="{88EB80FF-6CFF-4C56-87C2-71E84DA1A425}"/>
                </a:ext>
              </a:extLst>
            </p:cNvPr>
            <p:cNvSpPr/>
            <p:nvPr/>
          </p:nvSpPr>
          <p:spPr>
            <a:xfrm>
              <a:off x="-48129099" y="3665200"/>
              <a:ext cx="18150" cy="18125"/>
            </a:xfrm>
            <a:custGeom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6" name="Google Shape;4944;p47">
            <a:extLst>
              <a:ext uri="{FF2B5EF4-FFF2-40B4-BE49-F238E27FC236}">
                <a16:creationId xmlns:a16="http://schemas.microsoft.com/office/drawing/2014/main" xmlns="" id="{FA0771EA-43B7-4F43-A83F-A28FBC884680}"/>
              </a:ext>
            </a:extLst>
          </p:cNvPr>
          <p:cNvGrpSpPr/>
          <p:nvPr/>
        </p:nvGrpSpPr>
        <p:grpSpPr>
          <a:xfrm>
            <a:off x="2714178" y="5219835"/>
            <a:ext cx="648971" cy="592273"/>
            <a:chOff x="-59470075" y="3308975"/>
            <a:chExt cx="318200" cy="316075"/>
          </a:xfrm>
          <a:solidFill>
            <a:srgbClr val="C6A98C"/>
          </a:solidFill>
        </p:grpSpPr>
        <p:sp>
          <p:nvSpPr>
            <p:cNvPr id="67" name="Google Shape;4945;p47">
              <a:extLst>
                <a:ext uri="{FF2B5EF4-FFF2-40B4-BE49-F238E27FC236}">
                  <a16:creationId xmlns:a16="http://schemas.microsoft.com/office/drawing/2014/main" xmlns="" id="{3868E62B-64C5-45DA-89BF-6F83D8C404D1}"/>
                </a:ext>
              </a:extLst>
            </p:cNvPr>
            <p:cNvSpPr/>
            <p:nvPr/>
          </p:nvSpPr>
          <p:spPr>
            <a:xfrm>
              <a:off x="-59403928" y="3522625"/>
              <a:ext cx="21275" cy="20500"/>
            </a:xfrm>
            <a:custGeom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4946;p47">
              <a:extLst>
                <a:ext uri="{FF2B5EF4-FFF2-40B4-BE49-F238E27FC236}">
                  <a16:creationId xmlns:a16="http://schemas.microsoft.com/office/drawing/2014/main" xmlns="" id="{77F10FFA-096C-4817-B90A-EAD4ACE3E011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4947;p47">
              <a:extLst>
                <a:ext uri="{FF2B5EF4-FFF2-40B4-BE49-F238E27FC236}">
                  <a16:creationId xmlns:a16="http://schemas.microsoft.com/office/drawing/2014/main" xmlns="" id="{522ACB9C-E1CA-4495-AD08-04838FD84204}"/>
                </a:ext>
              </a:extLst>
            </p:cNvPr>
            <p:cNvSpPr/>
            <p:nvPr/>
          </p:nvSpPr>
          <p:spPr>
            <a:xfrm>
              <a:off x="-59321223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" name="Google Shape;4948;p47">
              <a:extLst>
                <a:ext uri="{FF2B5EF4-FFF2-40B4-BE49-F238E27FC236}">
                  <a16:creationId xmlns:a16="http://schemas.microsoft.com/office/drawing/2014/main" xmlns="" id="{49B81515-63BB-4F78-86F1-757CBE74925B}"/>
                </a:ext>
              </a:extLst>
            </p:cNvPr>
            <p:cNvSpPr/>
            <p:nvPr/>
          </p:nvSpPr>
          <p:spPr>
            <a:xfrm>
              <a:off x="-59279476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4949;p47">
              <a:extLst>
                <a:ext uri="{FF2B5EF4-FFF2-40B4-BE49-F238E27FC236}">
                  <a16:creationId xmlns:a16="http://schemas.microsoft.com/office/drawing/2014/main" xmlns="" id="{DC4E2CBC-904A-43B2-92DA-AE7F7E9A819F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4950;p47">
              <a:extLst>
                <a:ext uri="{FF2B5EF4-FFF2-40B4-BE49-F238E27FC236}">
                  <a16:creationId xmlns:a16="http://schemas.microsoft.com/office/drawing/2014/main" xmlns="" id="{DF2AC2A9-3221-443F-8FE2-33B8167293CD}"/>
                </a:ext>
              </a:extLst>
            </p:cNvPr>
            <p:cNvSpPr/>
            <p:nvPr/>
          </p:nvSpPr>
          <p:spPr>
            <a:xfrm>
              <a:off x="-59238524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4951;p47">
              <a:extLst>
                <a:ext uri="{FF2B5EF4-FFF2-40B4-BE49-F238E27FC236}">
                  <a16:creationId xmlns:a16="http://schemas.microsoft.com/office/drawing/2014/main" xmlns="" id="{34218DF9-FA20-4354-8987-440DDE5B92A0}"/>
                </a:ext>
              </a:extLst>
            </p:cNvPr>
            <p:cNvSpPr/>
            <p:nvPr/>
          </p:nvSpPr>
          <p:spPr>
            <a:xfrm>
              <a:off x="-59292877" y="3308975"/>
              <a:ext cx="106350" cy="41400"/>
            </a:xfrm>
            <a:custGeom>
              <a:rect l="l" t="t" r="r" b="b"/>
              <a:pathLst>
                <a:path w="4254" h="1655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" name="Google Shape;4952;p47">
              <a:extLst>
                <a:ext uri="{FF2B5EF4-FFF2-40B4-BE49-F238E27FC236}">
                  <a16:creationId xmlns:a16="http://schemas.microsoft.com/office/drawing/2014/main" xmlns="" id="{A580CBAB-EB46-416B-9B78-0DE8FF344AE5}"/>
                </a:ext>
              </a:extLst>
            </p:cNvPr>
            <p:cNvSpPr/>
            <p:nvPr/>
          </p:nvSpPr>
          <p:spPr>
            <a:xfrm>
              <a:off x="-59214097" y="3371400"/>
              <a:ext cx="62225" cy="68550"/>
            </a:xfrm>
            <a:custGeom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" name="Google Shape;4953;p47">
              <a:extLst>
                <a:ext uri="{FF2B5EF4-FFF2-40B4-BE49-F238E27FC236}">
                  <a16:creationId xmlns:a16="http://schemas.microsoft.com/office/drawing/2014/main" xmlns="" id="{A9F7B27D-F07E-4FBE-A9BA-7F4D2BC4C23C}"/>
                </a:ext>
              </a:extLst>
            </p:cNvPr>
            <p:cNvSpPr/>
            <p:nvPr/>
          </p:nvSpPr>
          <p:spPr>
            <a:xfrm>
              <a:off x="-59297602" y="3392600"/>
              <a:ext cx="62250" cy="48150"/>
            </a:xfrm>
            <a:custGeom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9" name="Google Shape;4944;p47">
            <a:extLst>
              <a:ext uri="{FF2B5EF4-FFF2-40B4-BE49-F238E27FC236}">
                <a16:creationId xmlns:a16="http://schemas.microsoft.com/office/drawing/2014/main" xmlns="" id="{8274937A-028E-47B2-95C9-15CC69FE4144}"/>
              </a:ext>
            </a:extLst>
          </p:cNvPr>
          <p:cNvGrpSpPr/>
          <p:nvPr/>
        </p:nvGrpSpPr>
        <p:grpSpPr>
          <a:xfrm>
            <a:off x="3663635" y="5207237"/>
            <a:ext cx="648971" cy="592273"/>
            <a:chOff x="-59470075" y="3308975"/>
            <a:chExt cx="318200" cy="316075"/>
          </a:xfrm>
          <a:solidFill>
            <a:srgbClr val="C6A98C"/>
          </a:solidFill>
        </p:grpSpPr>
        <p:sp>
          <p:nvSpPr>
            <p:cNvPr id="80" name="Google Shape;4945;p47">
              <a:extLst>
                <a:ext uri="{FF2B5EF4-FFF2-40B4-BE49-F238E27FC236}">
                  <a16:creationId xmlns:a16="http://schemas.microsoft.com/office/drawing/2014/main" xmlns="" id="{86A8A774-DB67-45C7-9D5D-4E3A243A3B05}"/>
                </a:ext>
              </a:extLst>
            </p:cNvPr>
            <p:cNvSpPr/>
            <p:nvPr/>
          </p:nvSpPr>
          <p:spPr>
            <a:xfrm>
              <a:off x="-59403928" y="3522625"/>
              <a:ext cx="21275" cy="20500"/>
            </a:xfrm>
            <a:custGeom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" name="Google Shape;4946;p47">
              <a:extLst>
                <a:ext uri="{FF2B5EF4-FFF2-40B4-BE49-F238E27FC236}">
                  <a16:creationId xmlns:a16="http://schemas.microsoft.com/office/drawing/2014/main" xmlns="" id="{ABD5F4BF-E6BE-480D-8798-6CFCCD67F76E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" name="Google Shape;4947;p47">
              <a:extLst>
                <a:ext uri="{FF2B5EF4-FFF2-40B4-BE49-F238E27FC236}">
                  <a16:creationId xmlns:a16="http://schemas.microsoft.com/office/drawing/2014/main" xmlns="" id="{02389EDF-4491-4DC6-8803-DD4AD2B928FA}"/>
                </a:ext>
              </a:extLst>
            </p:cNvPr>
            <p:cNvSpPr/>
            <p:nvPr/>
          </p:nvSpPr>
          <p:spPr>
            <a:xfrm>
              <a:off x="-59321223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" name="Google Shape;4948;p47">
              <a:extLst>
                <a:ext uri="{FF2B5EF4-FFF2-40B4-BE49-F238E27FC236}">
                  <a16:creationId xmlns:a16="http://schemas.microsoft.com/office/drawing/2014/main" xmlns="" id="{58D0DF0E-3054-4D30-8535-DB31088E3410}"/>
                </a:ext>
              </a:extLst>
            </p:cNvPr>
            <p:cNvSpPr/>
            <p:nvPr/>
          </p:nvSpPr>
          <p:spPr>
            <a:xfrm>
              <a:off x="-59279476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" name="Google Shape;4949;p47">
              <a:extLst>
                <a:ext uri="{FF2B5EF4-FFF2-40B4-BE49-F238E27FC236}">
                  <a16:creationId xmlns:a16="http://schemas.microsoft.com/office/drawing/2014/main" xmlns="" id="{0D0B015B-E55D-4237-91D4-3B514DFB29A5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" name="Google Shape;4950;p47">
              <a:extLst>
                <a:ext uri="{FF2B5EF4-FFF2-40B4-BE49-F238E27FC236}">
                  <a16:creationId xmlns:a16="http://schemas.microsoft.com/office/drawing/2014/main" xmlns="" id="{E4C3C2E6-217C-4FBF-88EE-F0BF303F1677}"/>
                </a:ext>
              </a:extLst>
            </p:cNvPr>
            <p:cNvSpPr/>
            <p:nvPr/>
          </p:nvSpPr>
          <p:spPr>
            <a:xfrm>
              <a:off x="-59238524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6" name="Google Shape;4951;p47">
              <a:extLst>
                <a:ext uri="{FF2B5EF4-FFF2-40B4-BE49-F238E27FC236}">
                  <a16:creationId xmlns:a16="http://schemas.microsoft.com/office/drawing/2014/main" xmlns="" id="{D536C642-3B20-45E3-8868-654B852EDB56}"/>
                </a:ext>
              </a:extLst>
            </p:cNvPr>
            <p:cNvSpPr/>
            <p:nvPr/>
          </p:nvSpPr>
          <p:spPr>
            <a:xfrm>
              <a:off x="-59292877" y="3308975"/>
              <a:ext cx="106350" cy="41400"/>
            </a:xfrm>
            <a:custGeom>
              <a:rect l="l" t="t" r="r" b="b"/>
              <a:pathLst>
                <a:path w="4254" h="1655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" name="Google Shape;4952;p47">
              <a:extLst>
                <a:ext uri="{FF2B5EF4-FFF2-40B4-BE49-F238E27FC236}">
                  <a16:creationId xmlns:a16="http://schemas.microsoft.com/office/drawing/2014/main" xmlns="" id="{A6ED2195-3717-4A81-92F1-4B5837DCB526}"/>
                </a:ext>
              </a:extLst>
            </p:cNvPr>
            <p:cNvSpPr/>
            <p:nvPr/>
          </p:nvSpPr>
          <p:spPr>
            <a:xfrm>
              <a:off x="-59214097" y="3371400"/>
              <a:ext cx="62225" cy="68550"/>
            </a:xfrm>
            <a:custGeom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" name="Google Shape;4953;p47">
              <a:extLst>
                <a:ext uri="{FF2B5EF4-FFF2-40B4-BE49-F238E27FC236}">
                  <a16:creationId xmlns:a16="http://schemas.microsoft.com/office/drawing/2014/main" xmlns="" id="{B0E88BCD-AC90-4DF5-AF14-26A73AC94482}"/>
                </a:ext>
              </a:extLst>
            </p:cNvPr>
            <p:cNvSpPr/>
            <p:nvPr/>
          </p:nvSpPr>
          <p:spPr>
            <a:xfrm>
              <a:off x="-59297602" y="3392600"/>
              <a:ext cx="62250" cy="48150"/>
            </a:xfrm>
            <a:custGeom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89" name="Google Shape;4944;p47">
            <a:extLst>
              <a:ext uri="{FF2B5EF4-FFF2-40B4-BE49-F238E27FC236}">
                <a16:creationId xmlns:a16="http://schemas.microsoft.com/office/drawing/2014/main" xmlns="" id="{BA96A632-89AD-4337-A98F-0967C22C4C9B}"/>
              </a:ext>
            </a:extLst>
          </p:cNvPr>
          <p:cNvGrpSpPr/>
          <p:nvPr/>
        </p:nvGrpSpPr>
        <p:grpSpPr>
          <a:xfrm>
            <a:off x="4564494" y="5219835"/>
            <a:ext cx="648971" cy="592273"/>
            <a:chOff x="-59470075" y="3308975"/>
            <a:chExt cx="318200" cy="316075"/>
          </a:xfrm>
          <a:solidFill>
            <a:srgbClr val="C6A98C"/>
          </a:solidFill>
        </p:grpSpPr>
        <p:sp>
          <p:nvSpPr>
            <p:cNvPr id="91" name="Google Shape;4945;p47">
              <a:extLst>
                <a:ext uri="{FF2B5EF4-FFF2-40B4-BE49-F238E27FC236}">
                  <a16:creationId xmlns:a16="http://schemas.microsoft.com/office/drawing/2014/main" xmlns="" id="{5BE41EC4-E3A4-46B1-9684-C9567BA64408}"/>
                </a:ext>
              </a:extLst>
            </p:cNvPr>
            <p:cNvSpPr/>
            <p:nvPr/>
          </p:nvSpPr>
          <p:spPr>
            <a:xfrm>
              <a:off x="-59403928" y="3522625"/>
              <a:ext cx="21275" cy="20500"/>
            </a:xfrm>
            <a:custGeom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3" name="Google Shape;4946;p47">
              <a:extLst>
                <a:ext uri="{FF2B5EF4-FFF2-40B4-BE49-F238E27FC236}">
                  <a16:creationId xmlns:a16="http://schemas.microsoft.com/office/drawing/2014/main" xmlns="" id="{3B46E90B-9F91-4095-8524-579385088D94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4947;p47">
              <a:extLst>
                <a:ext uri="{FF2B5EF4-FFF2-40B4-BE49-F238E27FC236}">
                  <a16:creationId xmlns:a16="http://schemas.microsoft.com/office/drawing/2014/main" xmlns="" id="{F17626ED-5D94-44F1-BF5E-B9E293EE51A3}"/>
                </a:ext>
              </a:extLst>
            </p:cNvPr>
            <p:cNvSpPr/>
            <p:nvPr/>
          </p:nvSpPr>
          <p:spPr>
            <a:xfrm>
              <a:off x="-59321223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4948;p47">
              <a:extLst>
                <a:ext uri="{FF2B5EF4-FFF2-40B4-BE49-F238E27FC236}">
                  <a16:creationId xmlns:a16="http://schemas.microsoft.com/office/drawing/2014/main" xmlns="" id="{E5F23615-03BE-4606-A6F2-BD01D06E2096}"/>
                </a:ext>
              </a:extLst>
            </p:cNvPr>
            <p:cNvSpPr/>
            <p:nvPr/>
          </p:nvSpPr>
          <p:spPr>
            <a:xfrm>
              <a:off x="-59279476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4949;p47">
              <a:extLst>
                <a:ext uri="{FF2B5EF4-FFF2-40B4-BE49-F238E27FC236}">
                  <a16:creationId xmlns:a16="http://schemas.microsoft.com/office/drawing/2014/main" xmlns="" id="{993A5F4E-AAD8-49EA-BDE6-B900A58FE709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4950;p47">
              <a:extLst>
                <a:ext uri="{FF2B5EF4-FFF2-40B4-BE49-F238E27FC236}">
                  <a16:creationId xmlns:a16="http://schemas.microsoft.com/office/drawing/2014/main" xmlns="" id="{8A550412-D91B-4000-B86F-9D82F5A9E429}"/>
                </a:ext>
              </a:extLst>
            </p:cNvPr>
            <p:cNvSpPr/>
            <p:nvPr/>
          </p:nvSpPr>
          <p:spPr>
            <a:xfrm>
              <a:off x="-59238524" y="3522625"/>
              <a:ext cx="20500" cy="20500"/>
            </a:xfrm>
            <a:custGeom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" name="Google Shape;4951;p47">
              <a:extLst>
                <a:ext uri="{FF2B5EF4-FFF2-40B4-BE49-F238E27FC236}">
                  <a16:creationId xmlns:a16="http://schemas.microsoft.com/office/drawing/2014/main" xmlns="" id="{FA9E3045-46FA-4FB5-AC55-9C4E411B945C}"/>
                </a:ext>
              </a:extLst>
            </p:cNvPr>
            <p:cNvSpPr/>
            <p:nvPr/>
          </p:nvSpPr>
          <p:spPr>
            <a:xfrm>
              <a:off x="-59292877" y="3308975"/>
              <a:ext cx="106350" cy="41400"/>
            </a:xfrm>
            <a:custGeom>
              <a:rect l="l" t="t" r="r" b="b"/>
              <a:pathLst>
                <a:path w="4254" h="1655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5" name="Google Shape;4952;p47">
              <a:extLst>
                <a:ext uri="{FF2B5EF4-FFF2-40B4-BE49-F238E27FC236}">
                  <a16:creationId xmlns:a16="http://schemas.microsoft.com/office/drawing/2014/main" xmlns="" id="{383AB30D-2A97-4B79-A993-1C703D103A44}"/>
                </a:ext>
              </a:extLst>
            </p:cNvPr>
            <p:cNvSpPr/>
            <p:nvPr/>
          </p:nvSpPr>
          <p:spPr>
            <a:xfrm>
              <a:off x="-59214097" y="3371400"/>
              <a:ext cx="62225" cy="68550"/>
            </a:xfrm>
            <a:custGeom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6" name="Google Shape;4953;p47">
              <a:extLst>
                <a:ext uri="{FF2B5EF4-FFF2-40B4-BE49-F238E27FC236}">
                  <a16:creationId xmlns:a16="http://schemas.microsoft.com/office/drawing/2014/main" xmlns="" id="{A9744CF6-C35E-40B6-8FD1-EBDF0C2A978F}"/>
                </a:ext>
              </a:extLst>
            </p:cNvPr>
            <p:cNvSpPr/>
            <p:nvPr/>
          </p:nvSpPr>
          <p:spPr>
            <a:xfrm>
              <a:off x="-59297602" y="3392600"/>
              <a:ext cx="62250" cy="48150"/>
            </a:xfrm>
            <a:custGeom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2794989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ПОКАЗАТЕЛИ ЭКОНОМИЧЕСКОГО РОСТА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A70DC92-16E2-460F-94BD-C9DACED06DA9}"/>
              </a:ext>
            </a:extLst>
          </p:cNvPr>
          <p:cNvSpPr txBox="1"/>
          <p:nvPr/>
        </p:nvSpPr>
        <p:spPr>
          <a:xfrm>
            <a:off x="1062039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ВАЛОВОЙ ВНУТРЕННИЙ ПРОДУКТ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совокупная рыночная стоимость всех конечных товаров и услуг, произведённых внутри страны за год.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87AC566E-42CC-4851-959F-DBF7CF17935C}"/>
              </a:ext>
            </a:extLst>
          </p:cNvPr>
          <p:cNvSpPr txBox="1"/>
          <p:nvPr/>
        </p:nvSpPr>
        <p:spPr>
          <a:xfrm>
            <a:off x="1062039" y="2838285"/>
            <a:ext cx="10929069" cy="1815882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ВАЛОВОЙ НАЦИОНАЛЬНЫЙ ПРОДУКТ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совокупная рыночная стоимость всех конечных товаров и услуг отечественных производителей не только внутри страны, но и за её пределами за год.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FC148E-8B3A-497E-BB1F-63AD6FA1FE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2040" y="4805141"/>
            <a:ext cx="10929069" cy="1577227"/>
          </a:xfrm>
          <a:prstGeom prst="rect">
            <a:avLst/>
          </a:prstGeom>
          <a:blipFill>
            <a:blip r:embed="rId2"/>
            <a:stretch>
              <a:fillRect l="-1115" t="-3861" r="0" b="0"/>
            </a:stretch>
          </a:blipFill>
          <a:ln w="19050">
            <a:noFill/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7690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ВВП В МИРЕ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4CEB67A-5C64-4971-AEC8-6DD36A9E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0" y="972223"/>
            <a:ext cx="9057862" cy="57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FBEF9F-1CA2-4E19-89B8-A9A263140D31}"/>
              </a:ext>
            </a:extLst>
          </p:cNvPr>
          <p:cNvSpPr txBox="1"/>
          <p:nvPr/>
        </p:nvSpPr>
        <p:spPr>
          <a:xfrm>
            <a:off x="9315876" y="2967305"/>
            <a:ext cx="2773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итогам </a:t>
            </a:r>
            <a:r>
              <a:rPr lang="ru-RU" sz="1600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2019 года </a:t>
            </a:r>
            <a:r>
              <a:rPr lang="ru-RU" sz="1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Всемирный банк насчитал России ВВП на душу населения 12012 долларов.</a:t>
            </a:r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BA4271-79B7-490C-B7F9-B904805BD71C}"/>
              </a:ext>
            </a:extLst>
          </p:cNvPr>
          <p:cNvSpPr txBox="1"/>
          <p:nvPr/>
        </p:nvSpPr>
        <p:spPr>
          <a:xfrm>
            <a:off x="9315876" y="4352503"/>
            <a:ext cx="2279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ВВП на душу населения </a:t>
            </a:r>
            <a:r>
              <a:rPr lang="ru-RU" sz="1600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2020 году</a:t>
            </a:r>
            <a:r>
              <a:rPr lang="ru-RU" sz="1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9970 долларов</a:t>
            </a:r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9183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ВИДЫ ВВП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A70DC92-16E2-460F-94BD-C9DACED06DA9}"/>
              </a:ext>
            </a:extLst>
          </p:cNvPr>
          <p:cNvSpPr txBox="1"/>
          <p:nvPr/>
        </p:nvSpPr>
        <p:spPr>
          <a:xfrm>
            <a:off x="1062039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ВАЛОВОЙ ВНУТРЕННИЙ ПРОДУКТ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8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совокупная рыночная стоимость всех конечных товаров и услуг, произведённых внутри страны за год.</a:t>
            </a:r>
            <a:endParaRPr 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379EFCEE-388A-4035-8E4E-65CD90FA30AB}"/>
              </a:ext>
            </a:extLst>
          </p:cNvPr>
          <p:cNvSpPr txBox="1"/>
          <p:nvPr/>
        </p:nvSpPr>
        <p:spPr>
          <a:xfrm>
            <a:off x="1285877" y="3287715"/>
            <a:ext cx="4324810" cy="2876601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D96974"/>
                </a:solidFill>
                <a:latin typeface="Century Gothic" panose="020b0502020202020204" pitchFamily="34" charset="0"/>
              </a:rPr>
              <a:t>номинальный ВВП</a:t>
            </a:r>
          </a:p>
          <a:p>
            <a:pPr algn="ctr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выражен в ценах на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данный период времени без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учёта инфляции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829428CE-6596-4184-84FF-2C430FA6624F}"/>
              </a:ext>
            </a:extLst>
          </p:cNvPr>
          <p:cNvSpPr txBox="1"/>
          <p:nvPr/>
        </p:nvSpPr>
        <p:spPr>
          <a:xfrm>
            <a:off x="7341833" y="3262641"/>
            <a:ext cx="4425731" cy="2901676"/>
          </a:xfrm>
          <a:prstGeom prst="rect">
            <a:avLst/>
          </a:prstGeom>
          <a:ln w="19050">
            <a:solidFill>
              <a:srgbClr val="486D8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486D84"/>
                </a:solidFill>
                <a:latin typeface="Century Gothic" panose="020b0502020202020204" pitchFamily="34" charset="0"/>
              </a:rPr>
              <a:t>реальный ВВП</a:t>
            </a:r>
          </a:p>
          <a:p>
            <a:pPr algn="ctr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показывает товарную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стоимость, делая поправку </a:t>
            </a:r>
          </a:p>
          <a:p>
            <a:pPr>
              <a:lnSpc>
                <a:spcPct val="100000"/>
              </a:lnSpc>
            </a:pPr>
            <a:r>
              <a:rPr lang="ru-RU" sz="2400">
                <a:latin typeface="Century Gothic" panose="020b0502020202020204" pitchFamily="34" charset="0"/>
              </a:rPr>
              <a:t> на инфляцию</a:t>
            </a:r>
            <a:endParaRPr lang="ru-RU" sz="200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>
                <a:latin typeface="Century Gothic" panose="020b0502020202020204" pitchFamily="34" charset="0"/>
              </a:rPr>
              <a:t> (</a:t>
            </a:r>
            <a:r>
              <a:rPr lang="ru-RU" sz="1800" i="1">
                <a:latin typeface="Century Gothic" panose="020b0502020202020204" pitchFamily="34" charset="0"/>
              </a:rPr>
              <a:t>именно он используется для анализа </a:t>
            </a:r>
          </a:p>
          <a:p>
            <a:pPr>
              <a:lnSpc>
                <a:spcPct val="100000"/>
              </a:lnSpc>
            </a:pPr>
            <a:r>
              <a:rPr lang="ru-RU" sz="1800" i="1">
                <a:latin typeface="Century Gothic" panose="020b0502020202020204" pitchFamily="34" charset="0"/>
              </a:rPr>
              <a:t> уровней экономического развития </a:t>
            </a:r>
          </a:p>
          <a:p>
            <a:pPr>
              <a:lnSpc>
                <a:spcPct val="100000"/>
              </a:lnSpc>
            </a:pPr>
            <a:r>
              <a:rPr lang="ru-RU" sz="1800" i="1">
                <a:latin typeface="Century Gothic" panose="020b0502020202020204" pitchFamily="34" charset="0"/>
              </a:rPr>
              <a:t> страны в  разные периоды времени)</a:t>
            </a:r>
            <a:endParaRPr lang="en-US" sz="1800" i="1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EBDC6A1-6126-4464-B63E-6DFA4060E3CA}"/>
              </a:ext>
            </a:extLst>
          </p:cNvPr>
          <p:cNvCxnSpPr>
            <a:stCxn id="107" idx="2"/>
            <a:endCxn id="25" idx="0"/>
          </p:cNvCxnSpPr>
          <p:nvPr/>
        </p:nvCxnSpPr>
        <p:spPr>
          <a:xfrm flipH="1">
            <a:off x="3448282" y="2616409"/>
            <a:ext cx="3078292" cy="671306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091666BB-D7C2-4AF8-8274-7F2D32916F8D}"/>
              </a:ext>
            </a:extLst>
          </p:cNvPr>
          <p:cNvCxnSpPr>
            <a:stCxn id="107" idx="2"/>
            <a:endCxn id="26" idx="0"/>
          </p:cNvCxnSpPr>
          <p:nvPr/>
        </p:nvCxnSpPr>
        <p:spPr>
          <a:xfrm>
            <a:off x="6526574" y="2616409"/>
            <a:ext cx="3028125" cy="646232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9B9766-6891-4776-8C89-EB6910DA452D}"/>
              </a:ext>
            </a:extLst>
          </p:cNvPr>
          <p:cNvSpPr txBox="1"/>
          <p:nvPr/>
        </p:nvSpPr>
        <p:spPr>
          <a:xfrm>
            <a:off x="1285877" y="6332931"/>
            <a:ext cx="104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Century Gothic" panose="020b0502020202020204" pitchFamily="34" charset="0"/>
              </a:rPr>
              <a:t>НОМИНАЛЬНЫЙ ВВП - ИНФЛЯЦИЯ = РЕАЛЬНЫЙ ВВП</a:t>
            </a:r>
          </a:p>
        </p:txBody>
      </p:sp>
    </p:spTree>
    <p:extLst>
      <p:ext uri="{BB962C8B-B14F-4D97-AF65-F5344CB8AC3E}">
        <p14:creationId xmlns:p14="http://schemas.microsoft.com/office/powerpoint/2010/main" val="4108871825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ЧТО УЧИТЫВАЕТСЯ ПРИ ПОДСЧЁТЕ ВВП 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379EFCEE-388A-4035-8E4E-65CD90FA30AB}"/>
              </a:ext>
            </a:extLst>
          </p:cNvPr>
          <p:cNvSpPr txBox="1"/>
          <p:nvPr/>
        </p:nvSpPr>
        <p:spPr>
          <a:xfrm>
            <a:off x="1285877" y="1312501"/>
            <a:ext cx="4324810" cy="2876601"/>
          </a:xfrm>
          <a:prstGeom prst="rect">
            <a:avLst/>
          </a:prstGeom>
          <a:ln w="19050">
            <a:solidFill>
              <a:srgbClr val="C6A98C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C6A98C"/>
                </a:solidFill>
                <a:latin typeface="Century Gothic" panose="020b0502020202020204" pitchFamily="34" charset="0"/>
              </a:rPr>
              <a:t>УЧИТЫВАЕТСЯ</a:t>
            </a:r>
          </a:p>
          <a:p>
            <a:pPr marL="92075" indent="84138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 marL="92075" indent="84138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стоимость всех конечных товаров и услуг (</a:t>
            </a:r>
            <a:r>
              <a:rPr lang="ru-RU" sz="2000" i="1">
                <a:latin typeface="Century Gothic" panose="020b0502020202020204" pitchFamily="34" charset="0"/>
              </a:rPr>
              <a:t>покупка нового телефона, продажи мебельной фабрики</a:t>
            </a:r>
            <a:r>
              <a:rPr lang="ru-RU" sz="2000">
                <a:latin typeface="Century Gothic" panose="020b0502020202020204" pitchFamily="34" charset="0"/>
              </a:rPr>
              <a:t>)</a:t>
            </a:r>
          </a:p>
          <a:p>
            <a:pPr marL="92075" indent="84138">
              <a:lnSpc>
                <a:spcPct val="100000"/>
              </a:lnSpc>
            </a:pP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829428CE-6596-4184-84FF-2C430FA6624F}"/>
              </a:ext>
            </a:extLst>
          </p:cNvPr>
          <p:cNvSpPr txBox="1"/>
          <p:nvPr/>
        </p:nvSpPr>
        <p:spPr>
          <a:xfrm>
            <a:off x="7341833" y="1287426"/>
            <a:ext cx="4425731" cy="4771629"/>
          </a:xfrm>
          <a:prstGeom prst="rect">
            <a:avLst/>
          </a:prstGeom>
          <a:ln w="19050">
            <a:solidFill>
              <a:srgbClr val="C00000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УЧИТЫВАЕТСЯ</a:t>
            </a:r>
          </a:p>
          <a:p>
            <a:pPr indent="176213" algn="ctr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 государственные трансферты</a:t>
            </a:r>
          </a:p>
          <a:p>
            <a:pPr marL="92075">
              <a:lnSpc>
                <a:spcPct val="100000"/>
              </a:lnSpc>
            </a:pPr>
            <a:r>
              <a:rPr lang="ru-RU" sz="2000">
                <a:latin typeface="Century Gothic" panose="020b0502020202020204" pitchFamily="34" charset="0"/>
              </a:rPr>
              <a:t>(</a:t>
            </a:r>
            <a:r>
              <a:rPr lang="ru-RU" sz="2000" i="1">
                <a:latin typeface="Century Gothic" panose="020b0502020202020204" pitchFamily="34" charset="0"/>
              </a:rPr>
              <a:t>пенсии, пособия и др.</a:t>
            </a:r>
          </a:p>
          <a:p>
            <a:pPr marL="92075">
              <a:lnSpc>
                <a:spcPct val="100000"/>
              </a:lnSpc>
            </a:pPr>
            <a:r>
              <a:rPr lang="ru-RU" sz="2000" i="1">
                <a:latin typeface="Century Gothic" panose="020b0502020202020204" pitchFamily="34" charset="0"/>
              </a:rPr>
              <a:t> соцвыплаты</a:t>
            </a:r>
            <a:r>
              <a:rPr lang="ru-RU" sz="2000">
                <a:latin typeface="Century Gothic" panose="020b0502020202020204" pitchFamily="34" charset="0"/>
              </a:rPr>
              <a:t>);</a:t>
            </a: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 доходы от перепродажи б/у вещей;</a:t>
            </a: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купля-продажа ценных бумаг;</a:t>
            </a: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доходы теневой экономики;</a:t>
            </a: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Century Gothic" panose="020b0502020202020204" pitchFamily="34" charset="0"/>
              </a:rPr>
              <a:t>подарки.</a:t>
            </a:r>
            <a:endParaRPr lang="en-US" sz="20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98555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ЭКОНОМИЧЕСКОЕ РАЗВИТИЕ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:a16="http://schemas.microsoft.com/office/drawing/2014/main" xmlns="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:a16="http://schemas.microsoft.com/office/drawing/2014/main" xmlns="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FE6C476-D314-4E02-8645-DD23F6E0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0" y="818976"/>
            <a:ext cx="8152099" cy="60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282331-B092-4E17-9E26-92469CE64368}"/>
              </a:ext>
            </a:extLst>
          </p:cNvPr>
          <p:cNvSpPr/>
          <p:nvPr/>
        </p:nvSpPr>
        <p:spPr>
          <a:xfrm>
            <a:off x="1014415" y="6354618"/>
            <a:ext cx="2132299" cy="4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5F73D0-A401-47EA-B9F7-C1A58D584516}"/>
              </a:ext>
            </a:extLst>
          </p:cNvPr>
          <p:cNvSpPr txBox="1"/>
          <p:nvPr/>
        </p:nvSpPr>
        <p:spPr>
          <a:xfrm>
            <a:off x="9042400" y="1274013"/>
            <a:ext cx="31496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Внешние причины цикличности</a:t>
            </a:r>
            <a:r>
              <a:rPr lang="ru-RU" b="0" i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: стихийные бедствия, войны и революции, напряженные политические ситуации в мире, неожиданный рост цен на энергоресурсы, особенно нефть. </a:t>
            </a:r>
          </a:p>
          <a:p>
            <a:endParaRPr lang="ru-RU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b="1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Внутренние причины: </a:t>
            </a:r>
            <a:r>
              <a:rPr lang="ru-RU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развитие науки и инновационных технологий, </a:t>
            </a:r>
            <a:r>
              <a:rPr lang="ru-RU" b="0" i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численность населения, политика правительства, падение спроса и накопление товаров.</a:t>
            </a:r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99113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ЯВЛЕНИЯ НА ЭТАПАХ ЦИКЛА</a:t>
            </a:r>
            <a:endParaRPr lang="id-ID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Freeform 177">
            <a:extLst>
              <a:ext uri="{FF2B5EF4-FFF2-40B4-BE49-F238E27FC236}">
                <a16:creationId xmlns="" xmlns:a16="http://schemas.microsoft.com/office/drawing/2014/main" id="{68024241-479A-4FD9-B5D6-3F2248F04CA2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8">
            <a:extLst>
              <a:ext uri="{FF2B5EF4-FFF2-40B4-BE49-F238E27FC236}">
                <a16:creationId xmlns="" xmlns:a16="http://schemas.microsoft.com/office/drawing/2014/main" id="{5020F2F7-AA9A-4B90-954E-0FF6E47CAF62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9FE6C476-D314-4E02-8645-DD23F6E0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0" y="818976"/>
            <a:ext cx="8152099" cy="60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D282331-B092-4E17-9E26-92469CE64368}"/>
              </a:ext>
            </a:extLst>
          </p:cNvPr>
          <p:cNvSpPr/>
          <p:nvPr/>
        </p:nvSpPr>
        <p:spPr>
          <a:xfrm>
            <a:off x="1014415" y="6354618"/>
            <a:ext cx="2132299" cy="4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5F73D0-A401-47EA-B9F7-C1A58D584516}"/>
              </a:ext>
            </a:extLst>
          </p:cNvPr>
          <p:cNvSpPr txBox="1"/>
          <p:nvPr/>
        </p:nvSpPr>
        <p:spPr>
          <a:xfrm>
            <a:off x="8957188" y="1274013"/>
            <a:ext cx="32348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Спад сопровождается</a:t>
            </a:r>
            <a:r>
              <a:rPr lang="ru-RU" b="0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: </a:t>
            </a:r>
          </a:p>
          <a:p>
            <a:r>
              <a:rPr lang="ru-RU" b="1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1. </a:t>
            </a:r>
            <a:r>
              <a:rPr lang="ru-RU" b="0" i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растёт безработица, </a:t>
            </a:r>
          </a:p>
          <a:p>
            <a:r>
              <a:rPr lang="ru-RU" b="1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2. </a:t>
            </a:r>
            <a:r>
              <a:rPr lang="ru-RU" b="0" i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снижаются реальные доходы населения, </a:t>
            </a:r>
          </a:p>
          <a:p>
            <a:r>
              <a:rPr lang="ru-RU" b="1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3. </a:t>
            </a:r>
            <a:r>
              <a:rPr lang="ru-RU" b="0" i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сокращается производство, </a:t>
            </a:r>
          </a:p>
          <a:p>
            <a:r>
              <a:rPr lang="ru-RU" b="1" i="0" smtClean="0">
                <a:solidFill>
                  <a:srgbClr val="FF9900"/>
                </a:solidFill>
                <a:effectLst/>
                <a:latin typeface="Century Gothic" panose="020b0502020202020204" pitchFamily="34" charset="0"/>
              </a:rPr>
              <a:t>4. </a:t>
            </a:r>
            <a:r>
              <a:rPr lang="ru-RU" b="0" i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сокращаются инвестиции.</a:t>
            </a:r>
            <a:endParaRPr lang="ru-RU" b="0" i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endParaRPr lang="ru-RU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b="1" i="0" smtClean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Подъём сопровождается: 1. </a:t>
            </a:r>
            <a:r>
              <a:rPr lang="ru-RU" b="0" i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снижается безработица;</a:t>
            </a:r>
          </a:p>
          <a:p>
            <a:r>
              <a:rPr lang="ru-RU" b="1" smtClean="0">
                <a:solidFill>
                  <a:srgbClr val="00B050"/>
                </a:solidFill>
                <a:latin typeface="Century Gothic" panose="020b0502020202020204" pitchFamily="34" charset="0"/>
              </a:rPr>
              <a:t>2. </a:t>
            </a:r>
            <a:r>
              <a:rPr lang="ru-RU" smtClean="0">
                <a:solidFill>
                  <a:srgbClr val="000000"/>
                </a:solidFill>
                <a:latin typeface="Century Gothic" panose="020b0502020202020204" pitchFamily="34" charset="0"/>
              </a:rPr>
              <a:t>растут реальные доходы;</a:t>
            </a:r>
          </a:p>
          <a:p>
            <a:r>
              <a:rPr lang="ru-RU" b="1" smtClean="0">
                <a:solidFill>
                  <a:srgbClr val="00B050"/>
                </a:solidFill>
                <a:latin typeface="Century Gothic" panose="020b0502020202020204" pitchFamily="34" charset="0"/>
              </a:rPr>
              <a:t>3. </a:t>
            </a:r>
            <a:r>
              <a:rPr lang="ru-RU" smtClean="0">
                <a:solidFill>
                  <a:srgbClr val="000000"/>
                </a:solidFill>
                <a:latin typeface="Century Gothic" panose="020b0502020202020204" pitchFamily="34" charset="0"/>
              </a:rPr>
              <a:t>оживляется производство, растёт предложение товаров и услуг;</a:t>
            </a:r>
          </a:p>
          <a:p>
            <a:r>
              <a:rPr lang="ru-RU" b="1" smtClean="0">
                <a:solidFill>
                  <a:srgbClr val="00B050"/>
                </a:solidFill>
                <a:latin typeface="Century Gothic" panose="020b0502020202020204" pitchFamily="34" charset="0"/>
              </a:rPr>
              <a:t>4. </a:t>
            </a:r>
            <a:r>
              <a:rPr lang="ru-RU" smtClean="0">
                <a:solidFill>
                  <a:srgbClr val="000000"/>
                </a:solidFill>
                <a:latin typeface="Century Gothic" panose="020b0502020202020204" pitchFamily="34" charset="0"/>
              </a:rPr>
              <a:t>рост реального ВВП.</a:t>
            </a:r>
          </a:p>
        </p:txBody>
      </p:sp>
    </p:spTree>
    <p:extLst>
      <p:ext uri="{BB962C8B-B14F-4D97-AF65-F5344CB8AC3E}">
        <p14:creationId xmlns:p14="http://schemas.microsoft.com/office/powerpoint/2010/main" val="1159063424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571" y="1218285"/>
            <a:ext cx="10538482" cy="14528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РЫНОК ТРУДА.</a:t>
            </a:r>
            <a:b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БЕЗРАБОТИЦА</a:t>
            </a:r>
            <a:endParaRPr lang="ru-RU" sz="66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 smtClean="0">
                <a:latin typeface="Century Gothic" panose="020b0502020202020204" pitchFamily="34" charset="0"/>
              </a:rPr>
              <a:t>страницы </a:t>
            </a:r>
            <a:r>
              <a:rPr lang="ru-RU" sz="2000" smtClean="0">
                <a:solidFill>
                  <a:srgbClr val="D96974"/>
                </a:solidFill>
                <a:latin typeface="Century Gothic" panose="020b0502020202020204" pitchFamily="34" charset="0"/>
              </a:rPr>
              <a:t>162-170  </a:t>
            </a:r>
            <a:r>
              <a:rPr lang="ru-RU" sz="2000" smtClean="0">
                <a:latin typeface="Century Gothic" panose="020b0502020202020204" pitchFamily="34" charset="0"/>
              </a:rPr>
              <a:t>в справочнике Баранова</a:t>
            </a:r>
            <a:r>
              <a:rPr lang="ru-RU" sz="2000">
                <a:latin typeface="Century Gothic" panose="020b0502020202020204" pitchFamily="34" charset="0"/>
              </a:rPr>
              <a:t>.</a:t>
            </a:r>
            <a:endParaRPr lang="ru-RU" sz="2000" smtClean="0">
              <a:latin typeface="Century Gothic" panose="020b0502020202020204" pitchFamily="34" charset="0"/>
            </a:endParaRPr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sp>
        <p:nvSpPr>
          <p:cNvPr id="13" name="Shape 3598"/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359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РЫНКА ТРУДА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РЫНОК ТРУДА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рынок, на котором объектом купли-продажи является рабочая сила.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5117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УЧАСТНИКИ РЫНКА ТРУДА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РЫНОК ТРУДА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рынок, на котором объектом купли-продажи является рабочая сила.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8858" y="2575452"/>
            <a:ext cx="10717584" cy="83099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Century Gothic" panose="020b0502020202020204" pitchFamily="34" charset="0"/>
              </a:rPr>
              <a:t>Объект рынка труда – не сами люди, а их </a:t>
            </a:r>
            <a:r>
              <a:rPr lang="ru-RU" sz="2400" smtClean="0">
                <a:solidFill>
                  <a:srgbClr val="E5986D"/>
                </a:solidFill>
                <a:latin typeface="Century Gothic" panose="020b0502020202020204" pitchFamily="34" charset="0"/>
              </a:rPr>
              <a:t>умственные и физические способности</a:t>
            </a:r>
            <a:r>
              <a:rPr lang="ru-RU" sz="240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8858" y="3710881"/>
            <a:ext cx="10717584" cy="1569660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Трудоспособное население </a:t>
            </a:r>
            <a:r>
              <a:rPr lang="ru-RU" sz="2400" smtClean="0">
                <a:latin typeface="Century Gothic" panose="020b0502020202020204" pitchFamily="34" charset="0"/>
              </a:rPr>
              <a:t>– занятые и безработные мужчины 16-65 лет и женщины 16-60 лет, в него </a:t>
            </a:r>
            <a:r>
              <a:rPr lang="ru-RU" sz="2400" smtClean="0">
                <a:solidFill>
                  <a:srgbClr val="D96974"/>
                </a:solidFill>
                <a:latin typeface="Century Gothic" panose="020b0502020202020204" pitchFamily="34" charset="0"/>
              </a:rPr>
              <a:t>не включаются </a:t>
            </a:r>
            <a:r>
              <a:rPr lang="ru-RU" sz="2400" smtClean="0">
                <a:latin typeface="Century Gothic" panose="020b0502020202020204" pitchFamily="34" charset="0"/>
              </a:rPr>
              <a:t>инвалиды; неработающие студенты; ведущие домашнее хозяйство; пенсионеры; заключённые.</a:t>
            </a:r>
            <a:endParaRPr lang="ru-RU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6605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2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СЛОВАРЬ ЭКОНОМИЧЕСКИХ ТЕРМИНОВ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227" y="1044377"/>
            <a:ext cx="10963272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БЛАГА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средства для удовлетворения потребностей (</a:t>
            </a: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экономические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ограниченные; </a:t>
            </a:r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свободные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неограничены и доступны для всех).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2040" y="2603224"/>
            <a:ext cx="10939460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ПОТРЕБНОСТЬ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необходимость чего-либо для жизни и развития личности и общества.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2040" y="3778709"/>
            <a:ext cx="10939458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ЭКОНОМИЧЕСКИЕ РЕСУРСЫ</a:t>
            </a:r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– источники обеспечения производства материальных благ и услуг.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2040" y="4977452"/>
            <a:ext cx="1093946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ТОВАР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произведённый для продажи продукт труда.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2040" y="5767372"/>
            <a:ext cx="10939457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>
                <a:solidFill>
                  <a:schemeClr val="bg1"/>
                </a:solidFill>
                <a:latin typeface="Century Gothic" panose="020b0502020202020204" pitchFamily="34" charset="0"/>
              </a:rPr>
              <a:t>УСЛУГА</a:t>
            </a:r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 – результат полезной деятельности для удовлетворения потребностей общества.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39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6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22083" y="341267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17479" y="298682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1"/>
      <p:bldP spid="29" grpId="2"/>
      <p:bldP spid="30" grpId="3"/>
      <p:bldP spid="31" grpId="4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ЗАРАБОТНАЯ ПЛАТА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4532" y="1217586"/>
            <a:ext cx="4819426" cy="461665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Формы заработной платы</a:t>
            </a:r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914" y="2286132"/>
            <a:ext cx="3644011" cy="1938992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повременная</a:t>
            </a:r>
          </a:p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вознаграждение за труд в зависимости от проработанного времени</a:t>
            </a:r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4530" y="2286132"/>
            <a:ext cx="3759105" cy="1938992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сдельная</a:t>
            </a:r>
          </a:p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вознаграждение за труд в зависимости от количества и качества изготовленных изделий</a:t>
            </a:r>
            <a:endParaRPr lang="ru-RU" sz="2400">
              <a:latin typeface="Century Gothic" panose="020b0502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flipH="1">
            <a:off x="3717920" y="1679251"/>
            <a:ext cx="2816325" cy="606881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27" idx="0"/>
          </p:cNvCxnSpPr>
          <p:nvPr/>
        </p:nvCxnSpPr>
        <p:spPr>
          <a:xfrm>
            <a:off x="6534245" y="1679251"/>
            <a:ext cx="2889838" cy="606881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4116;p46"/>
          <p:cNvGrpSpPr/>
          <p:nvPr/>
        </p:nvGrpSpPr>
        <p:grpSpPr>
          <a:xfrm>
            <a:off x="3440729" y="4399548"/>
            <a:ext cx="554380" cy="543967"/>
            <a:chOff x="3271200" y="1435075"/>
            <a:chExt cx="481825" cy="481825"/>
          </a:xfrm>
          <a:solidFill>
            <a:srgbClr val="D96974"/>
          </a:solidFill>
        </p:grpSpPr>
        <p:sp>
          <p:nvSpPr>
            <p:cNvPr id="37" name="Google Shape;4117;p46"/>
            <p:cNvSpPr/>
            <p:nvPr/>
          </p:nvSpPr>
          <p:spPr>
            <a:xfrm>
              <a:off x="3271200" y="1435075"/>
              <a:ext cx="481825" cy="481825"/>
            </a:xfrm>
            <a:custGeom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" name="Google Shape;4118;p46"/>
            <p:cNvSpPr/>
            <p:nvPr/>
          </p:nvSpPr>
          <p:spPr>
            <a:xfrm>
              <a:off x="3356575" y="1520525"/>
              <a:ext cx="311000" cy="311025"/>
            </a:xfrm>
            <a:custGeom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39" name="Google Shape;4178;p46"/>
          <p:cNvSpPr/>
          <p:nvPr/>
        </p:nvSpPr>
        <p:spPr>
          <a:xfrm>
            <a:off x="9372046" y="4418331"/>
            <a:ext cx="545262" cy="506400"/>
          </a:xfrm>
          <a:custGeom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D969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5914" y="5660744"/>
            <a:ext cx="94077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Century Gothic" panose="020b0502020202020204" pitchFamily="34" charset="0"/>
              </a:rPr>
              <a:t>Также встречается и смешанная форма заработной платы (</a:t>
            </a:r>
            <a:r>
              <a:rPr lang="ru-RU" sz="2000" i="1" smtClean="0">
                <a:latin typeface="Century Gothic" panose="020b0502020202020204" pitchFamily="34" charset="0"/>
              </a:rPr>
              <a:t>швея получает зарплату за отработанные за месяц часы и количество сшитых ею вещей</a:t>
            </a:r>
            <a:r>
              <a:rPr lang="ru-RU" sz="2000">
                <a:latin typeface="Century Gothic" panose="020b0502020202020204" pitchFamily="34" charset="0"/>
              </a:rPr>
              <a:t>)</a:t>
            </a:r>
            <a:r>
              <a:rPr lang="ru-RU" sz="2000" smtClean="0">
                <a:latin typeface="Century Gothic" panose="020b0502020202020204" pitchFamily="34" charset="0"/>
              </a:rPr>
              <a:t>.</a:t>
            </a:r>
            <a:endParaRPr lang="ru-RU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70147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ЗАРАБОТНАЯ ПЛАТА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4532" y="1217586"/>
            <a:ext cx="4819426" cy="461665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Виды заработной платы</a:t>
            </a:r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914" y="2286132"/>
            <a:ext cx="3913215" cy="1200329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6A98C"/>
                </a:solidFill>
                <a:latin typeface="Century Gothic" panose="020b0502020202020204" pitchFamily="34" charset="0"/>
              </a:rPr>
              <a:t>номинальная</a:t>
            </a:r>
          </a:p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определённая сумма денег</a:t>
            </a:r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896" y="2286132"/>
            <a:ext cx="4303059" cy="1200329"/>
          </a:xfrm>
          <a:prstGeom prst="rect">
            <a:avLst/>
          </a:prstGeom>
          <a:noFill/>
          <a:ln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6A98C"/>
                </a:solidFill>
                <a:latin typeface="Century Gothic" panose="020b0502020202020204" pitchFamily="34" charset="0"/>
              </a:rPr>
              <a:t>реальная</a:t>
            </a:r>
          </a:p>
          <a:p>
            <a:pPr algn="ctr"/>
            <a:r>
              <a:rPr lang="ru-RU" sz="2400" smtClean="0">
                <a:latin typeface="Century Gothic" panose="020b0502020202020204" pitchFamily="34" charset="0"/>
              </a:rPr>
              <a:t>количество благ, которое можно на неё купить</a:t>
            </a:r>
            <a:endParaRPr lang="ru-RU" sz="2400">
              <a:latin typeface="Century Gothic" panose="020b0502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flipH="1">
            <a:off x="3852522" y="1679251"/>
            <a:ext cx="2681723" cy="606881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27" idx="0"/>
          </p:cNvCxnSpPr>
          <p:nvPr/>
        </p:nvCxnSpPr>
        <p:spPr>
          <a:xfrm>
            <a:off x="6534245" y="1679251"/>
            <a:ext cx="2857181" cy="606881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5914" y="5628348"/>
            <a:ext cx="94077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Century Gothic" panose="020b0502020202020204" pitchFamily="34" charset="0"/>
              </a:rPr>
              <a:t>Может расти сумма зарплаты, но при этом количество благ, которое на неё можно приобрести, может остаться тем же или даже снизиться.</a:t>
            </a:r>
            <a:endParaRPr lang="ru-RU" sz="2000">
              <a:latin typeface="Century Gothic" panose="020b0502020202020204" pitchFamily="34" charset="0"/>
            </a:endParaRPr>
          </a:p>
        </p:txBody>
      </p:sp>
      <p:grpSp>
        <p:nvGrpSpPr>
          <p:cNvPr id="33" name="Google Shape;5011;p47"/>
          <p:cNvGrpSpPr/>
          <p:nvPr/>
        </p:nvGrpSpPr>
        <p:grpSpPr>
          <a:xfrm>
            <a:off x="3643328" y="3583228"/>
            <a:ext cx="638215" cy="572174"/>
            <a:chOff x="-62511899" y="4129100"/>
            <a:chExt cx="304050" cy="282000"/>
          </a:xfrm>
          <a:solidFill>
            <a:srgbClr val="D96974"/>
          </a:solidFill>
        </p:grpSpPr>
        <p:sp>
          <p:nvSpPr>
            <p:cNvPr id="34" name="Google Shape;5012;p47"/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5013;p47"/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5014;p47"/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5015;p47"/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5016;p47"/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85;p46"/>
          <p:cNvGrpSpPr/>
          <p:nvPr/>
        </p:nvGrpSpPr>
        <p:grpSpPr>
          <a:xfrm>
            <a:off x="9068364" y="3583228"/>
            <a:ext cx="646123" cy="492846"/>
            <a:chOff x="5645200" y="879425"/>
            <a:chExt cx="478575" cy="407375"/>
          </a:xfrm>
          <a:solidFill>
            <a:srgbClr val="D96974"/>
          </a:solidFill>
        </p:grpSpPr>
        <p:sp>
          <p:nvSpPr>
            <p:cNvPr id="41" name="Google Shape;4086;p46"/>
            <p:cNvSpPr/>
            <p:nvPr/>
          </p:nvSpPr>
          <p:spPr>
            <a:xfrm>
              <a:off x="6004200" y="1075025"/>
              <a:ext cx="86075" cy="93450"/>
            </a:xfrm>
            <a:custGeom>
              <a:rect l="l" t="t" r="r" b="b"/>
              <a:pathLst>
                <a:path w="3442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" name="Google Shape;4087;p46"/>
            <p:cNvSpPr/>
            <p:nvPr/>
          </p:nvSpPr>
          <p:spPr>
            <a:xfrm>
              <a:off x="5880900" y="953275"/>
              <a:ext cx="95100" cy="93525"/>
            </a:xfrm>
            <a:custGeom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" name="Google Shape;4088;p46"/>
            <p:cNvSpPr/>
            <p:nvPr/>
          </p:nvSpPr>
          <p:spPr>
            <a:xfrm>
              <a:off x="6004200" y="953275"/>
              <a:ext cx="119575" cy="93525"/>
            </a:xfrm>
            <a:custGeom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4089;p46"/>
            <p:cNvSpPr/>
            <p:nvPr/>
          </p:nvSpPr>
          <p:spPr>
            <a:xfrm>
              <a:off x="5880900" y="1075025"/>
              <a:ext cx="95100" cy="93450"/>
            </a:xfrm>
            <a:custGeom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" name="Google Shape;4090;p46"/>
            <p:cNvSpPr/>
            <p:nvPr/>
          </p:nvSpPr>
          <p:spPr>
            <a:xfrm>
              <a:off x="5645200" y="879425"/>
              <a:ext cx="207500" cy="167375"/>
            </a:xfrm>
            <a:custGeom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" name="Google Shape;4091;p46"/>
            <p:cNvSpPr/>
            <p:nvPr/>
          </p:nvSpPr>
          <p:spPr>
            <a:xfrm>
              <a:off x="5722500" y="1075025"/>
              <a:ext cx="370875" cy="211775"/>
            </a:xfrm>
            <a:custGeom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13184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БЕЗРАБОТИЦЫ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1384995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БЕЗРАБОТИЦА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социально-экономическое явление, при котором часть трудоспособного населения не может найти работу.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040" y="2865909"/>
            <a:ext cx="10717584" cy="1569660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Занятые</a:t>
            </a:r>
            <a:r>
              <a:rPr lang="ru-RU" sz="2400" smtClean="0">
                <a:latin typeface="Century Gothic" panose="020b0502020202020204" pitchFamily="34" charset="0"/>
              </a:rPr>
              <a:t> – лица, выполняющие работу за вознаграждение.</a:t>
            </a:r>
          </a:p>
          <a:p>
            <a:endParaRPr lang="ru-RU" sz="2400">
              <a:latin typeface="Century Gothic" panose="020b0502020202020204" pitchFamily="34" charset="0"/>
            </a:endParaRPr>
          </a:p>
          <a:p>
            <a:r>
              <a:rPr lang="ru-RU" sz="24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Безработные</a:t>
            </a:r>
            <a:r>
              <a:rPr lang="ru-RU" sz="2400" smtClean="0">
                <a:latin typeface="Century Gothic" panose="020b0502020202020204" pitchFamily="34" charset="0"/>
              </a:rPr>
              <a:t> – трудоспособные граждане, которые не имеют работы, но находятся в её поиске.</a:t>
            </a:r>
            <a:endParaRPr lang="ru-RU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2843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="" xmlns:a16="http://schemas.microsoft.com/office/drawing/2014/main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="" xmlns:a16="http://schemas.microsoft.com/office/drawing/2014/main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="" xmlns:a16="http://schemas.microsoft.com/office/drawing/2014/main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ВИДЫ БЕЗРАБОТИЦЫ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05672"/>
              </p:ext>
            </p:extLst>
          </p:nvPr>
        </p:nvGraphicFramePr>
        <p:xfrm>
          <a:off x="1038227" y="1095599"/>
          <a:ext cx="10982788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5585"/>
                <a:gridCol w="8417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Century Gothic" panose="020b0502020202020204" pitchFamily="34" charset="0"/>
                        </a:rPr>
                        <a:t>Вид</a:t>
                      </a:r>
                      <a:endParaRPr lang="ru-RU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Century Gothic" panose="020b0502020202020204" pitchFamily="34" charset="0"/>
                        </a:rPr>
                        <a:t>Суть и признаки</a:t>
                      </a:r>
                      <a:endParaRPr lang="ru-RU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9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Фрикционная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Связана с поиском работы </a:t>
                      </a:r>
                      <a:r>
                        <a:rPr lang="ru-RU" sz="2000" b="1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после увольнения или впервые </a:t>
                      </a:r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после получения специалистов.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Структурная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Связана с </a:t>
                      </a:r>
                      <a:r>
                        <a:rPr lang="ru-RU" sz="2000" b="1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введением новых технологий и исчезновением профессий </a:t>
                      </a:r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из-за автоматизации производства.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Циклическая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Происходит из-за наступления </a:t>
                      </a:r>
                      <a:r>
                        <a:rPr lang="ru-RU" sz="2000" b="1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экономического кризиса</a:t>
                      </a:r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Сезонная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Некоторые отрасли увеличивают объёмы производства в определённое</a:t>
                      </a:r>
                      <a:r>
                        <a:rPr lang="ru-RU" sz="2000" baseline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000" b="1" baseline="0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время года</a:t>
                      </a:r>
                      <a:r>
                        <a:rPr lang="ru-RU" sz="2000" baseline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Открытая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Увольнение</a:t>
                      </a:r>
                      <a:r>
                        <a:rPr lang="ru-RU" sz="2000" baseline="0" smtClean="0">
                          <a:latin typeface="Century Gothic" panose="020b0502020202020204" pitchFamily="34" charset="0"/>
                        </a:rPr>
                        <a:t> работника, он </a:t>
                      </a:r>
                      <a:r>
                        <a:rPr lang="ru-RU" sz="2000" b="1" baseline="0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полностью</a:t>
                      </a:r>
                      <a:r>
                        <a:rPr lang="ru-RU" sz="2000" baseline="0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000" b="1" baseline="0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теряет</a:t>
                      </a:r>
                      <a:r>
                        <a:rPr lang="ru-RU" sz="2000" baseline="0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000" baseline="0" smtClean="0">
                          <a:latin typeface="Century Gothic" panose="020b0502020202020204" pitchFamily="34" charset="0"/>
                        </a:rPr>
                        <a:t>работу.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smtClean="0">
                          <a:latin typeface="Century Gothic" panose="020b0502020202020204" pitchFamily="34" charset="0"/>
                        </a:rPr>
                        <a:t>Скрытая</a:t>
                      </a:r>
                      <a:endParaRPr lang="ru-RU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Работник даёт согласие на </a:t>
                      </a:r>
                      <a:r>
                        <a:rPr lang="ru-RU" sz="2000" b="1" smtClean="0">
                          <a:solidFill>
                            <a:srgbClr val="D96974"/>
                          </a:solidFill>
                          <a:latin typeface="Century Gothic" panose="020b0502020202020204" pitchFamily="34" charset="0"/>
                        </a:rPr>
                        <a:t>неполный рабочий день или неполную рабочую неделю</a:t>
                      </a:r>
                      <a:r>
                        <a:rPr lang="ru-RU" sz="200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ru-RU" sz="2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46096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18" y="1648366"/>
            <a:ext cx="10538482" cy="14528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НАЛОГИ.</a:t>
            </a:r>
            <a:b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ГОСУДАРСТВЕННЫЙ </a:t>
            </a:r>
            <a:b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БЮДЖЕТ</a:t>
            </a:r>
            <a:endParaRPr lang="ru-RU" sz="66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E1BEF7-D4F7-40B8-B642-3895BB45BD11}"/>
              </a:ext>
            </a:extLst>
          </p:cNvPr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 smtClean="0">
                <a:solidFill>
                  <a:srgbClr val="D96974"/>
                </a:solidFill>
                <a:latin typeface="Century Gothic" panose="020b0502020202020204" pitchFamily="34" charset="0"/>
              </a:rPr>
              <a:t>190-200</a:t>
            </a:r>
            <a:r>
              <a:rPr lang="ru-RU" sz="2000" smtClean="0"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в справочнике Баранова.</a:t>
            </a:r>
          </a:p>
        </p:txBody>
      </p:sp>
      <p:sp>
        <p:nvSpPr>
          <p:cNvPr id="13" name="Shape 3598">
            <a:extLst>
              <a:ext uri="{FF2B5EF4-FFF2-40B4-BE49-F238E27FC236}">
                <a16:creationId xmlns:a16="http://schemas.microsoft.com/office/drawing/2014/main" xmlns="" id="{3CD539DB-E296-4A66-B5FE-E1F8C465E196}"/>
              </a:ext>
            </a:extLst>
          </p:cNvPr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40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НАЛОГОВ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НАЛОГИ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обязательные платежи физических и юридических лиц в пользу государства.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71013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062038" y="1242381"/>
            <a:ext cx="10909045" cy="46166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000" b="1" smtClean="0">
                <a:latin typeface="Century Gothic" panose="020b0502020202020204" pitchFamily="34" charset="0"/>
              </a:rPr>
              <a:t>	</a:t>
            </a:r>
            <a:r>
              <a:rPr lang="ru-RU" sz="20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Фискальная 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функция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 </a:t>
            </a:r>
            <a:r>
              <a:rPr lang="ru-RU" sz="2000" smtClean="0">
                <a:latin typeface="Century Gothic" panose="020b0502020202020204" pitchFamily="34" charset="0"/>
              </a:rPr>
              <a:t>– заключается </a:t>
            </a:r>
            <a:r>
              <a:rPr lang="ru-RU" sz="2000">
                <a:latin typeface="Century Gothic" panose="020b0502020202020204" pitchFamily="34" charset="0"/>
              </a:rPr>
              <a:t>во взимании налогов и наполнении госбюджета</a:t>
            </a:r>
            <a:r>
              <a:rPr lang="ru-RU" sz="2000" smtClean="0">
                <a:latin typeface="Century Gothic" panose="020b0502020202020204" pitchFamily="34" charset="0"/>
              </a:rPr>
              <a:t>. </a:t>
            </a:r>
          </a:p>
          <a:p>
            <a:endParaRPr lang="ru-RU" sz="2000" smtClean="0">
              <a:latin typeface="Century Gothic" panose="020b0502020202020204" pitchFamily="34" charset="0"/>
            </a:endParaRPr>
          </a:p>
          <a:p>
            <a:r>
              <a:rPr lang="ru-RU" sz="2000" b="1">
                <a:latin typeface="Century Gothic" panose="020b0502020202020204" pitchFamily="34" charset="0"/>
              </a:rPr>
              <a:t>	</a:t>
            </a:r>
            <a:r>
              <a:rPr lang="ru-RU" sz="20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Распределительная функция</a:t>
            </a:r>
            <a:r>
              <a:rPr lang="ru-RU" sz="2000" smtClean="0">
                <a:solidFill>
                  <a:srgbClr val="D9697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налоги, поступившие в госбюджет, перераспределяются в сферу социального обслуживания (</a:t>
            </a:r>
            <a:r>
              <a:rPr lang="ru-RU" sz="2000" i="1">
                <a:solidFill>
                  <a:srgbClr val="00B050"/>
                </a:solidFill>
                <a:latin typeface="Century Gothic" panose="020b0502020202020204" pitchFamily="34" charset="0"/>
              </a:rPr>
              <a:t>выплата пенсий, стипендий, зарплат госслужащих</a:t>
            </a:r>
            <a:r>
              <a:rPr lang="ru-RU" sz="2000" smtClean="0">
                <a:latin typeface="Century Gothic" panose="020b0502020202020204" pitchFamily="34" charset="0"/>
              </a:rPr>
              <a:t>) и направляются </a:t>
            </a:r>
            <a:r>
              <a:rPr lang="ru-RU" sz="2000">
                <a:latin typeface="Century Gothic" panose="020b0502020202020204" pitchFamily="34" charset="0"/>
              </a:rPr>
              <a:t>на создание и развитие общественных благ (</a:t>
            </a:r>
            <a:r>
              <a:rPr lang="ru-RU" sz="2000" i="1">
                <a:solidFill>
                  <a:srgbClr val="00B050"/>
                </a:solidFill>
                <a:latin typeface="Century Gothic" panose="020b0502020202020204" pitchFamily="34" charset="0"/>
              </a:rPr>
              <a:t>образование, здравоохранение, охрана окружающей среды, наука, </a:t>
            </a:r>
            <a:r>
              <a:rPr lang="ru-RU" sz="2000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оборона</a:t>
            </a:r>
            <a:r>
              <a:rPr lang="ru-RU" sz="2000" smtClean="0">
                <a:latin typeface="Century Gothic" panose="020b0502020202020204" pitchFamily="34" charset="0"/>
              </a:rPr>
              <a:t>).</a:t>
            </a:r>
          </a:p>
          <a:p>
            <a:endParaRPr lang="ru-RU" sz="2000" smtClean="0">
              <a:latin typeface="Century Gothic" panose="020b0502020202020204" pitchFamily="34" charset="0"/>
            </a:endParaRPr>
          </a:p>
          <a:p>
            <a:r>
              <a:rPr lang="ru-RU" sz="2000" b="1">
                <a:latin typeface="Century Gothic" panose="020b0502020202020204" pitchFamily="34" charset="0"/>
              </a:rPr>
              <a:t>	</a:t>
            </a:r>
            <a:r>
              <a:rPr lang="ru-RU" sz="20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Регулирующая 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функция</a:t>
            </a:r>
            <a:r>
              <a:rPr lang="ru-RU" sz="2000">
                <a:solidFill>
                  <a:srgbClr val="D96974"/>
                </a:solidFill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– налоги </a:t>
            </a:r>
            <a:r>
              <a:rPr lang="ru-RU" sz="2000" smtClean="0">
                <a:latin typeface="Century Gothic" panose="020b0502020202020204" pitchFamily="34" charset="0"/>
              </a:rPr>
              <a:t>путём </a:t>
            </a:r>
            <a:r>
              <a:rPr lang="ru-RU" sz="2000">
                <a:latin typeface="Century Gothic" panose="020b0502020202020204" pitchFamily="34" charset="0"/>
              </a:rPr>
              <a:t>повышения или понижения стимулируют развитие одних видов экономической активности и подавляют другие виды. </a:t>
            </a:r>
            <a:r>
              <a:rPr lang="ru-RU" sz="2000" smtClean="0">
                <a:latin typeface="Century Gothic" panose="020b0502020202020204" pitchFamily="34" charset="0"/>
              </a:rPr>
              <a:t>(</a:t>
            </a:r>
            <a:r>
              <a:rPr lang="ru-RU" sz="2000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i="1">
                <a:solidFill>
                  <a:srgbClr val="00B050"/>
                </a:solidFill>
                <a:latin typeface="Century Gothic" panose="020b0502020202020204" pitchFamily="34" charset="0"/>
              </a:rPr>
              <a:t>отрасли сельского хозяйства государство предоставляет налоговые льготы для предпринимателей. </a:t>
            </a:r>
            <a:r>
              <a:rPr lang="ru-RU" sz="2000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Для игорного бизнеса установлена высокая налоговая </a:t>
            </a:r>
            <a:r>
              <a:rPr lang="ru-RU" sz="2000" i="1">
                <a:solidFill>
                  <a:srgbClr val="00B050"/>
                </a:solidFill>
                <a:latin typeface="Century Gothic" panose="020b0502020202020204" pitchFamily="34" charset="0"/>
              </a:rPr>
              <a:t>ставка, на продажу спиртных и табачных изделий устанавливаются высокие </a:t>
            </a:r>
            <a:r>
              <a:rPr lang="ru-RU" sz="2000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акцизы</a:t>
            </a:r>
            <a:r>
              <a:rPr lang="ru-RU" sz="2000" smtClean="0">
                <a:latin typeface="Century Gothic" panose="020b0502020202020204" pitchFamily="34" charset="0"/>
              </a:rPr>
              <a:t>).</a:t>
            </a:r>
            <a:endParaRPr lang="id-ID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ФУНКЦИИ НАЛОГОВ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3509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УРОВНИ НАЛОГООБЛОЖЕНИЯ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77" y="1162591"/>
            <a:ext cx="3040796" cy="1384995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Федеральные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(в бюджет государства)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1173908" y="2671550"/>
            <a:ext cx="3331186" cy="4080513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НДФЛ,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НДС,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госпошлины, 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акцизы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3375" y="1143634"/>
            <a:ext cx="3040796" cy="1384995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Региональные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(в бюджет субъекта)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9" name="Title 2"/>
          <p:cNvSpPr txBox="1"/>
          <p:nvPr/>
        </p:nvSpPr>
        <p:spPr>
          <a:xfrm>
            <a:off x="4888180" y="2671549"/>
            <a:ext cx="3331186" cy="4080513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транспортный налог,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налог на игорный бизнес,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налог на недвижимость,</a:t>
            </a:r>
          </a:p>
          <a:p>
            <a:pPr marL="88900">
              <a:lnSpc>
                <a:spcPct val="100000"/>
              </a:lnSpc>
            </a:pPr>
            <a:endParaRPr lang="ru-RU" sz="2400" i="1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налог с продаж</a:t>
            </a:r>
          </a:p>
          <a:p>
            <a:pPr marL="88900">
              <a:lnSpc>
                <a:spcPct val="100000"/>
              </a:lnSpc>
            </a:pPr>
            <a:endParaRPr lang="ru-RU" sz="2400" i="1" smtClean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31175" y="1162591"/>
            <a:ext cx="3040796" cy="1292662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Местные</a:t>
            </a:r>
          </a:p>
          <a:p>
            <a:pPr algn="ctr"/>
            <a:r>
              <a:rPr lang="ru-RU" sz="2500" smtClean="0">
                <a:latin typeface="Century Gothic" panose="020b0502020202020204" pitchFamily="34" charset="0"/>
              </a:rPr>
              <a:t>(в бюджет муниц. образования)</a:t>
            </a:r>
            <a:endParaRPr lang="ru-RU" sz="2500"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8619206" y="2671549"/>
            <a:ext cx="3331186" cy="386864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земельный налог,</a:t>
            </a:r>
          </a:p>
          <a:p>
            <a:pPr marL="88900">
              <a:lnSpc>
                <a:spcPct val="100000"/>
              </a:lnSpc>
            </a:pPr>
            <a:endParaRPr lang="ru-RU" sz="2400" i="1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налог на имущество,</a:t>
            </a:r>
          </a:p>
          <a:p>
            <a:pPr marL="88900">
              <a:lnSpc>
                <a:spcPct val="100000"/>
              </a:lnSpc>
            </a:pPr>
            <a:endParaRPr lang="ru-RU" sz="2400" i="1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налог на дарение, наследование</a:t>
            </a:r>
          </a:p>
          <a:p>
            <a:pPr marL="88900">
              <a:lnSpc>
                <a:spcPct val="100000"/>
              </a:lnSpc>
            </a:pPr>
            <a:endParaRPr lang="ru-RU" sz="2400" i="1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400" i="1" smtClean="0">
                <a:latin typeface="Century Gothic" panose="020b0502020202020204" pitchFamily="34" charset="0"/>
              </a:rPr>
              <a:t>торговый сбор (юрлица)</a:t>
            </a:r>
          </a:p>
        </p:txBody>
      </p:sp>
    </p:spTree>
    <p:extLst>
      <p:ext uri="{BB962C8B-B14F-4D97-AF65-F5344CB8AC3E}">
        <p14:creationId xmlns:p14="http://schemas.microsoft.com/office/powerpoint/2010/main" val="726411330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   ВИДЫ НАЛОГОВ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6566" y="1647378"/>
            <a:ext cx="3858323" cy="1815882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Century Gothic" panose="020b0502020202020204" pitchFamily="34" charset="0"/>
              </a:rPr>
              <a:t>прямые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(взимаются при наличии собственности)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1256885" y="3614035"/>
            <a:ext cx="4509214" cy="2452228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800" i="1" smtClean="0">
                <a:latin typeface="Century Gothic" panose="020b0502020202020204" pitchFamily="34" charset="0"/>
              </a:rPr>
              <a:t>НДФЛ, налог на прибыль, на имущество, на дарение, на наследство, на финансовые операции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63678" y="1647378"/>
            <a:ext cx="4529875" cy="2246769"/>
          </a:xfrm>
          <a:prstGeom prst="rect">
            <a:avLst/>
          </a:prstGeom>
          <a:solidFill>
            <a:srgbClr val="F6D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Century Gothic" panose="020b0502020202020204" pitchFamily="34" charset="0"/>
              </a:rPr>
              <a:t>косвенные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(уже включены в цену, передаёт гос-ву после получения выручки производитель  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6824547" y="4124098"/>
            <a:ext cx="4943018" cy="2486251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800" i="1" smtClean="0">
                <a:latin typeface="Century Gothic" panose="020b0502020202020204" pitchFamily="34" charset="0"/>
              </a:rPr>
              <a:t>1. Акциз (алкоголь, табак, топливо, легковые авто)</a:t>
            </a:r>
          </a:p>
          <a:p>
            <a:pPr marL="88900">
              <a:lnSpc>
                <a:spcPct val="100000"/>
              </a:lnSpc>
            </a:pPr>
            <a:r>
              <a:rPr lang="ru-RU" sz="2800" i="1" smtClean="0">
                <a:latin typeface="Century Gothic" panose="020b0502020202020204" pitchFamily="34" charset="0"/>
              </a:rPr>
              <a:t>2. НДС</a:t>
            </a:r>
          </a:p>
          <a:p>
            <a:pPr marL="88900">
              <a:lnSpc>
                <a:spcPct val="100000"/>
              </a:lnSpc>
            </a:pPr>
            <a:r>
              <a:rPr lang="ru-RU" sz="2800" i="1" smtClean="0">
                <a:latin typeface="Century Gothic" panose="020b0502020202020204" pitchFamily="34" charset="0"/>
              </a:rPr>
              <a:t>3. Таможенные пошлины</a:t>
            </a:r>
          </a:p>
          <a:p>
            <a:pPr marL="88900">
              <a:lnSpc>
                <a:spcPct val="100000"/>
              </a:lnSpc>
            </a:pPr>
            <a:r>
              <a:rPr lang="ru-RU" sz="2800" i="1" smtClean="0">
                <a:latin typeface="Century Gothic" panose="020b0502020202020204" pitchFamily="34" charset="0"/>
              </a:rPr>
              <a:t>4. Налоги с продаж</a:t>
            </a:r>
          </a:p>
        </p:txBody>
      </p:sp>
      <p:cxnSp>
        <p:nvCxnSpPr>
          <p:cNvPr id="32" name="Прямая со стрелкой 31"/>
          <p:cNvCxnSpPr>
            <a:endCxn id="25" idx="0"/>
          </p:cNvCxnSpPr>
          <p:nvPr/>
        </p:nvCxnSpPr>
        <p:spPr>
          <a:xfrm flipH="1">
            <a:off x="3445728" y="819150"/>
            <a:ext cx="2778286" cy="828228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224012" y="819150"/>
            <a:ext cx="2857181" cy="819206"/>
          </a:xfrm>
          <a:prstGeom prst="straightConnector1">
            <a:avLst/>
          </a:prstGeom>
          <a:ln>
            <a:solidFill>
              <a:srgbClr val="D96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02160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ТЕРМИНЫ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АКЦИЗ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налог, налагаемый на производство товаров массового потребления.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040" y="2493360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СБОР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взнос за совершение органами и должностными лицами юридически значимых действий.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038" y="3787461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ПОШЛИНА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сбор, взимаемый органами при выполнении своих функций.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289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Gothic" panose="020b0502020202020204" pitchFamily="34" charset="0"/>
              </a:rPr>
              <a:t>ПОТРЕБНОСТИ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4855" y="1174173"/>
            <a:ext cx="10768405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>
                <a:latin typeface="Century Gothic" panose="020b0502020202020204" pitchFamily="34" charset="0"/>
              </a:rPr>
              <a:t>Потребности человека всё время </a:t>
            </a:r>
            <a:r>
              <a:rPr lang="ru-RU" sz="2800" b="1">
                <a:solidFill>
                  <a:srgbClr val="EAB47E"/>
                </a:solidFill>
                <a:latin typeface="Century Gothic" panose="020b0502020202020204" pitchFamily="34" charset="0"/>
              </a:rPr>
              <a:t>растут</a:t>
            </a:r>
            <a:r>
              <a:rPr lang="ru-RU" sz="2800">
                <a:latin typeface="Century Gothic" panose="020b0502020202020204" pitchFamily="34" charset="0"/>
              </a:rPr>
              <a:t>: удовлетворение одной приводит к формированию новой.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5542" y="5240592"/>
            <a:ext cx="2997515" cy="769441"/>
          </a:xfrm>
          <a:prstGeom prst="rect">
            <a:avLst/>
          </a:prstGeom>
          <a:noFill/>
          <a:ln w="28575">
            <a:solidFill>
              <a:srgbClr val="C6A98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  <a:p>
            <a:pPr algn="ctr"/>
            <a:r>
              <a:rPr lang="ru-RU" sz="2800">
                <a:latin typeface="Century Gothic" panose="020b0502020202020204" pitchFamily="34" charset="0"/>
              </a:rPr>
              <a:t>ПОТРЕБНОСТИ </a:t>
            </a:r>
            <a:r>
              <a:rPr lang="ru-RU" sz="800">
                <a:solidFill>
                  <a:schemeClr val="bg1"/>
                </a:solidFill>
                <a:latin typeface="Century Gothic" panose="020b0502020202020204" pitchFamily="34" charset="0"/>
              </a:rPr>
              <a:t>СС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5809" y="5240589"/>
            <a:ext cx="3216877" cy="769441"/>
          </a:xfrm>
          <a:prstGeom prst="rect">
            <a:avLst/>
          </a:prstGeom>
          <a:noFill/>
          <a:ln w="28575">
            <a:solidFill>
              <a:srgbClr val="C6A98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  <a:p>
            <a:pPr algn="ctr"/>
            <a:r>
              <a:rPr lang="ru-RU" sz="2800">
                <a:latin typeface="Century Gothic" panose="020b0502020202020204" pitchFamily="34" charset="0"/>
              </a:rPr>
              <a:t>ПРОИЗВОДСТВО</a:t>
            </a:r>
            <a:r>
              <a:rPr lang="ru-RU" sz="800">
                <a:solidFill>
                  <a:schemeClr val="bg1"/>
                </a:solidFill>
                <a:latin typeface="Century Gothic" panose="020b0502020202020204" pitchFamily="34" charset="0"/>
              </a:rPr>
              <a:t>СС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723057" y="5415641"/>
            <a:ext cx="3282753" cy="0"/>
          </a:xfrm>
          <a:prstGeom prst="straightConnector1">
            <a:avLst/>
          </a:prstGeom>
          <a:ln w="28575">
            <a:solidFill>
              <a:srgbClr val="C6A9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723057" y="5852059"/>
            <a:ext cx="3282753" cy="0"/>
          </a:xfrm>
          <a:prstGeom prst="straightConnector1">
            <a:avLst/>
          </a:prstGeom>
          <a:ln w="28575">
            <a:solidFill>
              <a:srgbClr val="C6A9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0621" y="2377644"/>
            <a:ext cx="4428233" cy="954107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их рост развивает производство,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50632" y="2377644"/>
            <a:ext cx="5019307" cy="2246769"/>
          </a:xfrm>
          <a:prstGeom prst="rect">
            <a:avLst/>
          </a:prstGeom>
          <a:noFill/>
          <a:ln w="19050">
            <a:solidFill>
              <a:srgbClr val="D969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latin typeface="Century Gothic" panose="020b0502020202020204" pitchFamily="34" charset="0"/>
              </a:rPr>
              <a:t>а технологические изменения, в свою очередь, расширяют круг желаний и предпочтений человека.</a:t>
            </a: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3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41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015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3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1"/>
      <p:bldP spid="38" grpId="2"/>
      <p:bldP spid="39" grpId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СИСТЕМЫ НАЛОГООБЛОЖЕНИЯ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5877" y="1162591"/>
            <a:ext cx="4044406" cy="954107"/>
          </a:xfrm>
          <a:prstGeom prst="rect">
            <a:avLst/>
          </a:prstGeom>
          <a:solidFill>
            <a:srgbClr val="C6A9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Пропорциональная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(плоская)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4240" y="3380750"/>
            <a:ext cx="4044407" cy="523220"/>
          </a:xfrm>
          <a:prstGeom prst="rect">
            <a:avLst/>
          </a:prstGeom>
          <a:solidFill>
            <a:srgbClr val="C6A9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Прогрессивная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1285875" y="2203927"/>
            <a:ext cx="6384327" cy="71139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ставка налога не зависит от размера дохода</a:t>
            </a:r>
          </a:p>
        </p:txBody>
      </p:sp>
      <p:sp>
        <p:nvSpPr>
          <p:cNvPr id="32" name="Title 2"/>
          <p:cNvSpPr txBox="1"/>
          <p:nvPr/>
        </p:nvSpPr>
        <p:spPr>
          <a:xfrm>
            <a:off x="3234244" y="4008063"/>
            <a:ext cx="7687758" cy="76654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налоговая ставка увеличивается с увеличением дохода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6026" y="4813388"/>
            <a:ext cx="11015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entury Gothic" panose="020b0502020202020204" pitchFamily="34" charset="0"/>
              </a:rPr>
              <a:t>В России:</a:t>
            </a:r>
            <a:endParaRPr lang="ru-RU">
              <a:latin typeface="Century Gothic" panose="020b0502020202020204" pitchFamily="34" charset="0"/>
            </a:endParaRPr>
          </a:p>
          <a:p>
            <a:r>
              <a:rPr lang="ru-RU" smtClean="0">
                <a:latin typeface="Century Gothic" panose="020b0502020202020204" pitchFamily="34" charset="0"/>
              </a:rPr>
              <a:t>а) если </a:t>
            </a:r>
            <a:r>
              <a:rPr lang="ru-RU">
                <a:latin typeface="Century Gothic" panose="020b0502020202020204" pitchFamily="34" charset="0"/>
              </a:rPr>
              <a:t>доход за год меньше или равен 5 000 000 Р — 13%;</a:t>
            </a:r>
          </a:p>
          <a:p>
            <a:r>
              <a:rPr lang="ru-RU" smtClean="0">
                <a:latin typeface="Century Gothic" panose="020b0502020202020204" pitchFamily="34" charset="0"/>
              </a:rPr>
              <a:t>б) при</a:t>
            </a:r>
            <a:r>
              <a:rPr lang="ru-RU">
                <a:latin typeface="Century Gothic" panose="020b0502020202020204" pitchFamily="34" charset="0"/>
              </a:rPr>
              <a:t> доходах более 5 000 000 </a:t>
            </a:r>
            <a:r>
              <a:rPr lang="ru-RU" smtClean="0">
                <a:latin typeface="Century Gothic" panose="020b0502020202020204" pitchFamily="34" charset="0"/>
              </a:rPr>
              <a:t>рублей </a:t>
            </a:r>
            <a:r>
              <a:rPr lang="ru-RU">
                <a:latin typeface="Century Gothic" panose="020b0502020202020204" pitchFamily="34" charset="0"/>
              </a:rPr>
              <a:t>в год она </a:t>
            </a:r>
            <a:r>
              <a:rPr lang="ru-RU" smtClean="0">
                <a:latin typeface="Century Gothic" panose="020b0502020202020204" pitchFamily="34" charset="0"/>
              </a:rPr>
              <a:t>составит 650 000 руб. + </a:t>
            </a:r>
            <a:r>
              <a:rPr lang="ru-RU">
                <a:latin typeface="Century Gothic" panose="020b0502020202020204" pitchFamily="34" charset="0"/>
              </a:rPr>
              <a:t>15% с суммы </a:t>
            </a:r>
            <a:r>
              <a:rPr lang="ru-RU" smtClean="0">
                <a:latin typeface="Century Gothic" panose="020b0502020202020204" pitchFamily="34" charset="0"/>
              </a:rPr>
              <a:t>превышения.</a:t>
            </a:r>
          </a:p>
          <a:p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Пример: 5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 160 000 </a:t>
            </a:r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рублей - доход 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в год. </a:t>
            </a:r>
            <a:endParaRPr lang="ru-RU" i="1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НДФЛ 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надо считать так: 650 000 </a:t>
            </a:r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рублей 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+ (5 160 000 </a:t>
            </a:r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рублей 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− 5 000 000 </a:t>
            </a:r>
            <a:r>
              <a:rPr lang="ru-RU" i="1" smtClean="0">
                <a:solidFill>
                  <a:srgbClr val="00B050"/>
                </a:solidFill>
                <a:latin typeface="Century Gothic" panose="020b0502020202020204" pitchFamily="34" charset="0"/>
              </a:rPr>
              <a:t>рублей) </a:t>
            </a:r>
            <a:r>
              <a:rPr lang="ru-RU" i="1">
                <a:solidFill>
                  <a:srgbClr val="00B050"/>
                </a:solidFill>
                <a:latin typeface="Century Gothic" panose="020b0502020202020204" pitchFamily="34" charset="0"/>
              </a:rPr>
              <a:t>× 15% = 674 000 Р.</a:t>
            </a:r>
          </a:p>
        </p:txBody>
      </p:sp>
    </p:spTree>
    <p:extLst>
      <p:ext uri="{BB962C8B-B14F-4D97-AF65-F5344CB8AC3E}">
        <p14:creationId xmlns:p14="http://schemas.microsoft.com/office/powerpoint/2010/main" val="2198657062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СИСТЕМЫ НАЛОГООБЛОЖЕНИЯ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5877" y="1162591"/>
            <a:ext cx="4044406" cy="954107"/>
          </a:xfrm>
          <a:prstGeom prst="rect">
            <a:avLst/>
          </a:prstGeom>
          <a:solidFill>
            <a:srgbClr val="C6A9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Пропорциональная</a:t>
            </a:r>
          </a:p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(плоская)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4240" y="3380750"/>
            <a:ext cx="4044407" cy="523220"/>
          </a:xfrm>
          <a:prstGeom prst="rect">
            <a:avLst/>
          </a:prstGeom>
          <a:solidFill>
            <a:srgbClr val="C6A9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Прогрессивная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1" name="Title 2"/>
          <p:cNvSpPr txBox="1"/>
          <p:nvPr/>
        </p:nvSpPr>
        <p:spPr>
          <a:xfrm>
            <a:off x="1285875" y="2203927"/>
            <a:ext cx="6384327" cy="711396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ставка налога не зависит от размера дохода</a:t>
            </a:r>
          </a:p>
        </p:txBody>
      </p:sp>
      <p:sp>
        <p:nvSpPr>
          <p:cNvPr id="32" name="Title 2"/>
          <p:cNvSpPr txBox="1"/>
          <p:nvPr/>
        </p:nvSpPr>
        <p:spPr>
          <a:xfrm>
            <a:off x="3234244" y="4008063"/>
            <a:ext cx="7687758" cy="76654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налоговая ставка увеличивается с увеличением дохода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7312" y="5306139"/>
            <a:ext cx="4044407" cy="523220"/>
          </a:xfrm>
          <a:prstGeom prst="rect">
            <a:avLst/>
          </a:prstGeom>
          <a:solidFill>
            <a:srgbClr val="C6A9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Century Gothic" panose="020b0502020202020204" pitchFamily="34" charset="0"/>
              </a:rPr>
              <a:t>Регрессивная</a:t>
            </a:r>
            <a:endParaRPr lang="ru-RU" sz="2800">
              <a:latin typeface="Century Gothic" panose="020b0502020202020204" pitchFamily="34" charset="0"/>
            </a:endParaRPr>
          </a:p>
        </p:txBody>
      </p:sp>
      <p:sp>
        <p:nvSpPr>
          <p:cNvPr id="34" name="Title 2"/>
          <p:cNvSpPr txBox="1"/>
          <p:nvPr/>
        </p:nvSpPr>
        <p:spPr>
          <a:xfrm>
            <a:off x="5369728" y="5934595"/>
            <a:ext cx="5892403" cy="766540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ставка снижается с увеличением дохода</a:t>
            </a:r>
          </a:p>
        </p:txBody>
      </p:sp>
    </p:spTree>
    <p:extLst>
      <p:ext uri="{BB962C8B-B14F-4D97-AF65-F5344CB8AC3E}">
        <p14:creationId xmlns:p14="http://schemas.microsoft.com/office/powerpoint/2010/main" val="3718086136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ГОСУДАРСТВЕННОГО БЮДЖЕТА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ГОСУДАРСТВЕННЫЙ БЮДЖЕТ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план доходов и расходов государства на определённый период.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Бюджет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290" y="2256974"/>
            <a:ext cx="5742735" cy="46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91015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ПОНЯТИЕ ГОСУДАРСТВЕННОГО БЮДЖЕТА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039" y="1231414"/>
            <a:ext cx="1092906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u="sng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ГОСУДАРСТВЕННЫЙ БЮДЖЕТ</a:t>
            </a:r>
            <a:r>
              <a:rPr lang="ru-RU" sz="2800" b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это план доходов и расходов государства на определённый период.</a:t>
            </a:r>
            <a:endParaRPr lang="en-US" sz="280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379EFCEE-388A-4035-8E4E-65CD90FA30AB}"/>
              </a:ext>
            </a:extLst>
          </p:cNvPr>
          <p:cNvSpPr txBox="1"/>
          <p:nvPr/>
        </p:nvSpPr>
        <p:spPr>
          <a:xfrm>
            <a:off x="1208584" y="2848892"/>
            <a:ext cx="4324810" cy="2876601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smtClean="0">
                <a:solidFill>
                  <a:srgbClr val="D96974"/>
                </a:solidFill>
                <a:latin typeface="Century Gothic" panose="020b0502020202020204" pitchFamily="34" charset="0"/>
              </a:rPr>
              <a:t>доходная часть</a:t>
            </a:r>
            <a:endParaRPr lang="ru-RU" sz="2400">
              <a:solidFill>
                <a:srgbClr val="D96974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налоги, прибыль госпредприятий и от внешней торговли, доходы от продаж гос-ных облигаций</a:t>
            </a:r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829428CE-6596-4184-84FF-2C430FA6624F}"/>
              </a:ext>
            </a:extLst>
          </p:cNvPr>
          <p:cNvSpPr txBox="1"/>
          <p:nvPr/>
        </p:nvSpPr>
        <p:spPr>
          <a:xfrm>
            <a:off x="7264540" y="2823818"/>
            <a:ext cx="4425731" cy="3615082"/>
          </a:xfrm>
          <a:prstGeom prst="rect">
            <a:avLst/>
          </a:prstGeom>
          <a:ln w="19050">
            <a:solidFill>
              <a:srgbClr val="486D8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smtClean="0">
                <a:solidFill>
                  <a:srgbClr val="486D84"/>
                </a:solidFill>
                <a:latin typeface="Century Gothic" panose="020b0502020202020204" pitchFamily="34" charset="0"/>
              </a:rPr>
              <a:t>расходная часть</a:t>
            </a:r>
            <a:endParaRPr lang="ru-RU" sz="2400">
              <a:solidFill>
                <a:srgbClr val="486D84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400">
              <a:latin typeface="Century Gothic" panose="020b0502020202020204" pitchFamily="34" charset="0"/>
            </a:endParaRP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социальные выплаты,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образование,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здравоохранение,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правоохранительная дея-ть,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оборона,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охрана природы,</a:t>
            </a:r>
          </a:p>
          <a:p>
            <a:pPr marL="87313">
              <a:lnSpc>
                <a:spcPct val="100000"/>
              </a:lnSpc>
            </a:pPr>
            <a:r>
              <a:rPr lang="ru-RU" sz="2400" smtClean="0">
                <a:latin typeface="Century Gothic" panose="020b0502020202020204" pitchFamily="34" charset="0"/>
              </a:rPr>
              <a:t>выплата госдолга.</a:t>
            </a:r>
            <a:endParaRPr lang="en-US" sz="180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>
              <a:latin typeface="Century Gothic" panose="020b0502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EBDC6A1-6126-4464-B63E-6DFA4060E3CA}"/>
              </a:ext>
            </a:extLst>
          </p:cNvPr>
          <p:cNvCxnSpPr>
            <a:endCxn id="25" idx="0"/>
          </p:cNvCxnSpPr>
          <p:nvPr/>
        </p:nvCxnSpPr>
        <p:spPr>
          <a:xfrm flipH="1">
            <a:off x="3370989" y="2177586"/>
            <a:ext cx="3078292" cy="671306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091666BB-D7C2-4AF8-8274-7F2D32916F8D}"/>
              </a:ext>
            </a:extLst>
          </p:cNvPr>
          <p:cNvCxnSpPr>
            <a:endCxn id="26" idx="0"/>
          </p:cNvCxnSpPr>
          <p:nvPr/>
        </p:nvCxnSpPr>
        <p:spPr>
          <a:xfrm>
            <a:off x="6449281" y="2177586"/>
            <a:ext cx="3028125" cy="646232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25415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СТАТЬИ ДОХОДОВ И РАСХОДОВ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forexdengi.com/attachment.php?attachmentid=2442860&amp;d=154832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653" y="914400"/>
            <a:ext cx="7854750" cy="59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80693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ВИДЫ БЮДЖЕТА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1285874" y="1138920"/>
            <a:ext cx="10644357" cy="2507922"/>
          </a:xfrm>
          <a:prstGeom prst="rect">
            <a:avLst/>
          </a:prstGeom>
          <a:ln w="19050">
            <a:solidFill>
              <a:srgbClr val="D96974"/>
            </a:solidFill>
          </a:ln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</a:pPr>
            <a:r>
              <a:rPr lang="ru-RU" sz="28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Профицитный</a:t>
            </a:r>
            <a:r>
              <a:rPr lang="ru-RU" sz="2800" smtClean="0">
                <a:latin typeface="Century Gothic" panose="020b0502020202020204" pitchFamily="34" charset="0"/>
              </a:rPr>
              <a:t> бюджет: </a:t>
            </a:r>
            <a:r>
              <a:rPr lang="ru-RU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доходы </a:t>
            </a:r>
            <a:r>
              <a:rPr lang="en-US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&gt;</a:t>
            </a:r>
            <a:r>
              <a:rPr lang="ru-RU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 расходы</a:t>
            </a:r>
          </a:p>
          <a:p>
            <a:pPr marL="88900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8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Дефицитный</a:t>
            </a:r>
            <a:r>
              <a:rPr lang="ru-RU" sz="2800" smtClean="0">
                <a:latin typeface="Century Gothic" panose="020b0502020202020204" pitchFamily="34" charset="0"/>
              </a:rPr>
              <a:t> бюджет: </a:t>
            </a:r>
            <a:r>
              <a:rPr lang="ru-RU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доходы </a:t>
            </a:r>
            <a:r>
              <a:rPr lang="en-US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&lt;</a:t>
            </a:r>
            <a:r>
              <a:rPr lang="ru-RU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 расходы</a:t>
            </a:r>
          </a:p>
          <a:p>
            <a:pPr marL="88900">
              <a:lnSpc>
                <a:spcPct val="100000"/>
              </a:lnSpc>
            </a:pPr>
            <a:endParaRPr lang="ru-RU" sz="2800">
              <a:latin typeface="Century Gothic" panose="020b0502020202020204" pitchFamily="34" charset="0"/>
            </a:endParaRPr>
          </a:p>
          <a:p>
            <a:pPr marL="88900">
              <a:lnSpc>
                <a:spcPct val="100000"/>
              </a:lnSpc>
            </a:pPr>
            <a:r>
              <a:rPr lang="ru-RU" sz="2800" b="1" smtClean="0">
                <a:solidFill>
                  <a:srgbClr val="E5986D"/>
                </a:solidFill>
                <a:latin typeface="Century Gothic" panose="020b0502020202020204" pitchFamily="34" charset="0"/>
              </a:rPr>
              <a:t>Сбалансированный </a:t>
            </a:r>
            <a:r>
              <a:rPr lang="ru-RU" sz="2800" smtClean="0">
                <a:latin typeface="Century Gothic" panose="020b0502020202020204" pitchFamily="34" charset="0"/>
              </a:rPr>
              <a:t>бюджет: </a:t>
            </a:r>
            <a:r>
              <a:rPr lang="ru-RU" sz="2800" smtClean="0">
                <a:solidFill>
                  <a:srgbClr val="C6A98C"/>
                </a:solidFill>
                <a:latin typeface="Century Gothic" panose="020b0502020202020204" pitchFamily="34" charset="0"/>
              </a:rPr>
              <a:t>доходы =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443589564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Овал 9"/>
          <p:cNvSpPr/>
          <p:nvPr/>
        </p:nvSpPr>
        <p:spPr>
          <a:xfrm>
            <a:off x="1426915" y="4502426"/>
            <a:ext cx="824948" cy="8249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18" y="1648366"/>
            <a:ext cx="10538482" cy="14528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МИРОВАЯ ЭКОНОМИКА</a:t>
            </a:r>
            <a:endParaRPr lang="ru-RU" sz="66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8"/>
          <p:cNvSpPr/>
          <p:nvPr/>
        </p:nvSpPr>
        <p:spPr>
          <a:xfrm>
            <a:off x="1368352" y="4388388"/>
            <a:ext cx="942074" cy="985726"/>
          </a:xfrm>
          <a:prstGeom prst="ellipse">
            <a:avLst/>
          </a:prstGeom>
          <a:ln w="19050">
            <a:solidFill>
              <a:srgbClr val="E59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tlCol="0" anchor="ctr"/>
          <a:lstStyle/>
          <a:p>
            <a:pPr algn="ctr"/>
            <a:endParaRPr lang="en-US" sz="4400"/>
          </a:p>
        </p:txBody>
      </p:sp>
      <p:grpSp>
        <p:nvGrpSpPr>
          <p:cNvPr id="14" name="Google Shape;491;p39"/>
          <p:cNvGrpSpPr/>
          <p:nvPr/>
        </p:nvGrpSpPr>
        <p:grpSpPr>
          <a:xfrm>
            <a:off x="220110" y="508964"/>
            <a:ext cx="541415" cy="443314"/>
            <a:chOff x="1934025" y="1001650"/>
            <a:chExt cx="415300" cy="355600"/>
          </a:xfrm>
        </p:grpSpPr>
        <p:sp>
          <p:nvSpPr>
            <p:cNvPr id="15" name="Google Shape;492;p39"/>
            <p:cNvSpPr/>
            <p:nvPr/>
          </p:nvSpPr>
          <p:spPr>
            <a:xfrm>
              <a:off x="1934025" y="1303650"/>
              <a:ext cx="207650" cy="53600"/>
            </a:xfrm>
            <a:custGeom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493;p39"/>
            <p:cNvSpPr/>
            <p:nvPr/>
          </p:nvSpPr>
          <p:spPr>
            <a:xfrm>
              <a:off x="2141650" y="1303650"/>
              <a:ext cx="207675" cy="53600"/>
            </a:xfrm>
            <a:custGeom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494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l="l" t="t" r="r" b="b"/>
              <a:pathLst>
                <a:path w="8306" h="13249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95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l="l" t="t" r="r" b="b"/>
              <a:pathLst>
                <a:path w="8307" h="13249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E1BEF7-D4F7-40B8-B642-3895BB45BD11}"/>
              </a:ext>
            </a:extLst>
          </p:cNvPr>
          <p:cNvSpPr txBox="1"/>
          <p:nvPr/>
        </p:nvSpPr>
        <p:spPr>
          <a:xfrm>
            <a:off x="1063254" y="5140837"/>
            <a:ext cx="1112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9999"/>
                </a:solidFill>
                <a:latin typeface="Century Gothic" panose="020b0502020202020204" pitchFamily="34" charset="0"/>
              </a:rPr>
              <a:t>		</a:t>
            </a:r>
            <a:r>
              <a:rPr lang="ru-RU" sz="2000" b="1">
                <a:solidFill>
                  <a:srgbClr val="D96974"/>
                </a:solidFill>
                <a:latin typeface="Century Gothic" panose="020b0502020202020204" pitchFamily="34" charset="0"/>
              </a:rPr>
              <a:t>Для закрепления: </a:t>
            </a:r>
          </a:p>
          <a:p>
            <a:pPr lvl="3">
              <a:buClr>
                <a:srgbClr val="009999"/>
              </a:buClr>
            </a:pPr>
            <a:r>
              <a:rPr lang="ru-RU" sz="2000">
                <a:latin typeface="Century Gothic" panose="020b0502020202020204" pitchFamily="34" charset="0"/>
              </a:rPr>
              <a:t>страницы </a:t>
            </a:r>
            <a:r>
              <a:rPr lang="ru-RU" sz="2000" smtClean="0">
                <a:solidFill>
                  <a:srgbClr val="D96974"/>
                </a:solidFill>
                <a:latin typeface="Century Gothic" panose="020b0502020202020204" pitchFamily="34" charset="0"/>
              </a:rPr>
              <a:t>201-213</a:t>
            </a:r>
            <a:r>
              <a:rPr lang="ru-RU" sz="2000" smtClean="0">
                <a:latin typeface="Century Gothic" panose="020b0502020202020204" pitchFamily="34" charset="0"/>
              </a:rPr>
              <a:t> </a:t>
            </a:r>
            <a:r>
              <a:rPr lang="ru-RU" sz="2000">
                <a:latin typeface="Century Gothic" panose="020b0502020202020204" pitchFamily="34" charset="0"/>
              </a:rPr>
              <a:t>в справочнике Баранова.</a:t>
            </a:r>
          </a:p>
        </p:txBody>
      </p:sp>
      <p:sp>
        <p:nvSpPr>
          <p:cNvPr id="13" name="Shape 3598">
            <a:extLst>
              <a:ext uri="{FF2B5EF4-FFF2-40B4-BE49-F238E27FC236}">
                <a16:creationId xmlns:a16="http://schemas.microsoft.com/office/drawing/2014/main" xmlns="" id="{3CD539DB-E296-4A66-B5FE-E1F8C465E196}"/>
              </a:ext>
            </a:extLst>
          </p:cNvPr>
          <p:cNvSpPr/>
          <p:nvPr/>
        </p:nvSpPr>
        <p:spPr>
          <a:xfrm>
            <a:off x="1613450" y="4655312"/>
            <a:ext cx="451877" cy="4518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5986D"/>
          </a:solidFill>
          <a:ln w="12700">
            <a:solidFill>
              <a:srgbClr val="FFDBB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40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062040" y="1122390"/>
            <a:ext cx="10909045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400" smtClean="0">
                <a:latin typeface="Century Gothic" panose="020b0502020202020204" pitchFamily="34" charset="0"/>
              </a:rPr>
              <a:t>    Международное производство, международная торговля, валютно-кредитные отношения, миграция рабочей силы, </a:t>
            </a:r>
            <a:r>
              <a:rPr lang="ru-RU" sz="24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международное разделение труда</a:t>
            </a:r>
            <a:r>
              <a:rPr lang="ru-RU" sz="2400" smtClean="0">
                <a:latin typeface="Century Gothic" panose="020b0502020202020204" pitchFamily="34" charset="0"/>
              </a:rPr>
              <a:t> (</a:t>
            </a:r>
            <a:r>
              <a:rPr lang="ru-RU" sz="2400">
                <a:latin typeface="Century Gothic" panose="020b0502020202020204" pitchFamily="34" charset="0"/>
              </a:rPr>
              <a:t>каждое государство специализируется на </a:t>
            </a:r>
            <a:r>
              <a:rPr lang="ru-RU" sz="2400" smtClean="0">
                <a:latin typeface="Century Gothic" panose="020b0502020202020204" pitchFamily="34" charset="0"/>
              </a:rPr>
              <a:t>				   производстве </a:t>
            </a:r>
            <a:r>
              <a:rPr lang="ru-RU" sz="2400">
                <a:latin typeface="Century Gothic" panose="020b0502020202020204" pitchFamily="34" charset="0"/>
              </a:rPr>
              <a:t>определённых товаров и услуг</a:t>
            </a:r>
            <a:r>
              <a:rPr lang="ru-RU" sz="2400" smtClean="0">
                <a:latin typeface="Century Gothic" panose="020b0502020202020204" pitchFamily="34" charset="0"/>
              </a:rPr>
              <a:t>).</a:t>
            </a:r>
            <a:endParaRPr lang="id-ID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27483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ОСНОВНЫЕ ПОНЯТИЯ</a:t>
            </a:r>
            <a:endParaRPr lang="id-ID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7635" y="3429000"/>
            <a:ext cx="6096000" cy="1631216"/>
          </a:xfrm>
          <a:prstGeom prst="rect">
            <a:avLst/>
          </a:prstGeom>
          <a:ln>
            <a:solidFill>
              <a:srgbClr val="D96974"/>
            </a:solidFill>
          </a:ln>
        </p:spPr>
        <p:txBody>
          <a:bodyPr>
            <a:spAutoFit/>
          </a:bodyPr>
          <a:lstStyle/>
          <a:p>
            <a:r>
              <a:rPr lang="ru-RU" sz="2000" b="1" smtClean="0">
                <a:solidFill>
                  <a:srgbClr val="D96974"/>
                </a:solidFill>
                <a:latin typeface="Century Gothic" panose="020b0502020202020204" pitchFamily="34" charset="0"/>
              </a:rPr>
              <a:t>причины: </a:t>
            </a:r>
            <a:r>
              <a:rPr lang="ru-RU" sz="2000" smtClean="0">
                <a:latin typeface="Century Gothic" panose="020b0502020202020204" pitchFamily="34" charset="0"/>
              </a:rPr>
              <a:t>различия </a:t>
            </a:r>
            <a:r>
              <a:rPr lang="ru-RU" sz="2000">
                <a:latin typeface="Century Gothic" panose="020b0502020202020204" pitchFamily="34" charset="0"/>
              </a:rPr>
              <a:t>географического положения, </a:t>
            </a:r>
            <a:r>
              <a:rPr lang="ru-RU" sz="2000" smtClean="0">
                <a:latin typeface="Century Gothic" panose="020b0502020202020204" pitchFamily="34" charset="0"/>
              </a:rPr>
              <a:t>климатические условия, наличие </a:t>
            </a:r>
            <a:r>
              <a:rPr lang="ru-RU" sz="2000">
                <a:latin typeface="Century Gothic" panose="020b0502020202020204" pitchFamily="34" charset="0"/>
              </a:rPr>
              <a:t>полезных </a:t>
            </a:r>
            <a:r>
              <a:rPr lang="ru-RU" sz="2000" smtClean="0">
                <a:latin typeface="Century Gothic" panose="020b0502020202020204" pitchFamily="34" charset="0"/>
              </a:rPr>
              <a:t>ископаемых, уровень </a:t>
            </a:r>
            <a:r>
              <a:rPr lang="ru-RU" sz="2000">
                <a:latin typeface="Century Gothic" panose="020b0502020202020204" pitchFamily="34" charset="0"/>
              </a:rPr>
              <a:t>развития науки и технологий, традиции в производстве (Бразилия – кофе, Франция – парфюм)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3EBDC6A1-6126-4464-B63E-6DFA4060E3CA}"/>
              </a:ext>
            </a:extLst>
          </p:cNvPr>
          <p:cNvCxnSpPr/>
          <p:nvPr/>
        </p:nvCxnSpPr>
        <p:spPr>
          <a:xfrm>
            <a:off x="2002971" y="2264229"/>
            <a:ext cx="3204664" cy="1164771"/>
          </a:xfrm>
          <a:prstGeom prst="straightConnector1">
            <a:avLst/>
          </a:prstGeom>
          <a:ln>
            <a:solidFill>
              <a:srgbClr val="D969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10027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69D153-035E-445F-A22C-A0A4A7E7FA01}"/>
              </a:ext>
            </a:extLst>
          </p:cNvPr>
          <p:cNvSpPr/>
          <p:nvPr/>
        </p:nvSpPr>
        <p:spPr>
          <a:xfrm>
            <a:off x="0" y="266700"/>
            <a:ext cx="12192000" cy="55245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03890" cy="6858000"/>
          </a:xfrm>
          <a:prstGeom prst="rect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AFA0D3-4F02-4564-868F-7B23A92CA5DA}"/>
              </a:ext>
            </a:extLst>
          </p:cNvPr>
          <p:cNvGrpSpPr/>
          <p:nvPr/>
        </p:nvGrpSpPr>
        <p:grpSpPr>
          <a:xfrm>
            <a:off x="271465" y="171450"/>
            <a:ext cx="790575" cy="742950"/>
            <a:chOff x="11182350" y="171450"/>
            <a:chExt cx="790575" cy="742950"/>
          </a:xfrm>
          <a:solidFill>
            <a:srgbClr val="C6A98C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F67F46E-4DB3-4EFD-82B7-61C976CE2B84}"/>
                </a:ext>
              </a:extLst>
            </p:cNvPr>
            <p:cNvSpPr/>
            <p:nvPr/>
          </p:nvSpPr>
          <p:spPr>
            <a:xfrm>
              <a:off x="11182350" y="171450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DA0FFA55-54B3-40E8-B647-2537CB6023FA}"/>
                </a:ext>
              </a:extLst>
            </p:cNvPr>
            <p:cNvSpPr/>
            <p:nvPr/>
          </p:nvSpPr>
          <p:spPr>
            <a:xfrm>
              <a:off x="11925300" y="1714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16CA8BD4-DBFF-47F9-A57B-47E2AE2D4939}"/>
                </a:ext>
              </a:extLst>
            </p:cNvPr>
            <p:cNvSpPr/>
            <p:nvPr/>
          </p:nvSpPr>
          <p:spPr>
            <a:xfrm flipV="1">
              <a:off x="11925300" y="819150"/>
              <a:ext cx="47625" cy="95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/>
          <p:cNvGrpSpPr/>
          <p:nvPr/>
        </p:nvGrpSpPr>
        <p:grpSpPr>
          <a:xfrm>
            <a:off x="10702639" y="171450"/>
            <a:ext cx="1489363" cy="838088"/>
            <a:chOff x="1789278" y="1341071"/>
            <a:chExt cx="1406656" cy="791548"/>
          </a:xfrm>
          <a:solidFill>
            <a:srgbClr val="E5986D"/>
          </a:solidFill>
        </p:grpSpPr>
        <p:sp>
          <p:nvSpPr>
            <p:cNvPr id="76" name="Freeform 142"/>
            <p:cNvSpPr/>
            <p:nvPr/>
          </p:nvSpPr>
          <p:spPr>
            <a:xfrm>
              <a:off x="1789278" y="1341071"/>
              <a:ext cx="1005789" cy="789447"/>
            </a:xfrm>
            <a:custGeom>
              <a:gdLst>
                <a:gd name="connsiteX0" fmla="*/ 0 w 921553"/>
                <a:gd name="connsiteY0" fmla="*/ 2507 h 831182"/>
                <a:gd name="connsiteX1" fmla="*/ 921553 w 921553"/>
                <a:gd name="connsiteY1" fmla="*/ 0 h 831182"/>
                <a:gd name="connsiteX2" fmla="*/ 304807 w 921553"/>
                <a:gd name="connsiteY2" fmla="*/ 831182 h 831182"/>
                <a:gd name="connsiteX3" fmla="*/ 0 w 921553"/>
                <a:gd name="connsiteY3" fmla="*/ 831182 h 831182"/>
                <a:gd name="connsiteX4" fmla="*/ 0 w 921553"/>
                <a:gd name="connsiteY4" fmla="*/ 2507 h 8311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553" h="831182">
                  <a:moveTo>
                    <a:pt x="0" y="2507"/>
                  </a:moveTo>
                  <a:lnTo>
                    <a:pt x="921553" y="0"/>
                  </a:lnTo>
                  <a:lnTo>
                    <a:pt x="304807" y="831182"/>
                  </a:lnTo>
                  <a:lnTo>
                    <a:pt x="0" y="831182"/>
                  </a:lnTo>
                  <a:lnTo>
                    <a:pt x="0" y="2507"/>
                  </a:lnTo>
                  <a:close/>
                </a:path>
              </a:pathLst>
            </a:custGeom>
            <a:solidFill>
              <a:srgbClr val="C6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143"/>
            <p:cNvSpPr/>
            <p:nvPr/>
          </p:nvSpPr>
          <p:spPr>
            <a:xfrm>
              <a:off x="2248197" y="1343453"/>
              <a:ext cx="947737" cy="789166"/>
            </a:xfrm>
            <a:prstGeom prst="parallelogram">
              <a:avLst>
                <a:gd name="adj" fmla="val 77551"/>
              </a:avLst>
            </a:prstGeom>
            <a:solidFill>
              <a:srgbClr val="D96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oogle Shape;5787;p49"/>
          <p:cNvGrpSpPr/>
          <p:nvPr/>
        </p:nvGrpSpPr>
        <p:grpSpPr>
          <a:xfrm>
            <a:off x="10751624" y="240091"/>
            <a:ext cx="552011" cy="560871"/>
            <a:chOff x="-49786251" y="2316650"/>
            <a:chExt cx="300900" cy="299450"/>
          </a:xfrm>
          <a:solidFill>
            <a:schemeClr val="bg1"/>
          </a:solidFill>
        </p:grpSpPr>
        <p:sp>
          <p:nvSpPr>
            <p:cNvPr id="92" name="Google Shape;5788;p49"/>
            <p:cNvSpPr/>
            <p:nvPr/>
          </p:nvSpPr>
          <p:spPr>
            <a:xfrm>
              <a:off x="-49746874" y="2316650"/>
              <a:ext cx="217400" cy="299450"/>
            </a:xfrm>
            <a:custGeom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789;p49"/>
            <p:cNvSpPr/>
            <p:nvPr/>
          </p:nvSpPr>
          <p:spPr>
            <a:xfrm>
              <a:off x="-49786251" y="2422325"/>
              <a:ext cx="36250" cy="17350"/>
            </a:xfrm>
            <a:custGeom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790;p49"/>
            <p:cNvSpPr/>
            <p:nvPr/>
          </p:nvSpPr>
          <p:spPr>
            <a:xfrm>
              <a:off x="-49783901" y="2362475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791;p49"/>
            <p:cNvSpPr/>
            <p:nvPr/>
          </p:nvSpPr>
          <p:spPr>
            <a:xfrm>
              <a:off x="-49783901" y="2468800"/>
              <a:ext cx="31550" cy="30150"/>
            </a:xfrm>
            <a:custGeom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792;p49"/>
            <p:cNvSpPr/>
            <p:nvPr/>
          </p:nvSpPr>
          <p:spPr>
            <a:xfrm>
              <a:off x="-49520825" y="2421550"/>
              <a:ext cx="35475" cy="18125"/>
            </a:xfrm>
            <a:custGeom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793;p49"/>
            <p:cNvSpPr/>
            <p:nvPr/>
          </p:nvSpPr>
          <p:spPr>
            <a:xfrm>
              <a:off x="-49519250" y="2362475"/>
              <a:ext cx="31525" cy="31325"/>
            </a:xfrm>
            <a:custGeom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794;p49"/>
            <p:cNvSpPr/>
            <p:nvPr/>
          </p:nvSpPr>
          <p:spPr>
            <a:xfrm>
              <a:off x="-49519250" y="2468800"/>
              <a:ext cx="31525" cy="30150"/>
            </a:xfrm>
            <a:custGeom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 w="31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4C992F9D-37E5-479A-9053-788C01419E33}"/>
              </a:ext>
            </a:extLst>
          </p:cNvPr>
          <p:cNvSpPr/>
          <p:nvPr/>
        </p:nvSpPr>
        <p:spPr bwMode="auto">
          <a:xfrm>
            <a:off x="456311" y="367879"/>
            <a:ext cx="373256" cy="403315"/>
          </a:xfrm>
          <a:custGeom>
            <a:gdLst>
              <a:gd name="T0" fmla="*/ 729 w 747"/>
              <a:gd name="T1" fmla="*/ 306 h 806"/>
              <a:gd name="T2" fmla="*/ 723 w 747"/>
              <a:gd name="T3" fmla="*/ 308 h 806"/>
              <a:gd name="T4" fmla="*/ 720 w 747"/>
              <a:gd name="T5" fmla="*/ 312 h 806"/>
              <a:gd name="T6" fmla="*/ 717 w 747"/>
              <a:gd name="T7" fmla="*/ 318 h 806"/>
              <a:gd name="T8" fmla="*/ 717 w 747"/>
              <a:gd name="T9" fmla="*/ 776 h 806"/>
              <a:gd name="T10" fmla="*/ 30 w 747"/>
              <a:gd name="T11" fmla="*/ 30 h 806"/>
              <a:gd name="T12" fmla="*/ 621 w 747"/>
              <a:gd name="T13" fmla="*/ 29 h 806"/>
              <a:gd name="T14" fmla="*/ 626 w 747"/>
              <a:gd name="T15" fmla="*/ 27 h 806"/>
              <a:gd name="T16" fmla="*/ 630 w 747"/>
              <a:gd name="T17" fmla="*/ 22 h 806"/>
              <a:gd name="T18" fmla="*/ 632 w 747"/>
              <a:gd name="T19" fmla="*/ 17 h 806"/>
              <a:gd name="T20" fmla="*/ 632 w 747"/>
              <a:gd name="T21" fmla="*/ 12 h 806"/>
              <a:gd name="T22" fmla="*/ 630 w 747"/>
              <a:gd name="T23" fmla="*/ 6 h 806"/>
              <a:gd name="T24" fmla="*/ 626 w 747"/>
              <a:gd name="T25" fmla="*/ 2 h 806"/>
              <a:gd name="T26" fmla="*/ 621 w 747"/>
              <a:gd name="T27" fmla="*/ 0 h 806"/>
              <a:gd name="T28" fmla="*/ 15 w 747"/>
              <a:gd name="T29" fmla="*/ 0 h 806"/>
              <a:gd name="T30" fmla="*/ 9 w 747"/>
              <a:gd name="T31" fmla="*/ 1 h 806"/>
              <a:gd name="T32" fmla="*/ 5 w 747"/>
              <a:gd name="T33" fmla="*/ 4 h 806"/>
              <a:gd name="T34" fmla="*/ 1 w 747"/>
              <a:gd name="T35" fmla="*/ 9 h 806"/>
              <a:gd name="T36" fmla="*/ 0 w 747"/>
              <a:gd name="T37" fmla="*/ 15 h 806"/>
              <a:gd name="T38" fmla="*/ 0 w 747"/>
              <a:gd name="T39" fmla="*/ 794 h 806"/>
              <a:gd name="T40" fmla="*/ 2 w 747"/>
              <a:gd name="T41" fmla="*/ 800 h 806"/>
              <a:gd name="T42" fmla="*/ 7 w 747"/>
              <a:gd name="T43" fmla="*/ 804 h 806"/>
              <a:gd name="T44" fmla="*/ 12 w 747"/>
              <a:gd name="T45" fmla="*/ 806 h 806"/>
              <a:gd name="T46" fmla="*/ 732 w 747"/>
              <a:gd name="T47" fmla="*/ 806 h 806"/>
              <a:gd name="T48" fmla="*/ 738 w 747"/>
              <a:gd name="T49" fmla="*/ 805 h 806"/>
              <a:gd name="T50" fmla="*/ 743 w 747"/>
              <a:gd name="T51" fmla="*/ 802 h 806"/>
              <a:gd name="T52" fmla="*/ 746 w 747"/>
              <a:gd name="T53" fmla="*/ 798 h 806"/>
              <a:gd name="T54" fmla="*/ 747 w 747"/>
              <a:gd name="T55" fmla="*/ 791 h 806"/>
              <a:gd name="T56" fmla="*/ 747 w 747"/>
              <a:gd name="T57" fmla="*/ 318 h 806"/>
              <a:gd name="T58" fmla="*/ 745 w 747"/>
              <a:gd name="T59" fmla="*/ 312 h 806"/>
              <a:gd name="T60" fmla="*/ 741 w 747"/>
              <a:gd name="T61" fmla="*/ 308 h 806"/>
              <a:gd name="T62" fmla="*/ 735 w 747"/>
              <a:gd name="T63" fmla="*/ 306 h 806"/>
              <a:gd name="T64" fmla="*/ 732 w 747"/>
              <a:gd name="T65" fmla="*/ 306 h 8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7" h="805">
                <a:moveTo>
                  <a:pt x="732" y="306"/>
                </a:moveTo>
                <a:lnTo>
                  <a:pt x="729" y="306"/>
                </a:lnTo>
                <a:lnTo>
                  <a:pt x="727" y="307"/>
                </a:lnTo>
                <a:lnTo>
                  <a:pt x="723" y="308"/>
                </a:lnTo>
                <a:lnTo>
                  <a:pt x="721" y="310"/>
                </a:lnTo>
                <a:lnTo>
                  <a:pt x="720" y="312"/>
                </a:lnTo>
                <a:lnTo>
                  <a:pt x="718" y="314"/>
                </a:lnTo>
                <a:lnTo>
                  <a:pt x="717" y="318"/>
                </a:lnTo>
                <a:lnTo>
                  <a:pt x="717" y="321"/>
                </a:lnTo>
                <a:lnTo>
                  <a:pt x="717" y="776"/>
                </a:lnTo>
                <a:lnTo>
                  <a:pt x="30" y="776"/>
                </a:lnTo>
                <a:lnTo>
                  <a:pt x="30" y="30"/>
                </a:lnTo>
                <a:lnTo>
                  <a:pt x="617" y="30"/>
                </a:lnTo>
                <a:lnTo>
                  <a:pt x="621" y="29"/>
                </a:lnTo>
                <a:lnTo>
                  <a:pt x="624" y="28"/>
                </a:lnTo>
                <a:lnTo>
                  <a:pt x="626" y="27"/>
                </a:lnTo>
                <a:lnTo>
                  <a:pt x="628" y="25"/>
                </a:lnTo>
                <a:lnTo>
                  <a:pt x="630" y="22"/>
                </a:lnTo>
                <a:lnTo>
                  <a:pt x="631" y="20"/>
                </a:lnTo>
                <a:lnTo>
                  <a:pt x="632" y="17"/>
                </a:lnTo>
                <a:lnTo>
                  <a:pt x="632" y="15"/>
                </a:lnTo>
                <a:lnTo>
                  <a:pt x="632" y="12"/>
                </a:lnTo>
                <a:lnTo>
                  <a:pt x="631" y="9"/>
                </a:lnTo>
                <a:lnTo>
                  <a:pt x="630" y="6"/>
                </a:lnTo>
                <a:lnTo>
                  <a:pt x="628" y="4"/>
                </a:lnTo>
                <a:lnTo>
                  <a:pt x="626" y="2"/>
                </a:lnTo>
                <a:lnTo>
                  <a:pt x="624" y="1"/>
                </a:lnTo>
                <a:lnTo>
                  <a:pt x="621" y="0"/>
                </a:lnTo>
                <a:lnTo>
                  <a:pt x="617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0" y="791"/>
                </a:lnTo>
                <a:lnTo>
                  <a:pt x="0" y="794"/>
                </a:lnTo>
                <a:lnTo>
                  <a:pt x="1" y="798"/>
                </a:lnTo>
                <a:lnTo>
                  <a:pt x="2" y="800"/>
                </a:lnTo>
                <a:lnTo>
                  <a:pt x="5" y="802"/>
                </a:lnTo>
                <a:lnTo>
                  <a:pt x="7" y="804"/>
                </a:lnTo>
                <a:lnTo>
                  <a:pt x="9" y="805"/>
                </a:lnTo>
                <a:lnTo>
                  <a:pt x="12" y="806"/>
                </a:lnTo>
                <a:lnTo>
                  <a:pt x="15" y="806"/>
                </a:lnTo>
                <a:lnTo>
                  <a:pt x="732" y="806"/>
                </a:lnTo>
                <a:lnTo>
                  <a:pt x="735" y="806"/>
                </a:lnTo>
                <a:lnTo>
                  <a:pt x="738" y="805"/>
                </a:lnTo>
                <a:lnTo>
                  <a:pt x="741" y="804"/>
                </a:lnTo>
                <a:lnTo>
                  <a:pt x="743" y="802"/>
                </a:lnTo>
                <a:lnTo>
                  <a:pt x="745" y="800"/>
                </a:lnTo>
                <a:lnTo>
                  <a:pt x="746" y="798"/>
                </a:lnTo>
                <a:lnTo>
                  <a:pt x="747" y="794"/>
                </a:lnTo>
                <a:lnTo>
                  <a:pt x="747" y="791"/>
                </a:lnTo>
                <a:lnTo>
                  <a:pt x="747" y="321"/>
                </a:lnTo>
                <a:lnTo>
                  <a:pt x="747" y="318"/>
                </a:lnTo>
                <a:lnTo>
                  <a:pt x="746" y="314"/>
                </a:lnTo>
                <a:lnTo>
                  <a:pt x="745" y="312"/>
                </a:lnTo>
                <a:lnTo>
                  <a:pt x="743" y="310"/>
                </a:lnTo>
                <a:lnTo>
                  <a:pt x="741" y="308"/>
                </a:lnTo>
                <a:lnTo>
                  <a:pt x="738" y="307"/>
                </a:lnTo>
                <a:lnTo>
                  <a:pt x="735" y="306"/>
                </a:lnTo>
                <a:lnTo>
                  <a:pt x="732" y="306"/>
                </a:lnTo>
                <a:lnTo>
                  <a:pt x="732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8">
            <a:extLst>
              <a:ext uri="{FF2B5EF4-FFF2-40B4-BE49-F238E27FC236}">
                <a16:creationId xmlns:a16="http://schemas.microsoft.com/office/drawing/2014/main" xmlns="" id="{1EF17AA0-DF75-4D69-85C1-80925F1B9395}"/>
              </a:ext>
            </a:extLst>
          </p:cNvPr>
          <p:cNvSpPr>
            <a:spLocks noEditPoints="1"/>
          </p:cNvSpPr>
          <p:nvPr/>
        </p:nvSpPr>
        <p:spPr bwMode="auto">
          <a:xfrm>
            <a:off x="651707" y="325294"/>
            <a:ext cx="250508" cy="253011"/>
          </a:xfrm>
          <a:custGeom>
            <a:gdLst>
              <a:gd name="T0" fmla="*/ 433 w 503"/>
              <a:gd name="T1" fmla="*/ 110 h 504"/>
              <a:gd name="T2" fmla="*/ 429 w 503"/>
              <a:gd name="T3" fmla="*/ 37 h 504"/>
              <a:gd name="T4" fmla="*/ 435 w 503"/>
              <a:gd name="T5" fmla="*/ 31 h 504"/>
              <a:gd name="T6" fmla="*/ 442 w 503"/>
              <a:gd name="T7" fmla="*/ 30 h 504"/>
              <a:gd name="T8" fmla="*/ 451 w 503"/>
              <a:gd name="T9" fmla="*/ 31 h 504"/>
              <a:gd name="T10" fmla="*/ 460 w 503"/>
              <a:gd name="T11" fmla="*/ 36 h 504"/>
              <a:gd name="T12" fmla="*/ 466 w 503"/>
              <a:gd name="T13" fmla="*/ 43 h 504"/>
              <a:gd name="T14" fmla="*/ 471 w 503"/>
              <a:gd name="T15" fmla="*/ 52 h 504"/>
              <a:gd name="T16" fmla="*/ 473 w 503"/>
              <a:gd name="T17" fmla="*/ 65 h 504"/>
              <a:gd name="T18" fmla="*/ 467 w 503"/>
              <a:gd name="T19" fmla="*/ 75 h 504"/>
              <a:gd name="T20" fmla="*/ 111 w 503"/>
              <a:gd name="T21" fmla="*/ 431 h 504"/>
              <a:gd name="T22" fmla="*/ 72 w 503"/>
              <a:gd name="T23" fmla="*/ 393 h 504"/>
              <a:gd name="T24" fmla="*/ 411 w 503"/>
              <a:gd name="T25" fmla="*/ 131 h 504"/>
              <a:gd name="T26" fmla="*/ 499 w 503"/>
              <a:gd name="T27" fmla="*/ 40 h 504"/>
              <a:gd name="T28" fmla="*/ 489 w 503"/>
              <a:gd name="T29" fmla="*/ 24 h 504"/>
              <a:gd name="T30" fmla="*/ 476 w 503"/>
              <a:gd name="T31" fmla="*/ 11 h 504"/>
              <a:gd name="T32" fmla="*/ 460 w 503"/>
              <a:gd name="T33" fmla="*/ 4 h 504"/>
              <a:gd name="T34" fmla="*/ 442 w 503"/>
              <a:gd name="T35" fmla="*/ 0 h 504"/>
              <a:gd name="T36" fmla="*/ 424 w 503"/>
              <a:gd name="T37" fmla="*/ 4 h 504"/>
              <a:gd name="T38" fmla="*/ 407 w 503"/>
              <a:gd name="T39" fmla="*/ 15 h 504"/>
              <a:gd name="T40" fmla="*/ 47 w 503"/>
              <a:gd name="T41" fmla="*/ 376 h 504"/>
              <a:gd name="T42" fmla="*/ 1 w 503"/>
              <a:gd name="T43" fmla="*/ 483 h 504"/>
              <a:gd name="T44" fmla="*/ 0 w 503"/>
              <a:gd name="T45" fmla="*/ 492 h 504"/>
              <a:gd name="T46" fmla="*/ 4 w 503"/>
              <a:gd name="T47" fmla="*/ 500 h 504"/>
              <a:gd name="T48" fmla="*/ 9 w 503"/>
              <a:gd name="T49" fmla="*/ 503 h 504"/>
              <a:gd name="T50" fmla="*/ 15 w 503"/>
              <a:gd name="T51" fmla="*/ 504 h 504"/>
              <a:gd name="T52" fmla="*/ 20 w 503"/>
              <a:gd name="T53" fmla="*/ 503 h 504"/>
              <a:gd name="T54" fmla="*/ 127 w 503"/>
              <a:gd name="T55" fmla="*/ 457 h 504"/>
              <a:gd name="T56" fmla="*/ 488 w 503"/>
              <a:gd name="T57" fmla="*/ 96 h 504"/>
              <a:gd name="T58" fmla="*/ 497 w 503"/>
              <a:gd name="T59" fmla="*/ 84 h 504"/>
              <a:gd name="T60" fmla="*/ 502 w 503"/>
              <a:gd name="T61" fmla="*/ 70 h 504"/>
              <a:gd name="T62" fmla="*/ 503 w 503"/>
              <a:gd name="T63" fmla="*/ 55 h 504"/>
              <a:gd name="T64" fmla="*/ 499 w 503"/>
              <a:gd name="T65" fmla="*/ 40 h 5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2" h="503">
                <a:moveTo>
                  <a:pt x="467" y="75"/>
                </a:moveTo>
                <a:lnTo>
                  <a:pt x="433" y="110"/>
                </a:lnTo>
                <a:lnTo>
                  <a:pt x="394" y="71"/>
                </a:lnTo>
                <a:lnTo>
                  <a:pt x="429" y="37"/>
                </a:lnTo>
                <a:lnTo>
                  <a:pt x="432" y="34"/>
                </a:lnTo>
                <a:lnTo>
                  <a:pt x="435" y="31"/>
                </a:lnTo>
                <a:lnTo>
                  <a:pt x="439" y="30"/>
                </a:lnTo>
                <a:lnTo>
                  <a:pt x="442" y="30"/>
                </a:lnTo>
                <a:lnTo>
                  <a:pt x="447" y="30"/>
                </a:lnTo>
                <a:lnTo>
                  <a:pt x="451" y="31"/>
                </a:lnTo>
                <a:lnTo>
                  <a:pt x="455" y="34"/>
                </a:lnTo>
                <a:lnTo>
                  <a:pt x="460" y="36"/>
                </a:lnTo>
                <a:lnTo>
                  <a:pt x="463" y="39"/>
                </a:lnTo>
                <a:lnTo>
                  <a:pt x="466" y="43"/>
                </a:lnTo>
                <a:lnTo>
                  <a:pt x="469" y="48"/>
                </a:lnTo>
                <a:lnTo>
                  <a:pt x="471" y="52"/>
                </a:lnTo>
                <a:lnTo>
                  <a:pt x="473" y="58"/>
                </a:lnTo>
                <a:lnTo>
                  <a:pt x="473" y="65"/>
                </a:lnTo>
                <a:lnTo>
                  <a:pt x="471" y="70"/>
                </a:lnTo>
                <a:lnTo>
                  <a:pt x="467" y="75"/>
                </a:lnTo>
                <a:lnTo>
                  <a:pt x="467" y="75"/>
                </a:lnTo>
                <a:close/>
                <a:moveTo>
                  <a:pt x="111" y="431"/>
                </a:moveTo>
                <a:lnTo>
                  <a:pt x="42" y="460"/>
                </a:lnTo>
                <a:lnTo>
                  <a:pt x="72" y="393"/>
                </a:lnTo>
                <a:lnTo>
                  <a:pt x="373" y="91"/>
                </a:lnTo>
                <a:lnTo>
                  <a:pt x="411" y="131"/>
                </a:lnTo>
                <a:lnTo>
                  <a:pt x="111" y="431"/>
                </a:lnTo>
                <a:close/>
                <a:moveTo>
                  <a:pt x="499" y="40"/>
                </a:moveTo>
                <a:lnTo>
                  <a:pt x="495" y="31"/>
                </a:lnTo>
                <a:lnTo>
                  <a:pt x="489" y="24"/>
                </a:lnTo>
                <a:lnTo>
                  <a:pt x="483" y="18"/>
                </a:lnTo>
                <a:lnTo>
                  <a:pt x="476" y="11"/>
                </a:lnTo>
                <a:lnTo>
                  <a:pt x="468" y="7"/>
                </a:lnTo>
                <a:lnTo>
                  <a:pt x="460" y="4"/>
                </a:lnTo>
                <a:lnTo>
                  <a:pt x="451" y="0"/>
                </a:lnTo>
                <a:lnTo>
                  <a:pt x="442" y="0"/>
                </a:lnTo>
                <a:lnTo>
                  <a:pt x="433" y="2"/>
                </a:lnTo>
                <a:lnTo>
                  <a:pt x="424" y="4"/>
                </a:lnTo>
                <a:lnTo>
                  <a:pt x="415" y="9"/>
                </a:lnTo>
                <a:lnTo>
                  <a:pt x="407" y="15"/>
                </a:lnTo>
                <a:lnTo>
                  <a:pt x="49" y="374"/>
                </a:lnTo>
                <a:lnTo>
                  <a:pt x="47" y="376"/>
                </a:lnTo>
                <a:lnTo>
                  <a:pt x="46" y="379"/>
                </a:lnTo>
                <a:lnTo>
                  <a:pt x="1" y="483"/>
                </a:lnTo>
                <a:lnTo>
                  <a:pt x="0" y="487"/>
                </a:lnTo>
                <a:lnTo>
                  <a:pt x="0" y="492"/>
                </a:lnTo>
                <a:lnTo>
                  <a:pt x="1" y="496"/>
                </a:lnTo>
                <a:lnTo>
                  <a:pt x="4" y="500"/>
                </a:lnTo>
                <a:lnTo>
                  <a:pt x="6" y="502"/>
                </a:lnTo>
                <a:lnTo>
                  <a:pt x="9" y="503"/>
                </a:lnTo>
                <a:lnTo>
                  <a:pt x="11" y="504"/>
                </a:lnTo>
                <a:lnTo>
                  <a:pt x="15" y="504"/>
                </a:lnTo>
                <a:lnTo>
                  <a:pt x="18" y="504"/>
                </a:lnTo>
                <a:lnTo>
                  <a:pt x="20" y="503"/>
                </a:lnTo>
                <a:lnTo>
                  <a:pt x="125" y="458"/>
                </a:lnTo>
                <a:lnTo>
                  <a:pt x="127" y="457"/>
                </a:lnTo>
                <a:lnTo>
                  <a:pt x="129" y="455"/>
                </a:lnTo>
                <a:lnTo>
                  <a:pt x="488" y="96"/>
                </a:lnTo>
                <a:lnTo>
                  <a:pt x="494" y="90"/>
                </a:lnTo>
                <a:lnTo>
                  <a:pt x="497" y="84"/>
                </a:lnTo>
                <a:lnTo>
                  <a:pt x="500" y="77"/>
                </a:lnTo>
                <a:lnTo>
                  <a:pt x="502" y="70"/>
                </a:lnTo>
                <a:lnTo>
                  <a:pt x="503" y="63"/>
                </a:lnTo>
                <a:lnTo>
                  <a:pt x="503" y="55"/>
                </a:lnTo>
                <a:lnTo>
                  <a:pt x="501" y="48"/>
                </a:lnTo>
                <a:lnTo>
                  <a:pt x="49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444904" y="1051405"/>
            <a:ext cx="5086525" cy="5232202"/>
          </a:xfrm>
          <a:prstGeom prst="rect">
            <a:avLst/>
          </a:prstGeom>
          <a:solidFill>
            <a:srgbClr val="FFDBB7"/>
          </a:solidFill>
          <a:ln w="57150">
            <a:solidFill>
              <a:srgbClr val="EAB47E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87313" algn="ctr"/>
            <a:r>
              <a:rPr lang="ru-RU" sz="2000" b="1" u="sng" smtClean="0">
                <a:latin typeface="Century Gothic" panose="020b0502020202020204" pitchFamily="34" charset="0"/>
              </a:rPr>
              <a:t>ПРОТЕКЦИОНИЗМ</a:t>
            </a:r>
          </a:p>
          <a:p>
            <a:pPr marL="87313"/>
            <a:endParaRPr lang="ru-RU" sz="2000">
              <a:latin typeface="Century Gothic" panose="020b0502020202020204" pitchFamily="34" charset="0"/>
            </a:endParaRP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- это </a:t>
            </a:r>
            <a:r>
              <a:rPr lang="ru-RU" sz="2000">
                <a:latin typeface="Century Gothic" panose="020b0502020202020204" pitchFamily="34" charset="0"/>
              </a:rPr>
              <a:t>ограничение импорта </a:t>
            </a:r>
            <a:r>
              <a:rPr lang="ru-RU" sz="2000" smtClean="0">
                <a:latin typeface="Century Gothic" panose="020b0502020202020204" pitchFamily="34" charset="0"/>
              </a:rPr>
              <a:t>для </a:t>
            </a:r>
            <a:r>
              <a:rPr lang="ru-RU" sz="2000">
                <a:latin typeface="Century Gothic" panose="020b0502020202020204" pitchFamily="34" charset="0"/>
              </a:rPr>
              <a:t>поддержание отечественного </a:t>
            </a:r>
            <a:r>
              <a:rPr lang="ru-RU" sz="2000" smtClean="0">
                <a:latin typeface="Century Gothic" panose="020b0502020202020204" pitchFamily="34" charset="0"/>
              </a:rPr>
              <a:t>производства.</a:t>
            </a:r>
          </a:p>
          <a:p>
            <a:pPr marL="87313"/>
            <a:endParaRPr lang="ru-RU" sz="2000" smtClean="0">
              <a:latin typeface="Century Gothic" panose="020b0502020202020204" pitchFamily="34" charset="0"/>
            </a:endParaRPr>
          </a:p>
          <a:p>
            <a:pPr marL="87313"/>
            <a:r>
              <a:rPr lang="ru-RU" sz="2000" b="1" smtClean="0">
                <a:latin typeface="Century Gothic" panose="020b0502020202020204" pitchFamily="34" charset="0"/>
              </a:rPr>
              <a:t>Методы:</a:t>
            </a:r>
          </a:p>
          <a:p>
            <a:pPr marL="87313"/>
            <a:endParaRPr lang="ru-RU" sz="2000" smtClean="0">
              <a:latin typeface="Century Gothic" panose="020b0502020202020204" pitchFamily="34" charset="0"/>
            </a:endParaRP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повышение таможенных тарифов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на импорт и экспорт,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endParaRPr lang="ru-RU" sz="2000" smtClean="0">
              <a:latin typeface="Century Gothic" panose="020b0502020202020204" pitchFamily="34" charset="0"/>
            </a:endParaRP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требование лицензий и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сертификатов иностранных товаров,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endParaRPr lang="ru-RU" sz="2000" smtClean="0">
              <a:latin typeface="Century Gothic" panose="020b0502020202020204" pitchFamily="34" charset="0"/>
            </a:endParaRP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эмбарго (полный запрет на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торговлю с какой-либо страной или на ввоз отдельных товаров).</a:t>
            </a:r>
            <a:endParaRPr lang="id-ID" sz="200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1285877" y="358261"/>
            <a:ext cx="963612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  <a:latin typeface="Century Gothic" panose="020b0502020202020204" pitchFamily="34" charset="0"/>
              </a:rPr>
              <a:t>2 НАПРАВЛЕНИЯ ВНЕШНЕЭКОНОМИЧЕСКОЙ ПОЛИТИКИ</a:t>
            </a:r>
            <a:endParaRPr lang="id-ID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C74FCE-67F3-40E5-8E00-405A2EB291D1}"/>
              </a:ext>
            </a:extLst>
          </p:cNvPr>
          <p:cNvSpPr txBox="1"/>
          <p:nvPr/>
        </p:nvSpPr>
        <p:spPr>
          <a:xfrm>
            <a:off x="6855104" y="1051408"/>
            <a:ext cx="5086525" cy="5232202"/>
          </a:xfrm>
          <a:prstGeom prst="rect">
            <a:avLst/>
          </a:prstGeom>
          <a:noFill/>
          <a:ln w="57150">
            <a:solidFill>
              <a:srgbClr val="EAB47E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87313" algn="ctr"/>
            <a:r>
              <a:rPr lang="ru-RU" sz="2000" b="1" u="sng" smtClean="0">
                <a:latin typeface="Century Gothic" panose="020b0502020202020204" pitchFamily="34" charset="0"/>
              </a:rPr>
              <a:t>ФРИТРЕДЕРСТВО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от англ</a:t>
            </a:r>
            <a:r>
              <a:rPr lang="ru-RU" sz="2000">
                <a:latin typeface="Century Gothic" panose="020b0502020202020204" pitchFamily="34" charset="0"/>
              </a:rPr>
              <a:t>. free </a:t>
            </a:r>
            <a:r>
              <a:rPr lang="ru-RU" sz="2000" err="1" smtClean="0">
                <a:latin typeface="Century Gothic" panose="020b0502020202020204" pitchFamily="34" charset="0"/>
              </a:rPr>
              <a:t>trade - «</a:t>
            </a:r>
            <a:r>
              <a:rPr lang="ru-RU" sz="2000">
                <a:latin typeface="Century Gothic" panose="020b0502020202020204" pitchFamily="34" charset="0"/>
              </a:rPr>
              <a:t>свободная торговля</a:t>
            </a:r>
            <a:r>
              <a:rPr lang="ru-RU" sz="2000" smtClean="0">
                <a:latin typeface="Century Gothic" panose="020b0502020202020204" pitchFamily="34" charset="0"/>
              </a:rPr>
              <a:t>»</a:t>
            </a:r>
            <a:endParaRPr lang="ru-RU" sz="2000">
              <a:latin typeface="Century Gothic" panose="020b0502020202020204" pitchFamily="34" charset="0"/>
            </a:endParaRP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- это открытость внутреннего рынка для импортной продукции.</a:t>
            </a:r>
          </a:p>
          <a:p>
            <a:pPr marL="87313"/>
            <a:endParaRPr lang="ru-RU" sz="2000" smtClean="0">
              <a:latin typeface="Century Gothic" panose="020b0502020202020204" pitchFamily="34" charset="0"/>
            </a:endParaRPr>
          </a:p>
          <a:p>
            <a:pPr marL="87313"/>
            <a:r>
              <a:rPr lang="ru-RU" sz="2000" b="1" smtClean="0">
                <a:latin typeface="Century Gothic" panose="020b0502020202020204" pitchFamily="34" charset="0"/>
              </a:rPr>
              <a:t>Плюсы: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развитие конкуренции и улучшение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качества товаров и услуг;</a:t>
            </a:r>
            <a:endParaRPr lang="ru-RU" sz="2000">
              <a:latin typeface="Century Gothic" panose="020b0502020202020204" pitchFamily="34" charset="0"/>
            </a:endParaRP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привлечение инвестиций;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рост налоговых отчислений.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endParaRPr lang="ru-RU" sz="2000">
              <a:latin typeface="Century Gothic" panose="020b0502020202020204" pitchFamily="34" charset="0"/>
            </a:endParaRPr>
          </a:p>
          <a:p>
            <a:pPr marL="87313"/>
            <a:r>
              <a:rPr lang="ru-RU" sz="2000" b="1" smtClean="0">
                <a:latin typeface="Century Gothic" panose="020b0502020202020204" pitchFamily="34" charset="0"/>
              </a:rPr>
              <a:t>Минусы: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падает спрос на продукцию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отечественных производителей,</a:t>
            </a:r>
          </a:p>
          <a:p>
            <a:pPr marL="430213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entury Gothic" panose="020b0502020202020204" pitchFamily="34" charset="0"/>
              </a:rPr>
              <a:t>сокращается отечественное</a:t>
            </a:r>
          </a:p>
          <a:p>
            <a:pPr marL="87313"/>
            <a:r>
              <a:rPr lang="ru-RU" sz="2000" smtClean="0">
                <a:latin typeface="Century Gothic" panose="020b0502020202020204" pitchFamily="34" charset="0"/>
              </a:rPr>
              <a:t>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506673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B&amp;D-Powerpoint Template_16x9</Template>
  <Company/>
  <PresentationFormat>Произвольный</PresentationFormat>
  <Paragraphs>662</Paragraphs>
  <Slides>98</Slides>
  <Notes>1</Notes>
  <TotalTime>7018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baseType="lpstr" size="99">
      <vt:lpstr>B&amp;D-Powerpoint Template_16x9</vt:lpstr>
      <vt:lpstr>ЭКОНОМИКА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ЭКОНОМИЧЕСКИЕСИСТЕМЫ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РЫНОК И ЕГО ФУНКЦИИ</vt:lpstr>
      <vt:lpstr>Slide 29</vt:lpstr>
      <vt:lpstr>Slide 30</vt:lpstr>
      <vt:lpstr>Slide 31</vt:lpstr>
      <vt:lpstr>СПРОС И ПРЕДЛОЖЕНИЕ</vt:lpstr>
      <vt:lpstr>Slide 33</vt:lpstr>
      <vt:lpstr>Slide 34</vt:lpstr>
      <vt:lpstr>Slide 35</vt:lpstr>
      <vt:lpstr>Slide 36</vt:lpstr>
      <vt:lpstr>Slide 37</vt:lpstr>
      <vt:lpstr>Slide 38</vt:lpstr>
      <vt:lpstr>ИЗДЕРЖКИ ПРОИЗВОДИТЕЛЯ</vt:lpstr>
      <vt:lpstr>Slide 40</vt:lpstr>
      <vt:lpstr>Slide 41</vt:lpstr>
      <vt:lpstr>ИСТОЧНИКИ ФИНАНСИРОВАНИЯБИЗНЕСА</vt:lpstr>
      <vt:lpstr>Slide 43</vt:lpstr>
      <vt:lpstr>ФУНКЦИИ ПРЕДПРИНИМАТЕЛЬСТВА</vt:lpstr>
      <vt:lpstr>Slide 45</vt:lpstr>
      <vt:lpstr>ФИНАНСОВЫЕ ИНСТИТУТЫ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ГОСУДАРСТВЕННОЕРЕГУЛИРОВАНИЕЭКОНОМИКИ</vt:lpstr>
      <vt:lpstr>Slide 63</vt:lpstr>
      <vt:lpstr>Slide 64</vt:lpstr>
      <vt:lpstr>Slide 65</vt:lpstr>
      <vt:lpstr>Slide 66</vt:lpstr>
      <vt:lpstr>Slide 67</vt:lpstr>
      <vt:lpstr>ЭКОНОМИЧЕСКИЙ РОСТ.ВВП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РЫНОК ТРУДА.БЕЗРАБОТИЦА</vt:lpstr>
      <vt:lpstr>Slide 78</vt:lpstr>
      <vt:lpstr>Slide 79</vt:lpstr>
      <vt:lpstr>Slide 80</vt:lpstr>
      <vt:lpstr>Slide 81</vt:lpstr>
      <vt:lpstr>Slide 82</vt:lpstr>
      <vt:lpstr>Slide 83</vt:lpstr>
      <vt:lpstr>НАЛОГИ.ГОСУДАРСТВЕННЫЙ БЮДЖЕТ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МИРОВАЯ ЭКОНОМИКА</vt:lpstr>
      <vt:lpstr>Slide 97</vt:lpstr>
      <vt:lpstr>Slide 98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Dublin_Design;Климашина В.В.</dc:creator>
  <cp:lastModifiedBy>AK</cp:lastModifiedBy>
  <cp:revision>484</cp:revision>
  <cp:lastPrinted>2017-03-09T03:48:56.000</cp:lastPrinted>
  <dcterms:created xsi:type="dcterms:W3CDTF">2016-11-10T06:07:03Z</dcterms:created>
  <dcterms:modified xsi:type="dcterms:W3CDTF">2021-07-25T07:04:13Z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1360107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