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81" r:id="rId4"/>
    <p:sldId id="282" r:id="rId5"/>
    <p:sldId id="273" r:id="rId6"/>
    <p:sldId id="274" r:id="rId7"/>
    <p:sldId id="278" r:id="rId8"/>
    <p:sldId id="276" r:id="rId9"/>
    <p:sldId id="283" r:id="rId10"/>
    <p:sldId id="284" r:id="rId11"/>
    <p:sldId id="287" r:id="rId12"/>
    <p:sldId id="288" r:id="rId13"/>
    <p:sldId id="277" r:id="rId14"/>
    <p:sldId id="289" r:id="rId15"/>
    <p:sldId id="258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59" r:id="rId29"/>
    <p:sldId id="285" r:id="rId30"/>
  </p:sldIdLst>
  <p:sldSz cx="9144000" cy="6858000" type="screen4x3"/>
  <p:notesSz cx="6858000" cy="9144000"/>
  <p:custDataLst>
    <p:tags r:id="rId3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tags" Target="tags/tag1.xml" /><Relationship Id="rId32" Type="http://schemas.openxmlformats.org/officeDocument/2006/relationships/presProps" Target="presProps.xml" /><Relationship Id="rId33" Type="http://schemas.openxmlformats.org/officeDocument/2006/relationships/viewProps" Target="viewProps.xml" /><Relationship Id="rId34" Type="http://schemas.openxmlformats.org/officeDocument/2006/relationships/theme" Target="theme/theme1.xml" /><Relationship Id="rId35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30455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09258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8613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78967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12718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04193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8279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00819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7177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21058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019986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rgbClr val="99FF66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8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3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4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2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67594"/>
          </a:xfrm>
        </p:spPr>
        <p:txBody>
          <a:bodyPr>
            <a:normAutofit fontScale="90000"/>
          </a:bodyPr>
          <a:lstStyle/>
          <a:p>
            <a:r>
              <a:rPr kumimoji="0" lang="ru-RU" sz="60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КОНСТИТУЦИОННОЕ ПРАВО </a:t>
            </a: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4930ED-7F8A-461F-A394-F6FDF680F4A0}"/>
              </a:ext>
            </a:extLst>
          </p:cNvPr>
          <p:cNvSpPr txBox="1"/>
          <p:nvPr/>
        </p:nvSpPr>
        <p:spPr>
          <a:xfrm>
            <a:off x="2286000" y="4437112"/>
            <a:ext cx="4572000" cy="885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 класс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Д/З §10</a:t>
            </a:r>
          </a:p>
        </p:txBody>
      </p:sp>
    </p:spTree>
    <p:extLst>
      <p:ext uri="{BB962C8B-B14F-4D97-AF65-F5344CB8AC3E}">
        <p14:creationId xmlns:p14="http://schemas.microsoft.com/office/powerpoint/2010/main" val="3141754097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A5C6D-5E0C-4ED5-9F6B-771B3583A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5407"/>
            <a:ext cx="8229600" cy="1143000"/>
          </a:xfrm>
        </p:spPr>
        <p:txBody>
          <a:bodyPr/>
          <a:lstStyle/>
          <a:p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Функции Конституции РФ</a:t>
            </a:r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88B715-0350-4D93-8BC4-047AF3910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47" y="980728"/>
            <a:ext cx="9144000" cy="42569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15C72-C85F-4CC5-8920-AB77304DF992}"/>
              </a:ext>
            </a:extLst>
          </p:cNvPr>
          <p:cNvSpPr txBox="1"/>
          <p:nvPr/>
        </p:nvSpPr>
        <p:spPr>
          <a:xfrm>
            <a:off x="26627" y="5237701"/>
            <a:ext cx="89377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Правовая</a:t>
            </a:r>
            <a:r>
              <a:rPr lang="ru-RU"/>
              <a:t> — определяет основы правовой системы.</a:t>
            </a:r>
          </a:p>
          <a:p>
            <a:r>
              <a:rPr lang="ru-RU" b="1">
                <a:solidFill>
                  <a:srgbClr val="C00000"/>
                </a:solidFill>
              </a:rPr>
              <a:t>Учредительная</a:t>
            </a:r>
            <a:r>
              <a:rPr lang="ru-RU"/>
              <a:t> — устанавливает определённый порядок в государстве, создаёт систему </a:t>
            </a:r>
          </a:p>
          <a:p>
            <a:r>
              <a:rPr lang="ru-RU"/>
              <a:t>                       институтов и органов власти.</a:t>
            </a:r>
          </a:p>
          <a:p>
            <a:r>
              <a:rPr lang="ru-RU" b="1">
                <a:solidFill>
                  <a:srgbClr val="C00000"/>
                </a:solidFill>
              </a:rPr>
              <a:t>Социально-политическая</a:t>
            </a:r>
            <a:r>
              <a:rPr lang="ru-RU"/>
              <a:t> — регулирует основные политические процессы и отношения.</a:t>
            </a:r>
          </a:p>
          <a:p>
            <a:r>
              <a:rPr lang="ru-RU" b="1">
                <a:solidFill>
                  <a:srgbClr val="C00000"/>
                </a:solidFill>
              </a:rPr>
              <a:t>Мировоззренческая</a:t>
            </a:r>
            <a:r>
              <a:rPr lang="ru-RU"/>
              <a:t> — способствует формированию правового сознания граждан.</a:t>
            </a:r>
          </a:p>
        </p:txBody>
      </p:sp>
    </p:spTree>
    <p:extLst>
      <p:ext uri="{BB962C8B-B14F-4D97-AF65-F5344CB8AC3E}">
        <p14:creationId xmlns:p14="http://schemas.microsoft.com/office/powerpoint/2010/main" val="402304762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6C16750-E8A5-4945-A615-6B8B911A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Готовимся к ЕГЭ</a:t>
            </a:r>
            <a:endParaRPr lang="ru-RU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1527B4E-77F8-4EDE-A818-8495B63EF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/>
              <a:t>Прочитай характеристики Конституции и выбери правильные.</a:t>
            </a:r>
          </a:p>
          <a:p>
            <a:pPr marL="514350" indent="-514350">
              <a:buFont typeface="+mj-lt"/>
              <a:buAutoNum type="arabicPeriod"/>
            </a:pPr>
            <a:r>
              <a:rPr lang="ru-RU"/>
              <a:t>К функциям Конституции относят перераспределительную</a:t>
            </a:r>
          </a:p>
          <a:p>
            <a:pPr marL="514350" indent="-514350">
              <a:buFont typeface="+mj-lt"/>
              <a:buAutoNum type="arabicPeriod"/>
            </a:pPr>
            <a:r>
              <a:rPr lang="ru-RU"/>
              <a:t>Указы Президента стоят в иерархии выше Конституции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/>
              <a:t>Благодаря социально-политической функции Конституция устанавливает определённый порядок в государстве, создаёт систему институтов и органов власти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/>
              <a:t>Поправки в Конституцию РФ не могут приниматься на заседании Федерального Собрания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/>
              <a:t>Нормы, прописанные в Конституции, распространяются на все сферы общественной жизни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355424-E38C-4EAB-BAC4-54D446051D6B}"/>
              </a:ext>
            </a:extLst>
          </p:cNvPr>
          <p:cNvSpPr txBox="1"/>
          <p:nvPr/>
        </p:nvSpPr>
        <p:spPr>
          <a:xfrm>
            <a:off x="8316416" y="1729649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>
                <a:solidFill>
                  <a:srgbClr val="C00000"/>
                </a:solidFill>
              </a:rPr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1272495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6C16750-E8A5-4945-A615-6B8B911A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Готовимся к ЕГЭ</a:t>
            </a:r>
            <a:endParaRPr lang="ru-RU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1527B4E-77F8-4EDE-A818-8495B63EF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/>
              <a:t>Прочитай характеристики Конституции и выбери правильные.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/>
              <a:t>Постановления Правительства стоят в иерархии выше Конституции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/>
              <a:t>Конституция РФ закрепляет суверенитет народа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/>
              <a:t>Благодаря социально-политической функции Конституция способствует формированию правового сознания граждан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/>
              <a:t>К функциям Конституции относят перераспределительную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/>
              <a:t>Конституция закрепляет деятельность Конституционного суда, в задачу которого входит проверка нормативно-правовых актов на соответствие основному закону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355424-E38C-4EAB-BAC4-54D446051D6B}"/>
              </a:ext>
            </a:extLst>
          </p:cNvPr>
          <p:cNvSpPr txBox="1"/>
          <p:nvPr/>
        </p:nvSpPr>
        <p:spPr>
          <a:xfrm>
            <a:off x="8316416" y="1729649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>
                <a:solidFill>
                  <a:srgbClr val="C00000"/>
                </a:solidFill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426158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C00000"/>
                </a:solidFill>
              </a:rPr>
              <a:t>Структура Конституции РФ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4022A0C-746E-464D-BF3B-3723BF8BF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7215070" cy="5390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02412705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8CC138-34C2-4B49-AC24-0C9B2FBC6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389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rgbClr val="C00000"/>
                </a:solidFill>
              </a:rPr>
              <a:t>Принципы конституционного строя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8EE6E03-750C-400E-8717-969E9400ECC4}"/>
              </a:ext>
            </a:extLst>
          </p:cNvPr>
          <p:cNvSpPr/>
          <p:nvPr/>
        </p:nvSpPr>
        <p:spPr>
          <a:xfrm>
            <a:off x="179512" y="908720"/>
            <a:ext cx="2820915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rgbClr val="C00000"/>
                </a:solidFill>
              </a:rPr>
              <a:t>Принципы основ организации государственной власти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0B9AA4F-9A83-4E8B-8EE3-0C30F0250661}"/>
              </a:ext>
            </a:extLst>
          </p:cNvPr>
          <p:cNvSpPr/>
          <p:nvPr/>
        </p:nvSpPr>
        <p:spPr>
          <a:xfrm>
            <a:off x="3218650" y="908720"/>
            <a:ext cx="2820915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rgbClr val="C00000"/>
                </a:solidFill>
              </a:rPr>
              <a:t>Принципы основ взаимоотношений государства и человека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F171ECA-08DF-4BAF-B7B7-04EB220AD39F}"/>
              </a:ext>
            </a:extLst>
          </p:cNvPr>
          <p:cNvSpPr/>
          <p:nvPr/>
        </p:nvSpPr>
        <p:spPr>
          <a:xfrm>
            <a:off x="6143573" y="908720"/>
            <a:ext cx="2820915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rgbClr val="C00000"/>
                </a:solidFill>
              </a:rPr>
              <a:t>Принципы основ организации жизни гражданского общества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3102B2-F946-4609-A867-783696F6BE0A}"/>
              </a:ext>
            </a:extLst>
          </p:cNvPr>
          <p:cNvSpPr txBox="1"/>
          <p:nvPr/>
        </p:nvSpPr>
        <p:spPr>
          <a:xfrm>
            <a:off x="324657" y="2564904"/>
            <a:ext cx="2530624" cy="283154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/>
              <a:t>Народовластие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/>
              <a:t>Федерализм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/>
              <a:t>Верховенство права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/>
              <a:t>Разделение властей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/>
              <a:t>Государственный суверенитет</a:t>
            </a:r>
          </a:p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C79C6B-7817-4F82-9BFA-5A52C993485A}"/>
              </a:ext>
            </a:extLst>
          </p:cNvPr>
          <p:cNvSpPr txBox="1"/>
          <p:nvPr/>
        </p:nvSpPr>
        <p:spPr>
          <a:xfrm>
            <a:off x="3363795" y="2539895"/>
            <a:ext cx="2530624" cy="286232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/>
              <a:t>Признание прав и свобод человека в качестве высшей ценности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/>
              <a:t>Соблюдение и защита прав и свобод человека – первейшая обязанность государства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A52598-78E1-4480-B1C3-FAE9A21D481E}"/>
              </a:ext>
            </a:extLst>
          </p:cNvPr>
          <p:cNvSpPr txBox="1"/>
          <p:nvPr/>
        </p:nvSpPr>
        <p:spPr>
          <a:xfrm>
            <a:off x="6143573" y="2533237"/>
            <a:ext cx="2820915" cy="397031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/>
              <a:t>Идеологический и политический плюрализм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/>
              <a:t>Светский характер государства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/>
              <a:t>Социальный характер государства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/>
              <a:t>Свобода экономической деятельности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/>
              <a:t>Многообразие и равноправие различных форм собственности</a:t>
            </a:r>
          </a:p>
        </p:txBody>
      </p:sp>
    </p:spTree>
    <p:extLst>
      <p:ext uri="{BB962C8B-B14F-4D97-AF65-F5344CB8AC3E}">
        <p14:creationId xmlns:p14="http://schemas.microsoft.com/office/powerpoint/2010/main" val="3891711923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92500" lnSpcReduction="10000"/>
          </a:bodyPr>
          <a:lstStyle/>
          <a:p>
            <a:r>
              <a:rPr lang="ru-RU"/>
              <a:t> Федерализм</a:t>
            </a:r>
          </a:p>
          <a:p>
            <a:r>
              <a:rPr lang="ru-RU"/>
              <a:t> Правовой характер государства</a:t>
            </a:r>
          </a:p>
          <a:p>
            <a:r>
              <a:rPr lang="ru-RU"/>
              <a:t> Соблюдение и защита прав и свобод человека и гражданина</a:t>
            </a:r>
          </a:p>
          <a:p>
            <a:r>
              <a:rPr lang="ru-RU"/>
              <a:t> Народовластие</a:t>
            </a:r>
          </a:p>
          <a:p>
            <a:r>
              <a:rPr lang="ru-RU"/>
              <a:t> Наличие государственного суверенитета</a:t>
            </a:r>
          </a:p>
          <a:p>
            <a:r>
              <a:rPr lang="ru-RU"/>
              <a:t> Социальный характер государства</a:t>
            </a:r>
          </a:p>
          <a:p>
            <a:r>
              <a:rPr lang="ru-RU"/>
              <a:t> Свобода экономической деятельности</a:t>
            </a:r>
          </a:p>
          <a:p>
            <a:r>
              <a:rPr lang="ru-RU"/>
              <a:t> Многообразие форм собственности</a:t>
            </a:r>
          </a:p>
          <a:p>
            <a:r>
              <a:rPr lang="ru-RU"/>
              <a:t> Закрепления принципа разделения властей</a:t>
            </a:r>
          </a:p>
          <a:p>
            <a:r>
              <a:rPr lang="ru-RU"/>
              <a:t> Наличие местного самоуправления</a:t>
            </a:r>
          </a:p>
          <a:p>
            <a:r>
              <a:rPr lang="ru-RU"/>
              <a:t> Наличие идеологического плюрализма</a:t>
            </a:r>
          </a:p>
          <a:p>
            <a:r>
              <a:rPr lang="ru-RU"/>
              <a:t> Светский характер государства</a:t>
            </a:r>
          </a:p>
        </p:txBody>
      </p:sp>
    </p:spTree>
    <p:extLst>
      <p:ext uri="{BB962C8B-B14F-4D97-AF65-F5344CB8AC3E}">
        <p14:creationId xmlns:p14="http://schemas.microsoft.com/office/powerpoint/2010/main" val="3732168393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 </a:t>
            </a:r>
            <a:r>
              <a:rPr lang="ru-RU" b="1">
                <a:solidFill>
                  <a:srgbClr val="C00000"/>
                </a:solidFill>
              </a:rPr>
              <a:t>Федерализм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/>
              <a:t>Что такое федерация?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Федерация</a:t>
            </a:r>
            <a:r>
              <a:rPr lang="ru-RU"/>
              <a:t> – форма государственного устройства, предполагающая значительные права у отдельных </a:t>
            </a:r>
            <a:r>
              <a:rPr lang="ru-RU">
                <a:solidFill>
                  <a:srgbClr val="C00000"/>
                </a:solidFill>
              </a:rPr>
              <a:t>территориальных образований</a:t>
            </a:r>
            <a:r>
              <a:rPr lang="ru-RU"/>
              <a:t>, существующих в пределах данной страны.</a:t>
            </a:r>
          </a:p>
        </p:txBody>
      </p:sp>
    </p:spTree>
    <p:extLst>
      <p:ext uri="{BB962C8B-B14F-4D97-AF65-F5344CB8AC3E}">
        <p14:creationId xmlns:p14="http://schemas.microsoft.com/office/powerpoint/2010/main" val="489275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 </a:t>
            </a:r>
            <a:r>
              <a:rPr lang="ru-RU" b="1">
                <a:solidFill>
                  <a:srgbClr val="C00000"/>
                </a:solidFill>
              </a:rPr>
              <a:t>Правовой характер государства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/>
              <a:t>Что такое правовое государство?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Правовое государство </a:t>
            </a:r>
            <a:r>
              <a:rPr lang="ru-RU"/>
              <a:t>– организация власти в стране, при которой высшей целью является обеспечение прав человека, а государственная власть ограничена правом.</a:t>
            </a:r>
          </a:p>
        </p:txBody>
      </p:sp>
    </p:spTree>
    <p:extLst>
      <p:ext uri="{BB962C8B-B14F-4D97-AF65-F5344CB8AC3E}">
        <p14:creationId xmlns:p14="http://schemas.microsoft.com/office/powerpoint/2010/main" val="114667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Соблюдение и защита прав и свобод человека и гражданина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/>
              <a:t>Что такое права человека?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Права человека </a:t>
            </a:r>
            <a:r>
              <a:rPr lang="ru-RU"/>
              <a:t>– это возможность человека поступать определённым образом для удовлетворения своих потребностей, предоставленная и охраняемая государством.</a:t>
            </a:r>
          </a:p>
        </p:txBody>
      </p:sp>
    </p:spTree>
    <p:extLst>
      <p:ext uri="{BB962C8B-B14F-4D97-AF65-F5344CB8AC3E}">
        <p14:creationId xmlns:p14="http://schemas.microsoft.com/office/powerpoint/2010/main" val="20447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 </a:t>
            </a:r>
            <a:r>
              <a:rPr lang="ru-RU" b="1">
                <a:solidFill>
                  <a:srgbClr val="C00000"/>
                </a:solidFill>
              </a:rPr>
              <a:t>Народовластие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/>
              <a:t>Что такое народовластие?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Демократия</a:t>
            </a:r>
            <a:r>
              <a:rPr lang="ru-RU"/>
              <a:t> – политический режим, дающий гражданам право участвовать в принятии политических решений и выбирать своих представителей в органы власти.</a:t>
            </a:r>
          </a:p>
        </p:txBody>
      </p:sp>
    </p:spTree>
    <p:extLst>
      <p:ext uri="{BB962C8B-B14F-4D97-AF65-F5344CB8AC3E}">
        <p14:creationId xmlns:p14="http://schemas.microsoft.com/office/powerpoint/2010/main" val="26211406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82B59C-8977-469C-8DBD-3BA47FD2A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Вопросы урока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53F3B-D44E-49AA-AFBE-0941ADC91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Конституционное право России, его источники</a:t>
            </a:r>
          </a:p>
          <a:p>
            <a:r>
              <a:rPr lang="ru-RU"/>
              <a:t>Конституция Российской Федерации</a:t>
            </a:r>
          </a:p>
          <a:p>
            <a:r>
              <a:rPr lang="ru-RU"/>
              <a:t>Основы конституционного строя Российской Федерации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94291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Наличие государственного суверенитета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i="1"/>
              <a:t>Что такое суверенитет?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Суверенитет</a:t>
            </a:r>
            <a:r>
              <a:rPr lang="ru-RU"/>
              <a:t> — независимость государства во внешних и верховенство государственной власти во внутренних делах страны. </a:t>
            </a:r>
          </a:p>
        </p:txBody>
      </p:sp>
    </p:spTree>
    <p:extLst>
      <p:ext uri="{BB962C8B-B14F-4D97-AF65-F5344CB8AC3E}">
        <p14:creationId xmlns:p14="http://schemas.microsoft.com/office/powerpoint/2010/main" val="91626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652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Социальный характер государства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/>
              <a:t>Что такое социальное государство?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Социальное государство </a:t>
            </a:r>
            <a:r>
              <a:rPr lang="ru-RU"/>
              <a:t>— политическая система, перераспределяющая материальные блага в соответствии с принципом социальной справедливости ради достижения каждым гражданином достойного уровня жизни, сглаживания социальных различий и помощи нуждающимся.</a:t>
            </a:r>
          </a:p>
        </p:txBody>
      </p:sp>
    </p:spTree>
    <p:extLst>
      <p:ext uri="{BB962C8B-B14F-4D97-AF65-F5344CB8AC3E}">
        <p14:creationId xmlns:p14="http://schemas.microsoft.com/office/powerpoint/2010/main" val="546276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 </a:t>
            </a:r>
            <a:r>
              <a:rPr lang="ru-RU" b="1">
                <a:solidFill>
                  <a:srgbClr val="C00000"/>
                </a:solidFill>
              </a:rPr>
              <a:t>Свобода экономической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/>
              <a:t>— способность и возможность гражданина действовать в сфере экономики по собственному усмотрению, в соответствии со своими интересами и целями.</a:t>
            </a:r>
          </a:p>
        </p:txBody>
      </p:sp>
    </p:spTree>
    <p:extLst>
      <p:ext uri="{BB962C8B-B14F-4D97-AF65-F5344CB8AC3E}">
        <p14:creationId xmlns:p14="http://schemas.microsoft.com/office/powerpoint/2010/main" val="623018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Многообразие форм собственности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/>
              <a:t>Что такое собственность?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Собственность</a:t>
            </a:r>
            <a:r>
              <a:rPr lang="ru-RU"/>
              <a:t> - это отношения между людьми по поводу пользования, владения и присвоения материальными предметами, имуществом, вещами.</a:t>
            </a:r>
          </a:p>
          <a:p>
            <a:pPr marL="0" lvl="0" indent="0" algn="ctr">
              <a:buNone/>
            </a:pPr>
            <a:r>
              <a:rPr lang="ru-RU" i="1">
                <a:solidFill>
                  <a:prstClr val="black"/>
                </a:solidFill>
              </a:rPr>
              <a:t>Какие виды собственности вы можете назвать?</a:t>
            </a:r>
          </a:p>
          <a:p>
            <a:pPr marL="0" indent="0">
              <a:buNone/>
            </a:pPr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B6EBC7-25E6-4C90-9DE8-78E4687F3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01" y="1683073"/>
            <a:ext cx="8069197" cy="464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45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rgbClr val="C00000"/>
                </a:solidFill>
              </a:rPr>
              <a:t>Закрепления принципа разделения властей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Разделение властей </a:t>
            </a:r>
            <a:r>
              <a:rPr lang="ru-RU"/>
              <a:t>— политико-правовая теория, согласно которой государственная власть должна быть разделена между независимыми друг от друга (но при необходимости контролирующими друг друга) ветвями: законодательной, исполнительной и судебной.</a:t>
            </a:r>
          </a:p>
          <a:p>
            <a:pPr marL="0" indent="0" algn="ctr">
              <a:buNone/>
            </a:pPr>
            <a:r>
              <a:rPr lang="ru-RU"/>
              <a:t>Назовите основные ветви власти.</a:t>
            </a:r>
          </a:p>
          <a:p>
            <a:pPr marL="0" indent="0" algn="ctr">
              <a:buNone/>
            </a:pPr>
            <a:endParaRPr lang="ru-RU"/>
          </a:p>
        </p:txBody>
      </p:sp>
      <p:pic>
        <p:nvPicPr>
          <p:cNvPr id="1026" name="Picture 2" descr="C:\Users\Helen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394" y="82513"/>
            <a:ext cx="8895209" cy="6692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52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Наличие местного самоуправления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/>
              <a:t>Что такое местное самоуправление?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Местное самоуправление </a:t>
            </a:r>
            <a:r>
              <a:rPr lang="ru-RU"/>
              <a:t>— это форма власти, при которой население само, без вмешательства государства, решает вопросы местного значения с учётом исторических и культурных особенностей региона.</a:t>
            </a:r>
          </a:p>
        </p:txBody>
      </p:sp>
    </p:spTree>
    <p:extLst>
      <p:ext uri="{BB962C8B-B14F-4D97-AF65-F5344CB8AC3E}">
        <p14:creationId xmlns:p14="http://schemas.microsoft.com/office/powerpoint/2010/main" val="2419898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Наличие идеологического плюрализма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8316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i="1"/>
              <a:t>Что такое плюрализм?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Плюрализм </a:t>
            </a:r>
            <a:r>
              <a:rPr lang="ru-RU" sz="2600" i="1">
                <a:solidFill>
                  <a:prstClr val="black"/>
                </a:solidFill>
              </a:rPr>
              <a:t>(многообразие) </a:t>
            </a:r>
            <a:r>
              <a:rPr lang="ru-RU"/>
              <a:t>— принцип, подтверждающий существование разных независимых друг от друга взглядов на явления, происходящие в мире.</a:t>
            </a:r>
          </a:p>
          <a:p>
            <a:pPr marL="0" indent="0" algn="ctr">
              <a:buNone/>
            </a:pPr>
            <a:r>
              <a:rPr lang="ru-RU" b="1">
                <a:solidFill>
                  <a:srgbClr val="333333"/>
                </a:solidFill>
                <a:latin typeface="YS Text"/>
              </a:rPr>
              <a:t>Виды плюрализма</a:t>
            </a:r>
            <a:r>
              <a:rPr lang="ru-RU">
                <a:solidFill>
                  <a:srgbClr val="333333"/>
                </a:solidFill>
                <a:latin typeface="YS Text"/>
              </a:rPr>
              <a:t>:</a:t>
            </a:r>
            <a:r>
              <a:rPr lang="ru-RU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Политический </a:t>
            </a:r>
            <a:r>
              <a:rPr lang="ru-RU" sz="2200"/>
              <a:t>(многопартийность)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Идеологический </a:t>
            </a:r>
            <a:r>
              <a:rPr lang="ru-RU" sz="2400"/>
              <a:t>(никакая идеология не может устанавливаться в качестве государственной или обязательной)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Экономический </a:t>
            </a:r>
            <a:r>
              <a:rPr lang="ru-RU" sz="2200"/>
              <a:t>(множество форм собственности)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Религиозный </a:t>
            </a:r>
            <a:r>
              <a:rPr lang="ru-RU" sz="2400"/>
              <a:t>(отсутствие государственной или обязательной религии)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Культурный </a:t>
            </a:r>
            <a:r>
              <a:rPr lang="ru-RU" sz="2400"/>
              <a:t>(множество направлений развития и самовыражения народа)</a:t>
            </a:r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3774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C00000"/>
                </a:solidFill>
              </a:rPr>
              <a:t>Светский характер государства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/>
              <a:t>Что такое светское государство?</a:t>
            </a:r>
          </a:p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СВЕТСКОЕ ГОСУДАРСТВО </a:t>
            </a:r>
            <a:r>
              <a:rPr lang="ru-RU"/>
              <a:t>— государство, в котором  нет официальной государственной религии, ни одно из вероучений не признается единственно верным или обязательным к исповеданию.</a:t>
            </a:r>
          </a:p>
          <a:p>
            <a:pPr marL="0" indent="0">
              <a:buNone/>
            </a:pPr>
            <a:r>
              <a:rPr lang="ru-RU"/>
              <a:t>Светский характер государства предполагает, что государство и церковь отделены друг от друга и не вмешиваются в дела друг друга.</a:t>
            </a:r>
          </a:p>
        </p:txBody>
      </p:sp>
    </p:spTree>
    <p:extLst>
      <p:ext uri="{BB962C8B-B14F-4D97-AF65-F5344CB8AC3E}">
        <p14:creationId xmlns:p14="http://schemas.microsoft.com/office/powerpoint/2010/main" val="1177920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C00000"/>
                </a:solidFill>
              </a:rPr>
              <a:t>1 глава Конституции 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/>
              <a:t>Выписать номера статей, в которых закреплены принципы конституционного строя РФ</a:t>
            </a:r>
          </a:p>
        </p:txBody>
      </p:sp>
    </p:spTree>
    <p:extLst>
      <p:ext uri="{BB962C8B-B14F-4D97-AF65-F5344CB8AC3E}">
        <p14:creationId xmlns:p14="http://schemas.microsoft.com/office/powerpoint/2010/main" val="746044940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3A953-513B-4EAC-8CB1-7F2CC99AF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Подведем итоги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27F154-44FC-4A0A-8F1A-7D8F07BDB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	Знание конституционного права формирует юридическое мышление, даёт ориентиры для будущей профессиональной деятельности в юридической, экономической, политической и иных областях.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	Гражданин Российской Федерации должен знать Конституцию России, понимать, что это самый важный акт в государстве.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	Знание Конституции России воспитывает чувство патриотизма, поскольку вы понимаете главные ценности, которые защищает наше государство.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4.	Зная территориальное устройство России, вы можете определить, на какой территории вы проживаете, какие вопросы решаются на федеральном, региональном, местном уровнях.</a:t>
            </a:r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34039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AC8CED-DBF0-4ABC-BA3C-D5373238C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Конституционное право России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EFFD9F-DE16-4CD7-A32E-9CFBB0C79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Конституционное (государственное) право </a:t>
            </a:r>
            <a:r>
              <a:rPr kumimoji="0" lang="ru-RU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— это отрасль права, регулирующая основы взаимодействия личности и государства, а также основы строя государства, нормы и способы взаимодействия органов государственной власти.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lang="ru-RU" sz="280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ru-RU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775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33135-0D63-42DE-9EC6-1DB7F590E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>
                <a:solidFill>
                  <a:srgbClr val="C00000"/>
                </a:solidFill>
              </a:rPr>
              <a:t>Источники конституционного права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383CF4-D230-4837-9F66-EA36CEEB6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Конституция РФ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Международные акты</a:t>
            </a:r>
            <a:r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(Всеобщая декларация прав человека)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Федеральные конституционные законы (ФКЗ) </a:t>
            </a:r>
            <a:r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(ФКЗ «О референдуме РФ», «О Конституционном Суде РФ», «О судебной системе РФ»)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Внутригосударственные договоры</a:t>
            </a:r>
            <a:r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(федеративный договор от 31 марта 1992 года «Договор о разграничении предметов ведения и полномочий между федеральными органами государственной власти Российской Федерации и органами власти суверенных республик в составе Российской Федерации»)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Федеральные законы</a:t>
            </a:r>
            <a:r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(ФЗ «О противодействии коррупции», «О государственной гражданской службе РФ»)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Законы бывшего СССР и РСФСР </a:t>
            </a:r>
            <a:r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(те, которые не противоречат действующей Конституции).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Акты исполнительной власти</a:t>
            </a:r>
            <a:r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(указы Президента РФ, постановления Правительства РФ)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Решения и постановления Конституционного суда РФ и Верховного суда РФ</a:t>
            </a:r>
            <a:endParaRPr kumimoji="0" lang="ru-RU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88811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Конституция</a:t>
            </a:r>
            <a:r>
              <a:rPr lang="ru-RU"/>
              <a:t> </a:t>
            </a:r>
            <a:r>
              <a:rPr kumimoji="0" lang="ru-RU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— </a:t>
            </a:r>
            <a:r>
              <a:rPr lang="ru-RU" sz="2800"/>
              <a:t>основной закон (или система законов) государства, обладающий высшей юридической силой, принимаемый или изменяемый в особом порядке, закрепляющий основы общественного строя, правовой статус человека и гражданина, а также форму конкретного государства.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/>
              <a:t>	                </a:t>
            </a:r>
            <a:r>
              <a:rPr kumimoji="0" lang="ru-RU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— это основной закон страны, определяющий сущность правовой системы, устанавливающий определённый порядок в государстве, а также регулирующий основополагающие политические процессы и отношения.</a:t>
            </a:r>
          </a:p>
          <a:p>
            <a:pPr marL="0" indent="0">
              <a:buNone/>
            </a:pP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772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162"/>
            <a:ext cx="8229600" cy="959566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rgbClr val="C00000"/>
                </a:solidFill>
              </a:rPr>
              <a:t>Виды конституций</a:t>
            </a:r>
          </a:p>
        </p:txBody>
      </p:sp>
      <p:pic>
        <p:nvPicPr>
          <p:cNvPr id="2050" name="Picture 2" descr="C:\Users\Helen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06" y="1338263"/>
            <a:ext cx="8961090" cy="489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99042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C00000"/>
                </a:solidFill>
              </a:rPr>
              <a:t>История конституции в России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1A84942-2BAD-4373-8DCF-78C82BDCD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067" y="1417638"/>
            <a:ext cx="6875866" cy="494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740566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b="1">
                <a:solidFill>
                  <a:srgbClr val="C00000"/>
                </a:solidFill>
              </a:rPr>
              <a:t>Конституция Российской Федерации </a:t>
            </a:r>
          </a:p>
          <a:p>
            <a:pPr marL="0" indent="0">
              <a:buNone/>
            </a:pPr>
            <a:endParaRPr lang="ru-RU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/>
              <a:t>принята референдумом (всенародным голосованием) </a:t>
            </a:r>
            <a:r>
              <a:rPr lang="ru-RU" b="1"/>
              <a:t>12 декабря 1993 года</a:t>
            </a:r>
            <a:r>
              <a:rPr lang="ru-RU"/>
              <a:t>, вступила в силу 25 декабря 1993 года.</a:t>
            </a:r>
          </a:p>
          <a:p>
            <a:pPr marL="0" indent="0">
              <a:buNone/>
            </a:pPr>
            <a:endParaRPr lang="ru-RU" b="1"/>
          </a:p>
          <a:p>
            <a:pPr marL="0" indent="0">
              <a:buNone/>
            </a:pPr>
            <a:r>
              <a:rPr lang="ru-RU" b="1"/>
              <a:t>4 июля 2020 года </a:t>
            </a:r>
            <a:r>
              <a:rPr lang="ru-RU"/>
              <a:t>– внесены изменения (поправки). Новая редакция Конституции РФ.</a:t>
            </a:r>
          </a:p>
        </p:txBody>
      </p:sp>
    </p:spTree>
    <p:extLst>
      <p:ext uri="{BB962C8B-B14F-4D97-AF65-F5344CB8AC3E}">
        <p14:creationId xmlns:p14="http://schemas.microsoft.com/office/powerpoint/2010/main" val="2407843119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47F0AEE-1018-45FC-B9E5-497F3CB54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Особенности действующей Конституции РФ</a:t>
            </a:r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9860C7-E510-4A8B-9545-0EBF6F7D2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Учредительный характер. </a:t>
            </a: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Через Конституцию воплощается учредительная власть народа, который является носителем суверенитета и единственным источником власти.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Высшая юридическая сила.</a:t>
            </a: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Нормативно-правовые акты любого уровня не должны противоречить нормам, прописанным в Конституции.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Всеохватывающий характер. </a:t>
            </a: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Нормы, прописанные в Конституции, распространяются на все сферы общественной жизни, регулируют складывающиеся в них общественные отношения.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4.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Особый порядок охраны. </a:t>
            </a: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Гарантом Конституции выступает Президент РФ, также действует Конституционный суд, в задачу которого входит проверка нормативно-правовых актов на соответствие основному закону.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5.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Особый усложнённый порядок пересмотра и внесения поправок. </a:t>
            </a: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Поправки не могут приниматься на заседании Федерального Собрания, существует сложный механизм обсуждения, принятия и подписания данных изменений.</a:t>
            </a:r>
          </a:p>
        </p:txBody>
      </p:sp>
    </p:spTree>
    <p:extLst>
      <p:ext uri="{BB962C8B-B14F-4D97-AF65-F5344CB8AC3E}">
        <p14:creationId xmlns:p14="http://schemas.microsoft.com/office/powerpoint/2010/main" val="399784606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132</Paragraphs>
  <Slides>29</Slides>
  <Notes>0</Notes>
  <TotalTime>415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baseType="lpstr" size="30">
      <vt:lpstr>Тема Office</vt:lpstr>
      <vt:lpstr>КОНСТИТУЦИОННОЕ ПРАВО </vt:lpstr>
      <vt:lpstr>Вопросы урока</vt:lpstr>
      <vt:lpstr>Конституционное право России</vt:lpstr>
      <vt:lpstr>Источники конституционного права</vt:lpstr>
      <vt:lpstr>Slide 5</vt:lpstr>
      <vt:lpstr>Виды конституций</vt:lpstr>
      <vt:lpstr>История конституции в России </vt:lpstr>
      <vt:lpstr>Slide 8</vt:lpstr>
      <vt:lpstr>Особенности действующей Конституции РФ</vt:lpstr>
      <vt:lpstr>Функции Конституции РФ</vt:lpstr>
      <vt:lpstr>Готовимся к ЕГЭ</vt:lpstr>
      <vt:lpstr>Готовимся к ЕГЭ</vt:lpstr>
      <vt:lpstr>Структура Конституции РФ</vt:lpstr>
      <vt:lpstr>Принципы конституционного строя </vt:lpstr>
      <vt:lpstr>Slide 15</vt:lpstr>
      <vt:lpstr> Федерализм</vt:lpstr>
      <vt:lpstr> Правовой характер государства</vt:lpstr>
      <vt:lpstr>Соблюдение и защита прав и свобод человека и гражданина</vt:lpstr>
      <vt:lpstr> Народовластие</vt:lpstr>
      <vt:lpstr>Наличие государственного суверенитета</vt:lpstr>
      <vt:lpstr>Социальный характер государства</vt:lpstr>
      <vt:lpstr> Свобода экономической деятельности</vt:lpstr>
      <vt:lpstr>Многообразие форм собственности</vt:lpstr>
      <vt:lpstr>Закрепления принципа разделения властей</vt:lpstr>
      <vt:lpstr>Наличие местного самоуправления</vt:lpstr>
      <vt:lpstr>Наличие идеологического плюрализма</vt:lpstr>
      <vt:lpstr>Светский характер государства</vt:lpstr>
      <vt:lpstr>1 глава Конституции РФ</vt:lpstr>
      <vt:lpstr>Подведем итоги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Основы конституционного строя</dc:title>
  <dc:creator>Елена</dc:creator>
  <cp:lastModifiedBy>Helen</cp:lastModifiedBy>
  <cp:revision>39</cp:revision>
  <dcterms:created xsi:type="dcterms:W3CDTF">2015-04-28T21:43:09Z</dcterms:created>
  <dcterms:modified xsi:type="dcterms:W3CDTF">2025-01-30T04:01:42Z</dcterms:modified>
</cp:coreProperties>
</file>