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80" d="100"/>
          <a:sy n="80" d="100"/>
        </p:scale>
        <p:origin x="-1674" y="-252"/>
      </p:cViewPr>
      <p:guideLst>
        <p:guide pos="2160" orient="horz"/>
        <p:guide pos="2880"/>
      </p:guideLst>
    </p:cSldViewPr>
  </p:slideViewPr>
  <p:gridSpacing cx="73736200" cy="73736200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106E36-FD25-4E2D-B0AA-010F637433A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5C68B6-61C2-468F-89AB-4B9F7531AA68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image" Target="../media/image20.wmf"/><Relationship Id="rId4" Type="http://schemas.openxmlformats.org/officeDocument/2006/relationships/oleObject" Target="../embeddings/oleObject10.bin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g"/><Relationship Id="rId3" Type="http://schemas.openxmlformats.org/officeDocument/2006/relationships/image" Target="../media/image21.wmf"/><Relationship Id="rId4" Type="http://schemas.openxmlformats.org/officeDocument/2006/relationships/oleObject" Target="../embeddings/oleObject11.bin"/><Relationship Id="rId5" Type="http://schemas.openxmlformats.org/officeDocument/2006/relationships/image" Target="../media/image22.wmf"/><Relationship Id="rId6" Type="http://schemas.openxmlformats.org/officeDocument/2006/relationships/oleObject" Target="../embeddings/oleObject12.bin"/><Relationship Id="rId7" Type="http://schemas.openxmlformats.org/officeDocument/2006/relationships/image" Target="../media/image23.wmf"/><Relationship Id="rId8" Type="http://schemas.openxmlformats.org/officeDocument/2006/relationships/oleObject" Target="../embeddings/oleObject13.bin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wmf"/><Relationship Id="rId3" Type="http://schemas.openxmlformats.org/officeDocument/2006/relationships/oleObject" Target="../embeddings/oleObject14.bin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wmf"/><Relationship Id="rId3" Type="http://schemas.openxmlformats.org/officeDocument/2006/relationships/oleObject" Target="../embeddings/oleObject15.bin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wmf"/><Relationship Id="rId3" Type="http://schemas.openxmlformats.org/officeDocument/2006/relationships/oleObject" Target="../embeddings/oleObject16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17.bin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wmf"/><Relationship Id="rId3" Type="http://schemas.openxmlformats.org/officeDocument/2006/relationships/oleObject" Target="../embeddings/oleObject18.bin"/><Relationship Id="rId4" Type="http://schemas.openxmlformats.org/officeDocument/2006/relationships/image" Target="../media/image29.wmf"/><Relationship Id="rId5" Type="http://schemas.openxmlformats.org/officeDocument/2006/relationships/oleObject" Target="../embeddings/oleObject19.bin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Relationship Id="rId3" Type="http://schemas.openxmlformats.org/officeDocument/2006/relationships/oleObject" Target="../embeddings/oleObject1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6.emf"/><Relationship Id="rId7" Type="http://schemas.openxmlformats.org/officeDocument/2006/relationships/oleObject" Target="../embeddings/oleObject3.bin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oleObject" Target="../embeddings/oleObject4.bin"/><Relationship Id="rId4" Type="http://schemas.openxmlformats.org/officeDocument/2006/relationships/image" Target="../media/image8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9.emf"/><Relationship Id="rId7" Type="http://schemas.openxmlformats.org/officeDocument/2006/relationships/oleObject" Target="../embeddings/oleObject6.bin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wmf"/><Relationship Id="rId4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6" Type="http://schemas.openxmlformats.org/officeDocument/2006/relationships/oleObject" Target="../embeddings/oleObject8.bin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Relationship Id="rId3" Type="http://schemas.openxmlformats.org/officeDocument/2006/relationships/image" Target="../media/image16.wmf"/><Relationship Id="rId4" Type="http://schemas.openxmlformats.org/officeDocument/2006/relationships/oleObject" Target="../embeddings/oleObject9.bin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Расстояния между точками, прямыми и плоскостями в пространстве </a:t>
            </a:r>
            <a:br>
              <a:rPr lang="ru-RU"/>
            </a:br>
            <a:r>
              <a:rPr lang="ru-RU"/>
              <a:t>при решении задачи 14 ЕГЭ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1214423"/>
            <a:ext cx="5357850" cy="1214446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000"/>
              <a:t>Решение: 2.   метод объемов</a:t>
            </a:r>
            <a:endParaRPr/>
          </a:p>
          <a:p>
            <a:pPr>
              <a:buNone/>
              <a:defRPr/>
            </a:pPr>
            <a:r>
              <a:rPr lang="ru-RU" sz="2000">
                <a:latin typeface="Calibri"/>
              </a:rPr>
              <a:t>Рассмотрим тетраэдр</a:t>
            </a:r>
            <a:r>
              <a:rPr lang="ru-RU" sz="2000" i="1"/>
              <a:t> СADB</a:t>
            </a:r>
            <a:r>
              <a:rPr lang="ru-RU" sz="2000" baseline="-25000"/>
              <a:t>1</a:t>
            </a:r>
            <a:endParaRPr lang="ru-RU" sz="200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214282" y="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/>
              <a:t>Пример 1</a:t>
            </a:r>
            <a:r>
              <a:rPr lang="ru-RU" sz="2400"/>
              <a:t>: В правильной треугольной призме  </a:t>
            </a:r>
            <a:r>
              <a:rPr lang="ru-RU" sz="2400" i="1"/>
              <a:t>ABCA</a:t>
            </a:r>
            <a:r>
              <a:rPr lang="ru-RU" sz="2400" baseline="-25000"/>
              <a:t>1</a:t>
            </a:r>
            <a:r>
              <a:rPr lang="ru-RU" sz="2400" i="1"/>
              <a:t>B</a:t>
            </a:r>
            <a:r>
              <a:rPr lang="ru-RU" sz="2400" baseline="-25000"/>
              <a:t>1</a:t>
            </a:r>
            <a:r>
              <a:rPr lang="ru-RU" sz="2400" i="1"/>
              <a:t>C</a:t>
            </a:r>
            <a:r>
              <a:rPr lang="ru-RU" sz="2400" baseline="-25000"/>
              <a:t>1</a:t>
            </a:r>
            <a:r>
              <a:rPr lang="ru-RU" sz="2400"/>
              <a:t> стороны основания равны 2, боковые ребра равны 3, точка </a:t>
            </a:r>
            <a:r>
              <a:rPr lang="ru-RU" sz="2400" i="1"/>
              <a:t>D</a:t>
            </a:r>
            <a:r>
              <a:rPr lang="ru-RU" sz="2400"/>
              <a:t> — середина ребра </a:t>
            </a:r>
            <a:r>
              <a:rPr lang="ru-RU" sz="2400" i="1"/>
              <a:t>CC</a:t>
            </a:r>
            <a:r>
              <a:rPr lang="ru-RU" sz="2400" baseline="-25000"/>
              <a:t>1</a:t>
            </a:r>
            <a:r>
              <a:rPr lang="ru-RU" sz="2400"/>
              <a:t>. Найдите расстояние от вершины </a:t>
            </a:r>
            <a:r>
              <a:rPr lang="ru-RU" sz="2400" i="1"/>
              <a:t>C</a:t>
            </a:r>
            <a:r>
              <a:rPr lang="ru-RU" sz="2400"/>
              <a:t> до плоскости </a:t>
            </a:r>
            <a:r>
              <a:rPr lang="ru-RU" sz="2400" i="1"/>
              <a:t>ADB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grpSp>
        <p:nvGrpSpPr>
          <p:cNvPr id="21" name="Группа 20"/>
          <p:cNvGrpSpPr/>
          <p:nvPr/>
        </p:nvGrpSpPr>
        <p:grpSpPr bwMode="auto">
          <a:xfrm>
            <a:off x="6000760" y="1643050"/>
            <a:ext cx="2928958" cy="3214711"/>
            <a:chOff x="6000760" y="1643050"/>
            <a:chExt cx="2786070" cy="3214711"/>
          </a:xfrm>
        </p:grpSpPr>
        <p:pic>
          <p:nvPicPr>
            <p:cNvPr id="26628" name="Picture 4" descr="Картинки по запросу правильная треугольная призма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6000760" y="1643050"/>
              <a:ext cx="2786070" cy="3214711"/>
            </a:xfrm>
            <a:prstGeom prst="rect">
              <a:avLst/>
            </a:prstGeom>
            <a:noFill/>
          </p:spPr>
        </p:pic>
        <p:grpSp>
          <p:nvGrpSpPr>
            <p:cNvPr id="20" name="Группа 19"/>
            <p:cNvGrpSpPr/>
            <p:nvPr/>
          </p:nvGrpSpPr>
          <p:grpSpPr bwMode="auto">
            <a:xfrm>
              <a:off x="6080362" y="2581597"/>
              <a:ext cx="477614" cy="433176"/>
              <a:chOff x="6080362" y="2581597"/>
              <a:chExt cx="477614" cy="433176"/>
            </a:xfrm>
          </p:grpSpPr>
          <p:sp>
            <p:nvSpPr>
              <p:cNvPr id="7" name="Овал 6"/>
              <p:cNvSpPr/>
              <p:nvPr/>
            </p:nvSpPr>
            <p:spPr bwMode="auto">
              <a:xfrm>
                <a:off x="6398772" y="2942577"/>
                <a:ext cx="79602" cy="72196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8" name="TextBox 7"/>
              <p:cNvSpPr txBox="1"/>
              <p:nvPr/>
            </p:nvSpPr>
            <p:spPr bwMode="auto">
              <a:xfrm>
                <a:off x="6080362" y="2581597"/>
                <a:ext cx="477614" cy="373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ru-RU" i="1"/>
                  <a:t>D</a:t>
                </a:r>
                <a:endParaRPr lang="ru-RU"/>
              </a:p>
            </p:txBody>
          </p:sp>
        </p:grpSp>
      </p:grpSp>
      <p:cxnSp>
        <p:nvCxnSpPr>
          <p:cNvPr id="10" name="Прямая соединительная линия 9"/>
          <p:cNvCxnSpPr>
            <a:cxnSpLocks/>
          </p:cNvCxnSpPr>
          <p:nvPr/>
        </p:nvCxnSpPr>
        <p:spPr bwMode="auto">
          <a:xfrm rot="16199999" flipH="1">
            <a:off x="5924005" y="3505755"/>
            <a:ext cx="1465065" cy="45429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cxnSpLocks/>
          </p:cNvCxnSpPr>
          <p:nvPr/>
        </p:nvCxnSpPr>
        <p:spPr bwMode="auto">
          <a:xfrm rot="5400000" flipH="1" flipV="1">
            <a:off x="7275559" y="1582697"/>
            <a:ext cx="588141" cy="2137607"/>
          </a:xfrm>
          <a:prstGeom prst="line">
            <a:avLst/>
          </a:prstGeom>
          <a:ln w="19050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cxnSpLocks/>
          </p:cNvCxnSpPr>
          <p:nvPr/>
        </p:nvCxnSpPr>
        <p:spPr bwMode="auto">
          <a:xfrm rot="5400000">
            <a:off x="6739870" y="2475578"/>
            <a:ext cx="2093680" cy="18573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285720" y="2071678"/>
          <a:ext cx="4503737" cy="4571976"/>
        </p:xfrm>
        <a:graphic>
          <a:graphicData uri="http://schemas.openxmlformats.org/presentationml/2006/ole">
            <p:oleObj name="oleObj" r:id="rId4" imgW="2463165" imgH="3085465" progId="Equation.3">
              <p:embed/>
              <p:pic>
                <p:nvPicPr>
                  <p:cNvPr id="26629" name=""/>
                  <p:cNvPicPr/>
                  <p:nvPr/>
                </p:nvPicPr>
                <p:blipFill>
                  <a:blip r:embed="rId3"/>
                  <a:stretch/>
                </p:blipFill>
                <p:spPr bwMode="auto">
                  <a:xfrm>
                    <a:off x="285720" y="2071678"/>
                    <a:ext cx="4503737" cy="4571976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cxnSp>
        <p:nvCxnSpPr>
          <p:cNvPr id="24" name="Прямая соединительная линия 23"/>
          <p:cNvCxnSpPr>
            <a:cxnSpLocks/>
          </p:cNvCxnSpPr>
          <p:nvPr/>
        </p:nvCxnSpPr>
        <p:spPr bwMode="auto">
          <a:xfrm rot="5400000">
            <a:off x="6036479" y="3464719"/>
            <a:ext cx="78581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cxnSpLocks/>
          </p:cNvCxnSpPr>
          <p:nvPr/>
        </p:nvCxnSpPr>
        <p:spPr bwMode="auto">
          <a:xfrm rot="16199999" flipH="1">
            <a:off x="6357950" y="3929066"/>
            <a:ext cx="571504" cy="428628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cxnSpLocks/>
          </p:cNvCxnSpPr>
          <p:nvPr/>
        </p:nvCxnSpPr>
        <p:spPr bwMode="auto">
          <a:xfrm flipV="1">
            <a:off x="6429388" y="2357430"/>
            <a:ext cx="2214578" cy="1500198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cxnSpLocks/>
          </p:cNvCxnSpPr>
          <p:nvPr/>
        </p:nvCxnSpPr>
        <p:spPr bwMode="auto">
          <a:xfrm>
            <a:off x="6429388" y="3000372"/>
            <a:ext cx="135732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7786710" y="335756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H</a:t>
            </a:r>
            <a:endParaRPr lang="ru-RU"/>
          </a:p>
        </p:txBody>
      </p:sp>
      <p:cxnSp>
        <p:nvCxnSpPr>
          <p:cNvPr id="40" name="Прямая соединительная линия 39"/>
          <p:cNvCxnSpPr>
            <a:cxnSpLocks/>
          </p:cNvCxnSpPr>
          <p:nvPr/>
        </p:nvCxnSpPr>
        <p:spPr bwMode="auto">
          <a:xfrm rot="5400000">
            <a:off x="7429520" y="3357562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cxnSpLocks/>
          </p:cNvCxnSpPr>
          <p:nvPr/>
        </p:nvCxnSpPr>
        <p:spPr bwMode="auto">
          <a:xfrm>
            <a:off x="7429520" y="3500438"/>
            <a:ext cx="21431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cxnSpLocks/>
          </p:cNvCxnSpPr>
          <p:nvPr/>
        </p:nvCxnSpPr>
        <p:spPr bwMode="auto">
          <a:xfrm>
            <a:off x="6643702" y="2285992"/>
            <a:ext cx="2000264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cxnSpLocks/>
          </p:cNvCxnSpPr>
          <p:nvPr/>
        </p:nvCxnSpPr>
        <p:spPr bwMode="auto">
          <a:xfrm>
            <a:off x="6572264" y="2143116"/>
            <a:ext cx="21431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cxnSpLocks/>
          </p:cNvCxnSpPr>
          <p:nvPr/>
        </p:nvCxnSpPr>
        <p:spPr bwMode="auto">
          <a:xfrm rot="16199999" flipH="1">
            <a:off x="6750859" y="2178835"/>
            <a:ext cx="14287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214282" y="1214422"/>
            <a:ext cx="5572164" cy="452596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400"/>
              <a:t>Решение:</a:t>
            </a:r>
            <a:r>
              <a:rPr lang="en-US" sz="2400"/>
              <a:t>  3. </a:t>
            </a:r>
            <a:r>
              <a:rPr lang="ru-RU" sz="2400"/>
              <a:t>координатный метод</a:t>
            </a:r>
            <a:endParaRPr/>
          </a:p>
          <a:p>
            <a:pPr>
              <a:buNone/>
              <a:defRPr/>
            </a:pPr>
            <a:r>
              <a:rPr lang="ru-RU" sz="2000"/>
              <a:t>Введем прямоугольную систему координат с началом в т. С:</a:t>
            </a:r>
            <a:endParaRPr/>
          </a:p>
          <a:p>
            <a:pPr>
              <a:buNone/>
              <a:defRPr/>
            </a:pPr>
            <a:r>
              <a:rPr lang="ru-RU" sz="2000"/>
              <a:t>С(0;0;0)</a:t>
            </a:r>
            <a:r>
              <a:rPr lang="en-US" sz="2000"/>
              <a:t>;  A(√3; 1; 0); D(0; 0; 1,5);  B</a:t>
            </a:r>
            <a:r>
              <a:rPr lang="en-US" sz="2000">
                <a:latin typeface="Calibri"/>
              </a:rPr>
              <a:t>₁(0; 2; 3)</a:t>
            </a:r>
            <a:endParaRPr/>
          </a:p>
          <a:p>
            <a:pPr>
              <a:buNone/>
              <a:defRPr/>
            </a:pPr>
            <a:r>
              <a:rPr lang="ru-RU" sz="2000">
                <a:latin typeface="Calibri"/>
              </a:rPr>
              <a:t>Уравнение плоскости </a:t>
            </a:r>
            <a:r>
              <a:rPr lang="en-US" sz="2000" i="1">
                <a:latin typeface="Calibri"/>
              </a:rPr>
              <a:t>ax+by+cz+d</a:t>
            </a:r>
            <a:r>
              <a:rPr lang="en-US" sz="2000" i="1">
                <a:latin typeface="Calibri"/>
              </a:rPr>
              <a:t>=0</a:t>
            </a:r>
            <a:endParaRPr/>
          </a:p>
          <a:p>
            <a:pPr>
              <a:buNone/>
              <a:defRPr/>
            </a:pPr>
            <a:endParaRPr lang="ru-RU" sz="2400"/>
          </a:p>
          <a:p>
            <a:pPr>
              <a:buNone/>
              <a:defRPr/>
            </a:pPr>
            <a:endParaRPr lang="ru-RU" sz="240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14282" y="0"/>
            <a:ext cx="89297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/>
              <a:t>Пример 1</a:t>
            </a:r>
            <a:r>
              <a:rPr lang="ru-RU" sz="2400"/>
              <a:t>: В правильной треугольной призме  </a:t>
            </a:r>
            <a:r>
              <a:rPr lang="ru-RU" sz="2400" i="1"/>
              <a:t>ABCA</a:t>
            </a:r>
            <a:r>
              <a:rPr lang="ru-RU" sz="2400" baseline="-25000"/>
              <a:t>1</a:t>
            </a:r>
            <a:r>
              <a:rPr lang="ru-RU" sz="2400" i="1"/>
              <a:t>B</a:t>
            </a:r>
            <a:r>
              <a:rPr lang="ru-RU" sz="2400" baseline="-25000"/>
              <a:t>1</a:t>
            </a:r>
            <a:r>
              <a:rPr lang="ru-RU" sz="2400" i="1"/>
              <a:t>C</a:t>
            </a:r>
            <a:r>
              <a:rPr lang="ru-RU" sz="2400" baseline="-25000"/>
              <a:t>1</a:t>
            </a:r>
            <a:r>
              <a:rPr lang="ru-RU" sz="2400"/>
              <a:t> стороны основания равны 2, боковые ребра равны 3, точка </a:t>
            </a:r>
            <a:r>
              <a:rPr lang="ru-RU" sz="2400" i="1"/>
              <a:t>D</a:t>
            </a:r>
            <a:r>
              <a:rPr lang="ru-RU" sz="2400"/>
              <a:t> — середина ребра </a:t>
            </a:r>
            <a:r>
              <a:rPr lang="ru-RU" sz="2400" i="1"/>
              <a:t>CC</a:t>
            </a:r>
            <a:r>
              <a:rPr lang="ru-RU" sz="2400" baseline="-25000"/>
              <a:t>1</a:t>
            </a:r>
            <a:r>
              <a:rPr lang="ru-RU" sz="2400"/>
              <a:t>. Найдите расстояние от вершины </a:t>
            </a:r>
            <a:r>
              <a:rPr lang="ru-RU" sz="2400" i="1"/>
              <a:t>C</a:t>
            </a:r>
            <a:r>
              <a:rPr lang="ru-RU" sz="2400"/>
              <a:t> до плоскости </a:t>
            </a:r>
            <a:r>
              <a:rPr lang="ru-RU" sz="2400" i="1"/>
              <a:t>ADB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grpSp>
        <p:nvGrpSpPr>
          <p:cNvPr id="5" name="Группа 4"/>
          <p:cNvGrpSpPr/>
          <p:nvPr/>
        </p:nvGrpSpPr>
        <p:grpSpPr bwMode="auto">
          <a:xfrm>
            <a:off x="6215074" y="1571612"/>
            <a:ext cx="2357454" cy="2928958"/>
            <a:chOff x="6000760" y="1643050"/>
            <a:chExt cx="2786070" cy="3214711"/>
          </a:xfrm>
        </p:grpSpPr>
        <p:pic>
          <p:nvPicPr>
            <p:cNvPr id="6" name="Picture 4" descr="Картинки по запросу правильная треугольная призма"/>
            <p:cNvPicPr>
              <a:picLocks noChangeAspect="1" noChangeArrowheads="1"/>
            </p:cNvPicPr>
            <p:nvPr/>
          </p:nvPicPr>
          <p:blipFill>
            <a:blip r:embed="rId2"/>
            <a:stretch/>
          </p:blipFill>
          <p:spPr bwMode="auto">
            <a:xfrm>
              <a:off x="6000760" y="1643050"/>
              <a:ext cx="2786070" cy="3214711"/>
            </a:xfrm>
            <a:prstGeom prst="rect">
              <a:avLst/>
            </a:prstGeom>
            <a:noFill/>
          </p:spPr>
        </p:pic>
        <p:grpSp>
          <p:nvGrpSpPr>
            <p:cNvPr id="7" name="Группа 19"/>
            <p:cNvGrpSpPr/>
            <p:nvPr/>
          </p:nvGrpSpPr>
          <p:grpSpPr bwMode="auto">
            <a:xfrm>
              <a:off x="6080362" y="2581597"/>
              <a:ext cx="477614" cy="433176"/>
              <a:chOff x="6080362" y="2581597"/>
              <a:chExt cx="477614" cy="433176"/>
            </a:xfrm>
          </p:grpSpPr>
          <p:sp>
            <p:nvSpPr>
              <p:cNvPr id="8" name="Овал 7"/>
              <p:cNvSpPr/>
              <p:nvPr/>
            </p:nvSpPr>
            <p:spPr bwMode="auto">
              <a:xfrm>
                <a:off x="6398772" y="2942577"/>
                <a:ext cx="79602" cy="72196"/>
              </a:xfrm>
              <a:prstGeom prst="ellipse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9" name="TextBox 8"/>
              <p:cNvSpPr txBox="1"/>
              <p:nvPr/>
            </p:nvSpPr>
            <p:spPr bwMode="auto">
              <a:xfrm>
                <a:off x="6080362" y="2581597"/>
                <a:ext cx="477614" cy="3732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ru-RU" i="1"/>
                  <a:t>D</a:t>
                </a:r>
                <a:endParaRPr lang="ru-RU"/>
              </a:p>
            </p:txBody>
          </p:sp>
        </p:grpSp>
      </p:grpSp>
      <p:grpSp>
        <p:nvGrpSpPr>
          <p:cNvPr id="45" name="Группа 44"/>
          <p:cNvGrpSpPr/>
          <p:nvPr/>
        </p:nvGrpSpPr>
        <p:grpSpPr bwMode="auto">
          <a:xfrm>
            <a:off x="6143604" y="1214422"/>
            <a:ext cx="3000396" cy="3655480"/>
            <a:chOff x="5643570" y="1285860"/>
            <a:chExt cx="3000396" cy="3655480"/>
          </a:xfrm>
        </p:grpSpPr>
        <p:cxnSp>
          <p:nvCxnSpPr>
            <p:cNvPr id="12" name="Прямая со стрелкой 11"/>
            <p:cNvCxnSpPr>
              <a:cxnSpLocks/>
            </p:cNvCxnSpPr>
            <p:nvPr/>
          </p:nvCxnSpPr>
          <p:spPr bwMode="auto">
            <a:xfrm>
              <a:off x="6072198" y="3643314"/>
              <a:ext cx="2571768" cy="428628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>
              <a:cxnSpLocks/>
            </p:cNvCxnSpPr>
            <p:nvPr/>
          </p:nvCxnSpPr>
          <p:spPr bwMode="auto">
            <a:xfrm rot="5400000">
              <a:off x="5429256" y="4143380"/>
              <a:ext cx="1143008" cy="142876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cxnSpLocks/>
            </p:cNvCxnSpPr>
            <p:nvPr/>
          </p:nvCxnSpPr>
          <p:spPr bwMode="auto">
            <a:xfrm rot="5400000" flipH="1" flipV="1">
              <a:off x="4929190" y="2500306"/>
              <a:ext cx="2286016" cy="1587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 bwMode="auto">
            <a:xfrm>
              <a:off x="5643570" y="4572008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х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8286775" y="37147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у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 bwMode="auto">
            <a:xfrm>
              <a:off x="5857884" y="1285860"/>
              <a:ext cx="21431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B050"/>
                  </a:solidFill>
                </a:rPr>
                <a:t>z</a:t>
              </a:r>
              <a:endParaRPr lang="ru-RU">
                <a:solidFill>
                  <a:srgbClr val="00B050"/>
                </a:solidFill>
              </a:endParaRPr>
            </a:p>
          </p:txBody>
        </p:sp>
      </p:grpSp>
      <p:grpSp>
        <p:nvGrpSpPr>
          <p:cNvPr id="46" name="Группа 45"/>
          <p:cNvGrpSpPr/>
          <p:nvPr/>
        </p:nvGrpSpPr>
        <p:grpSpPr bwMode="auto">
          <a:xfrm>
            <a:off x="5929322" y="4572008"/>
            <a:ext cx="2932068" cy="1972489"/>
            <a:chOff x="5786446" y="4572008"/>
            <a:chExt cx="2932068" cy="1972489"/>
          </a:xfrm>
        </p:grpSpPr>
        <p:grpSp>
          <p:nvGrpSpPr>
            <p:cNvPr id="42" name="Группа 41"/>
            <p:cNvGrpSpPr/>
            <p:nvPr/>
          </p:nvGrpSpPr>
          <p:grpSpPr bwMode="auto">
            <a:xfrm>
              <a:off x="5786446" y="4572008"/>
              <a:ext cx="2932068" cy="1972489"/>
              <a:chOff x="5715008" y="4397611"/>
              <a:chExt cx="3146382" cy="1972489"/>
            </a:xfrm>
          </p:grpSpPr>
          <p:grpSp>
            <p:nvGrpSpPr>
              <p:cNvPr id="29" name="Группа 28"/>
              <p:cNvGrpSpPr/>
              <p:nvPr/>
            </p:nvGrpSpPr>
            <p:grpSpPr bwMode="auto">
              <a:xfrm>
                <a:off x="6672891" y="4397611"/>
                <a:ext cx="1928826" cy="1869530"/>
                <a:chOff x="6715140" y="4714884"/>
                <a:chExt cx="1928826" cy="1940968"/>
              </a:xfrm>
            </p:grpSpPr>
            <p:sp>
              <p:nvSpPr>
                <p:cNvPr id="24" name="Равнобедренный треугольник 23"/>
                <p:cNvSpPr/>
                <p:nvPr/>
              </p:nvSpPr>
              <p:spPr bwMode="auto">
                <a:xfrm>
                  <a:off x="6858016" y="5072074"/>
                  <a:ext cx="1500198" cy="1214446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accent1">
                    <a:alpha val="11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sp>
              <p:nvSpPr>
                <p:cNvPr id="25" name="TextBox 24"/>
                <p:cNvSpPr txBox="1"/>
                <p:nvPr/>
              </p:nvSpPr>
              <p:spPr bwMode="auto">
                <a:xfrm>
                  <a:off x="6715140" y="628652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A</a:t>
                  </a:r>
                  <a:endParaRPr lang="ru-RU"/>
                </a:p>
              </p:txBody>
            </p:sp>
            <p:sp>
              <p:nvSpPr>
                <p:cNvPr id="26" name="TextBox 25"/>
                <p:cNvSpPr txBox="1"/>
                <p:nvPr/>
              </p:nvSpPr>
              <p:spPr bwMode="auto">
                <a:xfrm>
                  <a:off x="8358214" y="6286520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B</a:t>
                  </a:r>
                  <a:endParaRPr lang="ru-RU"/>
                </a:p>
              </p:txBody>
            </p:sp>
            <p:sp>
              <p:nvSpPr>
                <p:cNvPr id="27" name="TextBox 26"/>
                <p:cNvSpPr txBox="1"/>
                <p:nvPr/>
              </p:nvSpPr>
              <p:spPr bwMode="auto">
                <a:xfrm>
                  <a:off x="7572396" y="4714884"/>
                  <a:ext cx="285752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C</a:t>
                  </a:r>
                  <a:endParaRPr lang="ru-RU"/>
                </a:p>
              </p:txBody>
            </p:sp>
          </p:grpSp>
          <p:cxnSp>
            <p:nvCxnSpPr>
              <p:cNvPr id="30" name="Прямая со стрелкой 29"/>
              <p:cNvCxnSpPr>
                <a:cxnSpLocks/>
              </p:cNvCxnSpPr>
              <p:nvPr/>
            </p:nvCxnSpPr>
            <p:spPr bwMode="auto">
              <a:xfrm rot="16199999" flipH="1">
                <a:off x="7322363" y="5036355"/>
                <a:ext cx="1571636" cy="1071570"/>
              </a:xfrm>
              <a:prstGeom prst="straightConnector1">
                <a:avLst/>
              </a:prstGeom>
              <a:ln w="19050">
                <a:solidFill>
                  <a:srgbClr val="00B050">
                    <a:alpha val="89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Прямоугольник 31"/>
              <p:cNvSpPr/>
              <p:nvPr/>
            </p:nvSpPr>
            <p:spPr bwMode="auto">
              <a:xfrm>
                <a:off x="8572528" y="6000768"/>
                <a:ext cx="288862" cy="369332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>
                    <a:solidFill>
                      <a:srgbClr val="00B050"/>
                    </a:solidFill>
                  </a:rPr>
                  <a:t>у</a:t>
                </a:r>
                <a:endParaRPr lang="ru-RU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33" name="Прямая со стрелкой 32"/>
              <p:cNvCxnSpPr>
                <a:cxnSpLocks/>
              </p:cNvCxnSpPr>
              <p:nvPr/>
            </p:nvCxnSpPr>
            <p:spPr bwMode="auto">
              <a:xfrm rot="10800000" flipV="1">
                <a:off x="5715008" y="4786322"/>
                <a:ext cx="1857388" cy="928694"/>
              </a:xfrm>
              <a:prstGeom prst="straightConnector1">
                <a:avLst/>
              </a:prstGeom>
              <a:ln w="19050">
                <a:solidFill>
                  <a:srgbClr val="00B050">
                    <a:alpha val="89000"/>
                  </a:srgb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Прямоугольник 36"/>
              <p:cNvSpPr/>
              <p:nvPr/>
            </p:nvSpPr>
            <p:spPr bwMode="auto">
              <a:xfrm>
                <a:off x="5786446" y="5572140"/>
                <a:ext cx="284052" cy="369332"/>
              </a:xfrm>
              <a:prstGeom prst="rect">
                <a:avLst/>
              </a:prstGeom>
              <a:grp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ru-RU">
                    <a:solidFill>
                      <a:srgbClr val="00B050"/>
                    </a:solidFill>
                  </a:rPr>
                  <a:t>х</a:t>
                </a:r>
                <a:endParaRPr lang="ru-RU">
                  <a:solidFill>
                    <a:srgbClr val="00B050"/>
                  </a:solidFill>
                </a:endParaRPr>
              </a:p>
            </p:txBody>
          </p:sp>
          <p:cxnSp>
            <p:nvCxnSpPr>
              <p:cNvPr id="40" name="Прямая соединительная линия 39"/>
              <p:cNvCxnSpPr>
                <a:cxnSpLocks/>
                <a:stCxn id="24" idx="5"/>
                <a:endCxn id="25" idx="0"/>
              </p:cNvCxnSpPr>
              <p:nvPr/>
            </p:nvCxnSpPr>
            <p:spPr bwMode="auto">
              <a:xfrm flipH="1">
                <a:off x="6780048" y="5326528"/>
                <a:ext cx="1160868" cy="584874"/>
              </a:xfrm>
              <a:prstGeom prst="line">
                <a:avLst/>
              </a:prstGeom>
              <a:ln w="190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4" name="Прямая соединительная линия 43"/>
            <p:cNvCxnSpPr>
              <a:cxnSpLocks/>
              <a:stCxn id="25" idx="0"/>
            </p:cNvCxnSpPr>
            <p:nvPr/>
          </p:nvCxnSpPr>
          <p:spPr bwMode="auto">
            <a:xfrm rot="16199999" flipV="1">
              <a:off x="6363096" y="5669953"/>
              <a:ext cx="553576" cy="278115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785786" y="3341963"/>
          <a:ext cx="1428760" cy="1301483"/>
        </p:xfrm>
        <a:graphic>
          <a:graphicData uri="http://schemas.openxmlformats.org/presentationml/2006/ole">
            <p:oleObj name="oleObj" r:id="rId4" imgW="914400" imgH="889000" progId="Equation.3">
              <p:embed/>
              <p:pic>
                <p:nvPicPr>
                  <p:cNvPr id="26630" name=""/>
                  <p:cNvPicPr/>
                  <p:nvPr/>
                </p:nvPicPr>
                <p:blipFill>
                  <a:blip r:embed="rId3"/>
                  <a:stretch/>
                </p:blipFill>
                <p:spPr bwMode="auto">
                  <a:xfrm>
                    <a:off x="785786" y="3341963"/>
                    <a:ext cx="1428760" cy="1301483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48" name="Левая фигурная скобка 47"/>
          <p:cNvSpPr/>
          <p:nvPr/>
        </p:nvSpPr>
        <p:spPr bwMode="auto">
          <a:xfrm>
            <a:off x="500034" y="3357562"/>
            <a:ext cx="285751" cy="1357322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2928926" y="3357562"/>
          <a:ext cx="1214446" cy="1500198"/>
        </p:xfrm>
        <a:graphic>
          <a:graphicData uri="http://schemas.openxmlformats.org/presentationml/2006/ole">
            <p:oleObj name="oleObj" r:id="rId6" imgW="596900" imgH="1092200" progId="Equation.3">
              <p:embed/>
              <p:pic>
                <p:nvPicPr>
                  <p:cNvPr id="26631" name=""/>
                  <p:cNvPicPr/>
                  <p:nvPr/>
                </p:nvPicPr>
                <p:blipFill>
                  <a:blip r:embed="rId5"/>
                  <a:stretch/>
                </p:blipFill>
                <p:spPr bwMode="auto">
                  <a:xfrm>
                    <a:off x="2928926" y="3357562"/>
                    <a:ext cx="1214446" cy="1500198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51" name="Левая фигурная скобка 50"/>
          <p:cNvSpPr/>
          <p:nvPr/>
        </p:nvSpPr>
        <p:spPr bwMode="auto">
          <a:xfrm>
            <a:off x="2571736" y="3429000"/>
            <a:ext cx="214315" cy="1285884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214282" y="4929198"/>
          <a:ext cx="5357850" cy="1571849"/>
        </p:xfrm>
        <a:graphic>
          <a:graphicData uri="http://schemas.openxmlformats.org/presentationml/2006/ole">
            <p:oleObj name="oleObj" r:id="rId8" imgW="4013200" imgH="1168400" progId="Equation.3">
              <p:embed/>
              <p:pic>
                <p:nvPicPr>
                  <p:cNvPr id="26632" name=""/>
                  <p:cNvPicPr/>
                  <p:nvPr/>
                </p:nvPicPr>
                <p:blipFill>
                  <a:blip r:embed="rId7"/>
                  <a:stretch/>
                </p:blipFill>
                <p:spPr bwMode="auto">
                  <a:xfrm>
                    <a:off x="214282" y="4929198"/>
                    <a:ext cx="5357850" cy="1571849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/>
              <a:t>Пример 2</a:t>
            </a:r>
            <a:r>
              <a:rPr lang="ru-RU" sz="2400"/>
              <a:t>:  В кубе ABCDA</a:t>
            </a:r>
            <a:r>
              <a:rPr lang="ru-RU" sz="2400" baseline="-25000"/>
              <a:t>1</a:t>
            </a:r>
            <a:r>
              <a:rPr lang="ru-RU" sz="2400"/>
              <a:t>B</a:t>
            </a:r>
            <a:r>
              <a:rPr lang="ru-RU" sz="2400" baseline="-25000"/>
              <a:t>1</a:t>
            </a:r>
            <a:r>
              <a:rPr lang="ru-RU" sz="2400"/>
              <a:t>C</a:t>
            </a:r>
            <a:r>
              <a:rPr lang="ru-RU" sz="2400" baseline="-25000"/>
              <a:t>1</a:t>
            </a:r>
            <a:r>
              <a:rPr lang="ru-RU" sz="2400"/>
              <a:t>D</a:t>
            </a:r>
            <a:r>
              <a:rPr lang="ru-RU" sz="2400" baseline="-25000"/>
              <a:t>1</a:t>
            </a:r>
            <a:r>
              <a:rPr lang="ru-RU" sz="2400"/>
              <a:t> все ребра равны 2. Найти расстояние между прямыми АВ</a:t>
            </a:r>
            <a:r>
              <a:rPr lang="ru-RU" sz="2400" baseline="-25000"/>
              <a:t>1 </a:t>
            </a:r>
            <a:r>
              <a:rPr lang="ru-RU" sz="2400"/>
              <a:t> и ВD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1000108"/>
            <a:ext cx="6143668" cy="2214578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000" b="1"/>
              <a:t>Решение</a:t>
            </a:r>
            <a:r>
              <a:rPr lang="ru-RU" sz="2000"/>
              <a:t>: 1. поэтапно-вычислительный (</a:t>
            </a:r>
            <a:r>
              <a:rPr lang="ru-RU" sz="2000"/>
              <a:t>крит</a:t>
            </a:r>
            <a:r>
              <a:rPr lang="ru-RU" sz="2000"/>
              <a:t>.)</a:t>
            </a:r>
            <a:endParaRPr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/>
              <a:t>1. </a:t>
            </a:r>
            <a:r>
              <a:rPr lang="ru-RU" sz="2000"/>
              <a:t>Через середину  </a:t>
            </a:r>
            <a:r>
              <a:rPr lang="ru-RU" sz="2000" i="1"/>
              <a:t>BD</a:t>
            </a:r>
            <a:r>
              <a:rPr lang="ru-RU" sz="2000" baseline="-25000"/>
              <a:t>1</a:t>
            </a:r>
            <a:r>
              <a:rPr lang="ru-RU" sz="2000"/>
              <a:t> (точку </a:t>
            </a:r>
            <a:r>
              <a:rPr lang="ru-RU" sz="2000" i="1"/>
              <a:t>O</a:t>
            </a:r>
            <a:r>
              <a:rPr lang="ru-RU" sz="2000"/>
              <a:t>) проведем прямую, параллельную прямой 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. Точки пересечения данной прямой с</a:t>
            </a:r>
            <a:r>
              <a:rPr lang="en-US" sz="2000"/>
              <a:t> </a:t>
            </a:r>
            <a:r>
              <a:rPr lang="ru-RU" sz="2000"/>
              <a:t>ребрами </a:t>
            </a:r>
            <a:r>
              <a:rPr lang="en-US" sz="2000"/>
              <a:t> 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 i="1"/>
              <a:t>C</a:t>
            </a:r>
            <a:r>
              <a:rPr lang="ru-RU" sz="2000" baseline="-25000"/>
              <a:t>1</a:t>
            </a:r>
            <a:r>
              <a:rPr lang="ru-RU" sz="2000"/>
              <a:t> и </a:t>
            </a:r>
            <a:r>
              <a:rPr lang="ru-RU" sz="2000" i="1"/>
              <a:t>AD</a:t>
            </a:r>
            <a:r>
              <a:rPr lang="ru-RU" sz="2000"/>
              <a:t> обозначаем </a:t>
            </a:r>
            <a:r>
              <a:rPr lang="en-US" sz="2000"/>
              <a:t> </a:t>
            </a:r>
            <a:r>
              <a:rPr lang="ru-RU" sz="2000"/>
              <a:t>соответственно </a:t>
            </a:r>
            <a:r>
              <a:rPr lang="ru-RU" sz="2000" i="1"/>
              <a:t>N</a:t>
            </a:r>
            <a:r>
              <a:rPr lang="ru-RU" sz="2000"/>
              <a:t> и </a:t>
            </a:r>
            <a:r>
              <a:rPr lang="ru-RU" sz="2000" i="1"/>
              <a:t>M</a:t>
            </a:r>
            <a:r>
              <a:rPr lang="ru-RU" sz="2000"/>
              <a:t>. </a:t>
            </a:r>
            <a:endParaRPr lang="en-US" sz="200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/>
              <a:t> </a:t>
            </a:r>
            <a:r>
              <a:rPr lang="ru-RU" sz="2000" i="1"/>
              <a:t>MN</a:t>
            </a:r>
            <a:r>
              <a:rPr lang="ru-RU" sz="2000"/>
              <a:t> Є </a:t>
            </a:r>
            <a:r>
              <a:rPr lang="ru-RU" sz="2000" i="1"/>
              <a:t>MD</a:t>
            </a:r>
            <a:r>
              <a:rPr lang="ru-RU" sz="2000" baseline="-25000"/>
              <a:t>1</a:t>
            </a:r>
            <a:r>
              <a:rPr lang="ru-RU" sz="2000" i="1"/>
              <a:t>B</a:t>
            </a:r>
            <a:r>
              <a:rPr lang="ru-RU" sz="2000"/>
              <a:t> </a:t>
            </a:r>
            <a:r>
              <a:rPr lang="en-US" sz="2000"/>
              <a:t>, MN//</a:t>
            </a:r>
            <a:r>
              <a:rPr lang="ru-RU" sz="2000"/>
              <a:t> 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 →   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 </a:t>
            </a:r>
            <a:r>
              <a:rPr lang="en-US" sz="2000"/>
              <a:t>//</a:t>
            </a:r>
            <a:r>
              <a:rPr lang="ru-RU" sz="2000"/>
              <a:t> </a:t>
            </a:r>
            <a:r>
              <a:rPr lang="ru-RU" sz="2000" i="1"/>
              <a:t>MD</a:t>
            </a:r>
            <a:r>
              <a:rPr lang="ru-RU" sz="2000" baseline="-25000"/>
              <a:t>1</a:t>
            </a:r>
            <a:r>
              <a:rPr lang="ru-RU" sz="2000" i="1"/>
              <a:t>B</a:t>
            </a:r>
            <a:r>
              <a:rPr lang="ru-RU" sz="2000"/>
              <a:t> →</a:t>
            </a:r>
            <a:r>
              <a:rPr lang="en-US" sz="2000"/>
              <a:t> </a:t>
            </a:r>
            <a:r>
              <a:rPr lang="ru-RU" sz="2000"/>
              <a:t> </a:t>
            </a:r>
            <a:r>
              <a:rPr lang="el-GR" sz="2000"/>
              <a:t>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/>
              <a:t>;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)= </a:t>
            </a:r>
            <a:r>
              <a:rPr lang="el-GR" sz="2000"/>
              <a:t>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/>
              <a:t>;</a:t>
            </a:r>
            <a:r>
              <a:rPr lang="en-US" sz="2000"/>
              <a:t> M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</a:t>
            </a:r>
            <a:endParaRPr lang="en-US" sz="2000"/>
          </a:p>
        </p:txBody>
      </p:sp>
      <p:sp>
        <p:nvSpPr>
          <p:cNvPr id="83" name="Прямоугольник 82"/>
          <p:cNvSpPr/>
          <p:nvPr/>
        </p:nvSpPr>
        <p:spPr bwMode="auto">
          <a:xfrm>
            <a:off x="357158" y="3214686"/>
            <a:ext cx="4786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000"/>
              <a:t>2. </a:t>
            </a:r>
            <a:r>
              <a:rPr lang="ru-RU" sz="2000"/>
              <a:t>Пусть Е – середина АВ</a:t>
            </a:r>
            <a:r>
              <a:rPr lang="ru-RU" sz="2000" baseline="-25000"/>
              <a:t>1</a:t>
            </a:r>
            <a:r>
              <a:rPr lang="ru-RU" sz="2000"/>
              <a:t>, ОЕ </a:t>
            </a:r>
            <a:r>
              <a:rPr lang="ii-CN" sz="2000"/>
              <a:t>ꓕ</a:t>
            </a:r>
            <a:r>
              <a:rPr lang="ru-RU" sz="2000"/>
              <a:t> АВ</a:t>
            </a:r>
            <a:r>
              <a:rPr lang="ru-RU" sz="2000" baseline="-25000"/>
              <a:t>1</a:t>
            </a:r>
            <a:endParaRPr/>
          </a:p>
          <a:p>
            <a:pPr>
              <a:defRPr/>
            </a:pPr>
            <a:r>
              <a:rPr lang="ru-RU" sz="2000" i="1" baseline="-25000"/>
              <a:t>       </a:t>
            </a:r>
            <a:r>
              <a:rPr lang="ru-RU" sz="2000" i="1"/>
              <a:t>MD</a:t>
            </a:r>
            <a:r>
              <a:rPr lang="ru-RU" sz="2000" baseline="-25000"/>
              <a:t>1</a:t>
            </a:r>
            <a:r>
              <a:rPr lang="en-US" sz="2000" i="1"/>
              <a:t>NB – </a:t>
            </a:r>
            <a:r>
              <a:rPr lang="ru-RU" sz="2000" i="1"/>
              <a:t>ромб </a:t>
            </a:r>
            <a:r>
              <a:rPr lang="ru-RU" sz="2000"/>
              <a:t>→ 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en-US" sz="2000"/>
              <a:t> </a:t>
            </a:r>
            <a:r>
              <a:rPr lang="ii-CN" sz="2000"/>
              <a:t>ꓕ</a:t>
            </a:r>
            <a:r>
              <a:rPr lang="ru-RU" sz="2000"/>
              <a:t>  </a:t>
            </a:r>
            <a:r>
              <a:rPr lang="en-US" sz="2000"/>
              <a:t>MN</a:t>
            </a:r>
            <a:r>
              <a:rPr lang="ru-RU" sz="2000"/>
              <a:t> →</a:t>
            </a:r>
            <a:r>
              <a:rPr lang="en-US" sz="2000" i="1"/>
              <a:t> 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ii-CN" sz="2000"/>
              <a:t>ꓕ</a:t>
            </a:r>
            <a:r>
              <a:rPr lang="ru-RU" sz="2000"/>
              <a:t> 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  </a:t>
            </a:r>
            <a:endParaRPr/>
          </a:p>
          <a:p>
            <a:pPr>
              <a:defRPr/>
            </a:pPr>
            <a:r>
              <a:rPr lang="ru-RU" sz="2000"/>
              <a:t>     →</a:t>
            </a:r>
            <a:r>
              <a:rPr lang="ru-RU" sz="2000" i="1"/>
              <a:t> AB</a:t>
            </a:r>
            <a:r>
              <a:rPr lang="ru-RU" sz="2000" baseline="-25000"/>
              <a:t>1</a:t>
            </a:r>
            <a:r>
              <a:rPr lang="ru-RU" sz="2000"/>
              <a:t> </a:t>
            </a:r>
            <a:r>
              <a:rPr lang="ii-CN" sz="2000"/>
              <a:t>ꓕ</a:t>
            </a:r>
            <a:r>
              <a:rPr lang="en-US" sz="2000"/>
              <a:t> </a:t>
            </a:r>
            <a:r>
              <a:rPr lang="ru-RU" sz="2000"/>
              <a:t>ВЕ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 →</a:t>
            </a:r>
            <a:endParaRPr/>
          </a:p>
          <a:p>
            <a:pPr>
              <a:defRPr/>
            </a:pPr>
            <a:endParaRPr lang="ru-RU" sz="2000"/>
          </a:p>
          <a:p>
            <a:pPr>
              <a:defRPr/>
            </a:pPr>
            <a:r>
              <a:rPr lang="el-GR" sz="2000"/>
              <a:t> 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/>
              <a:t>;</a:t>
            </a:r>
            <a:r>
              <a:rPr lang="en-US" sz="2000"/>
              <a:t> M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)=ЕF</a:t>
            </a:r>
            <a:r>
              <a:rPr lang="en-US" sz="2000"/>
              <a:t> – </a:t>
            </a:r>
            <a:r>
              <a:rPr lang="ru-RU" sz="2000"/>
              <a:t>высота в  </a:t>
            </a:r>
            <a:r>
              <a:rPr lang="ru-RU" sz="2000" i="1"/>
              <a:t>Δ ВОЕ.</a:t>
            </a:r>
            <a:endParaRPr lang="en-US" sz="2000"/>
          </a:p>
        </p:txBody>
      </p:sp>
      <p:sp>
        <p:nvSpPr>
          <p:cNvPr id="84" name="TextBox 83"/>
          <p:cNvSpPr txBox="1"/>
          <p:nvPr/>
        </p:nvSpPr>
        <p:spPr bwMode="auto">
          <a:xfrm>
            <a:off x="428596" y="5000635"/>
            <a:ext cx="4286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2000"/>
              <a:t>3. В </a:t>
            </a:r>
            <a:r>
              <a:rPr lang="ru-RU" sz="2000" i="1"/>
              <a:t>Δ ВОЕ ОЕ=АМ=1, ВЕ=√2, ОВ=√3</a:t>
            </a:r>
            <a:r>
              <a:rPr lang="ru-RU" sz="2000"/>
              <a:t> →</a:t>
            </a:r>
            <a:r>
              <a:rPr lang="ru-RU" sz="2000" i="1"/>
              <a:t> Δ ВОЕ  - прямоугольный, </a:t>
            </a:r>
            <a:endParaRPr lang="ru-RU" sz="2000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000101" y="5755023"/>
          <a:ext cx="2571767" cy="720094"/>
        </p:xfrm>
        <a:graphic>
          <a:graphicData uri="http://schemas.openxmlformats.org/presentationml/2006/ole">
            <p:oleObj name="oleObj" r:id="rId3" imgW="1651000" imgH="457200" progId="Equation.3">
              <p:embed/>
              <p:pic>
                <p:nvPicPr>
                  <p:cNvPr id="26633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000101" y="5755023"/>
                    <a:ext cx="2571767" cy="720094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23" name="Группа 22"/>
          <p:cNvGrpSpPr/>
          <p:nvPr/>
        </p:nvGrpSpPr>
        <p:grpSpPr bwMode="auto">
          <a:xfrm>
            <a:off x="5429223" y="1643050"/>
            <a:ext cx="3714777" cy="3357586"/>
            <a:chOff x="5643570" y="2500306"/>
            <a:chExt cx="3357587" cy="3170010"/>
          </a:xfrm>
        </p:grpSpPr>
        <p:sp>
          <p:nvSpPr>
            <p:cNvPr id="11" name="Куб 10"/>
            <p:cNvSpPr/>
            <p:nvPr/>
          </p:nvSpPr>
          <p:spPr bwMode="auto">
            <a:xfrm>
              <a:off x="5919727" y="2774463"/>
              <a:ext cx="2688056" cy="2650455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2" name="Прямая соединительная линия 11"/>
            <p:cNvCxnSpPr>
              <a:cxnSpLocks/>
            </p:cNvCxnSpPr>
            <p:nvPr/>
          </p:nvCxnSpPr>
          <p:spPr bwMode="auto">
            <a:xfrm rot="5400000">
              <a:off x="5581430" y="3768391"/>
              <a:ext cx="1987841" cy="1457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cxnSpLocks/>
            </p:cNvCxnSpPr>
            <p:nvPr/>
          </p:nvCxnSpPr>
          <p:spPr bwMode="auto">
            <a:xfrm>
              <a:off x="6575350" y="4762304"/>
              <a:ext cx="2032433" cy="1473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cxnSpLocks/>
            </p:cNvCxnSpPr>
            <p:nvPr/>
          </p:nvCxnSpPr>
          <p:spPr bwMode="auto">
            <a:xfrm rot="5400000">
              <a:off x="5916232" y="4765799"/>
              <a:ext cx="662614" cy="655623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657478" y="5226134"/>
              <a:ext cx="246462" cy="4174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>
                  <a:latin typeface="+mj-lt"/>
                </a:rPr>
                <a:t>D</a:t>
              </a:r>
              <a:endParaRPr lang="ru-RU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5643570" y="3238291"/>
              <a:ext cx="422543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D</a:t>
              </a:r>
              <a:r>
                <a:rPr lang="ru-RU"/>
                <a:t>₁</a:t>
              </a:r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8607783" y="2641940"/>
              <a:ext cx="393374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B₁</a:t>
              </a:r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607783" y="4629780"/>
              <a:ext cx="196687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6418398" y="2500306"/>
              <a:ext cx="458936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C₁</a:t>
              </a:r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6315087" y="4561468"/>
              <a:ext cx="262249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019709" y="5292395"/>
              <a:ext cx="258275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8019708" y="3370815"/>
              <a:ext cx="411291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A₁</a:t>
              </a:r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 bwMode="auto">
          <a:xfrm>
            <a:off x="7336068" y="4084826"/>
            <a:ext cx="20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</p:txBody>
      </p:sp>
      <p:cxnSp>
        <p:nvCxnSpPr>
          <p:cNvPr id="25" name="Прямая соединительная линия 24"/>
          <p:cNvCxnSpPr>
            <a:cxnSpLocks/>
          </p:cNvCxnSpPr>
          <p:nvPr/>
        </p:nvCxnSpPr>
        <p:spPr bwMode="auto">
          <a:xfrm>
            <a:off x="5714975" y="2643182"/>
            <a:ext cx="2928958" cy="1357322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cxnSpLocks/>
            <a:stCxn id="17" idx="1"/>
          </p:cNvCxnSpPr>
          <p:nvPr/>
        </p:nvCxnSpPr>
        <p:spPr bwMode="auto">
          <a:xfrm rot="10800000" flipV="1">
            <a:off x="8000998" y="1993207"/>
            <a:ext cx="707781" cy="272871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cxnSpLocks/>
          </p:cNvCxnSpPr>
          <p:nvPr/>
        </p:nvCxnSpPr>
        <p:spPr bwMode="auto">
          <a:xfrm rot="10800000" flipV="1">
            <a:off x="6857983" y="2000240"/>
            <a:ext cx="707781" cy="272871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6929421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O</a:t>
            </a:r>
            <a:endParaRPr lang="ru-RU"/>
          </a:p>
        </p:txBody>
      </p:sp>
      <p:sp>
        <p:nvSpPr>
          <p:cNvPr id="65" name="TextBox 64"/>
          <p:cNvSpPr txBox="1"/>
          <p:nvPr/>
        </p:nvSpPr>
        <p:spPr bwMode="auto">
          <a:xfrm>
            <a:off x="7358049" y="15001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N</a:t>
            </a:r>
            <a:endParaRPr lang="ru-RU"/>
          </a:p>
        </p:txBody>
      </p:sp>
      <p:sp>
        <p:nvSpPr>
          <p:cNvPr id="66" name="TextBox 65"/>
          <p:cNvSpPr txBox="1"/>
          <p:nvPr/>
        </p:nvSpPr>
        <p:spPr bwMode="auto">
          <a:xfrm>
            <a:off x="6572231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M</a:t>
            </a:r>
            <a:endParaRPr lang="ru-RU"/>
          </a:p>
        </p:txBody>
      </p:sp>
      <p:cxnSp>
        <p:nvCxnSpPr>
          <p:cNvPr id="69" name="Прямая соединительная линия 68"/>
          <p:cNvCxnSpPr>
            <a:cxnSpLocks/>
            <a:endCxn id="11" idx="0"/>
          </p:cNvCxnSpPr>
          <p:nvPr/>
        </p:nvCxnSpPr>
        <p:spPr bwMode="auto">
          <a:xfrm flipV="1">
            <a:off x="5714975" y="1933429"/>
            <a:ext cx="1857703" cy="70975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cxnSpLocks/>
          </p:cNvCxnSpPr>
          <p:nvPr/>
        </p:nvCxnSpPr>
        <p:spPr bwMode="auto">
          <a:xfrm flipV="1">
            <a:off x="6857983" y="4000504"/>
            <a:ext cx="1857703" cy="709753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cxnSpLocks/>
          </p:cNvCxnSpPr>
          <p:nvPr/>
        </p:nvCxnSpPr>
        <p:spPr bwMode="auto">
          <a:xfrm rot="16199999" flipV="1">
            <a:off x="5214910" y="3143247"/>
            <a:ext cx="2143141" cy="114301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cxnSpLocks/>
          </p:cNvCxnSpPr>
          <p:nvPr/>
        </p:nvCxnSpPr>
        <p:spPr bwMode="auto">
          <a:xfrm rot="16199999" flipV="1">
            <a:off x="7072299" y="2428869"/>
            <a:ext cx="2143141" cy="1143010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cxnSpLocks/>
          </p:cNvCxnSpPr>
          <p:nvPr/>
        </p:nvCxnSpPr>
        <p:spPr bwMode="auto">
          <a:xfrm>
            <a:off x="7215173" y="3357562"/>
            <a:ext cx="1143008" cy="0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>
            <a:cxnSpLocks/>
            <a:endCxn id="18" idx="1"/>
          </p:cNvCxnSpPr>
          <p:nvPr/>
        </p:nvCxnSpPr>
        <p:spPr bwMode="auto">
          <a:xfrm rot="16199999" flipH="1">
            <a:off x="8162926" y="3552820"/>
            <a:ext cx="741108" cy="350595"/>
          </a:xfrm>
          <a:prstGeom prst="line">
            <a:avLst/>
          </a:prstGeom>
          <a:ln w="2540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 bwMode="auto">
          <a:xfrm>
            <a:off x="8358181" y="30003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Е</a:t>
            </a:r>
            <a:endParaRPr lang="ru-RU"/>
          </a:p>
        </p:txBody>
      </p:sp>
      <p:grpSp>
        <p:nvGrpSpPr>
          <p:cNvPr id="130" name="Группа 129"/>
          <p:cNvGrpSpPr/>
          <p:nvPr/>
        </p:nvGrpSpPr>
        <p:grpSpPr bwMode="auto">
          <a:xfrm>
            <a:off x="6072198" y="5196020"/>
            <a:ext cx="2571768" cy="1661979"/>
            <a:chOff x="5786446" y="5072074"/>
            <a:chExt cx="3071834" cy="1804855"/>
          </a:xfrm>
        </p:grpSpPr>
        <p:sp>
          <p:nvSpPr>
            <p:cNvPr id="95" name="Прямоугольный треугольник 94"/>
            <p:cNvSpPr/>
            <p:nvPr/>
          </p:nvSpPr>
          <p:spPr bwMode="auto">
            <a:xfrm rot="12630153" flipH="1">
              <a:off x="6213700" y="5792722"/>
              <a:ext cx="1931576" cy="1084207"/>
            </a:xfrm>
            <a:prstGeom prst="rtTriangle">
              <a:avLst/>
            </a:prstGeom>
            <a:solidFill>
              <a:schemeClr val="accent1">
                <a:alpha val="1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6" name="TextBox 95"/>
            <p:cNvSpPr txBox="1"/>
            <p:nvPr/>
          </p:nvSpPr>
          <p:spPr bwMode="auto">
            <a:xfrm>
              <a:off x="5786446" y="621508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/>
                <a:t>О</a:t>
              </a:r>
              <a:endParaRPr lang="ru-RU"/>
            </a:p>
          </p:txBody>
        </p:sp>
        <p:sp>
          <p:nvSpPr>
            <p:cNvPr id="97" name="TextBox 96"/>
            <p:cNvSpPr txBox="1"/>
            <p:nvPr/>
          </p:nvSpPr>
          <p:spPr bwMode="auto">
            <a:xfrm>
              <a:off x="8286775" y="6143644"/>
              <a:ext cx="5715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/>
                <a:t>В</a:t>
              </a:r>
              <a:endParaRPr lang="ru-RU"/>
            </a:p>
          </p:txBody>
        </p:sp>
        <p:sp>
          <p:nvSpPr>
            <p:cNvPr id="98" name="TextBox 97"/>
            <p:cNvSpPr txBox="1"/>
            <p:nvPr/>
          </p:nvSpPr>
          <p:spPr bwMode="auto">
            <a:xfrm>
              <a:off x="6429388" y="5072074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/>
                <a:t>Е</a:t>
              </a:r>
              <a:endParaRPr lang="ru-RU"/>
            </a:p>
          </p:txBody>
        </p:sp>
        <p:cxnSp>
          <p:nvCxnSpPr>
            <p:cNvPr id="100" name="Прямая соединительная линия 99"/>
            <p:cNvCxnSpPr>
              <a:cxnSpLocks/>
            </p:cNvCxnSpPr>
            <p:nvPr/>
          </p:nvCxnSpPr>
          <p:spPr bwMode="auto">
            <a:xfrm rot="5400000">
              <a:off x="6185426" y="5887540"/>
              <a:ext cx="91655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Прямоугольник 101"/>
            <p:cNvSpPr/>
            <p:nvPr/>
          </p:nvSpPr>
          <p:spPr bwMode="auto">
            <a:xfrm>
              <a:off x="6643702" y="5929330"/>
              <a:ext cx="290464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ru-RU"/>
                <a:t>F</a:t>
              </a:r>
              <a:endParaRPr lang="ru-RU"/>
            </a:p>
          </p:txBody>
        </p:sp>
        <p:cxnSp>
          <p:nvCxnSpPr>
            <p:cNvPr id="104" name="Прямая соединительная линия 103"/>
            <p:cNvCxnSpPr>
              <a:cxnSpLocks/>
            </p:cNvCxnSpPr>
            <p:nvPr/>
          </p:nvCxnSpPr>
          <p:spPr bwMode="auto">
            <a:xfrm rot="5400000">
              <a:off x="6357950" y="6215082"/>
              <a:ext cx="14287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Прямая соединительная линия 105"/>
            <p:cNvCxnSpPr>
              <a:cxnSpLocks/>
            </p:cNvCxnSpPr>
            <p:nvPr/>
          </p:nvCxnSpPr>
          <p:spPr bwMode="auto">
            <a:xfrm rot="10800000">
              <a:off x="6429388" y="6143644"/>
              <a:ext cx="21431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0" name="Группа 119"/>
          <p:cNvGrpSpPr/>
          <p:nvPr/>
        </p:nvGrpSpPr>
        <p:grpSpPr bwMode="auto">
          <a:xfrm>
            <a:off x="8001024" y="3357562"/>
            <a:ext cx="357190" cy="357190"/>
            <a:chOff x="8429652" y="4286256"/>
            <a:chExt cx="357190" cy="357190"/>
          </a:xfrm>
        </p:grpSpPr>
        <p:cxnSp>
          <p:nvCxnSpPr>
            <p:cNvPr id="103" name="Прямая соединительная линия 102"/>
            <p:cNvCxnSpPr>
              <a:cxnSpLocks/>
            </p:cNvCxnSpPr>
            <p:nvPr/>
          </p:nvCxnSpPr>
          <p:spPr bwMode="auto">
            <a:xfrm rot="10800000">
              <a:off x="8501090" y="4429132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>
              <a:cxnSpLocks/>
            </p:cNvCxnSpPr>
            <p:nvPr/>
          </p:nvCxnSpPr>
          <p:spPr bwMode="auto">
            <a:xfrm rot="5400000">
              <a:off x="8393933" y="446485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>
              <a:cxnSpLocks/>
            </p:cNvCxnSpPr>
            <p:nvPr/>
          </p:nvCxnSpPr>
          <p:spPr bwMode="auto">
            <a:xfrm rot="5400000">
              <a:off x="8501090" y="4357694"/>
              <a:ext cx="357190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 bwMode="auto">
          <a:xfrm>
            <a:off x="4114800" y="297476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b="1"/>
              <a:t>Пример 2</a:t>
            </a:r>
            <a:r>
              <a:rPr lang="ru-RU" sz="2400"/>
              <a:t>:  В кубе ABCDA</a:t>
            </a:r>
            <a:r>
              <a:rPr lang="ru-RU" sz="2400" baseline="-25000"/>
              <a:t>1</a:t>
            </a:r>
            <a:r>
              <a:rPr lang="ru-RU" sz="2400"/>
              <a:t>B</a:t>
            </a:r>
            <a:r>
              <a:rPr lang="ru-RU" sz="2400" baseline="-25000"/>
              <a:t>1</a:t>
            </a:r>
            <a:r>
              <a:rPr lang="ru-RU" sz="2400"/>
              <a:t>C</a:t>
            </a:r>
            <a:r>
              <a:rPr lang="ru-RU" sz="2400" baseline="-25000"/>
              <a:t>1</a:t>
            </a:r>
            <a:r>
              <a:rPr lang="ru-RU" sz="2400"/>
              <a:t>D</a:t>
            </a:r>
            <a:r>
              <a:rPr lang="ru-RU" sz="2400" baseline="-25000"/>
              <a:t>1</a:t>
            </a:r>
            <a:r>
              <a:rPr lang="ru-RU" sz="2400"/>
              <a:t> все ребра равны 2. Найти расстояние между прямыми АВ</a:t>
            </a:r>
            <a:r>
              <a:rPr lang="ru-RU" sz="2400" baseline="-25000"/>
              <a:t>1 </a:t>
            </a:r>
            <a:r>
              <a:rPr lang="ru-RU" sz="2400"/>
              <a:t> и ВD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1000108"/>
            <a:ext cx="6143668" cy="1428760"/>
          </a:xfrm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ru-RU" sz="2000" b="1"/>
              <a:t>Решение</a:t>
            </a:r>
            <a:r>
              <a:rPr lang="ru-RU" sz="2000"/>
              <a:t>: 2. Метод объемов</a:t>
            </a:r>
            <a:endParaRPr/>
          </a:p>
          <a:p>
            <a:pPr marL="457200" indent="-457200">
              <a:spcBef>
                <a:spcPts val="0"/>
              </a:spcBef>
              <a:buAutoNum type="arabicPeriod"/>
              <a:defRPr/>
            </a:pPr>
            <a:r>
              <a:rPr lang="ru-RU" sz="2000"/>
              <a:t> </a:t>
            </a:r>
            <a:r>
              <a:rPr lang="en-US" sz="2000"/>
              <a:t>MN//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en-US" sz="2000"/>
              <a:t>, MN∩</a:t>
            </a:r>
            <a:r>
              <a:rPr lang="ru-RU" sz="2000"/>
              <a:t> 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en-US" sz="2000"/>
              <a:t>=O</a:t>
            </a:r>
            <a:endParaRPr/>
          </a:p>
          <a:p>
            <a:pPr marL="457200" indent="-457200">
              <a:spcBef>
                <a:spcPts val="0"/>
              </a:spcBef>
              <a:buNone/>
              <a:defRPr/>
            </a:pPr>
            <a:r>
              <a:rPr lang="en-US" sz="2000"/>
              <a:t> </a:t>
            </a:r>
            <a:r>
              <a:rPr lang="ru-RU" sz="2000" i="1"/>
              <a:t>MN</a:t>
            </a:r>
            <a:r>
              <a:rPr lang="ru-RU" sz="2000"/>
              <a:t> Є </a:t>
            </a:r>
            <a:r>
              <a:rPr lang="ru-RU" sz="2000" i="1"/>
              <a:t>MD</a:t>
            </a:r>
            <a:r>
              <a:rPr lang="ru-RU" sz="2000" baseline="-25000"/>
              <a:t>1</a:t>
            </a:r>
            <a:r>
              <a:rPr lang="ru-RU" sz="2000" i="1"/>
              <a:t>B</a:t>
            </a:r>
            <a:r>
              <a:rPr lang="ru-RU" sz="2000"/>
              <a:t> </a:t>
            </a:r>
            <a:r>
              <a:rPr lang="en-US" sz="2000"/>
              <a:t>, MN//</a:t>
            </a:r>
            <a:r>
              <a:rPr lang="ru-RU" sz="2000"/>
              <a:t> 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 →   </a:t>
            </a:r>
            <a:r>
              <a:rPr lang="ru-RU" sz="2000" i="1"/>
              <a:t>AB</a:t>
            </a:r>
            <a:r>
              <a:rPr lang="ru-RU" sz="2000" baseline="-25000"/>
              <a:t>1</a:t>
            </a:r>
            <a:r>
              <a:rPr lang="ru-RU" sz="2000"/>
              <a:t> </a:t>
            </a:r>
            <a:r>
              <a:rPr lang="en-US" sz="2000"/>
              <a:t>//</a:t>
            </a:r>
            <a:r>
              <a:rPr lang="ru-RU" sz="2000"/>
              <a:t> </a:t>
            </a:r>
            <a:r>
              <a:rPr lang="ru-RU" sz="2000" i="1"/>
              <a:t>MD</a:t>
            </a:r>
            <a:r>
              <a:rPr lang="ru-RU" sz="2000" baseline="-25000"/>
              <a:t>1</a:t>
            </a:r>
            <a:r>
              <a:rPr lang="ru-RU" sz="2000" i="1"/>
              <a:t>B</a:t>
            </a:r>
            <a:r>
              <a:rPr lang="ru-RU" sz="2000"/>
              <a:t> →</a:t>
            </a:r>
            <a:r>
              <a:rPr lang="en-US" sz="2000"/>
              <a:t> </a:t>
            </a:r>
            <a:r>
              <a:rPr lang="ru-RU" sz="2000"/>
              <a:t> </a:t>
            </a:r>
            <a:r>
              <a:rPr lang="el-GR" sz="2000"/>
              <a:t>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/>
              <a:t>;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)= </a:t>
            </a:r>
            <a:r>
              <a:rPr lang="el-GR" sz="2000"/>
              <a:t>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 i="1"/>
              <a:t>B</a:t>
            </a:r>
            <a:r>
              <a:rPr lang="ru-RU" sz="2000" baseline="-25000"/>
              <a:t>1</a:t>
            </a:r>
            <a:r>
              <a:rPr lang="ru-RU" sz="2000"/>
              <a:t>;</a:t>
            </a:r>
            <a:r>
              <a:rPr lang="en-US" sz="2000"/>
              <a:t> M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</a:t>
            </a:r>
            <a:r>
              <a:rPr lang="el-GR" sz="2000"/>
              <a:t> </a:t>
            </a:r>
            <a:r>
              <a:rPr lang="ru-RU" sz="2000"/>
              <a:t>=</a:t>
            </a:r>
            <a:r>
              <a:rPr lang="el-GR" sz="2000"/>
              <a:t>ρ</a:t>
            </a:r>
            <a:r>
              <a:rPr lang="ru-RU" sz="2000"/>
              <a:t>(</a:t>
            </a:r>
            <a:r>
              <a:rPr lang="en-US" sz="2000"/>
              <a:t>A</a:t>
            </a:r>
            <a:r>
              <a:rPr lang="ru-RU" sz="2000"/>
              <a:t>;</a:t>
            </a:r>
            <a:r>
              <a:rPr lang="en-US" sz="2000"/>
              <a:t> M</a:t>
            </a:r>
            <a:r>
              <a:rPr lang="en-US" sz="2000" i="1"/>
              <a:t>B</a:t>
            </a:r>
            <a:r>
              <a:rPr lang="ru-RU" sz="2000" i="1"/>
              <a:t>D</a:t>
            </a:r>
            <a:r>
              <a:rPr lang="ru-RU" sz="2000" baseline="-25000"/>
              <a:t>1</a:t>
            </a:r>
            <a:r>
              <a:rPr lang="ru-RU" sz="2000"/>
              <a:t>)</a:t>
            </a:r>
            <a:endParaRPr lang="en-US" sz="2000"/>
          </a:p>
        </p:txBody>
      </p:sp>
      <p:grpSp>
        <p:nvGrpSpPr>
          <p:cNvPr id="4" name="Группа 22"/>
          <p:cNvGrpSpPr/>
          <p:nvPr/>
        </p:nvGrpSpPr>
        <p:grpSpPr bwMode="auto">
          <a:xfrm>
            <a:off x="5429223" y="1643050"/>
            <a:ext cx="3714777" cy="3357586"/>
            <a:chOff x="5643570" y="2500306"/>
            <a:chExt cx="3357587" cy="3170010"/>
          </a:xfrm>
        </p:grpSpPr>
        <p:sp>
          <p:nvSpPr>
            <p:cNvPr id="11" name="Куб 10"/>
            <p:cNvSpPr/>
            <p:nvPr/>
          </p:nvSpPr>
          <p:spPr bwMode="auto">
            <a:xfrm>
              <a:off x="5919727" y="2774463"/>
              <a:ext cx="2688056" cy="2650455"/>
            </a:xfrm>
            <a:prstGeom prst="cube">
              <a:avLst>
                <a:gd name="adj" fmla="val 25000"/>
              </a:avLst>
            </a:prstGeom>
            <a:solidFill>
              <a:schemeClr val="bg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12" name="Прямая соединительная линия 11"/>
            <p:cNvCxnSpPr>
              <a:cxnSpLocks/>
            </p:cNvCxnSpPr>
            <p:nvPr/>
          </p:nvCxnSpPr>
          <p:spPr bwMode="auto">
            <a:xfrm rot="5400000">
              <a:off x="5581430" y="3768391"/>
              <a:ext cx="1987841" cy="1457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>
              <a:cxnSpLocks/>
            </p:cNvCxnSpPr>
            <p:nvPr/>
          </p:nvCxnSpPr>
          <p:spPr bwMode="auto">
            <a:xfrm>
              <a:off x="6575350" y="4762304"/>
              <a:ext cx="2032433" cy="1473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>
              <a:cxnSpLocks/>
            </p:cNvCxnSpPr>
            <p:nvPr/>
          </p:nvCxnSpPr>
          <p:spPr bwMode="auto">
            <a:xfrm rot="5400000">
              <a:off x="5916232" y="4765799"/>
              <a:ext cx="662614" cy="655623"/>
            </a:xfrm>
            <a:prstGeom prst="line">
              <a:avLst/>
            </a:prstGeom>
            <a:ln w="19050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5657478" y="5226134"/>
              <a:ext cx="246462" cy="4174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r>
                <a:rPr lang="en-US">
                  <a:latin typeface="+mj-lt"/>
                </a:rPr>
                <a:t>D</a:t>
              </a:r>
              <a:endParaRPr lang="ru-RU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 bwMode="auto">
            <a:xfrm>
              <a:off x="5643570" y="3238291"/>
              <a:ext cx="422543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D</a:t>
              </a:r>
              <a:r>
                <a:rPr lang="ru-RU"/>
                <a:t>₁</a:t>
              </a:r>
              <a:endParaRPr lang="ru-RU"/>
            </a:p>
          </p:txBody>
        </p:sp>
        <p:sp>
          <p:nvSpPr>
            <p:cNvPr id="17" name="TextBox 16"/>
            <p:cNvSpPr txBox="1"/>
            <p:nvPr/>
          </p:nvSpPr>
          <p:spPr bwMode="auto">
            <a:xfrm>
              <a:off x="8607783" y="2641940"/>
              <a:ext cx="393374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B₁</a:t>
              </a:r>
              <a:endParaRPr lang="ru-RU"/>
            </a:p>
          </p:txBody>
        </p:sp>
        <p:sp>
          <p:nvSpPr>
            <p:cNvPr id="18" name="TextBox 17"/>
            <p:cNvSpPr txBox="1"/>
            <p:nvPr/>
          </p:nvSpPr>
          <p:spPr bwMode="auto">
            <a:xfrm>
              <a:off x="8607783" y="4629780"/>
              <a:ext cx="196687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B</a:t>
              </a:r>
              <a:endParaRPr lang="ru-RU"/>
            </a:p>
          </p:txBody>
        </p:sp>
        <p:sp>
          <p:nvSpPr>
            <p:cNvPr id="19" name="TextBox 18"/>
            <p:cNvSpPr txBox="1"/>
            <p:nvPr/>
          </p:nvSpPr>
          <p:spPr bwMode="auto">
            <a:xfrm>
              <a:off x="6418398" y="2500306"/>
              <a:ext cx="458936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C₁</a:t>
              </a:r>
              <a:endParaRPr lang="ru-RU"/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6315087" y="4561468"/>
              <a:ext cx="262249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C</a:t>
              </a:r>
              <a:endParaRPr lang="ru-RU"/>
            </a:p>
          </p:txBody>
        </p:sp>
        <p:sp>
          <p:nvSpPr>
            <p:cNvPr id="21" name="TextBox 20"/>
            <p:cNvSpPr txBox="1"/>
            <p:nvPr/>
          </p:nvSpPr>
          <p:spPr bwMode="auto">
            <a:xfrm>
              <a:off x="8019709" y="5292395"/>
              <a:ext cx="258275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A</a:t>
              </a:r>
              <a:endParaRPr lang="ru-RU"/>
            </a:p>
          </p:txBody>
        </p:sp>
        <p:sp>
          <p:nvSpPr>
            <p:cNvPr id="22" name="TextBox 21"/>
            <p:cNvSpPr txBox="1"/>
            <p:nvPr/>
          </p:nvSpPr>
          <p:spPr bwMode="auto">
            <a:xfrm>
              <a:off x="8019708" y="3370815"/>
              <a:ext cx="411291" cy="3779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/>
                <a:t>A₁</a:t>
              </a:r>
              <a:endParaRPr lang="ru-RU"/>
            </a:p>
          </p:txBody>
        </p:sp>
      </p:grpSp>
      <p:sp>
        <p:nvSpPr>
          <p:cNvPr id="10" name="TextBox 9"/>
          <p:cNvSpPr txBox="1"/>
          <p:nvPr/>
        </p:nvSpPr>
        <p:spPr bwMode="auto">
          <a:xfrm>
            <a:off x="7336068" y="4084826"/>
            <a:ext cx="206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</p:txBody>
      </p:sp>
      <p:cxnSp>
        <p:nvCxnSpPr>
          <p:cNvPr id="25" name="Прямая соединительная линия 24"/>
          <p:cNvCxnSpPr>
            <a:cxnSpLocks/>
          </p:cNvCxnSpPr>
          <p:nvPr/>
        </p:nvCxnSpPr>
        <p:spPr bwMode="auto">
          <a:xfrm>
            <a:off x="5714975" y="2643182"/>
            <a:ext cx="2928958" cy="1357322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cxnSpLocks/>
            <a:stCxn id="17" idx="1"/>
          </p:cNvCxnSpPr>
          <p:nvPr/>
        </p:nvCxnSpPr>
        <p:spPr bwMode="auto">
          <a:xfrm rot="10800000" flipV="1">
            <a:off x="8000998" y="1993207"/>
            <a:ext cx="707781" cy="272871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>
            <a:cxnSpLocks/>
          </p:cNvCxnSpPr>
          <p:nvPr/>
        </p:nvCxnSpPr>
        <p:spPr bwMode="auto">
          <a:xfrm rot="10800000" flipV="1">
            <a:off x="6857983" y="2000240"/>
            <a:ext cx="707781" cy="272871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 bwMode="auto">
          <a:xfrm>
            <a:off x="6929421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O</a:t>
            </a:r>
            <a:endParaRPr lang="ru-RU"/>
          </a:p>
        </p:txBody>
      </p:sp>
      <p:sp>
        <p:nvSpPr>
          <p:cNvPr id="65" name="TextBox 64"/>
          <p:cNvSpPr txBox="1"/>
          <p:nvPr/>
        </p:nvSpPr>
        <p:spPr bwMode="auto">
          <a:xfrm>
            <a:off x="7358049" y="150017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N</a:t>
            </a:r>
            <a:endParaRPr lang="ru-RU"/>
          </a:p>
        </p:txBody>
      </p:sp>
      <p:sp>
        <p:nvSpPr>
          <p:cNvPr id="66" name="TextBox 65"/>
          <p:cNvSpPr txBox="1"/>
          <p:nvPr/>
        </p:nvSpPr>
        <p:spPr bwMode="auto">
          <a:xfrm>
            <a:off x="6572231" y="464344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/>
              <a:t>M</a:t>
            </a:r>
            <a:endParaRPr lang="ru-RU"/>
          </a:p>
        </p:txBody>
      </p:sp>
      <p:cxnSp>
        <p:nvCxnSpPr>
          <p:cNvPr id="69" name="Прямая соединительная линия 68"/>
          <p:cNvCxnSpPr>
            <a:cxnSpLocks/>
            <a:endCxn id="11" idx="0"/>
          </p:cNvCxnSpPr>
          <p:nvPr/>
        </p:nvCxnSpPr>
        <p:spPr bwMode="auto">
          <a:xfrm flipV="1">
            <a:off x="5714975" y="1933429"/>
            <a:ext cx="1857703" cy="709753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>
            <a:cxnSpLocks/>
          </p:cNvCxnSpPr>
          <p:nvPr/>
        </p:nvCxnSpPr>
        <p:spPr bwMode="auto">
          <a:xfrm flipV="1">
            <a:off x="6857983" y="4000504"/>
            <a:ext cx="1857703" cy="709753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cxnSpLocks/>
          </p:cNvCxnSpPr>
          <p:nvPr/>
        </p:nvCxnSpPr>
        <p:spPr bwMode="auto">
          <a:xfrm rot="16199999" flipV="1">
            <a:off x="5214910" y="3143247"/>
            <a:ext cx="2143141" cy="1143010"/>
          </a:xfrm>
          <a:prstGeom prst="line">
            <a:avLst/>
          </a:prstGeom>
          <a:ln w="127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cxnSpLocks/>
          </p:cNvCxnSpPr>
          <p:nvPr/>
        </p:nvCxnSpPr>
        <p:spPr bwMode="auto">
          <a:xfrm rot="16199999" flipV="1">
            <a:off x="7072299" y="2428869"/>
            <a:ext cx="2143141" cy="1143010"/>
          </a:xfrm>
          <a:prstGeom prst="line">
            <a:avLst/>
          </a:prstGeom>
          <a:ln w="12700">
            <a:solidFill>
              <a:srgbClr val="7030A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Группа 119"/>
          <p:cNvGrpSpPr/>
          <p:nvPr/>
        </p:nvGrpSpPr>
        <p:grpSpPr bwMode="auto">
          <a:xfrm rot="7715602">
            <a:off x="7682322" y="4045003"/>
            <a:ext cx="438952" cy="675372"/>
            <a:chOff x="8429652" y="4286256"/>
            <a:chExt cx="357190" cy="357190"/>
          </a:xfrm>
        </p:grpSpPr>
        <p:cxnSp>
          <p:nvCxnSpPr>
            <p:cNvPr id="103" name="Прямая соединительная линия 102"/>
            <p:cNvCxnSpPr>
              <a:cxnSpLocks/>
            </p:cNvCxnSpPr>
            <p:nvPr/>
          </p:nvCxnSpPr>
          <p:spPr bwMode="auto">
            <a:xfrm rot="10800000">
              <a:off x="8501090" y="4429132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Прямая соединительная линия 104"/>
            <p:cNvCxnSpPr>
              <a:cxnSpLocks/>
            </p:cNvCxnSpPr>
            <p:nvPr/>
          </p:nvCxnSpPr>
          <p:spPr bwMode="auto">
            <a:xfrm rot="5400000">
              <a:off x="8393933" y="4464851"/>
              <a:ext cx="142876" cy="7143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Прямая соединительная линия 113"/>
            <p:cNvCxnSpPr>
              <a:cxnSpLocks/>
            </p:cNvCxnSpPr>
            <p:nvPr/>
          </p:nvCxnSpPr>
          <p:spPr bwMode="auto">
            <a:xfrm rot="5400000">
              <a:off x="8501090" y="4357694"/>
              <a:ext cx="357190" cy="2143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Прямоугольник 48"/>
          <p:cNvSpPr/>
          <p:nvPr/>
        </p:nvSpPr>
        <p:spPr bwMode="auto">
          <a:xfrm>
            <a:off x="285720" y="2357430"/>
            <a:ext cx="50006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  <a:defRPr/>
            </a:pPr>
            <a:r>
              <a:rPr lang="ru-RU" sz="2000"/>
              <a:t>2. Рассмотрим тетраэдр</a:t>
            </a:r>
            <a:r>
              <a:rPr lang="ru-RU" sz="2000" i="1"/>
              <a:t> AМВD</a:t>
            </a:r>
            <a:r>
              <a:rPr lang="ru-RU" sz="2000" baseline="-25000"/>
              <a:t>1</a:t>
            </a:r>
            <a:r>
              <a:rPr lang="ru-RU" sz="2000"/>
              <a:t>  </a:t>
            </a:r>
            <a:endParaRPr/>
          </a:p>
        </p:txBody>
      </p:sp>
      <p:cxnSp>
        <p:nvCxnSpPr>
          <p:cNvPr id="50" name="Прямая соединительная линия 49"/>
          <p:cNvCxnSpPr>
            <a:cxnSpLocks/>
          </p:cNvCxnSpPr>
          <p:nvPr/>
        </p:nvCxnSpPr>
        <p:spPr bwMode="auto">
          <a:xfrm rot="16199999" flipV="1">
            <a:off x="5214943" y="3143247"/>
            <a:ext cx="2143141" cy="114301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cxnSpLocks/>
          </p:cNvCxnSpPr>
          <p:nvPr/>
        </p:nvCxnSpPr>
        <p:spPr bwMode="auto">
          <a:xfrm>
            <a:off x="5715008" y="2643182"/>
            <a:ext cx="2928958" cy="1357322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cxnSpLocks/>
          </p:cNvCxnSpPr>
          <p:nvPr/>
        </p:nvCxnSpPr>
        <p:spPr bwMode="auto">
          <a:xfrm flipV="1">
            <a:off x="6858016" y="4000504"/>
            <a:ext cx="1857703" cy="709753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>
            <a:cxnSpLocks/>
          </p:cNvCxnSpPr>
          <p:nvPr/>
        </p:nvCxnSpPr>
        <p:spPr bwMode="auto">
          <a:xfrm>
            <a:off x="6858016" y="4714884"/>
            <a:ext cx="1143008" cy="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>
            <a:cxnSpLocks/>
          </p:cNvCxnSpPr>
          <p:nvPr/>
        </p:nvCxnSpPr>
        <p:spPr bwMode="auto">
          <a:xfrm rot="5400000" flipH="1" flipV="1">
            <a:off x="8001024" y="4000504"/>
            <a:ext cx="714380" cy="71438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cxnSpLocks/>
          </p:cNvCxnSpPr>
          <p:nvPr/>
        </p:nvCxnSpPr>
        <p:spPr bwMode="auto">
          <a:xfrm>
            <a:off x="5715008" y="2643182"/>
            <a:ext cx="2286016" cy="2071702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419100" y="2784628"/>
          <a:ext cx="4081462" cy="3787644"/>
        </p:xfrm>
        <a:graphic>
          <a:graphicData uri="http://schemas.openxmlformats.org/presentationml/2006/ole">
            <p:oleObj name="oleObj" r:id="rId3" imgW="2526665" imgH="2666365" progId="Equation.3">
              <p:embed/>
              <p:pic>
                <p:nvPicPr>
                  <p:cNvPr id="26634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419100" y="2784628"/>
                    <a:ext cx="4081462" cy="3787644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cxnSp>
        <p:nvCxnSpPr>
          <p:cNvPr id="67" name="Прямая соединительная линия 66"/>
          <p:cNvCxnSpPr>
            <a:cxnSpLocks/>
          </p:cNvCxnSpPr>
          <p:nvPr/>
        </p:nvCxnSpPr>
        <p:spPr bwMode="auto">
          <a:xfrm rot="5400000">
            <a:off x="6357950" y="3857628"/>
            <a:ext cx="1357322" cy="357190"/>
          </a:xfrm>
          <a:prstGeom prst="line">
            <a:avLst/>
          </a:prstGeom>
          <a:ln w="19050"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928670"/>
            <a:ext cx="5929354" cy="2571768"/>
          </a:xfrm>
        </p:spPr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ru-RU" sz="2600" b="1"/>
              <a:t>Решение</a:t>
            </a:r>
            <a:r>
              <a:rPr lang="ru-RU" sz="2600"/>
              <a:t>: 3. Метод</a:t>
            </a:r>
            <a:r>
              <a:rPr lang="en-US" sz="2600"/>
              <a:t> </a:t>
            </a:r>
            <a:r>
              <a:rPr lang="ru-RU" sz="2600"/>
              <a:t>координат</a:t>
            </a:r>
            <a:endParaRPr/>
          </a:p>
          <a:p>
            <a:pPr marL="0" indent="0">
              <a:buNone/>
              <a:defRPr/>
            </a:pPr>
            <a:r>
              <a:rPr lang="ru-RU" sz="2600"/>
              <a:t>Расстоянием между скрещивающимися прямыми  </a:t>
            </a:r>
            <a:endParaRPr/>
          </a:p>
          <a:p>
            <a:pPr marL="0" indent="0">
              <a:buNone/>
              <a:defRPr/>
            </a:pPr>
            <a:r>
              <a:rPr lang="ru-RU" sz="2600"/>
              <a:t>АВ</a:t>
            </a:r>
            <a:r>
              <a:rPr lang="ru-RU" sz="2600" baseline="-25000"/>
              <a:t>1 </a:t>
            </a:r>
            <a:r>
              <a:rPr lang="ru-RU" sz="2600"/>
              <a:t> и ВD</a:t>
            </a:r>
            <a:r>
              <a:rPr lang="ru-RU" sz="2600" baseline="-25000"/>
              <a:t>1 </a:t>
            </a:r>
            <a:r>
              <a:rPr lang="ru-RU" sz="2600"/>
              <a:t>называется длина их общего</a:t>
            </a:r>
            <a:r>
              <a:rPr lang="en-US" sz="2600"/>
              <a:t> </a:t>
            </a:r>
            <a:r>
              <a:rPr lang="ru-RU" sz="2600"/>
              <a:t>перпендикуляра Е</a:t>
            </a:r>
            <a:r>
              <a:rPr lang="en-US" sz="2600"/>
              <a:t>F</a:t>
            </a:r>
            <a:endParaRPr lang="ru-RU" sz="2600"/>
          </a:p>
          <a:p>
            <a:pPr>
              <a:buNone/>
              <a:defRPr/>
            </a:pPr>
            <a:r>
              <a:rPr lang="en-US" sz="2600"/>
              <a:t>      </a:t>
            </a:r>
            <a:r>
              <a:rPr lang="ru-RU" sz="2600"/>
              <a:t>Введем прямоугольную систему координат </a:t>
            </a:r>
            <a:endParaRPr/>
          </a:p>
          <a:p>
            <a:pPr>
              <a:buNone/>
              <a:defRPr/>
            </a:pPr>
            <a:r>
              <a:rPr lang="ru-RU" sz="2600"/>
              <a:t>с началом в т. В:</a:t>
            </a:r>
            <a:endParaRPr/>
          </a:p>
          <a:p>
            <a:pPr>
              <a:buNone/>
              <a:defRPr/>
            </a:pPr>
            <a:r>
              <a:rPr lang="ru-RU" sz="2600"/>
              <a:t>В(0;0;0)</a:t>
            </a:r>
            <a:r>
              <a:rPr lang="en-US" sz="2600"/>
              <a:t>;  A(</a:t>
            </a:r>
            <a:r>
              <a:rPr lang="ru-RU" sz="2600"/>
              <a:t>0; 2; 0</a:t>
            </a:r>
            <a:r>
              <a:rPr lang="en-US" sz="2600"/>
              <a:t>); D</a:t>
            </a:r>
            <a:r>
              <a:rPr lang="ru-RU" sz="2600" baseline="-25000"/>
              <a:t>1 </a:t>
            </a:r>
            <a:r>
              <a:rPr lang="en-US" sz="2600"/>
              <a:t>(</a:t>
            </a:r>
            <a:r>
              <a:rPr lang="ru-RU" sz="2600"/>
              <a:t>2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);  B₁(0; </a:t>
            </a:r>
            <a:r>
              <a:rPr lang="ru-RU" sz="2600"/>
              <a:t>0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); </a:t>
            </a:r>
            <a:endParaRPr/>
          </a:p>
          <a:p>
            <a:pPr>
              <a:buNone/>
              <a:defRPr/>
            </a:pPr>
            <a:r>
              <a:rPr lang="en-US" sz="2600"/>
              <a:t>E(0; n; 2-n),  </a:t>
            </a:r>
            <a:r>
              <a:rPr lang="ru-RU" sz="2600"/>
              <a:t>где </a:t>
            </a:r>
            <a:r>
              <a:rPr lang="en-US" sz="2600"/>
              <a:t>n – </a:t>
            </a:r>
            <a:r>
              <a:rPr lang="ru-RU" sz="2600"/>
              <a:t>длина ВЕ’, проекции В</a:t>
            </a:r>
            <a:r>
              <a:rPr lang="ru-RU" sz="2600" baseline="-25000"/>
              <a:t>1</a:t>
            </a:r>
            <a:r>
              <a:rPr lang="ru-RU" sz="2600"/>
              <a:t>Е</a:t>
            </a:r>
            <a:r>
              <a:rPr lang="en-US" sz="2600"/>
              <a:t> </a:t>
            </a:r>
            <a:r>
              <a:rPr lang="ru-RU" sz="2600"/>
              <a:t>на ВА</a:t>
            </a:r>
            <a:r>
              <a:rPr lang="en-US" sz="2600"/>
              <a:t> </a:t>
            </a:r>
            <a:endParaRPr/>
          </a:p>
          <a:p>
            <a:pPr>
              <a:buNone/>
              <a:defRPr/>
            </a:pPr>
            <a:r>
              <a:rPr lang="en-US" sz="2600"/>
              <a:t>F(m; m; m), </a:t>
            </a:r>
            <a:r>
              <a:rPr lang="ru-RU" sz="2600"/>
              <a:t>где </a:t>
            </a:r>
            <a:r>
              <a:rPr lang="en-US" sz="2600"/>
              <a:t>m – </a:t>
            </a:r>
            <a:r>
              <a:rPr lang="ru-RU" sz="2600"/>
              <a:t>длина </a:t>
            </a:r>
            <a:r>
              <a:rPr lang="en-US" sz="2600"/>
              <a:t>FF</a:t>
            </a:r>
            <a:r>
              <a:rPr lang="ru-RU" sz="2600"/>
              <a:t>’, проекции В</a:t>
            </a:r>
            <a:r>
              <a:rPr lang="en-US" sz="2600"/>
              <a:t>F </a:t>
            </a:r>
            <a:r>
              <a:rPr lang="ru-RU" sz="2600"/>
              <a:t>на ВВ</a:t>
            </a:r>
            <a:r>
              <a:rPr lang="ru-RU" sz="2600" baseline="-25000"/>
              <a:t>1</a:t>
            </a:r>
            <a:r>
              <a:rPr lang="en-US" sz="2600"/>
              <a:t> </a:t>
            </a:r>
            <a:endParaRPr/>
          </a:p>
          <a:p>
            <a:pPr>
              <a:buNone/>
              <a:defRPr/>
            </a:pPr>
            <a:endParaRPr lang="ru-RU" sz="2000"/>
          </a:p>
          <a:p>
            <a:pPr>
              <a:buNone/>
              <a:defRPr/>
            </a:pPr>
            <a:endParaRPr lang="ru-RU" sz="200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42844" y="0"/>
            <a:ext cx="885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/>
              <a:t>Пример 2</a:t>
            </a:r>
            <a:r>
              <a:rPr lang="ru-RU" sz="2400"/>
              <a:t>:  В кубе ABCDA</a:t>
            </a:r>
            <a:r>
              <a:rPr lang="ru-RU" sz="2400" baseline="-25000"/>
              <a:t>1</a:t>
            </a:r>
            <a:r>
              <a:rPr lang="ru-RU" sz="2400"/>
              <a:t>B</a:t>
            </a:r>
            <a:r>
              <a:rPr lang="ru-RU" sz="2400" baseline="-25000"/>
              <a:t>1</a:t>
            </a:r>
            <a:r>
              <a:rPr lang="ru-RU" sz="2400"/>
              <a:t>C</a:t>
            </a:r>
            <a:r>
              <a:rPr lang="ru-RU" sz="2400" baseline="-25000"/>
              <a:t>1</a:t>
            </a:r>
            <a:r>
              <a:rPr lang="ru-RU" sz="2400"/>
              <a:t>D</a:t>
            </a:r>
            <a:r>
              <a:rPr lang="ru-RU" sz="2400" baseline="-25000"/>
              <a:t>1</a:t>
            </a:r>
            <a:r>
              <a:rPr lang="ru-RU" sz="2400"/>
              <a:t> все ребра равны 2. Найти расстояние между прямыми АВ</a:t>
            </a:r>
            <a:r>
              <a:rPr lang="ru-RU" sz="2400" baseline="-25000"/>
              <a:t>1 </a:t>
            </a:r>
            <a:r>
              <a:rPr lang="ru-RU" sz="2400"/>
              <a:t> и ВD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grpSp>
        <p:nvGrpSpPr>
          <p:cNvPr id="24" name="Группа 23"/>
          <p:cNvGrpSpPr/>
          <p:nvPr/>
        </p:nvGrpSpPr>
        <p:grpSpPr bwMode="auto">
          <a:xfrm>
            <a:off x="5429256" y="1214422"/>
            <a:ext cx="3357618" cy="3214710"/>
            <a:chOff x="5357817" y="1643050"/>
            <a:chExt cx="3643339" cy="3357586"/>
          </a:xfrm>
        </p:grpSpPr>
        <p:grpSp>
          <p:nvGrpSpPr>
            <p:cNvPr id="7" name="Группа 6"/>
            <p:cNvGrpSpPr/>
            <p:nvPr/>
          </p:nvGrpSpPr>
          <p:grpSpPr bwMode="auto">
            <a:xfrm>
              <a:off x="5357817" y="1643050"/>
              <a:ext cx="3643339" cy="3357586"/>
              <a:chOff x="5643570" y="2500306"/>
              <a:chExt cx="3357587" cy="3170010"/>
            </a:xfrm>
          </p:grpSpPr>
          <p:sp>
            <p:nvSpPr>
              <p:cNvPr id="8" name="Куб 7"/>
              <p:cNvSpPr/>
              <p:nvPr/>
            </p:nvSpPr>
            <p:spPr bwMode="auto">
              <a:xfrm>
                <a:off x="5919727" y="2774463"/>
                <a:ext cx="2688056" cy="2650455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9" name="Прямая соединительная линия 8"/>
              <p:cNvCxnSpPr>
                <a:cxnSpLocks/>
              </p:cNvCxnSpPr>
              <p:nvPr/>
            </p:nvCxnSpPr>
            <p:spPr bwMode="auto">
              <a:xfrm rot="5400000">
                <a:off x="5581430" y="3768391"/>
                <a:ext cx="1987841" cy="145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>
                <a:cxnSpLocks/>
              </p:cNvCxnSpPr>
              <p:nvPr/>
            </p:nvCxnSpPr>
            <p:spPr bwMode="auto">
              <a:xfrm>
                <a:off x="6575350" y="4762304"/>
                <a:ext cx="2032433" cy="1473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>
                <a:cxnSpLocks/>
              </p:cNvCxnSpPr>
              <p:nvPr/>
            </p:nvCxnSpPr>
            <p:spPr bwMode="auto">
              <a:xfrm rot="5400000">
                <a:off x="5916232" y="4765799"/>
                <a:ext cx="662614" cy="655623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5657478" y="5226134"/>
                <a:ext cx="246462" cy="4174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>
                    <a:latin typeface="+mj-lt"/>
                  </a:rPr>
                  <a:t>D</a:t>
                </a:r>
                <a:endParaRPr lang="ru-RU">
                  <a:latin typeface="+mj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5643570" y="3238291"/>
                <a:ext cx="422543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D</a:t>
                </a:r>
                <a:r>
                  <a:rPr lang="ru-RU"/>
                  <a:t>₁</a:t>
                </a:r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8607783" y="2641940"/>
                <a:ext cx="393374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B₁</a:t>
                </a:r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8607783" y="4629780"/>
                <a:ext cx="196687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B</a:t>
                </a: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418398" y="2500306"/>
                <a:ext cx="458936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C₁</a:t>
                </a:r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6315087" y="4561468"/>
                <a:ext cx="262249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C</a:t>
                </a:r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8019709" y="5292395"/>
                <a:ext cx="258275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A</a:t>
                </a:r>
                <a:endParaRPr lang="ru-RU"/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7572378" y="3134308"/>
                <a:ext cx="411291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A₁</a:t>
                </a:r>
                <a:endParaRPr lang="ru-RU"/>
              </a:p>
            </p:txBody>
          </p:sp>
        </p:grpSp>
        <p:cxnSp>
          <p:nvCxnSpPr>
            <p:cNvPr id="21" name="Прямая соединительная линия 20"/>
            <p:cNvCxnSpPr>
              <a:cxnSpLocks/>
            </p:cNvCxnSpPr>
            <p:nvPr/>
          </p:nvCxnSpPr>
          <p:spPr bwMode="auto">
            <a:xfrm>
              <a:off x="5643570" y="2643182"/>
              <a:ext cx="2928958" cy="1357322"/>
            </a:xfrm>
            <a:prstGeom prst="line">
              <a:avLst/>
            </a:prstGeom>
            <a:ln w="25400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cxnSpLocks/>
            </p:cNvCxnSpPr>
            <p:nvPr/>
          </p:nvCxnSpPr>
          <p:spPr bwMode="auto">
            <a:xfrm rot="5400000">
              <a:off x="6808430" y="2974528"/>
              <a:ext cx="2803229" cy="71177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Группа 28"/>
          <p:cNvGrpSpPr/>
          <p:nvPr/>
        </p:nvGrpSpPr>
        <p:grpSpPr bwMode="auto">
          <a:xfrm>
            <a:off x="5429256" y="642918"/>
            <a:ext cx="3240475" cy="4298422"/>
            <a:chOff x="401807" y="785794"/>
            <a:chExt cx="6177156" cy="4298422"/>
          </a:xfrm>
        </p:grpSpPr>
        <p:cxnSp>
          <p:nvCxnSpPr>
            <p:cNvPr id="30" name="Прямая со стрелкой 29"/>
            <p:cNvCxnSpPr>
              <a:cxnSpLocks/>
            </p:cNvCxnSpPr>
            <p:nvPr/>
          </p:nvCxnSpPr>
          <p:spPr bwMode="auto">
            <a:xfrm rot="10800000">
              <a:off x="401807" y="3643314"/>
              <a:ext cx="5670392" cy="1587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>
              <a:cxnSpLocks/>
            </p:cNvCxnSpPr>
            <p:nvPr/>
          </p:nvCxnSpPr>
          <p:spPr bwMode="auto">
            <a:xfrm rot="10800000" flipV="1">
              <a:off x="3261560" y="3643314"/>
              <a:ext cx="2810640" cy="1428761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cxnSpLocks/>
            </p:cNvCxnSpPr>
            <p:nvPr/>
          </p:nvCxnSpPr>
          <p:spPr bwMode="auto">
            <a:xfrm rot="5400000" flipH="1" flipV="1">
              <a:off x="4616652" y="2225713"/>
              <a:ext cx="2786876" cy="49913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 bwMode="auto">
            <a:xfrm>
              <a:off x="401807" y="3286124"/>
              <a:ext cx="285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х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3533917" y="4714884"/>
              <a:ext cx="408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у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 flipH="1">
              <a:off x="6121312" y="785794"/>
              <a:ext cx="457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B050"/>
                  </a:solidFill>
                </a:rPr>
                <a:t>z</a:t>
              </a:r>
              <a:endParaRPr lang="ru-RU">
                <a:solidFill>
                  <a:srgbClr val="00B050"/>
                </a:solidFill>
              </a:endParaRPr>
            </a:p>
          </p:txBody>
        </p:sp>
      </p:grpSp>
      <p:sp>
        <p:nvSpPr>
          <p:cNvPr id="47" name="Овал 46"/>
          <p:cNvSpPr/>
          <p:nvPr/>
        </p:nvSpPr>
        <p:spPr bwMode="auto">
          <a:xfrm>
            <a:off x="7215206" y="2857496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 bwMode="auto">
          <a:xfrm flipV="1">
            <a:off x="8143900" y="2571744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48"/>
          <p:cNvSpPr txBox="1"/>
          <p:nvPr/>
        </p:nvSpPr>
        <p:spPr bwMode="auto">
          <a:xfrm>
            <a:off x="8215338" y="235743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Е</a:t>
            </a:r>
            <a:endParaRPr lang="ru-RU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6929454" y="2857496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F</a:t>
            </a:r>
            <a:endParaRPr lang="ru-RU"/>
          </a:p>
        </p:txBody>
      </p:sp>
      <p:cxnSp>
        <p:nvCxnSpPr>
          <p:cNvPr id="54" name="Прямая соединительная линия 53"/>
          <p:cNvCxnSpPr>
            <a:cxnSpLocks/>
            <a:stCxn id="48" idx="7"/>
          </p:cNvCxnSpPr>
          <p:nvPr/>
        </p:nvCxnSpPr>
        <p:spPr bwMode="auto">
          <a:xfrm rot="5400000">
            <a:off x="7622396" y="3154224"/>
            <a:ext cx="1082032" cy="39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cxnSpLocks/>
          </p:cNvCxnSpPr>
          <p:nvPr/>
        </p:nvCxnSpPr>
        <p:spPr bwMode="auto">
          <a:xfrm rot="16199999" flipH="1">
            <a:off x="6750859" y="3393281"/>
            <a:ext cx="928696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cxnSpLocks/>
            <a:stCxn id="15" idx="1"/>
          </p:cNvCxnSpPr>
          <p:nvPr/>
        </p:nvCxnSpPr>
        <p:spPr bwMode="auto">
          <a:xfrm rot="10800000" flipV="1">
            <a:off x="5715008" y="3565550"/>
            <a:ext cx="2678488" cy="6492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 bwMode="auto">
          <a:xfrm>
            <a:off x="8072462" y="3643314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/>
              <a:t>Е’</a:t>
            </a:r>
            <a:endParaRPr lang="ru-RU"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6929454" y="3571876"/>
            <a:ext cx="348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F</a:t>
            </a:r>
            <a:r>
              <a:rPr lang="ru-RU"/>
              <a:t>’</a:t>
            </a:r>
            <a:endParaRPr lang="ru-RU"/>
          </a:p>
        </p:txBody>
      </p:sp>
      <p:cxnSp>
        <p:nvCxnSpPr>
          <p:cNvPr id="69" name="Прямая соединительная линия 68"/>
          <p:cNvCxnSpPr>
            <a:cxnSpLocks/>
          </p:cNvCxnSpPr>
          <p:nvPr/>
        </p:nvCxnSpPr>
        <p:spPr bwMode="auto">
          <a:xfrm flipV="1">
            <a:off x="7286644" y="2571744"/>
            <a:ext cx="857256" cy="346728"/>
          </a:xfrm>
          <a:prstGeom prst="line">
            <a:avLst/>
          </a:prstGeom>
          <a:ln w="2540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642938" y="3071809"/>
          <a:ext cx="2571740" cy="1785951"/>
        </p:xfrm>
        <a:graphic>
          <a:graphicData uri="http://schemas.openxmlformats.org/presentationml/2006/ole">
            <p:oleObj name="oleObj" r:id="rId3" imgW="1688465" imgH="1726565" progId="Equation.3">
              <p:embed/>
              <p:pic>
                <p:nvPicPr>
                  <p:cNvPr id="26635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642938" y="3071809"/>
                    <a:ext cx="2571740" cy="1785951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71" name="TextBox 70"/>
          <p:cNvSpPr txBox="1"/>
          <p:nvPr/>
        </p:nvSpPr>
        <p:spPr bwMode="auto">
          <a:xfrm>
            <a:off x="0" y="4857760"/>
            <a:ext cx="4714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 Т.к. скалярное произведение векторов равно сумме произведений соответствующих координат</a:t>
            </a:r>
            <a:r>
              <a:rPr lang="ru-RU" i="1"/>
              <a:t>,</a:t>
            </a:r>
            <a:r>
              <a:rPr lang="ru-RU"/>
              <a:t> то  получаем</a:t>
            </a:r>
            <a:endParaRPr/>
          </a:p>
          <a:p>
            <a:pPr>
              <a:defRPr/>
            </a:pPr>
            <a:r>
              <a:rPr lang="en-US"/>
              <a:t>-2</a:t>
            </a:r>
            <a:r>
              <a:rPr lang="ru-RU"/>
              <a:t>(</a:t>
            </a:r>
            <a:r>
              <a:rPr lang="en-US"/>
              <a:t>m-n</a:t>
            </a:r>
            <a:r>
              <a:rPr lang="ru-RU"/>
              <a:t>)</a:t>
            </a:r>
            <a:r>
              <a:rPr lang="en-US"/>
              <a:t>+2(m+n-2)=0</a:t>
            </a:r>
            <a:endParaRPr/>
          </a:p>
          <a:p>
            <a:pPr>
              <a:defRPr/>
            </a:pPr>
            <a:r>
              <a:rPr lang="en-US"/>
              <a:t>2m+2(m-n)+2(m+n-2)=0,  </a:t>
            </a:r>
            <a:endParaRPr/>
          </a:p>
          <a:p>
            <a:pPr>
              <a:defRPr/>
            </a:pPr>
            <a:r>
              <a:rPr lang="en-US"/>
              <a:t>       m= 2/3, n=1  </a:t>
            </a: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4143372" y="5411124"/>
          <a:ext cx="4662486" cy="1159551"/>
        </p:xfrm>
        <a:graphic>
          <a:graphicData uri="http://schemas.openxmlformats.org/presentationml/2006/ole">
            <p:oleObj name="oleObj" r:id="rId5" imgW="2946400" imgH="723900" progId="Equation.3">
              <p:embed/>
              <p:pic>
                <p:nvPicPr>
                  <p:cNvPr id="26636" name=""/>
                  <p:cNvPicPr/>
                  <p:nvPr/>
                </p:nvPicPr>
                <p:blipFill>
                  <a:blip r:embed="rId4"/>
                  <a:stretch/>
                </p:blipFill>
                <p:spPr bwMode="auto">
                  <a:xfrm>
                    <a:off x="4143372" y="5411124"/>
                    <a:ext cx="4662486" cy="1159551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4" name="Левая фигурная скобка 93"/>
          <p:cNvSpPr/>
          <p:nvPr/>
        </p:nvSpPr>
        <p:spPr bwMode="auto">
          <a:xfrm>
            <a:off x="0" y="5643578"/>
            <a:ext cx="214282" cy="428628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142844" y="928670"/>
            <a:ext cx="5929354" cy="2571768"/>
          </a:xfrm>
        </p:spPr>
        <p:txBody>
          <a:bodyPr>
            <a:normAutofit fontScale="70000" lnSpcReduction="20000"/>
          </a:bodyPr>
          <a:lstStyle/>
          <a:p>
            <a:pPr>
              <a:buNone/>
              <a:defRPr/>
            </a:pPr>
            <a:r>
              <a:rPr lang="ru-RU" sz="2600" b="1"/>
              <a:t>Решение</a:t>
            </a:r>
            <a:r>
              <a:rPr lang="ru-RU" sz="2600"/>
              <a:t>: 3. Метод</a:t>
            </a:r>
            <a:r>
              <a:rPr lang="en-US" sz="2600"/>
              <a:t> </a:t>
            </a:r>
            <a:r>
              <a:rPr lang="ru-RU" sz="2600"/>
              <a:t>координат</a:t>
            </a:r>
            <a:endParaRPr/>
          </a:p>
          <a:p>
            <a:pPr marL="0" indent="0">
              <a:buNone/>
              <a:defRPr/>
            </a:pPr>
            <a:r>
              <a:rPr lang="ru-RU" sz="2600"/>
              <a:t>Расстоянием между скрещивающимися прямыми  </a:t>
            </a:r>
            <a:endParaRPr/>
          </a:p>
          <a:p>
            <a:pPr marL="0" indent="0">
              <a:buNone/>
              <a:defRPr/>
            </a:pPr>
            <a:r>
              <a:rPr lang="ru-RU" sz="2600"/>
              <a:t>АВ</a:t>
            </a:r>
            <a:r>
              <a:rPr lang="ru-RU" sz="2600" baseline="-25000"/>
              <a:t>1 </a:t>
            </a:r>
            <a:r>
              <a:rPr lang="ru-RU" sz="2600"/>
              <a:t> и ВD</a:t>
            </a:r>
            <a:r>
              <a:rPr lang="ru-RU" sz="2600" baseline="-25000"/>
              <a:t>1 </a:t>
            </a:r>
            <a:r>
              <a:rPr lang="ru-RU" sz="2600"/>
              <a:t>называется длина их общего</a:t>
            </a:r>
            <a:r>
              <a:rPr lang="en-US" sz="2600"/>
              <a:t> </a:t>
            </a:r>
            <a:r>
              <a:rPr lang="ru-RU" sz="2600"/>
              <a:t>перпендикуляра Е</a:t>
            </a:r>
            <a:r>
              <a:rPr lang="en-US" sz="2600"/>
              <a:t>F</a:t>
            </a:r>
            <a:endParaRPr lang="ru-RU" sz="2600"/>
          </a:p>
          <a:p>
            <a:pPr>
              <a:buNone/>
              <a:defRPr/>
            </a:pPr>
            <a:r>
              <a:rPr lang="en-US" sz="2600"/>
              <a:t>      </a:t>
            </a:r>
            <a:r>
              <a:rPr lang="ru-RU" sz="2600"/>
              <a:t>Введем прямоугольную систему координат </a:t>
            </a:r>
            <a:endParaRPr/>
          </a:p>
          <a:p>
            <a:pPr>
              <a:buNone/>
              <a:defRPr/>
            </a:pPr>
            <a:r>
              <a:rPr lang="ru-RU" sz="2600"/>
              <a:t>с началом в т. В:</a:t>
            </a:r>
            <a:endParaRPr/>
          </a:p>
          <a:p>
            <a:pPr>
              <a:buNone/>
              <a:defRPr/>
            </a:pPr>
            <a:r>
              <a:rPr lang="ru-RU" sz="2600"/>
              <a:t>В(0;0;0)</a:t>
            </a:r>
            <a:r>
              <a:rPr lang="en-US" sz="2600"/>
              <a:t>;  A(</a:t>
            </a:r>
            <a:r>
              <a:rPr lang="ru-RU" sz="2600"/>
              <a:t>0; 2; 0</a:t>
            </a:r>
            <a:r>
              <a:rPr lang="en-US" sz="2600"/>
              <a:t>); D</a:t>
            </a:r>
            <a:r>
              <a:rPr lang="ru-RU" sz="2600" baseline="-25000"/>
              <a:t>1 </a:t>
            </a:r>
            <a:r>
              <a:rPr lang="en-US" sz="2600"/>
              <a:t>(</a:t>
            </a:r>
            <a:r>
              <a:rPr lang="ru-RU" sz="2600"/>
              <a:t>2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);  B₁(0; </a:t>
            </a:r>
            <a:r>
              <a:rPr lang="ru-RU" sz="2600"/>
              <a:t>0</a:t>
            </a:r>
            <a:r>
              <a:rPr lang="en-US" sz="2600"/>
              <a:t>; </a:t>
            </a:r>
            <a:r>
              <a:rPr lang="ru-RU" sz="2600"/>
              <a:t>2</a:t>
            </a:r>
            <a:r>
              <a:rPr lang="en-US" sz="2600"/>
              <a:t>); </a:t>
            </a:r>
            <a:endParaRPr/>
          </a:p>
          <a:p>
            <a:pPr>
              <a:buNone/>
              <a:defRPr/>
            </a:pPr>
            <a:r>
              <a:rPr lang="en-US" sz="2600"/>
              <a:t>E(0; n; 2-n),  </a:t>
            </a:r>
            <a:r>
              <a:rPr lang="ru-RU" sz="2600"/>
              <a:t>где </a:t>
            </a:r>
            <a:r>
              <a:rPr lang="en-US" sz="2600"/>
              <a:t>n – </a:t>
            </a:r>
            <a:r>
              <a:rPr lang="ru-RU" sz="2600"/>
              <a:t>длина ВЕ’, проекции В</a:t>
            </a:r>
            <a:r>
              <a:rPr lang="ru-RU" sz="2600" baseline="-25000"/>
              <a:t>1</a:t>
            </a:r>
            <a:r>
              <a:rPr lang="ru-RU" sz="2600"/>
              <a:t>Е</a:t>
            </a:r>
            <a:r>
              <a:rPr lang="en-US" sz="2600"/>
              <a:t> </a:t>
            </a:r>
            <a:r>
              <a:rPr lang="ru-RU" sz="2600"/>
              <a:t>на ВА</a:t>
            </a:r>
            <a:r>
              <a:rPr lang="en-US" sz="2600"/>
              <a:t> </a:t>
            </a:r>
            <a:endParaRPr/>
          </a:p>
          <a:p>
            <a:pPr>
              <a:buNone/>
              <a:defRPr/>
            </a:pPr>
            <a:r>
              <a:rPr lang="en-US" sz="2600"/>
              <a:t>F(m; m; m), </a:t>
            </a:r>
            <a:r>
              <a:rPr lang="ru-RU" sz="2600"/>
              <a:t>где </a:t>
            </a:r>
            <a:r>
              <a:rPr lang="en-US" sz="2600"/>
              <a:t>m – </a:t>
            </a:r>
            <a:r>
              <a:rPr lang="ru-RU" sz="2600"/>
              <a:t>длина </a:t>
            </a:r>
            <a:r>
              <a:rPr lang="en-US" sz="2600"/>
              <a:t>FF</a:t>
            </a:r>
            <a:r>
              <a:rPr lang="ru-RU" sz="2600"/>
              <a:t>’, проекции В</a:t>
            </a:r>
            <a:r>
              <a:rPr lang="en-US" sz="2600"/>
              <a:t>F </a:t>
            </a:r>
            <a:r>
              <a:rPr lang="ru-RU" sz="2600"/>
              <a:t>на ВВ</a:t>
            </a:r>
            <a:r>
              <a:rPr lang="ru-RU" sz="2600" baseline="-25000"/>
              <a:t>1</a:t>
            </a:r>
            <a:r>
              <a:rPr lang="en-US" sz="2600"/>
              <a:t> </a:t>
            </a:r>
            <a:endParaRPr/>
          </a:p>
          <a:p>
            <a:pPr>
              <a:buNone/>
              <a:defRPr/>
            </a:pPr>
            <a:endParaRPr lang="ru-RU" sz="2000"/>
          </a:p>
          <a:p>
            <a:pPr>
              <a:buNone/>
              <a:defRPr/>
            </a:pPr>
            <a:endParaRPr lang="ru-RU" sz="200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142844" y="0"/>
            <a:ext cx="88583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/>
              <a:t>Пример 2</a:t>
            </a:r>
            <a:r>
              <a:rPr lang="ru-RU" sz="2400"/>
              <a:t>:  В кубе ABCDA</a:t>
            </a:r>
            <a:r>
              <a:rPr lang="ru-RU" sz="2400" baseline="-25000"/>
              <a:t>1</a:t>
            </a:r>
            <a:r>
              <a:rPr lang="ru-RU" sz="2400"/>
              <a:t>B</a:t>
            </a:r>
            <a:r>
              <a:rPr lang="ru-RU" sz="2400" baseline="-25000"/>
              <a:t>1</a:t>
            </a:r>
            <a:r>
              <a:rPr lang="ru-RU" sz="2400"/>
              <a:t>C</a:t>
            </a:r>
            <a:r>
              <a:rPr lang="ru-RU" sz="2400" baseline="-25000"/>
              <a:t>1</a:t>
            </a:r>
            <a:r>
              <a:rPr lang="ru-RU" sz="2400"/>
              <a:t>D</a:t>
            </a:r>
            <a:r>
              <a:rPr lang="ru-RU" sz="2400" baseline="-25000"/>
              <a:t>1</a:t>
            </a:r>
            <a:r>
              <a:rPr lang="ru-RU" sz="2400"/>
              <a:t> все ребра равны 2. Найти расстояние между прямыми АВ</a:t>
            </a:r>
            <a:r>
              <a:rPr lang="ru-RU" sz="2400" baseline="-25000"/>
              <a:t>1 </a:t>
            </a:r>
            <a:r>
              <a:rPr lang="ru-RU" sz="2400"/>
              <a:t> и ВD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grpSp>
        <p:nvGrpSpPr>
          <p:cNvPr id="2" name="Группа 23"/>
          <p:cNvGrpSpPr/>
          <p:nvPr/>
        </p:nvGrpSpPr>
        <p:grpSpPr bwMode="auto">
          <a:xfrm>
            <a:off x="5429256" y="1214422"/>
            <a:ext cx="3357618" cy="3214710"/>
            <a:chOff x="5357817" y="1643050"/>
            <a:chExt cx="3643339" cy="3357586"/>
          </a:xfrm>
        </p:grpSpPr>
        <p:grpSp>
          <p:nvGrpSpPr>
            <p:cNvPr id="4" name="Группа 6"/>
            <p:cNvGrpSpPr/>
            <p:nvPr/>
          </p:nvGrpSpPr>
          <p:grpSpPr bwMode="auto">
            <a:xfrm>
              <a:off x="5357817" y="1643050"/>
              <a:ext cx="3643339" cy="3357586"/>
              <a:chOff x="5643570" y="2500306"/>
              <a:chExt cx="3357587" cy="3170010"/>
            </a:xfrm>
          </p:grpSpPr>
          <p:sp>
            <p:nvSpPr>
              <p:cNvPr id="8" name="Куб 7"/>
              <p:cNvSpPr/>
              <p:nvPr/>
            </p:nvSpPr>
            <p:spPr bwMode="auto">
              <a:xfrm>
                <a:off x="5919727" y="2774463"/>
                <a:ext cx="2688056" cy="2650455"/>
              </a:xfrm>
              <a:prstGeom prst="cube">
                <a:avLst>
                  <a:gd name="adj" fmla="val 25000"/>
                </a:avLst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cxnSp>
            <p:nvCxnSpPr>
              <p:cNvPr id="9" name="Прямая соединительная линия 8"/>
              <p:cNvCxnSpPr>
                <a:cxnSpLocks/>
              </p:cNvCxnSpPr>
              <p:nvPr/>
            </p:nvCxnSpPr>
            <p:spPr bwMode="auto">
              <a:xfrm rot="5400000">
                <a:off x="5581430" y="3768391"/>
                <a:ext cx="1987841" cy="1457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>
                <a:cxnSpLocks/>
              </p:cNvCxnSpPr>
              <p:nvPr/>
            </p:nvCxnSpPr>
            <p:spPr bwMode="auto">
              <a:xfrm>
                <a:off x="6575350" y="4762304"/>
                <a:ext cx="2032433" cy="1473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>
                <a:cxnSpLocks/>
              </p:cNvCxnSpPr>
              <p:nvPr/>
            </p:nvCxnSpPr>
            <p:spPr bwMode="auto">
              <a:xfrm rot="5400000">
                <a:off x="5916232" y="4765799"/>
                <a:ext cx="662614" cy="655623"/>
              </a:xfrm>
              <a:prstGeom prst="line">
                <a:avLst/>
              </a:prstGeom>
              <a:ln w="19050">
                <a:solidFill>
                  <a:schemeClr val="tx2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 Box 10"/>
              <p:cNvSpPr txBox="1">
                <a:spLocks noChangeArrowheads="1"/>
              </p:cNvSpPr>
              <p:nvPr/>
            </p:nvSpPr>
            <p:spPr bwMode="auto">
              <a:xfrm>
                <a:off x="5657478" y="5226134"/>
                <a:ext cx="246462" cy="41744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r>
                  <a:rPr lang="en-US">
                    <a:latin typeface="+mj-lt"/>
                  </a:rPr>
                  <a:t>D</a:t>
                </a:r>
                <a:endParaRPr lang="ru-RU">
                  <a:latin typeface="+mj-lt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 bwMode="auto">
              <a:xfrm>
                <a:off x="5643570" y="3238291"/>
                <a:ext cx="422543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D</a:t>
                </a:r>
                <a:r>
                  <a:rPr lang="ru-RU"/>
                  <a:t>₁</a:t>
                </a:r>
                <a:endParaRPr lang="ru-RU"/>
              </a:p>
            </p:txBody>
          </p:sp>
          <p:sp>
            <p:nvSpPr>
              <p:cNvPr id="14" name="TextBox 13"/>
              <p:cNvSpPr txBox="1"/>
              <p:nvPr/>
            </p:nvSpPr>
            <p:spPr bwMode="auto">
              <a:xfrm>
                <a:off x="8607783" y="2641940"/>
                <a:ext cx="393374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B₁</a:t>
                </a:r>
                <a:endParaRPr lang="ru-RU"/>
              </a:p>
            </p:txBody>
          </p:sp>
          <p:sp>
            <p:nvSpPr>
              <p:cNvPr id="15" name="TextBox 14"/>
              <p:cNvSpPr txBox="1"/>
              <p:nvPr/>
            </p:nvSpPr>
            <p:spPr bwMode="auto">
              <a:xfrm>
                <a:off x="8607783" y="4629780"/>
                <a:ext cx="196687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B</a:t>
                </a:r>
                <a:endParaRPr lang="ru-RU"/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418398" y="2500306"/>
                <a:ext cx="458936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C₁</a:t>
                </a:r>
                <a:endParaRPr lang="ru-RU"/>
              </a:p>
            </p:txBody>
          </p:sp>
          <p:sp>
            <p:nvSpPr>
              <p:cNvPr id="17" name="TextBox 16"/>
              <p:cNvSpPr txBox="1"/>
              <p:nvPr/>
            </p:nvSpPr>
            <p:spPr bwMode="auto">
              <a:xfrm>
                <a:off x="6315087" y="4561468"/>
                <a:ext cx="262249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C</a:t>
                </a:r>
                <a:endParaRPr lang="ru-RU"/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8019709" y="5292395"/>
                <a:ext cx="258275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A</a:t>
                </a:r>
                <a:endParaRPr lang="ru-RU"/>
              </a:p>
            </p:txBody>
          </p:sp>
          <p:sp>
            <p:nvSpPr>
              <p:cNvPr id="19" name="TextBox 18"/>
              <p:cNvSpPr txBox="1"/>
              <p:nvPr/>
            </p:nvSpPr>
            <p:spPr bwMode="auto">
              <a:xfrm>
                <a:off x="7572378" y="3134308"/>
                <a:ext cx="411291" cy="3779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en-US"/>
                  <a:t>A₁</a:t>
                </a:r>
                <a:endParaRPr lang="ru-RU"/>
              </a:p>
            </p:txBody>
          </p:sp>
        </p:grpSp>
        <p:cxnSp>
          <p:nvCxnSpPr>
            <p:cNvPr id="21" name="Прямая соединительная линия 20"/>
            <p:cNvCxnSpPr>
              <a:cxnSpLocks/>
            </p:cNvCxnSpPr>
            <p:nvPr/>
          </p:nvCxnSpPr>
          <p:spPr bwMode="auto">
            <a:xfrm>
              <a:off x="5643570" y="2643182"/>
              <a:ext cx="2928958" cy="1357322"/>
            </a:xfrm>
            <a:prstGeom prst="line">
              <a:avLst/>
            </a:prstGeom>
            <a:ln w="25400">
              <a:solidFill>
                <a:schemeClr val="accent2">
                  <a:lumMod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>
              <a:cxnSpLocks/>
            </p:cNvCxnSpPr>
            <p:nvPr/>
          </p:nvCxnSpPr>
          <p:spPr bwMode="auto">
            <a:xfrm rot="5400000">
              <a:off x="6808430" y="2974528"/>
              <a:ext cx="2803229" cy="711773"/>
            </a:xfrm>
            <a:prstGeom prst="line">
              <a:avLst/>
            </a:prstGeom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8"/>
          <p:cNvGrpSpPr/>
          <p:nvPr/>
        </p:nvGrpSpPr>
        <p:grpSpPr bwMode="auto">
          <a:xfrm>
            <a:off x="5429256" y="642918"/>
            <a:ext cx="3240475" cy="4298422"/>
            <a:chOff x="401807" y="785794"/>
            <a:chExt cx="6177156" cy="4298422"/>
          </a:xfrm>
        </p:grpSpPr>
        <p:cxnSp>
          <p:nvCxnSpPr>
            <p:cNvPr id="30" name="Прямая со стрелкой 29"/>
            <p:cNvCxnSpPr>
              <a:cxnSpLocks/>
            </p:cNvCxnSpPr>
            <p:nvPr/>
          </p:nvCxnSpPr>
          <p:spPr bwMode="auto">
            <a:xfrm rot="10800000">
              <a:off x="401807" y="3643314"/>
              <a:ext cx="5670392" cy="1587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>
              <a:cxnSpLocks/>
            </p:cNvCxnSpPr>
            <p:nvPr/>
          </p:nvCxnSpPr>
          <p:spPr bwMode="auto">
            <a:xfrm rot="10800000" flipV="1">
              <a:off x="3261560" y="3643314"/>
              <a:ext cx="2810640" cy="1428761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cxnSpLocks/>
            </p:cNvCxnSpPr>
            <p:nvPr/>
          </p:nvCxnSpPr>
          <p:spPr bwMode="auto">
            <a:xfrm rot="5400000" flipH="1" flipV="1">
              <a:off x="4616652" y="2225713"/>
              <a:ext cx="2786876" cy="49913"/>
            </a:xfrm>
            <a:prstGeom prst="straightConnector1">
              <a:avLst/>
            </a:prstGeom>
            <a:ln w="19050">
              <a:solidFill>
                <a:srgbClr val="00B050">
                  <a:alpha val="89000"/>
                </a:srgb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 bwMode="auto">
            <a:xfrm>
              <a:off x="401807" y="3286124"/>
              <a:ext cx="28575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х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3533917" y="4714884"/>
              <a:ext cx="4085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ru-RU">
                  <a:solidFill>
                    <a:srgbClr val="00B050"/>
                  </a:solidFill>
                </a:rPr>
                <a:t>у</a:t>
              </a:r>
              <a:endParaRPr lang="ru-RU">
                <a:solidFill>
                  <a:srgbClr val="00B05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 bwMode="auto">
            <a:xfrm flipH="1">
              <a:off x="6121312" y="785794"/>
              <a:ext cx="457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B050"/>
                  </a:solidFill>
                </a:rPr>
                <a:t>z</a:t>
              </a:r>
              <a:endParaRPr lang="ru-RU">
                <a:solidFill>
                  <a:srgbClr val="00B050"/>
                </a:solidFill>
              </a:endParaRPr>
            </a:p>
          </p:txBody>
        </p:sp>
      </p:grpSp>
      <p:sp>
        <p:nvSpPr>
          <p:cNvPr id="47" name="Овал 46"/>
          <p:cNvSpPr/>
          <p:nvPr/>
        </p:nvSpPr>
        <p:spPr bwMode="auto">
          <a:xfrm>
            <a:off x="7215206" y="2857496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Овал 47"/>
          <p:cNvSpPr/>
          <p:nvPr/>
        </p:nvSpPr>
        <p:spPr bwMode="auto">
          <a:xfrm flipV="1">
            <a:off x="8143900" y="2571744"/>
            <a:ext cx="45719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9" name="TextBox 48"/>
          <p:cNvSpPr txBox="1"/>
          <p:nvPr/>
        </p:nvSpPr>
        <p:spPr bwMode="auto">
          <a:xfrm>
            <a:off x="8215338" y="235743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Е</a:t>
            </a:r>
            <a:endParaRPr lang="ru-RU"/>
          </a:p>
        </p:txBody>
      </p:sp>
      <p:sp>
        <p:nvSpPr>
          <p:cNvPr id="50" name="Прямоугольник 49"/>
          <p:cNvSpPr/>
          <p:nvPr/>
        </p:nvSpPr>
        <p:spPr bwMode="auto">
          <a:xfrm>
            <a:off x="6929454" y="2857496"/>
            <a:ext cx="290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F</a:t>
            </a:r>
            <a:endParaRPr lang="ru-RU"/>
          </a:p>
        </p:txBody>
      </p:sp>
      <p:cxnSp>
        <p:nvCxnSpPr>
          <p:cNvPr id="54" name="Прямая соединительная линия 53"/>
          <p:cNvCxnSpPr>
            <a:cxnSpLocks/>
            <a:stCxn id="48" idx="7"/>
          </p:cNvCxnSpPr>
          <p:nvPr/>
        </p:nvCxnSpPr>
        <p:spPr bwMode="auto">
          <a:xfrm rot="5400000">
            <a:off x="7622396" y="3154224"/>
            <a:ext cx="1082032" cy="39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cxnSpLocks/>
          </p:cNvCxnSpPr>
          <p:nvPr/>
        </p:nvCxnSpPr>
        <p:spPr bwMode="auto">
          <a:xfrm rot="16199999" flipH="1">
            <a:off x="6750859" y="3393281"/>
            <a:ext cx="928696" cy="2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>
            <a:cxnSpLocks/>
            <a:stCxn id="15" idx="1"/>
          </p:cNvCxnSpPr>
          <p:nvPr/>
        </p:nvCxnSpPr>
        <p:spPr bwMode="auto">
          <a:xfrm rot="10800000" flipV="1">
            <a:off x="5715008" y="3565550"/>
            <a:ext cx="2678488" cy="64926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 bwMode="auto">
          <a:xfrm>
            <a:off x="8072462" y="3643314"/>
            <a:ext cx="354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ru-RU"/>
              <a:t>Е’</a:t>
            </a:r>
            <a:endParaRPr lang="ru-RU"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6929454" y="3571876"/>
            <a:ext cx="34849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/>
              <a:t>F</a:t>
            </a:r>
            <a:r>
              <a:rPr lang="ru-RU"/>
              <a:t>’</a:t>
            </a:r>
            <a:endParaRPr lang="ru-RU"/>
          </a:p>
        </p:txBody>
      </p:sp>
      <p:cxnSp>
        <p:nvCxnSpPr>
          <p:cNvPr id="69" name="Прямая соединительная линия 68"/>
          <p:cNvCxnSpPr>
            <a:cxnSpLocks/>
          </p:cNvCxnSpPr>
          <p:nvPr/>
        </p:nvCxnSpPr>
        <p:spPr bwMode="auto">
          <a:xfrm flipV="1">
            <a:off x="7286644" y="2571744"/>
            <a:ext cx="857256" cy="346728"/>
          </a:xfrm>
          <a:prstGeom prst="line">
            <a:avLst/>
          </a:prstGeom>
          <a:ln w="25400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500034" y="3286124"/>
          <a:ext cx="3971109" cy="1500197"/>
        </p:xfrm>
        <a:graphic>
          <a:graphicData uri="http://schemas.openxmlformats.org/presentationml/2006/ole">
            <p:oleObj name="oleObj" r:id="rId3" imgW="1688465" imgH="939165" progId="Equation.3">
              <p:embed/>
              <p:pic>
                <p:nvPicPr>
                  <p:cNvPr id="26637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500034" y="3286124"/>
                    <a:ext cx="3971109" cy="150019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71" name="TextBox 70"/>
          <p:cNvSpPr txBox="1"/>
          <p:nvPr/>
        </p:nvSpPr>
        <p:spPr bwMode="auto">
          <a:xfrm>
            <a:off x="0" y="4857760"/>
            <a:ext cx="47148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 Т.к. скалярное произведение векторов равно сумме произведений соответствующих координат</a:t>
            </a:r>
            <a:r>
              <a:rPr lang="ru-RU" i="1"/>
              <a:t>,</a:t>
            </a:r>
            <a:r>
              <a:rPr lang="ru-RU"/>
              <a:t> то  получаем</a:t>
            </a:r>
            <a:endParaRPr/>
          </a:p>
          <a:p>
            <a:pPr>
              <a:defRPr/>
            </a:pPr>
            <a:r>
              <a:rPr lang="en-US"/>
              <a:t>-2</a:t>
            </a:r>
            <a:r>
              <a:rPr lang="ru-RU"/>
              <a:t>(</a:t>
            </a:r>
            <a:r>
              <a:rPr lang="en-US"/>
              <a:t>m-n</a:t>
            </a:r>
            <a:r>
              <a:rPr lang="ru-RU"/>
              <a:t>)</a:t>
            </a:r>
            <a:r>
              <a:rPr lang="en-US"/>
              <a:t>+2(m+n-2)=0</a:t>
            </a:r>
            <a:endParaRPr/>
          </a:p>
          <a:p>
            <a:pPr>
              <a:defRPr/>
            </a:pPr>
            <a:r>
              <a:rPr lang="en-US"/>
              <a:t>2m+2(m-n)+2(m+n-2)=0,  </a:t>
            </a:r>
            <a:endParaRPr/>
          </a:p>
          <a:p>
            <a:pPr>
              <a:defRPr/>
            </a:pPr>
            <a:r>
              <a:rPr lang="en-US"/>
              <a:t>       m= 2/3, n=1  </a:t>
            </a: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4143372" y="5411124"/>
          <a:ext cx="4662486" cy="1159551"/>
        </p:xfrm>
        <a:graphic>
          <a:graphicData uri="http://schemas.openxmlformats.org/presentationml/2006/ole">
            <p:oleObj name="oleObj" r:id="rId5" imgW="2946400" imgH="723900" progId="Equation.3">
              <p:embed/>
              <p:pic>
                <p:nvPicPr>
                  <p:cNvPr id="26638" name=""/>
                  <p:cNvPicPr/>
                  <p:nvPr/>
                </p:nvPicPr>
                <p:blipFill>
                  <a:blip r:embed="rId4"/>
                  <a:stretch/>
                </p:blipFill>
                <p:spPr bwMode="auto">
                  <a:xfrm>
                    <a:off x="4143372" y="5411124"/>
                    <a:ext cx="4662486" cy="1159551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4" name="Левая фигурная скобка 93"/>
          <p:cNvSpPr/>
          <p:nvPr/>
        </p:nvSpPr>
        <p:spPr bwMode="auto">
          <a:xfrm>
            <a:off x="0" y="5643578"/>
            <a:ext cx="214282" cy="428628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785918" y="2000240"/>
            <a:ext cx="2068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http://alexlarin.net/</a:t>
            </a:r>
            <a:endParaRPr lang="ru-RU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4214810" y="1000108"/>
            <a:ext cx="2427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/>
              <a:t>https://ege.sdamgia.ru/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Основные методы решения задач</a:t>
            </a:r>
            <a:endParaRPr lang="ru-RU"/>
          </a:p>
        </p:txBody>
      </p:sp>
      <p:sp>
        <p:nvSpPr>
          <p:cNvPr id="23" name="Содержимое 2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Поэтапно-вычислительный</a:t>
            </a:r>
            <a:endParaRPr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/>
              <a:t>Координатный</a:t>
            </a:r>
            <a:endParaRPr/>
          </a:p>
          <a:p>
            <a:pPr>
              <a:defRPr/>
            </a:pPr>
            <a:endParaRPr lang="ru-RU"/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/>
              <a:t>Метод площадей и объемов</a:t>
            </a:r>
            <a:endParaRPr lang="ru-RU"/>
          </a:p>
        </p:txBody>
      </p:sp>
      <p:pic>
        <p:nvPicPr>
          <p:cNvPr id="24" name="Рисунок 23" descr="http://alexlarin.net/ege/2016/jpg/c2_2_r.png"/>
          <p:cNvPicPr/>
          <p:nvPr/>
        </p:nvPicPr>
        <p:blipFill>
          <a:blip r:embed="rId2"/>
          <a:srcRect l="62253" t="0" r="0" b="74281"/>
          <a:stretch/>
        </p:blipFill>
        <p:spPr bwMode="auto">
          <a:xfrm>
            <a:off x="6286512" y="1285860"/>
            <a:ext cx="2143140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http://images.myshared.ru/6/728567/slide_9.jpg"/>
          <p:cNvPicPr>
            <a:picLocks noChangeAspect="1" noChangeArrowheads="1"/>
          </p:cNvPicPr>
          <p:nvPr/>
        </p:nvPicPr>
        <p:blipFill>
          <a:blip r:embed="rId3"/>
          <a:srcRect l="53767" t="41736" r="0" b="-69"/>
          <a:stretch/>
        </p:blipFill>
        <p:spPr bwMode="auto">
          <a:xfrm>
            <a:off x="6357950" y="2928934"/>
            <a:ext cx="2173033" cy="2056360"/>
          </a:xfrm>
          <a:prstGeom prst="rect">
            <a:avLst/>
          </a:prstGeom>
          <a:noFill/>
        </p:spPr>
      </p:pic>
      <p:pic>
        <p:nvPicPr>
          <p:cNvPr id="20486" name="Picture 6" descr="http://vopvet.ru/_nw/34/75528506.png"/>
          <p:cNvPicPr>
            <a:picLocks noChangeAspect="1" noChangeArrowheads="1"/>
          </p:cNvPicPr>
          <p:nvPr/>
        </p:nvPicPr>
        <p:blipFill>
          <a:blip r:embed="rId4"/>
          <a:srcRect l="0" t="0" r="54280" b="14233"/>
          <a:stretch/>
        </p:blipFill>
        <p:spPr bwMode="auto">
          <a:xfrm>
            <a:off x="6357950" y="5072074"/>
            <a:ext cx="2071725" cy="164310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57224" y="274638"/>
            <a:ext cx="7829576" cy="5825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Основные теоретические сведения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1071546"/>
            <a:ext cx="5786478" cy="5500726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b="1"/>
              <a:t>Расстояние от точки до прямой</a:t>
            </a:r>
            <a:r>
              <a:rPr lang="ru-RU"/>
              <a:t> – это длина перпендикуляра, проведенного из данной точки к данной прямой.</a:t>
            </a:r>
            <a:endParaRPr lang="en-US"/>
          </a:p>
          <a:p>
            <a:pPr>
              <a:defRPr/>
            </a:pPr>
            <a:r>
              <a:rPr lang="ru-RU" b="1"/>
              <a:t>Расстояние от точки до плоскости</a:t>
            </a:r>
            <a:r>
              <a:rPr lang="ru-RU"/>
              <a:t> — это длина перпендикуляра, опущенного из этой точки на плоскость.</a:t>
            </a:r>
            <a:endParaRPr lang="en-US"/>
          </a:p>
          <a:p>
            <a:pPr>
              <a:defRPr/>
            </a:pPr>
            <a:r>
              <a:rPr lang="ru-RU" b="1"/>
              <a:t>Расстояние от прямой до </a:t>
            </a:r>
            <a:r>
              <a:rPr lang="ru-RU"/>
              <a:t>параллельной ей плоскости </a:t>
            </a:r>
            <a:r>
              <a:rPr lang="en-US"/>
              <a:t>– </a:t>
            </a:r>
            <a:r>
              <a:rPr lang="ru-RU"/>
              <a:t>это расстояние от произвольной точки этой прямой до плоскости.</a:t>
            </a:r>
            <a:endParaRPr lang="ru-RU"/>
          </a:p>
        </p:txBody>
      </p:sp>
      <p:grpSp>
        <p:nvGrpSpPr>
          <p:cNvPr id="6" name="Группа 5"/>
          <p:cNvGrpSpPr/>
          <p:nvPr/>
        </p:nvGrpSpPr>
        <p:grpSpPr bwMode="auto">
          <a:xfrm>
            <a:off x="6286512" y="1142984"/>
            <a:ext cx="2571768" cy="1428760"/>
            <a:chOff x="1371599" y="686889"/>
            <a:chExt cx="5916087" cy="5246531"/>
          </a:xfrm>
        </p:grpSpPr>
        <p:sp>
          <p:nvSpPr>
            <p:cNvPr id="7" name="Line 3"/>
            <p:cNvSpPr>
              <a:spLocks noChangeShapeType="1"/>
            </p:cNvSpPr>
            <p:nvPr/>
          </p:nvSpPr>
          <p:spPr bwMode="auto">
            <a:xfrm>
              <a:off x="4495800" y="4345764"/>
              <a:ext cx="0" cy="1521635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4190998" y="686889"/>
              <a:ext cx="1946336" cy="1925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A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4267201" y="3930163"/>
              <a:ext cx="1541464" cy="1925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H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4495800" y="1495578"/>
              <a:ext cx="0" cy="3000222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11"/>
            <p:cNvSpPr/>
            <p:nvPr/>
          </p:nvSpPr>
          <p:spPr bwMode="auto">
            <a:xfrm rot="10800000">
              <a:off x="3733799" y="4010059"/>
              <a:ext cx="762000" cy="714339"/>
            </a:xfrm>
            <a:custGeom>
              <a:avLst/>
              <a:gdLst>
                <a:gd name="T0" fmla="*/ 0 w 480"/>
                <a:gd name="T1" fmla="*/ 762000 h 480"/>
                <a:gd name="T2" fmla="*/ 762000 w 480"/>
                <a:gd name="T3" fmla="*/ 533400 h 480"/>
                <a:gd name="T4" fmla="*/ 762000 w 480"/>
                <a:gd name="T5" fmla="*/ 0 h 480"/>
                <a:gd name="T6" fmla="*/ 0 60000 65536"/>
                <a:gd name="T7" fmla="*/ 0 60000 65536"/>
                <a:gd name="T8" fmla="*/ 0 60000 65536"/>
                <a:gd name="T9" fmla="*/ 0 w 480"/>
                <a:gd name="T10" fmla="*/ 0 h 480"/>
                <a:gd name="T11" fmla="*/ 480 w 48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480" fill="norm" stroke="1" extrusionOk="0">
                  <a:moveTo>
                    <a:pt x="0" y="480"/>
                  </a:moveTo>
                  <a:lnTo>
                    <a:pt x="480" y="336"/>
                  </a:lnTo>
                  <a:lnTo>
                    <a:pt x="48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flipH="1">
              <a:off x="1371599" y="3660556"/>
              <a:ext cx="5916087" cy="1902044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4419600" y="1152532"/>
              <a:ext cx="152400" cy="14286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4419600" y="4429132"/>
              <a:ext cx="152400" cy="14286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1600200" y="5411012"/>
              <a:ext cx="879418" cy="5224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US" sz="2800" i="1">
                  <a:solidFill>
                    <a:srgbClr val="C00000"/>
                  </a:solidFill>
                  <a:latin typeface="Berlin Sans FB"/>
                </a:rPr>
                <a:t>a</a:t>
              </a:r>
              <a:endParaRPr lang="ru-RU" sz="2800" i="1">
                <a:solidFill>
                  <a:srgbClr val="C00000"/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 bwMode="auto">
          <a:xfrm>
            <a:off x="6215074" y="3000372"/>
            <a:ext cx="2357454" cy="1428760"/>
            <a:chOff x="457200" y="685800"/>
            <a:chExt cx="7239000" cy="5257800"/>
          </a:xfrm>
        </p:grpSpPr>
        <p:sp>
          <p:nvSpPr>
            <p:cNvPr id="17" name="Text Box 6"/>
            <p:cNvSpPr txBox="1">
              <a:spLocks noChangeArrowheads="1"/>
            </p:cNvSpPr>
            <p:nvPr/>
          </p:nvSpPr>
          <p:spPr bwMode="auto">
            <a:xfrm>
              <a:off x="4190998" y="685800"/>
              <a:ext cx="2010897" cy="16080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A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grpSp>
          <p:nvGrpSpPr>
            <p:cNvPr id="18" name="Группа 12"/>
            <p:cNvGrpSpPr/>
            <p:nvPr/>
          </p:nvGrpSpPr>
          <p:grpSpPr bwMode="auto">
            <a:xfrm>
              <a:off x="457200" y="1143000"/>
              <a:ext cx="7239000" cy="4800600"/>
              <a:chOff x="457200" y="1143000"/>
              <a:chExt cx="7239000" cy="4800600"/>
            </a:xfrm>
          </p:grpSpPr>
          <p:sp>
            <p:nvSpPr>
              <p:cNvPr id="19" name="Line 3"/>
              <p:cNvSpPr>
                <a:spLocks noChangeShapeType="1"/>
              </p:cNvSpPr>
              <p:nvPr/>
            </p:nvSpPr>
            <p:spPr bwMode="auto">
              <a:xfrm>
                <a:off x="4495800" y="4343400"/>
                <a:ext cx="0" cy="1524000"/>
              </a:xfrm>
              <a:prstGeom prst="line">
                <a:avLst/>
              </a:prstGeom>
              <a:noFill/>
              <a:ln w="57150">
                <a:solidFill>
                  <a:srgbClr val="660066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0" name="AutoShape 4"/>
              <p:cNvSpPr>
                <a:spLocks noChangeArrowheads="1"/>
              </p:cNvSpPr>
              <p:nvPr/>
            </p:nvSpPr>
            <p:spPr bwMode="auto">
              <a:xfrm>
                <a:off x="457200" y="3352800"/>
                <a:ext cx="7239000" cy="2590800"/>
              </a:xfrm>
              <a:prstGeom prst="parallelogram">
                <a:avLst>
                  <a:gd name="adj" fmla="val 69853"/>
                </a:avLst>
              </a:prstGeom>
              <a:solidFill>
                <a:schemeClr val="accent2">
                  <a:alpha val="5098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Text Box 8"/>
              <p:cNvSpPr txBox="1">
                <a:spLocks noChangeArrowheads="1"/>
              </p:cNvSpPr>
              <p:nvPr/>
            </p:nvSpPr>
            <p:spPr bwMode="auto">
              <a:xfrm>
                <a:off x="4459774" y="3864616"/>
                <a:ext cx="12192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ts val="0"/>
                  </a:spcBef>
                  <a:defRPr/>
                </a:pPr>
                <a:r>
                  <a:rPr lang="en-US" sz="4000" b="1">
                    <a:solidFill>
                      <a:srgbClr val="FF0000"/>
                    </a:solidFill>
                  </a:rPr>
                  <a:t>H</a:t>
                </a:r>
                <a:endParaRPr lang="ru-RU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Line 9"/>
              <p:cNvSpPr>
                <a:spLocks noChangeShapeType="1"/>
              </p:cNvSpPr>
              <p:nvPr/>
            </p:nvSpPr>
            <p:spPr bwMode="auto">
              <a:xfrm>
                <a:off x="4495800" y="1295400"/>
                <a:ext cx="0" cy="3200400"/>
              </a:xfrm>
              <a:prstGeom prst="line">
                <a:avLst/>
              </a:prstGeom>
              <a:noFill/>
              <a:ln w="571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aphicFrame>
            <p:nvGraphicFramePr>
              <p:cNvPr id="0" name=""/>
              <p:cNvGraphicFramePr>
                <a:graphicFrameLocks xmlns:a="http://schemas.openxmlformats.org/drawingml/2006/main"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157879785"/>
                  </p:ext>
                </p:extLst>
              </p:nvPr>
            </p:nvGraphicFramePr>
            <p:xfrm>
              <a:off x="2133600" y="3505199"/>
              <a:ext cx="609600" cy="558800"/>
            </p:xfrm>
            <a:graphic>
              <a:graphicData uri="http://schemas.openxmlformats.org/presentationml/2006/ole">
                <p:oleObj name="oleObj" r:id="rId3" imgW="5062220" imgH="4639310" progId="Equation.3">
                  <p:embed/>
                  <p:pic>
                    <p:nvPicPr>
                      <p:cNvPr id="20487" name=""/>
                      <p:cNvPicPr/>
                      <p:nvPr/>
                    </p:nvPicPr>
                    <p:blipFill>
                      <a:blip r:embed="rId2"/>
                      <a:stretch/>
                    </p:blipFill>
                    <p:spPr bwMode="auto">
                      <a:xfrm>
                        <a:off x="2133600" y="3505199"/>
                        <a:ext cx="609600" cy="558800"/>
                      </a:xfrm>
                      <a:prstGeom prst="rect">
                        <a:avLst/>
                      </a:prstGeom>
                    </p:spPr>
                  </p:pic>
                </p:oleObj>
              </a:graphicData>
            </a:graphic>
          </p:graphicFrame>
          <p:sp>
            <p:nvSpPr>
              <p:cNvPr id="24" name="Freeform 11"/>
              <p:cNvSpPr/>
              <p:nvPr/>
            </p:nvSpPr>
            <p:spPr bwMode="auto">
              <a:xfrm rot="10800000">
                <a:off x="3733800" y="3962400"/>
                <a:ext cx="762000" cy="762000"/>
              </a:xfrm>
              <a:custGeom>
                <a:avLst/>
                <a:gdLst>
                  <a:gd name="T0" fmla="*/ 0 w 480"/>
                  <a:gd name="T1" fmla="*/ 762000 h 480"/>
                  <a:gd name="T2" fmla="*/ 762000 w 480"/>
                  <a:gd name="T3" fmla="*/ 533400 h 480"/>
                  <a:gd name="T4" fmla="*/ 762000 w 480"/>
                  <a:gd name="T5" fmla="*/ 0 h 480"/>
                  <a:gd name="T6" fmla="*/ 0 60000 65536"/>
                  <a:gd name="T7" fmla="*/ 0 60000 65536"/>
                  <a:gd name="T8" fmla="*/ 0 60000 65536"/>
                  <a:gd name="T9" fmla="*/ 0 w 480"/>
                  <a:gd name="T10" fmla="*/ 0 h 480"/>
                  <a:gd name="T11" fmla="*/ 480 w 480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0" h="480" fill="norm" stroke="1" extrusionOk="0">
                    <a:moveTo>
                      <a:pt x="0" y="480"/>
                    </a:moveTo>
                    <a:lnTo>
                      <a:pt x="480" y="336"/>
                    </a:lnTo>
                    <a:lnTo>
                      <a:pt x="480" y="0"/>
                    </a:lnTo>
                  </a:path>
                </a:pathLst>
              </a:custGeom>
              <a:noFill/>
              <a:ln w="38100" cmpd="sng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Line 12"/>
              <p:cNvSpPr>
                <a:spLocks noChangeShapeType="1"/>
              </p:cNvSpPr>
              <p:nvPr/>
            </p:nvSpPr>
            <p:spPr bwMode="auto">
              <a:xfrm flipH="1">
                <a:off x="3352800" y="4495800"/>
                <a:ext cx="1143000" cy="381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Oval 13"/>
              <p:cNvSpPr>
                <a:spLocks noChangeArrowheads="1"/>
              </p:cNvSpPr>
              <p:nvPr/>
            </p:nvSpPr>
            <p:spPr bwMode="auto">
              <a:xfrm>
                <a:off x="4419600" y="11430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Oval 14"/>
              <p:cNvSpPr>
                <a:spLocks noChangeArrowheads="1"/>
              </p:cNvSpPr>
              <p:nvPr/>
            </p:nvSpPr>
            <p:spPr bwMode="auto">
              <a:xfrm>
                <a:off x="4419600" y="4419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28" name="Группа 27"/>
          <p:cNvGrpSpPr/>
          <p:nvPr/>
        </p:nvGrpSpPr>
        <p:grpSpPr bwMode="auto">
          <a:xfrm>
            <a:off x="6143635" y="4857760"/>
            <a:ext cx="2643206" cy="1785950"/>
            <a:chOff x="685800" y="533400"/>
            <a:chExt cx="7239000" cy="6324600"/>
          </a:xfrm>
        </p:grpSpPr>
        <p:sp>
          <p:nvSpPr>
            <p:cNvPr id="29" name="Line 2"/>
            <p:cNvSpPr>
              <a:spLocks noChangeShapeType="1"/>
            </p:cNvSpPr>
            <p:nvPr/>
          </p:nvSpPr>
          <p:spPr bwMode="auto">
            <a:xfrm>
              <a:off x="4495800" y="1295400"/>
              <a:ext cx="0" cy="16764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Line 3"/>
            <p:cNvSpPr>
              <a:spLocks noChangeShapeType="1"/>
            </p:cNvSpPr>
            <p:nvPr/>
          </p:nvSpPr>
          <p:spPr bwMode="auto">
            <a:xfrm>
              <a:off x="4495800" y="5867399"/>
              <a:ext cx="0" cy="9906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Line 4"/>
            <p:cNvSpPr>
              <a:spLocks noChangeShapeType="1"/>
            </p:cNvSpPr>
            <p:nvPr/>
          </p:nvSpPr>
          <p:spPr bwMode="auto">
            <a:xfrm>
              <a:off x="4495800" y="4343400"/>
              <a:ext cx="0" cy="15240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AutoShape 5"/>
            <p:cNvSpPr>
              <a:spLocks noChangeArrowheads="1"/>
            </p:cNvSpPr>
            <p:nvPr/>
          </p:nvSpPr>
          <p:spPr bwMode="auto">
            <a:xfrm>
              <a:off x="685800" y="3657600"/>
              <a:ext cx="7239000" cy="2590800"/>
            </a:xfrm>
            <a:prstGeom prst="parallelogram">
              <a:avLst>
                <a:gd name="adj" fmla="val 69853"/>
              </a:avLst>
            </a:prstGeom>
            <a:solidFill>
              <a:schemeClr val="accent2">
                <a:alpha val="5098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Line 6"/>
            <p:cNvSpPr>
              <a:spLocks noChangeShapeType="1"/>
            </p:cNvSpPr>
            <p:nvPr/>
          </p:nvSpPr>
          <p:spPr bwMode="auto">
            <a:xfrm>
              <a:off x="4495800" y="2819400"/>
              <a:ext cx="0" cy="16764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>
              <a:off x="4267196" y="1066799"/>
              <a:ext cx="1701115" cy="2506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A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sp>
          <p:nvSpPr>
            <p:cNvPr id="35" name="Text Box 9"/>
            <p:cNvSpPr txBox="1">
              <a:spLocks noChangeArrowheads="1"/>
            </p:cNvSpPr>
            <p:nvPr/>
          </p:nvSpPr>
          <p:spPr bwMode="auto">
            <a:xfrm>
              <a:off x="4267196" y="3886198"/>
              <a:ext cx="1896763" cy="25068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H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graphicFrame>
          <p:nvGraphicFramePr>
            <p:cNvPr id="0" name=""/>
            <p:cNvGraphicFramePr>
              <a:graphicFrameLocks xmlns:a="http://schemas.openxmlformats.org/drawingml/2006/main" noChangeAspect="1"/>
            </p:cNvGraphicFramePr>
            <p:nvPr>
              <p:extLst>
                <p:ext uri="{D42A27DB-BD31-4B8C-83A1-F6EECF244321}">
                  <p14:modId xmlns:p14="http://schemas.microsoft.com/office/powerpoint/2010/main" val="2157879785"/>
                </p:ext>
              </p:extLst>
            </p:nvPr>
          </p:nvGraphicFramePr>
          <p:xfrm>
            <a:off x="1676400" y="1981200"/>
            <a:ext cx="508000" cy="558800"/>
          </p:xfrm>
          <a:graphic>
            <a:graphicData uri="http://schemas.openxmlformats.org/presentationml/2006/ole">
              <p:oleObj name="oleObj" r:id="rId5" imgW="4216400" imgH="4639310" progId="Equation.3">
                <p:embed/>
                <p:pic>
                  <p:nvPicPr>
                    <p:cNvPr id="20488" name=""/>
                    <p:cNvPicPr/>
                    <p:nvPr/>
                  </p:nvPicPr>
                  <p:blipFill>
                    <a:blip r:embed="rId4"/>
                    <a:stretch/>
                  </p:blipFill>
                  <p:spPr bwMode="auto">
                    <a:xfrm>
                      <a:off x="1676400" y="1981200"/>
                      <a:ext cx="508000" cy="558800"/>
                    </a:xfrm>
                    <a:prstGeom prst="rect">
                      <a:avLst/>
                    </a:prstGeom>
                  </p:spPr>
                </p:pic>
              </p:oleObj>
            </a:graphicData>
          </a:graphic>
        </p:graphicFrame>
        <p:sp>
          <p:nvSpPr>
            <p:cNvPr id="37" name="Freeform 11"/>
            <p:cNvSpPr/>
            <p:nvPr/>
          </p:nvSpPr>
          <p:spPr bwMode="auto">
            <a:xfrm rot="10800000">
              <a:off x="3733800" y="3962400"/>
              <a:ext cx="762000" cy="762000"/>
            </a:xfrm>
            <a:custGeom>
              <a:avLst/>
              <a:gdLst>
                <a:gd name="T0" fmla="*/ 0 w 480"/>
                <a:gd name="T1" fmla="*/ 762000 h 480"/>
                <a:gd name="T2" fmla="*/ 762000 w 480"/>
                <a:gd name="T3" fmla="*/ 533400 h 480"/>
                <a:gd name="T4" fmla="*/ 762000 w 480"/>
                <a:gd name="T5" fmla="*/ 0 h 480"/>
                <a:gd name="T6" fmla="*/ 0 60000 65536"/>
                <a:gd name="T7" fmla="*/ 0 60000 65536"/>
                <a:gd name="T8" fmla="*/ 0 60000 65536"/>
                <a:gd name="T9" fmla="*/ 0 w 480"/>
                <a:gd name="T10" fmla="*/ 0 h 480"/>
                <a:gd name="T11" fmla="*/ 480 w 48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480" fill="norm" stroke="1" extrusionOk="0">
                  <a:moveTo>
                    <a:pt x="0" y="480"/>
                  </a:moveTo>
                  <a:lnTo>
                    <a:pt x="480" y="336"/>
                  </a:lnTo>
                  <a:lnTo>
                    <a:pt x="48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Line 12"/>
            <p:cNvSpPr>
              <a:spLocks noChangeShapeType="1"/>
            </p:cNvSpPr>
            <p:nvPr/>
          </p:nvSpPr>
          <p:spPr bwMode="auto">
            <a:xfrm flipH="1">
              <a:off x="3352800" y="4495800"/>
              <a:ext cx="11430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Oval 13"/>
            <p:cNvSpPr>
              <a:spLocks noChangeArrowheads="1"/>
            </p:cNvSpPr>
            <p:nvPr/>
          </p:nvSpPr>
          <p:spPr bwMode="auto">
            <a:xfrm>
              <a:off x="4419600" y="1143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Oval 14"/>
            <p:cNvSpPr>
              <a:spLocks noChangeArrowheads="1"/>
            </p:cNvSpPr>
            <p:nvPr/>
          </p:nvSpPr>
          <p:spPr bwMode="auto">
            <a:xfrm>
              <a:off x="4419600" y="4419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0" name=""/>
            <p:cNvGraphicFramePr>
              <a:graphicFrameLocks xmlns:a="http://schemas.openxmlformats.org/drawingml/2006/main" noChangeAspect="1"/>
            </p:cNvGraphicFramePr>
            <p:nvPr>
              <p:extLst>
                <p:ext uri="{D42A27DB-BD31-4B8C-83A1-F6EECF244321}">
                  <p14:modId xmlns:p14="http://schemas.microsoft.com/office/powerpoint/2010/main" val="2157879785"/>
                </p:ext>
              </p:extLst>
            </p:nvPr>
          </p:nvGraphicFramePr>
          <p:xfrm>
            <a:off x="1143000" y="5359400"/>
            <a:ext cx="609600" cy="812800"/>
          </p:xfrm>
          <a:graphic>
            <a:graphicData uri="http://schemas.openxmlformats.org/presentationml/2006/ole">
              <p:oleObj name="oleObj" r:id="rId7" imgW="5062220" imgH="6754495" progId="Equation.3">
                <p:embed/>
                <p:pic>
                  <p:nvPicPr>
                    <p:cNvPr id="20489" name=""/>
                    <p:cNvPicPr/>
                    <p:nvPr/>
                  </p:nvPicPr>
                  <p:blipFill>
                    <a:blip r:embed="rId6"/>
                    <a:stretch/>
                  </p:blipFill>
                  <p:spPr bwMode="auto">
                    <a:xfrm>
                      <a:off x="1143000" y="5359400"/>
                      <a:ext cx="609600" cy="812800"/>
                    </a:xfrm>
                    <a:prstGeom prst="rect">
                      <a:avLst/>
                    </a:prstGeom>
                  </p:spPr>
                </p:pic>
              </p:oleObj>
            </a:graphicData>
          </a:graphic>
        </p:graphicFrame>
        <p:sp>
          <p:nvSpPr>
            <p:cNvPr id="42" name="Line 16"/>
            <p:cNvSpPr>
              <a:spLocks noChangeShapeType="1"/>
            </p:cNvSpPr>
            <p:nvPr/>
          </p:nvSpPr>
          <p:spPr bwMode="auto">
            <a:xfrm flipV="1">
              <a:off x="1600200" y="533400"/>
              <a:ext cx="5257800" cy="16002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57224" y="274638"/>
            <a:ext cx="7829576" cy="5825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Основные теоретические сведения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1071546"/>
            <a:ext cx="5786478" cy="5500726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b="1"/>
              <a:t>Расстоянием между двумя параллельными плоскостями </a:t>
            </a:r>
            <a:r>
              <a:rPr lang="ru-RU"/>
              <a:t>называется расстояние от произвольной точки одной плоскости до второй плоскости.</a:t>
            </a:r>
            <a:endParaRPr/>
          </a:p>
          <a:p>
            <a:pPr>
              <a:defRPr/>
            </a:pPr>
            <a:endParaRPr lang="ru-RU"/>
          </a:p>
          <a:p>
            <a:pPr>
              <a:defRPr/>
            </a:pPr>
            <a:r>
              <a:rPr lang="ru-RU" b="1"/>
              <a:t>Расстоянием между скрещивающимися прямыми</a:t>
            </a:r>
            <a:r>
              <a:rPr lang="ru-RU"/>
              <a:t> называется длина их общего перпендикуляра. Она равна расстоянию между параллельными плоскостями, которые проходят через эти прямые.</a:t>
            </a:r>
            <a:endParaRPr lang="ru-RU"/>
          </a:p>
        </p:txBody>
      </p:sp>
      <p:grpSp>
        <p:nvGrpSpPr>
          <p:cNvPr id="43" name="Группа 42"/>
          <p:cNvGrpSpPr/>
          <p:nvPr/>
        </p:nvGrpSpPr>
        <p:grpSpPr bwMode="auto">
          <a:xfrm>
            <a:off x="6000760" y="1071546"/>
            <a:ext cx="2500330" cy="1785950"/>
            <a:chOff x="571472" y="357166"/>
            <a:chExt cx="7277128" cy="6500834"/>
          </a:xfrm>
        </p:grpSpPr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4495800" y="1295400"/>
              <a:ext cx="0" cy="16764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5" name="Line 2"/>
            <p:cNvSpPr>
              <a:spLocks noChangeShapeType="1"/>
            </p:cNvSpPr>
            <p:nvPr/>
          </p:nvSpPr>
          <p:spPr bwMode="auto">
            <a:xfrm>
              <a:off x="4495800" y="5867399"/>
              <a:ext cx="0" cy="9906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6" name="Line 3"/>
            <p:cNvSpPr>
              <a:spLocks noChangeShapeType="1"/>
            </p:cNvSpPr>
            <p:nvPr/>
          </p:nvSpPr>
          <p:spPr bwMode="auto">
            <a:xfrm>
              <a:off x="4495800" y="4343400"/>
              <a:ext cx="0" cy="15240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7" name="AutoShape 4"/>
            <p:cNvSpPr>
              <a:spLocks noChangeArrowheads="1"/>
            </p:cNvSpPr>
            <p:nvPr/>
          </p:nvSpPr>
          <p:spPr bwMode="auto">
            <a:xfrm>
              <a:off x="609600" y="3733800"/>
              <a:ext cx="7239000" cy="2590800"/>
            </a:xfrm>
            <a:prstGeom prst="parallelogram">
              <a:avLst>
                <a:gd name="adj" fmla="val 69853"/>
              </a:avLst>
            </a:prstGeom>
            <a:solidFill>
              <a:schemeClr val="accent2">
                <a:alpha val="5098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8" name="Line 7"/>
            <p:cNvSpPr>
              <a:spLocks noChangeShapeType="1"/>
            </p:cNvSpPr>
            <p:nvPr/>
          </p:nvSpPr>
          <p:spPr bwMode="auto">
            <a:xfrm>
              <a:off x="4495800" y="2819400"/>
              <a:ext cx="0" cy="16764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9" name="AutoShape 13"/>
            <p:cNvSpPr>
              <a:spLocks noChangeArrowheads="1"/>
            </p:cNvSpPr>
            <p:nvPr/>
          </p:nvSpPr>
          <p:spPr bwMode="auto">
            <a:xfrm>
              <a:off x="571472" y="357166"/>
              <a:ext cx="7239000" cy="2590800"/>
            </a:xfrm>
            <a:prstGeom prst="parallelogram">
              <a:avLst>
                <a:gd name="adj" fmla="val 69853"/>
              </a:avLst>
            </a:prstGeom>
            <a:solidFill>
              <a:schemeClr val="accent2">
                <a:alpha val="5098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0" name="Text Box 5"/>
            <p:cNvSpPr txBox="1">
              <a:spLocks noChangeArrowheads="1"/>
            </p:cNvSpPr>
            <p:nvPr/>
          </p:nvSpPr>
          <p:spPr bwMode="auto">
            <a:xfrm>
              <a:off x="4190998" y="685800"/>
              <a:ext cx="2309984" cy="1342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A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sp>
          <p:nvSpPr>
            <p:cNvPr id="51" name="Text Box 6"/>
            <p:cNvSpPr txBox="1">
              <a:spLocks noChangeArrowheads="1"/>
            </p:cNvSpPr>
            <p:nvPr/>
          </p:nvSpPr>
          <p:spPr bwMode="auto">
            <a:xfrm>
              <a:off x="4267198" y="3886197"/>
              <a:ext cx="2099022" cy="13420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H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graphicFrame>
          <p:nvGraphicFramePr>
            <p:cNvPr id="0" name=""/>
            <p:cNvGraphicFramePr>
              <a:graphicFrameLocks xmlns:a="http://schemas.openxmlformats.org/drawingml/2006/main" noChangeAspect="1"/>
            </p:cNvGraphicFramePr>
            <p:nvPr>
              <p:extLst>
                <p:ext uri="{D42A27DB-BD31-4B8C-83A1-F6EECF244321}">
                  <p14:modId xmlns:p14="http://schemas.microsoft.com/office/powerpoint/2010/main" val="2157879785"/>
                </p:ext>
              </p:extLst>
            </p:nvPr>
          </p:nvGraphicFramePr>
          <p:xfrm>
            <a:off x="1066800" y="2133600"/>
            <a:ext cx="609600" cy="558800"/>
          </p:xfrm>
          <a:graphic>
            <a:graphicData uri="http://schemas.openxmlformats.org/presentationml/2006/ole">
              <p:oleObj name="oleObj" r:id="rId3" imgW="198120" imgH="184785" progId="Equation.3">
                <p:embed/>
                <p:pic>
                  <p:nvPicPr>
                    <p:cNvPr id="20490" name=""/>
                    <p:cNvPicPr/>
                    <p:nvPr/>
                  </p:nvPicPr>
                  <p:blipFill>
                    <a:blip r:embed="rId2"/>
                    <a:stretch/>
                  </p:blipFill>
                  <p:spPr bwMode="auto">
                    <a:xfrm>
                      <a:off x="1066800" y="2133600"/>
                      <a:ext cx="609600" cy="558800"/>
                    </a:xfrm>
                    <a:prstGeom prst="rect">
                      <a:avLst/>
                    </a:prstGeom>
                  </p:spPr>
                </p:pic>
              </p:oleObj>
            </a:graphicData>
          </a:graphic>
        </p:graphicFrame>
        <p:sp>
          <p:nvSpPr>
            <p:cNvPr id="53" name="Freeform 9"/>
            <p:cNvSpPr/>
            <p:nvPr/>
          </p:nvSpPr>
          <p:spPr bwMode="auto">
            <a:xfrm rot="10800000">
              <a:off x="3733800" y="3962400"/>
              <a:ext cx="762000" cy="762000"/>
            </a:xfrm>
            <a:custGeom>
              <a:avLst/>
              <a:gdLst>
                <a:gd name="T0" fmla="*/ 0 w 480"/>
                <a:gd name="T1" fmla="*/ 762000 h 480"/>
                <a:gd name="T2" fmla="*/ 762000 w 480"/>
                <a:gd name="T3" fmla="*/ 533400 h 480"/>
                <a:gd name="T4" fmla="*/ 762000 w 480"/>
                <a:gd name="T5" fmla="*/ 0 h 480"/>
                <a:gd name="T6" fmla="*/ 0 60000 65536"/>
                <a:gd name="T7" fmla="*/ 0 60000 65536"/>
                <a:gd name="T8" fmla="*/ 0 60000 65536"/>
                <a:gd name="T9" fmla="*/ 0 w 480"/>
                <a:gd name="T10" fmla="*/ 0 h 480"/>
                <a:gd name="T11" fmla="*/ 480 w 48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480" fill="norm" stroke="1" extrusionOk="0">
                  <a:moveTo>
                    <a:pt x="0" y="480"/>
                  </a:moveTo>
                  <a:lnTo>
                    <a:pt x="480" y="336"/>
                  </a:lnTo>
                  <a:lnTo>
                    <a:pt x="480" y="0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4" name="Line 10"/>
            <p:cNvSpPr>
              <a:spLocks noChangeShapeType="1"/>
            </p:cNvSpPr>
            <p:nvPr/>
          </p:nvSpPr>
          <p:spPr bwMode="auto">
            <a:xfrm flipH="1">
              <a:off x="3352800" y="4495800"/>
              <a:ext cx="114300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" name="Oval 11"/>
            <p:cNvSpPr>
              <a:spLocks noChangeArrowheads="1"/>
            </p:cNvSpPr>
            <p:nvPr/>
          </p:nvSpPr>
          <p:spPr bwMode="auto">
            <a:xfrm>
              <a:off x="4419600" y="1143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" name="Oval 12"/>
            <p:cNvSpPr>
              <a:spLocks noChangeArrowheads="1"/>
            </p:cNvSpPr>
            <p:nvPr/>
          </p:nvSpPr>
          <p:spPr bwMode="auto">
            <a:xfrm>
              <a:off x="4419600" y="4419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aphicFrame>
          <p:nvGraphicFramePr>
            <p:cNvPr id="0" name=""/>
            <p:cNvGraphicFramePr>
              <a:graphicFrameLocks xmlns:a="http://schemas.openxmlformats.org/drawingml/2006/main" noChangeAspect="1"/>
            </p:cNvGraphicFramePr>
            <p:nvPr>
              <p:extLst>
                <p:ext uri="{D42A27DB-BD31-4B8C-83A1-F6EECF244321}">
                  <p14:modId xmlns:p14="http://schemas.microsoft.com/office/powerpoint/2010/main" val="2157879785"/>
                </p:ext>
              </p:extLst>
            </p:nvPr>
          </p:nvGraphicFramePr>
          <p:xfrm>
            <a:off x="1143000" y="5359400"/>
            <a:ext cx="609600" cy="812800"/>
          </p:xfrm>
          <a:graphic>
            <a:graphicData uri="http://schemas.openxmlformats.org/presentationml/2006/ole">
              <p:oleObj name="oleObj" r:id="rId5" imgW="198120" imgH="264160" progId="Equation.3">
                <p:embed/>
                <p:pic>
                  <p:nvPicPr>
                    <p:cNvPr id="20491" name=""/>
                    <p:cNvPicPr/>
                    <p:nvPr/>
                  </p:nvPicPr>
                  <p:blipFill>
                    <a:blip r:embed="rId4"/>
                    <a:stretch/>
                  </p:blipFill>
                  <p:spPr bwMode="auto">
                    <a:xfrm>
                      <a:off x="1143000" y="5359400"/>
                      <a:ext cx="609600" cy="812800"/>
                    </a:xfrm>
                    <a:prstGeom prst="rect">
                      <a:avLst/>
                    </a:prstGeom>
                  </p:spPr>
                </p:pic>
              </p:oleObj>
            </a:graphicData>
          </a:graphic>
        </p:graphicFrame>
      </p:grpSp>
      <p:grpSp>
        <p:nvGrpSpPr>
          <p:cNvPr id="58" name="Группа 57"/>
          <p:cNvGrpSpPr/>
          <p:nvPr/>
        </p:nvGrpSpPr>
        <p:grpSpPr bwMode="auto">
          <a:xfrm>
            <a:off x="6786578" y="3214686"/>
            <a:ext cx="1500198" cy="1428760"/>
            <a:chOff x="2514600" y="381000"/>
            <a:chExt cx="3505199" cy="5334000"/>
          </a:xfrm>
        </p:grpSpPr>
        <p:sp>
          <p:nvSpPr>
            <p:cNvPr id="59" name="Freeform 11"/>
            <p:cNvSpPr/>
            <p:nvPr/>
          </p:nvSpPr>
          <p:spPr bwMode="auto">
            <a:xfrm>
              <a:off x="3773488" y="3962400"/>
              <a:ext cx="720724" cy="1001713"/>
            </a:xfrm>
            <a:custGeom>
              <a:avLst/>
              <a:gdLst>
                <a:gd name="T0" fmla="*/ 720725 w 454"/>
                <a:gd name="T1" fmla="*/ 0 h 631"/>
                <a:gd name="T2" fmla="*/ 0 w 454"/>
                <a:gd name="T3" fmla="*/ 449263 h 631"/>
                <a:gd name="T4" fmla="*/ 14288 w 454"/>
                <a:gd name="T5" fmla="*/ 1001713 h 631"/>
                <a:gd name="T6" fmla="*/ 0 60000 65536"/>
                <a:gd name="T7" fmla="*/ 0 60000 65536"/>
                <a:gd name="T8" fmla="*/ 0 60000 65536"/>
                <a:gd name="T9" fmla="*/ 0 w 454"/>
                <a:gd name="T10" fmla="*/ 0 h 631"/>
                <a:gd name="T11" fmla="*/ 454 w 454"/>
                <a:gd name="T12" fmla="*/ 631 h 6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4" h="631" fill="norm" stroke="1" extrusionOk="0">
                  <a:moveTo>
                    <a:pt x="454" y="0"/>
                  </a:moveTo>
                  <a:lnTo>
                    <a:pt x="0" y="283"/>
                  </a:lnTo>
                  <a:lnTo>
                    <a:pt x="9" y="631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0" name="Группа 19"/>
            <p:cNvGrpSpPr/>
            <p:nvPr/>
          </p:nvGrpSpPr>
          <p:grpSpPr bwMode="auto">
            <a:xfrm>
              <a:off x="2514600" y="381000"/>
              <a:ext cx="3505199" cy="5334000"/>
              <a:chOff x="2514600" y="381000"/>
              <a:chExt cx="3505199" cy="5334000"/>
            </a:xfrm>
          </p:grpSpPr>
          <p:sp>
            <p:nvSpPr>
              <p:cNvPr id="61" name="Line 6"/>
              <p:cNvSpPr>
                <a:spLocks noChangeShapeType="1"/>
              </p:cNvSpPr>
              <p:nvPr/>
            </p:nvSpPr>
            <p:spPr bwMode="auto">
              <a:xfrm>
                <a:off x="4495800" y="1143000"/>
                <a:ext cx="0" cy="3352800"/>
              </a:xfrm>
              <a:prstGeom prst="line">
                <a:avLst/>
              </a:prstGeom>
              <a:noFill/>
              <a:ln w="5715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Text Box 8"/>
              <p:cNvSpPr txBox="1">
                <a:spLocks noChangeArrowheads="1"/>
              </p:cNvSpPr>
              <p:nvPr/>
            </p:nvSpPr>
            <p:spPr bwMode="auto">
              <a:xfrm>
                <a:off x="4191000" y="685800"/>
                <a:ext cx="12192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ts val="0"/>
                  </a:spcBef>
                  <a:defRPr/>
                </a:pPr>
                <a:r>
                  <a:rPr lang="en-US" sz="4000" b="1">
                    <a:solidFill>
                      <a:srgbClr val="FF0000"/>
                    </a:solidFill>
                  </a:rPr>
                  <a:t>A</a:t>
                </a:r>
                <a:endParaRPr lang="ru-RU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63" name="Text Box 9"/>
              <p:cNvSpPr txBox="1">
                <a:spLocks noChangeArrowheads="1"/>
              </p:cNvSpPr>
              <p:nvPr/>
            </p:nvSpPr>
            <p:spPr bwMode="auto">
              <a:xfrm>
                <a:off x="4343400" y="4343400"/>
                <a:ext cx="1219200" cy="7016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>
                  <a:spcBef>
                    <a:spcPts val="0"/>
                  </a:spcBef>
                  <a:defRPr/>
                </a:pPr>
                <a:r>
                  <a:rPr lang="en-US" sz="4000" b="1">
                    <a:solidFill>
                      <a:srgbClr val="FF0000"/>
                    </a:solidFill>
                  </a:rPr>
                  <a:t>H</a:t>
                </a:r>
                <a:endParaRPr lang="ru-RU" sz="4000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64" name="Line 12"/>
              <p:cNvSpPr>
                <a:spLocks noChangeShapeType="1"/>
              </p:cNvSpPr>
              <p:nvPr/>
            </p:nvSpPr>
            <p:spPr bwMode="auto">
              <a:xfrm flipH="1">
                <a:off x="2514600" y="3581400"/>
                <a:ext cx="3505199" cy="21336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Oval 14"/>
              <p:cNvSpPr>
                <a:spLocks noChangeArrowheads="1"/>
              </p:cNvSpPr>
              <p:nvPr/>
            </p:nvSpPr>
            <p:spPr bwMode="auto">
              <a:xfrm>
                <a:off x="4419600" y="44196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Line 16"/>
              <p:cNvSpPr>
                <a:spLocks noChangeShapeType="1"/>
              </p:cNvSpPr>
              <p:nvPr/>
            </p:nvSpPr>
            <p:spPr bwMode="auto">
              <a:xfrm>
                <a:off x="2971800" y="381000"/>
                <a:ext cx="2971800" cy="1676400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cxnSp>
            <p:nvCxnSpPr>
              <p:cNvPr id="67" name="Прямая соединительная линия 66"/>
              <p:cNvCxnSpPr>
                <a:cxnSpLocks/>
              </p:cNvCxnSpPr>
              <p:nvPr/>
            </p:nvCxnSpPr>
            <p:spPr bwMode="auto">
              <a:xfrm rot="5400000">
                <a:off x="3643306" y="1285860"/>
                <a:ext cx="714380" cy="0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>
                <a:cxnSpLocks/>
              </p:cNvCxnSpPr>
              <p:nvPr/>
            </p:nvCxnSpPr>
            <p:spPr bwMode="auto">
              <a:xfrm>
                <a:off x="4000496" y="1643050"/>
                <a:ext cx="500066" cy="285752"/>
              </a:xfrm>
              <a:prstGeom prst="line">
                <a:avLst/>
              </a:prstGeom>
              <a:ln w="2222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Группа 68"/>
          <p:cNvGrpSpPr/>
          <p:nvPr/>
        </p:nvGrpSpPr>
        <p:grpSpPr bwMode="auto">
          <a:xfrm>
            <a:off x="6215074" y="5000612"/>
            <a:ext cx="2481282" cy="1857388"/>
            <a:chOff x="304800" y="152400"/>
            <a:chExt cx="7467600" cy="6705600"/>
          </a:xfrm>
        </p:grpSpPr>
        <p:sp>
          <p:nvSpPr>
            <p:cNvPr id="70" name="Line 3"/>
            <p:cNvSpPr>
              <a:spLocks noChangeShapeType="1"/>
            </p:cNvSpPr>
            <p:nvPr/>
          </p:nvSpPr>
          <p:spPr bwMode="auto">
            <a:xfrm>
              <a:off x="4495800" y="5867399"/>
              <a:ext cx="0" cy="9906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" name="Line 4"/>
            <p:cNvSpPr>
              <a:spLocks noChangeShapeType="1"/>
            </p:cNvSpPr>
            <p:nvPr/>
          </p:nvSpPr>
          <p:spPr bwMode="auto">
            <a:xfrm>
              <a:off x="4495800" y="4343400"/>
              <a:ext cx="0" cy="15240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2" name="AutoShape 5"/>
            <p:cNvSpPr>
              <a:spLocks noChangeArrowheads="1"/>
            </p:cNvSpPr>
            <p:nvPr/>
          </p:nvSpPr>
          <p:spPr bwMode="auto">
            <a:xfrm>
              <a:off x="533400" y="3429000"/>
              <a:ext cx="7239000" cy="2590800"/>
            </a:xfrm>
            <a:prstGeom prst="parallelogram">
              <a:avLst>
                <a:gd name="adj" fmla="val 69853"/>
              </a:avLst>
            </a:prstGeom>
            <a:solidFill>
              <a:schemeClr val="accent2">
                <a:alpha val="5098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3" name="Line 6"/>
            <p:cNvSpPr>
              <a:spLocks noChangeShapeType="1"/>
            </p:cNvSpPr>
            <p:nvPr/>
          </p:nvSpPr>
          <p:spPr bwMode="auto">
            <a:xfrm>
              <a:off x="4495800" y="1143000"/>
              <a:ext cx="0" cy="3352800"/>
            </a:xfrm>
            <a:prstGeom prst="line">
              <a:avLst/>
            </a:prstGeom>
            <a:noFill/>
            <a:ln w="57150">
              <a:solidFill>
                <a:srgbClr val="660066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4" name="Text Box 8"/>
            <p:cNvSpPr txBox="1">
              <a:spLocks noChangeArrowheads="1"/>
            </p:cNvSpPr>
            <p:nvPr/>
          </p:nvSpPr>
          <p:spPr bwMode="auto">
            <a:xfrm>
              <a:off x="4191000" y="685800"/>
              <a:ext cx="12192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A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sp>
          <p:nvSpPr>
            <p:cNvPr id="75" name="Text Box 9"/>
            <p:cNvSpPr txBox="1">
              <a:spLocks noChangeArrowheads="1"/>
            </p:cNvSpPr>
            <p:nvPr/>
          </p:nvSpPr>
          <p:spPr bwMode="auto">
            <a:xfrm>
              <a:off x="4343400" y="4343400"/>
              <a:ext cx="12192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ts val="0"/>
                </a:spcBef>
                <a:defRPr/>
              </a:pPr>
              <a:r>
                <a:rPr lang="en-US" sz="4000" b="1">
                  <a:solidFill>
                    <a:srgbClr val="FF0000"/>
                  </a:solidFill>
                </a:rPr>
                <a:t>H</a:t>
              </a:r>
              <a:endParaRPr lang="ru-RU" sz="4000" b="1">
                <a:solidFill>
                  <a:srgbClr val="FF0000"/>
                </a:solidFill>
              </a:endParaRPr>
            </a:p>
          </p:txBody>
        </p:sp>
        <p:graphicFrame>
          <p:nvGraphicFramePr>
            <p:cNvPr id="0" name=""/>
            <p:cNvGraphicFramePr>
              <a:graphicFrameLocks xmlns:a="http://schemas.openxmlformats.org/drawingml/2006/main" noChangeAspect="1"/>
            </p:cNvGraphicFramePr>
            <p:nvPr>
              <p:extLst>
                <p:ext uri="{D42A27DB-BD31-4B8C-83A1-F6EECF244321}">
                  <p14:modId xmlns:p14="http://schemas.microsoft.com/office/powerpoint/2010/main" val="2157879785"/>
                </p:ext>
              </p:extLst>
            </p:nvPr>
          </p:nvGraphicFramePr>
          <p:xfrm>
            <a:off x="990600" y="5486400"/>
            <a:ext cx="609600" cy="558800"/>
          </p:xfrm>
          <a:graphic>
            <a:graphicData uri="http://schemas.openxmlformats.org/presentationml/2006/ole">
              <p:oleObj name="oleObj" r:id="rId7" imgW="198120" imgH="184785" progId="Equation.3">
                <p:embed/>
                <p:pic>
                  <p:nvPicPr>
                    <p:cNvPr id="20492" name=""/>
                    <p:cNvPicPr/>
                    <p:nvPr/>
                  </p:nvPicPr>
                  <p:blipFill>
                    <a:blip r:embed="rId6"/>
                    <a:stretch/>
                  </p:blipFill>
                  <p:spPr bwMode="auto">
                    <a:xfrm>
                      <a:off x="990600" y="5486400"/>
                      <a:ext cx="609600" cy="558800"/>
                    </a:xfrm>
                    <a:prstGeom prst="rect">
                      <a:avLst/>
                    </a:prstGeom>
                  </p:spPr>
                </p:pic>
              </p:oleObj>
            </a:graphicData>
          </a:graphic>
        </p:graphicFrame>
        <p:sp>
          <p:nvSpPr>
            <p:cNvPr id="77" name="Freeform 11"/>
            <p:cNvSpPr/>
            <p:nvPr/>
          </p:nvSpPr>
          <p:spPr bwMode="auto">
            <a:xfrm>
              <a:off x="3773488" y="3962400"/>
              <a:ext cx="720724" cy="1001713"/>
            </a:xfrm>
            <a:custGeom>
              <a:avLst/>
              <a:gdLst>
                <a:gd name="T0" fmla="*/ 720725 w 454"/>
                <a:gd name="T1" fmla="*/ 0 h 631"/>
                <a:gd name="T2" fmla="*/ 0 w 454"/>
                <a:gd name="T3" fmla="*/ 449263 h 631"/>
                <a:gd name="T4" fmla="*/ 14288 w 454"/>
                <a:gd name="T5" fmla="*/ 1001713 h 631"/>
                <a:gd name="T6" fmla="*/ 0 60000 65536"/>
                <a:gd name="T7" fmla="*/ 0 60000 65536"/>
                <a:gd name="T8" fmla="*/ 0 60000 65536"/>
                <a:gd name="T9" fmla="*/ 0 w 454"/>
                <a:gd name="T10" fmla="*/ 0 h 631"/>
                <a:gd name="T11" fmla="*/ 454 w 454"/>
                <a:gd name="T12" fmla="*/ 631 h 63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54" h="631" fill="norm" stroke="1" extrusionOk="0">
                  <a:moveTo>
                    <a:pt x="454" y="0"/>
                  </a:moveTo>
                  <a:lnTo>
                    <a:pt x="0" y="283"/>
                  </a:lnTo>
                  <a:lnTo>
                    <a:pt x="9" y="631"/>
                  </a:lnTo>
                </a:path>
              </a:pathLst>
            </a:custGeom>
            <a:noFill/>
            <a:ln w="38100" cmpd="sng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8" name="Line 12"/>
            <p:cNvSpPr>
              <a:spLocks noChangeShapeType="1"/>
            </p:cNvSpPr>
            <p:nvPr/>
          </p:nvSpPr>
          <p:spPr bwMode="auto">
            <a:xfrm flipH="1">
              <a:off x="2514600" y="3581400"/>
              <a:ext cx="3505199" cy="21336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9" name="Oval 13"/>
            <p:cNvSpPr>
              <a:spLocks noChangeArrowheads="1"/>
            </p:cNvSpPr>
            <p:nvPr/>
          </p:nvSpPr>
          <p:spPr bwMode="auto">
            <a:xfrm>
              <a:off x="4419600" y="11430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" name="Oval 14"/>
            <p:cNvSpPr>
              <a:spLocks noChangeArrowheads="1"/>
            </p:cNvSpPr>
            <p:nvPr/>
          </p:nvSpPr>
          <p:spPr bwMode="auto">
            <a:xfrm>
              <a:off x="4419600" y="4419600"/>
              <a:ext cx="152400" cy="152400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1" name="Line 16"/>
            <p:cNvSpPr>
              <a:spLocks noChangeShapeType="1"/>
            </p:cNvSpPr>
            <p:nvPr/>
          </p:nvSpPr>
          <p:spPr bwMode="auto">
            <a:xfrm>
              <a:off x="2971800" y="381000"/>
              <a:ext cx="2971800" cy="167640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2" name="AutoShape 17"/>
            <p:cNvSpPr>
              <a:spLocks noChangeArrowheads="1"/>
            </p:cNvSpPr>
            <p:nvPr/>
          </p:nvSpPr>
          <p:spPr bwMode="auto">
            <a:xfrm>
              <a:off x="304800" y="152400"/>
              <a:ext cx="7239000" cy="2590800"/>
            </a:xfrm>
            <a:prstGeom prst="parallelogram">
              <a:avLst>
                <a:gd name="adj" fmla="val 69853"/>
              </a:avLst>
            </a:prstGeom>
            <a:solidFill>
              <a:schemeClr val="accent2">
                <a:alpha val="5098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 bwMode="auto">
          <a:xfrm>
            <a:off x="214282" y="214290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/>
              <a:t>Дополнительные  теоретические сведения</a:t>
            </a:r>
            <a:endParaRPr lang="ru-RU" sz="3600"/>
          </a:p>
        </p:txBody>
      </p:sp>
      <p:sp>
        <p:nvSpPr>
          <p:cNvPr id="19" name="Содержимое 18"/>
          <p:cNvSpPr>
            <a:spLocks noGrp="1"/>
          </p:cNvSpPr>
          <p:nvPr>
            <p:ph idx="1"/>
          </p:nvPr>
        </p:nvSpPr>
        <p:spPr bwMode="auto">
          <a:xfrm>
            <a:off x="142844" y="928670"/>
            <a:ext cx="9001156" cy="5929330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b="1"/>
              <a:t>Признак параллельности прямой и плоскости:</a:t>
            </a:r>
            <a:r>
              <a:rPr lang="ru-RU"/>
              <a:t> Прямая, не пересекающая плоскость, параллельна плоскости, если она параллельна какой-нибудь прямой этой плоскости. </a:t>
            </a:r>
            <a:endParaRPr/>
          </a:p>
          <a:p>
            <a:pPr>
              <a:defRPr/>
            </a:pPr>
            <a:r>
              <a:rPr lang="ru-RU" b="1"/>
              <a:t>Признак перпендикулярности прямой и плоскости:  </a:t>
            </a:r>
            <a:r>
              <a:rPr lang="ru-RU"/>
              <a:t>Прямая перпендикулярна плоскости, если она перпендикулярна двум пересекающимся прямым этой плоскости. </a:t>
            </a:r>
            <a:endParaRPr/>
          </a:p>
          <a:p>
            <a:pPr>
              <a:defRPr/>
            </a:pPr>
            <a:r>
              <a:rPr lang="ru-RU"/>
              <a:t> </a:t>
            </a:r>
            <a:r>
              <a:rPr lang="ru-RU" b="1"/>
              <a:t>Признак перпендикулярности двух плоскостей: </a:t>
            </a:r>
            <a:r>
              <a:rPr lang="ru-RU"/>
              <a:t>Если плоскость проходит через прямую, перпендикулярную другой плоскости, то эти плоскости перпендикулярны. </a:t>
            </a:r>
            <a:endParaRPr/>
          </a:p>
          <a:p>
            <a:pPr>
              <a:defRPr/>
            </a:pPr>
            <a:r>
              <a:rPr lang="ru-RU"/>
              <a:t> </a:t>
            </a:r>
            <a:r>
              <a:rPr lang="ru-RU" b="1"/>
              <a:t>Теорема о трех перпендикулярах:  </a:t>
            </a:r>
            <a:r>
              <a:rPr lang="ru-RU"/>
              <a:t>Прямая, проведенная на плоскости через основание наклонной перпендикулярно ее проекции, перпендикулярна и самой наклонной.   </a:t>
            </a:r>
            <a:r>
              <a:rPr lang="ru-RU" b="1"/>
              <a:t>Обратная теорема: </a:t>
            </a:r>
            <a:r>
              <a:rPr lang="ru-RU"/>
              <a:t>Прямая, проведенная на плоскости через основание наклонной перпендикулярно ей, перпендикулярна и проекции этой наклонной.</a:t>
            </a:r>
            <a:endParaRPr/>
          </a:p>
          <a:p>
            <a:pPr>
              <a:defRPr/>
            </a:pPr>
            <a:r>
              <a:rPr lang="ru-RU"/>
              <a:t> Если в одной из перпендикулярных плоскостей провести прямую, перпендикулярную их линии пересечения, то эта прямая будет перпендикулярна другой плоскости. </a:t>
            </a:r>
            <a:endParaRPr/>
          </a:p>
          <a:p>
            <a:pPr>
              <a:defRPr/>
            </a:pPr>
            <a:r>
              <a:rPr lang="ru-RU"/>
              <a:t> Если одна из параллельных прямых перпендикулярна некоторой плоскости, то и другая прямая перпендикулярна этой плоскости. </a:t>
            </a:r>
            <a:endParaRPr/>
          </a:p>
          <a:p>
            <a:pPr>
              <a:defRPr/>
            </a:pPr>
            <a:r>
              <a:rPr lang="ru-RU"/>
              <a:t> Если две прямые перпендикулярны некоторой плоскости, то они параллельны.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0484" name="Picture 4" descr="http://education-club.ru/wp-content/uploads/2012/04/11.png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71472" y="1357298"/>
            <a:ext cx="6429420" cy="1428760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 bwMode="auto">
          <a:xfrm>
            <a:off x="500034" y="142853"/>
            <a:ext cx="7772400" cy="64294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 b="0">
                <a:latin typeface="+mn-lt"/>
                <a:cs typeface="Arial"/>
              </a:rPr>
              <a:t>Координатный метод</a:t>
            </a:r>
            <a:endParaRPr lang="ru-RU" sz="3600" b="0">
              <a:latin typeface="+mn-lt"/>
              <a:cs typeface="Arial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 bwMode="auto">
          <a:xfrm>
            <a:off x="500034" y="785795"/>
            <a:ext cx="7772400" cy="500065"/>
          </a:xfrm>
        </p:spPr>
        <p:txBody>
          <a:bodyPr/>
          <a:lstStyle/>
          <a:p>
            <a:pPr>
              <a:defRPr/>
            </a:pPr>
            <a:r>
              <a:rPr lang="ru-RU" i="1"/>
              <a:t>- </a:t>
            </a:r>
            <a:r>
              <a:rPr lang="ru-RU" i="1">
                <a:solidFill>
                  <a:schemeClr val="tx1"/>
                </a:solidFill>
              </a:rPr>
              <a:t>РАССТОЯНИЕ МЕЖДУ ТОЧКАМИ А и В</a:t>
            </a:r>
            <a:endParaRPr lang="ru-RU" i="1">
              <a:solidFill>
                <a:schemeClr val="tx1"/>
              </a:solidFill>
            </a:endParaRPr>
          </a:p>
        </p:txBody>
      </p:sp>
      <p:pic>
        <p:nvPicPr>
          <p:cNvPr id="20486" name="Picture 6" descr="http://education-club.ru/wp-content/uploads/2012/04/2.png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785786" y="3428999"/>
            <a:ext cx="6586456" cy="221457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 bwMode="auto">
          <a:xfrm>
            <a:off x="642909" y="285749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i="1"/>
              <a:t>-  РАССТОЯНИЕ  ОТ  ТОЧКИ М  ДО ПЛОСКОСТИ</a:t>
            </a:r>
            <a:endParaRPr lang="ru-RU" i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467" name="Picture 11" descr="Картинки по запросу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5214942" y="1285860"/>
            <a:ext cx="3362324" cy="2695576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28596" y="0"/>
            <a:ext cx="8229600" cy="796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/>
              <a:t>Метод  площадей и объемов</a:t>
            </a:r>
            <a:endParaRPr lang="ru-RU" sz="36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2000240"/>
            <a:ext cx="4286280" cy="285752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sz="2600"/>
              <a:t>Определить треугольник, содержащий это расстояние.</a:t>
            </a:r>
            <a:endParaRPr/>
          </a:p>
          <a:p>
            <a:pPr>
              <a:defRPr/>
            </a:pPr>
            <a:r>
              <a:rPr lang="ru-RU" sz="2600"/>
              <a:t>Найти площадь этого треугольника, используя равенство площадей одной фигуры, выраженной двумя независимыми формулами.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357158" y="1071546"/>
            <a:ext cx="371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i="1">
                <a:solidFill>
                  <a:srgbClr val="C00000"/>
                </a:solidFill>
              </a:rPr>
              <a:t>расстояние от точки до прямой</a:t>
            </a:r>
            <a:endParaRPr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cxnSp>
        <p:nvCxnSpPr>
          <p:cNvPr id="85" name="Прямая соединительная линия 84"/>
          <p:cNvCxnSpPr>
            <a:cxnSpLocks/>
          </p:cNvCxnSpPr>
          <p:nvPr/>
        </p:nvCxnSpPr>
        <p:spPr bwMode="auto">
          <a:xfrm flipV="1">
            <a:off x="5786446" y="2357430"/>
            <a:ext cx="1462885" cy="128588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Овал 87"/>
          <p:cNvSpPr/>
          <p:nvPr/>
        </p:nvSpPr>
        <p:spPr bwMode="auto">
          <a:xfrm>
            <a:off x="8429652" y="1643050"/>
            <a:ext cx="71438" cy="45719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94" name="Прямая соединительная линия 93"/>
          <p:cNvCxnSpPr>
            <a:cxnSpLocks/>
          </p:cNvCxnSpPr>
          <p:nvPr/>
        </p:nvCxnSpPr>
        <p:spPr bwMode="auto">
          <a:xfrm rot="10800000" flipV="1">
            <a:off x="5857884" y="3357562"/>
            <a:ext cx="2357454" cy="295143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>
            <a:cxnSpLocks/>
            <a:stCxn id="2" idx="2"/>
          </p:cNvCxnSpPr>
          <p:nvPr/>
        </p:nvCxnSpPr>
        <p:spPr bwMode="auto">
          <a:xfrm rot="5400000">
            <a:off x="3991751" y="734215"/>
            <a:ext cx="488952" cy="614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>
            <a:cxnSpLocks/>
          </p:cNvCxnSpPr>
          <p:nvPr/>
        </p:nvCxnSpPr>
        <p:spPr bwMode="auto">
          <a:xfrm rot="16199999" flipH="1">
            <a:off x="7215206" y="2428868"/>
            <a:ext cx="1000132" cy="85725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071538" y="5357826"/>
          <a:ext cx="2478088" cy="774700"/>
        </p:xfrm>
        <a:graphic>
          <a:graphicData uri="http://schemas.openxmlformats.org/presentationml/2006/ole">
            <p:oleObj name="oleObj" r:id="rId4" imgW="1230630" imgH="393065" progId="Equation.3">
              <p:embed/>
              <p:pic>
                <p:nvPicPr>
                  <p:cNvPr id="20493" name=""/>
                  <p:cNvPicPr/>
                  <p:nvPr/>
                </p:nvPicPr>
                <p:blipFill>
                  <a:blip r:embed="rId3"/>
                  <a:stretch/>
                </p:blipFill>
                <p:spPr bwMode="auto">
                  <a:xfrm>
                    <a:off x="1071538" y="5357826"/>
                    <a:ext cx="2478088" cy="774700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5500694" y="3571876"/>
          <a:ext cx="3055938" cy="1168400"/>
        </p:xfrm>
        <a:graphic>
          <a:graphicData uri="http://schemas.openxmlformats.org/presentationml/2006/ole">
            <p:oleObj name="oleObj" r:id="rId6" imgW="1510665" imgH="685800" progId="Equation.3">
              <p:embed/>
              <p:pic>
                <p:nvPicPr>
                  <p:cNvPr id="20494" name=""/>
                  <p:cNvPicPr/>
                  <p:nvPr/>
                </p:nvPicPr>
                <p:blipFill>
                  <a:blip r:embed="rId5"/>
                  <a:stretch/>
                </p:blipFill>
                <p:spPr bwMode="auto">
                  <a:xfrm>
                    <a:off x="5500694" y="3571876"/>
                    <a:ext cx="3055938" cy="1168400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cxnSp>
        <p:nvCxnSpPr>
          <p:cNvPr id="109" name="Прямая соединительная линия 108"/>
          <p:cNvCxnSpPr>
            <a:cxnSpLocks/>
          </p:cNvCxnSpPr>
          <p:nvPr/>
        </p:nvCxnSpPr>
        <p:spPr bwMode="auto">
          <a:xfrm flipV="1">
            <a:off x="5786446" y="2571744"/>
            <a:ext cx="1643074" cy="107157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28596" y="0"/>
            <a:ext cx="8229600" cy="79690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600"/>
              <a:t>Метод  площадей и объемов</a:t>
            </a:r>
            <a:endParaRPr lang="ru-RU" sz="36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158" y="2000240"/>
            <a:ext cx="4286280" cy="285752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2600"/>
              <a:t>Определить пирамиду, содержащую это расстояние.</a:t>
            </a:r>
            <a:endParaRPr/>
          </a:p>
          <a:p>
            <a:pPr>
              <a:defRPr/>
            </a:pPr>
            <a:r>
              <a:rPr lang="ru-RU" sz="2600"/>
              <a:t>Найти объем этой пирамиды, используя равенство объёмов одной фигуры, выраженной двумя независимыми формулами.</a:t>
            </a:r>
            <a:endParaRPr/>
          </a:p>
          <a:p>
            <a:pPr>
              <a:defRPr/>
            </a:pPr>
            <a:endParaRPr lang="ru-RU"/>
          </a:p>
        </p:txBody>
      </p:sp>
      <p:pic>
        <p:nvPicPr>
          <p:cNvPr id="19458" name="Picture 2" descr="https://ds04.infourok.ru/uploads/ex/065a/00057111-d4a56d76/img12.jpg"/>
          <p:cNvPicPr>
            <a:picLocks noChangeAspect="1" noChangeArrowheads="1"/>
          </p:cNvPicPr>
          <p:nvPr/>
        </p:nvPicPr>
        <p:blipFill>
          <a:blip r:embed="rId2"/>
          <a:srcRect l="13636" t="51811" r="8593" b="30155"/>
          <a:stretch/>
        </p:blipFill>
        <p:spPr bwMode="auto">
          <a:xfrm>
            <a:off x="0" y="5572140"/>
            <a:ext cx="5214974" cy="857256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 bwMode="auto">
          <a:xfrm>
            <a:off x="357158" y="1071546"/>
            <a:ext cx="371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i="1">
                <a:solidFill>
                  <a:srgbClr val="C00000"/>
                </a:solidFill>
              </a:rPr>
              <a:t>расстояние от точки до плоскости</a:t>
            </a:r>
            <a:endParaRPr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 lang="ru-RU"/>
          </a:p>
        </p:txBody>
      </p:sp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5000628" y="4143380"/>
          <a:ext cx="3786213" cy="1501776"/>
        </p:xfrm>
        <a:graphic>
          <a:graphicData uri="http://schemas.openxmlformats.org/presentationml/2006/ole">
            <p:oleObj name="oleObj" r:id="rId4" imgW="2183765" imgH="888365" progId="Equation.3">
              <p:embed/>
              <p:pic>
                <p:nvPicPr>
                  <p:cNvPr id="20495" name=""/>
                  <p:cNvPicPr/>
                  <p:nvPr/>
                </p:nvPicPr>
                <p:blipFill>
                  <a:blip r:embed="rId3"/>
                  <a:stretch/>
                </p:blipFill>
                <p:spPr bwMode="auto">
                  <a:xfrm>
                    <a:off x="5000628" y="4143380"/>
                    <a:ext cx="3786213" cy="1501776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38" name="Группа 37"/>
          <p:cNvGrpSpPr/>
          <p:nvPr/>
        </p:nvGrpSpPr>
        <p:grpSpPr bwMode="auto">
          <a:xfrm>
            <a:off x="5000629" y="1000108"/>
            <a:ext cx="3571900" cy="3143272"/>
            <a:chOff x="5143504" y="1357298"/>
            <a:chExt cx="3786215" cy="3286146"/>
          </a:xfrm>
        </p:grpSpPr>
        <p:grpSp>
          <p:nvGrpSpPr>
            <p:cNvPr id="4" name="Группа 36"/>
            <p:cNvGrpSpPr/>
            <p:nvPr/>
          </p:nvGrpSpPr>
          <p:grpSpPr bwMode="auto">
            <a:xfrm>
              <a:off x="5143504" y="1357298"/>
              <a:ext cx="3786215" cy="3286146"/>
              <a:chOff x="3428992" y="1500172"/>
              <a:chExt cx="4643471" cy="4357718"/>
            </a:xfrm>
          </p:grpSpPr>
          <p:grpSp>
            <p:nvGrpSpPr>
              <p:cNvPr id="5" name="Группа 19"/>
              <p:cNvGrpSpPr/>
              <p:nvPr/>
            </p:nvGrpSpPr>
            <p:grpSpPr bwMode="auto">
              <a:xfrm>
                <a:off x="3428992" y="1500172"/>
                <a:ext cx="4643471" cy="4357718"/>
                <a:chOff x="2127954" y="2204731"/>
                <a:chExt cx="3658492" cy="3388838"/>
              </a:xfrm>
            </p:grpSpPr>
            <p:sp>
              <p:nvSpPr>
                <p:cNvPr id="44" name="Куб 43"/>
                <p:cNvSpPr/>
                <p:nvPr/>
              </p:nvSpPr>
              <p:spPr bwMode="auto">
                <a:xfrm>
                  <a:off x="2428860" y="2500306"/>
                  <a:ext cx="2928959" cy="2857520"/>
                </a:xfrm>
                <a:prstGeom prst="cube">
                  <a:avLst>
                    <a:gd name="adj" fmla="val 25000"/>
                  </a:avLst>
                </a:prstGeom>
                <a:solidFill>
                  <a:schemeClr val="bg2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defRPr/>
                  </a:pPr>
                  <a:endParaRPr lang="ru-RU"/>
                </a:p>
              </p:txBody>
            </p:sp>
            <p:cxnSp>
              <p:nvCxnSpPr>
                <p:cNvPr id="45" name="Прямая соединительная линия 44"/>
                <p:cNvCxnSpPr>
                  <a:cxnSpLocks/>
                </p:cNvCxnSpPr>
                <p:nvPr/>
              </p:nvCxnSpPr>
              <p:spPr bwMode="auto">
                <a:xfrm rot="5400000">
                  <a:off x="2071670" y="3571876"/>
                  <a:ext cx="2143140" cy="1587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>
                  <a:cxnSpLocks/>
                </p:cNvCxnSpPr>
                <p:nvPr/>
              </p:nvCxnSpPr>
              <p:spPr bwMode="auto">
                <a:xfrm>
                  <a:off x="3143240" y="4643446"/>
                  <a:ext cx="2214578" cy="1587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>
                  <a:cxnSpLocks/>
                </p:cNvCxnSpPr>
                <p:nvPr/>
              </p:nvCxnSpPr>
              <p:spPr bwMode="auto">
                <a:xfrm rot="5400000">
                  <a:off x="2428860" y="4643446"/>
                  <a:ext cx="714380" cy="714380"/>
                </a:xfrm>
                <a:prstGeom prst="line">
                  <a:avLst/>
                </a:prstGeom>
                <a:ln w="19050">
                  <a:solidFill>
                    <a:schemeClr val="tx2"/>
                  </a:solidFill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8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5143512"/>
                  <a:ext cx="268550" cy="450057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solidFill>
                    <a:srgbClr val="FFFFFF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r>
                    <a:rPr lang="en-US">
                      <a:latin typeface="+mj-lt"/>
                    </a:rPr>
                    <a:t>A</a:t>
                  </a:r>
                  <a:endParaRPr lang="ru-RU">
                    <a:latin typeface="+mj-lt"/>
                  </a:endParaRPr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 bwMode="auto">
                <a:xfrm>
                  <a:off x="2127954" y="3000372"/>
                  <a:ext cx="460411" cy="31854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ru-RU"/>
                    <a:t>А₁</a:t>
                  </a:r>
                  <a:endParaRPr lang="ru-RU"/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 bwMode="auto">
                <a:xfrm>
                  <a:off x="5357818" y="2357430"/>
                  <a:ext cx="42862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C₁</a:t>
                  </a:r>
                  <a:endParaRPr lang="ru-RU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 bwMode="auto">
                <a:xfrm>
                  <a:off x="5357818" y="4500570"/>
                  <a:ext cx="21431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ru-RU"/>
                    <a:t>С</a:t>
                  </a:r>
                  <a:endParaRPr lang="ru-RU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 bwMode="auto">
                <a:xfrm>
                  <a:off x="2972221" y="2204731"/>
                  <a:ext cx="500066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B₁</a:t>
                  </a:r>
                  <a:endParaRPr lang="ru-RU"/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 bwMode="auto">
                <a:xfrm>
                  <a:off x="2859652" y="4426920"/>
                  <a:ext cx="28575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B</a:t>
                  </a:r>
                  <a:endParaRPr lang="ru-RU"/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 bwMode="auto">
                <a:xfrm>
                  <a:off x="4717041" y="5214950"/>
                  <a:ext cx="281422" cy="28721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D</a:t>
                  </a:r>
                  <a:endParaRPr lang="ru-RU"/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 bwMode="auto">
                <a:xfrm>
                  <a:off x="4717040" y="3143247"/>
                  <a:ext cx="448151" cy="3650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US"/>
                    <a:t>D₁</a:t>
                  </a:r>
                  <a:endParaRPr lang="ru-RU"/>
                </a:p>
              </p:txBody>
            </p:sp>
          </p:grpSp>
          <p:sp>
            <p:nvSpPr>
              <p:cNvPr id="39" name="Овал 38"/>
              <p:cNvSpPr/>
              <p:nvPr/>
            </p:nvSpPr>
            <p:spPr bwMode="auto">
              <a:xfrm flipV="1">
                <a:off x="3786179" y="3500437"/>
                <a:ext cx="45719" cy="71437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ru-RU"/>
              </a:p>
            </p:txBody>
          </p:sp>
          <p:sp>
            <p:nvSpPr>
              <p:cNvPr id="40" name="TextBox 39"/>
              <p:cNvSpPr txBox="1"/>
              <p:nvPr/>
            </p:nvSpPr>
            <p:spPr bwMode="auto">
              <a:xfrm>
                <a:off x="3500430" y="3357562"/>
                <a:ext cx="21431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ru-RU"/>
                  <a:t>К</a:t>
                </a:r>
                <a:endParaRPr lang="ru-RU"/>
              </a:p>
            </p:txBody>
          </p:sp>
          <p:cxnSp>
            <p:nvCxnSpPr>
              <p:cNvPr id="41" name="Прямая соединительная линия 40"/>
              <p:cNvCxnSpPr>
                <a:cxnSpLocks/>
              </p:cNvCxnSpPr>
              <p:nvPr/>
            </p:nvCxnSpPr>
            <p:spPr bwMode="auto">
              <a:xfrm>
                <a:off x="4755698" y="4637731"/>
                <a:ext cx="1888005" cy="934409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>
                <a:cxnSpLocks/>
              </p:cNvCxnSpPr>
              <p:nvPr/>
            </p:nvCxnSpPr>
            <p:spPr bwMode="auto">
              <a:xfrm flipV="1">
                <a:off x="3786182" y="4643446"/>
                <a:ext cx="3739357" cy="878663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 bwMode="auto">
              <a:xfrm>
                <a:off x="5572132" y="4786322"/>
                <a:ext cx="285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ru-RU"/>
                  <a:t>О</a:t>
                </a:r>
                <a:endParaRPr lang="ru-RU"/>
              </a:p>
            </p:txBody>
          </p:sp>
        </p:grpSp>
        <p:cxnSp>
          <p:nvCxnSpPr>
            <p:cNvPr id="83" name="Прямая соединительная линия 82"/>
            <p:cNvCxnSpPr>
              <a:cxnSpLocks/>
              <a:endCxn id="39" idx="5"/>
            </p:cNvCxnSpPr>
            <p:nvPr/>
          </p:nvCxnSpPr>
          <p:spPr bwMode="auto">
            <a:xfrm rot="5400000">
              <a:off x="5189837" y="1919783"/>
              <a:ext cx="1230532" cy="677066"/>
            </a:xfrm>
            <a:prstGeom prst="line">
              <a:avLst/>
            </a:prstGeom>
            <a:ln w="22225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>
              <a:cxnSpLocks/>
            </p:cNvCxnSpPr>
            <p:nvPr/>
          </p:nvCxnSpPr>
          <p:spPr bwMode="auto">
            <a:xfrm rot="5400000" flipH="1" flipV="1">
              <a:off x="6331250" y="1455436"/>
              <a:ext cx="516153" cy="2320141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Прямая соединительная линия 86"/>
            <p:cNvCxnSpPr>
              <a:cxnSpLocks/>
            </p:cNvCxnSpPr>
            <p:nvPr/>
          </p:nvCxnSpPr>
          <p:spPr bwMode="auto">
            <a:xfrm>
              <a:off x="6143635" y="1643050"/>
              <a:ext cx="1643074" cy="71438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Овал 87"/>
            <p:cNvSpPr/>
            <p:nvPr/>
          </p:nvSpPr>
          <p:spPr bwMode="auto">
            <a:xfrm>
              <a:off x="8429652" y="1643050"/>
              <a:ext cx="71438" cy="45719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/>
            </a:p>
          </p:txBody>
        </p:sp>
        <p:cxnSp>
          <p:nvCxnSpPr>
            <p:cNvPr id="90" name="Прямая соединительная линия 89"/>
            <p:cNvCxnSpPr>
              <a:cxnSpLocks/>
              <a:stCxn id="88" idx="1"/>
            </p:cNvCxnSpPr>
            <p:nvPr/>
          </p:nvCxnSpPr>
          <p:spPr bwMode="auto">
            <a:xfrm rot="16199999" flipV="1">
              <a:off x="7288528" y="498159"/>
              <a:ext cx="6695" cy="229647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Прямая соединительная линия 91"/>
            <p:cNvCxnSpPr>
              <a:cxnSpLocks/>
              <a:stCxn id="88" idx="7"/>
            </p:cNvCxnSpPr>
            <p:nvPr/>
          </p:nvCxnSpPr>
          <p:spPr bwMode="auto">
            <a:xfrm rot="16199999" flipH="1" flipV="1">
              <a:off x="7784826" y="1651628"/>
              <a:ext cx="707685" cy="70391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Прямая соединительная линия 93"/>
            <p:cNvCxnSpPr>
              <a:cxnSpLocks/>
              <a:stCxn id="88" idx="1"/>
              <a:endCxn id="39" idx="5"/>
            </p:cNvCxnSpPr>
            <p:nvPr/>
          </p:nvCxnSpPr>
          <p:spPr bwMode="auto">
            <a:xfrm rot="16199999" flipH="1" flipV="1">
              <a:off x="6341423" y="774891"/>
              <a:ext cx="1223838" cy="2973545"/>
            </a:xfrm>
            <a:prstGeom prst="line">
              <a:avLst/>
            </a:prstGeom>
            <a:ln w="19050">
              <a:solidFill>
                <a:srgbClr val="C0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6" name="Прямая со стрелкой 95"/>
          <p:cNvCxnSpPr>
            <a:cxnSpLocks/>
          </p:cNvCxnSpPr>
          <p:nvPr/>
        </p:nvCxnSpPr>
        <p:spPr bwMode="auto">
          <a:xfrm rot="10800000" flipV="1">
            <a:off x="3929058" y="642918"/>
            <a:ext cx="2071702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42844" y="142852"/>
            <a:ext cx="9001156" cy="1143000"/>
          </a:xfrm>
        </p:spPr>
        <p:txBody>
          <a:bodyPr anchor="t">
            <a:noAutofit/>
          </a:bodyPr>
          <a:lstStyle/>
          <a:p>
            <a:pPr algn="l">
              <a:defRPr/>
            </a:pPr>
            <a:r>
              <a:rPr lang="ru-RU" sz="2400" b="1"/>
              <a:t>Пример 1</a:t>
            </a:r>
            <a:r>
              <a:rPr lang="ru-RU" sz="2400"/>
              <a:t>: В правильной треугольной призме  </a:t>
            </a:r>
            <a:r>
              <a:rPr lang="ru-RU" sz="2400" i="1"/>
              <a:t>ABCA</a:t>
            </a:r>
            <a:r>
              <a:rPr lang="ru-RU" sz="2400" baseline="-25000"/>
              <a:t>1</a:t>
            </a:r>
            <a:r>
              <a:rPr lang="ru-RU" sz="2400" i="1"/>
              <a:t>B</a:t>
            </a:r>
            <a:r>
              <a:rPr lang="ru-RU" sz="2400" baseline="-25000"/>
              <a:t>1</a:t>
            </a:r>
            <a:r>
              <a:rPr lang="ru-RU" sz="2400" i="1"/>
              <a:t>C</a:t>
            </a:r>
            <a:r>
              <a:rPr lang="ru-RU" sz="2400" baseline="-25000"/>
              <a:t>1</a:t>
            </a:r>
            <a:r>
              <a:rPr lang="ru-RU" sz="2400"/>
              <a:t> стороны основания равны 2, боковые ребра равны 3, точка </a:t>
            </a:r>
            <a:r>
              <a:rPr lang="ru-RU" sz="2400" i="1"/>
              <a:t>D</a:t>
            </a:r>
            <a:r>
              <a:rPr lang="ru-RU" sz="2400"/>
              <a:t> — середина ребра </a:t>
            </a:r>
            <a:r>
              <a:rPr lang="ru-RU" sz="2400" i="1"/>
              <a:t>CC</a:t>
            </a:r>
            <a:r>
              <a:rPr lang="ru-RU" sz="2400" baseline="-25000"/>
              <a:t>1</a:t>
            </a:r>
            <a:r>
              <a:rPr lang="ru-RU" sz="2400"/>
              <a:t>. Найдите расстояние от вершины </a:t>
            </a:r>
            <a:r>
              <a:rPr lang="ru-RU" sz="2400" i="1"/>
              <a:t>C</a:t>
            </a:r>
            <a:r>
              <a:rPr lang="ru-RU" sz="2400"/>
              <a:t> до плоскости </a:t>
            </a:r>
            <a:r>
              <a:rPr lang="ru-RU" sz="2400" i="1"/>
              <a:t>ADB</a:t>
            </a:r>
            <a:r>
              <a:rPr lang="ru-RU" sz="2400" baseline="-25000"/>
              <a:t>1</a:t>
            </a:r>
            <a:r>
              <a:rPr lang="ru-RU" sz="2400"/>
              <a:t>.</a:t>
            </a:r>
            <a:endParaRPr lang="ru-RU" sz="240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0" y="1428735"/>
            <a:ext cx="6286512" cy="4525963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ru-RU" sz="2400"/>
              <a:t>Решение: 1. поэтапно-вычислительный (</a:t>
            </a:r>
            <a:r>
              <a:rPr lang="ru-RU" sz="2400"/>
              <a:t>крит</a:t>
            </a:r>
            <a:r>
              <a:rPr lang="ru-RU" sz="2400"/>
              <a:t>.)</a:t>
            </a:r>
            <a:endParaRPr/>
          </a:p>
          <a:p>
            <a:pPr>
              <a:buNone/>
              <a:defRPr/>
            </a:pPr>
            <a:endParaRPr lang="ru-RU" sz="2400"/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6357950" y="1500173"/>
            <a:ext cx="2528894" cy="278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http://alexlarin.net/ege/2012/jpg/c2_osn_vost.png"/>
          <p:cNvPicPr>
            <a:picLocks noChangeAspect="1" noChangeArrowheads="1"/>
          </p:cNvPicPr>
          <p:nvPr/>
        </p:nvPicPr>
        <p:blipFill>
          <a:blip r:embed="rId3">
            <a:lum contrast="10000"/>
          </a:blip>
          <a:srcRect l="0" t="13750" r="29497" b="63750"/>
          <a:stretch/>
        </p:blipFill>
        <p:spPr bwMode="auto">
          <a:xfrm>
            <a:off x="285720" y="1857364"/>
            <a:ext cx="4500594" cy="1862315"/>
          </a:xfrm>
          <a:prstGeom prst="rect">
            <a:avLst/>
          </a:prstGeom>
          <a:noFill/>
        </p:spPr>
      </p:pic>
      <p:pic>
        <p:nvPicPr>
          <p:cNvPr id="7" name="Picture 2" descr="http://alexlarin.net/ege/2012/jpg/c2_osn_vost.pn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 l="0" t="37125" r="2025" b="41312"/>
          <a:stretch/>
        </p:blipFill>
        <p:spPr bwMode="auto">
          <a:xfrm>
            <a:off x="142844" y="3643314"/>
            <a:ext cx="6008250" cy="1714512"/>
          </a:xfrm>
          <a:prstGeom prst="rect">
            <a:avLst/>
          </a:prstGeom>
          <a:noFill/>
        </p:spPr>
      </p:pic>
      <p:pic>
        <p:nvPicPr>
          <p:cNvPr id="8" name="Picture 2" descr="http://alexlarin.net/ege/2012/jpg/c2_osn_vost.png"/>
          <p:cNvPicPr>
            <a:picLocks noChangeAspect="1" noChangeArrowheads="1"/>
          </p:cNvPicPr>
          <p:nvPr/>
        </p:nvPicPr>
        <p:blipFill>
          <a:blip r:embed="rId3">
            <a:lum contrast="10000"/>
          </a:blip>
          <a:srcRect l="0" t="58698" r="24230" b="26186"/>
          <a:stretch/>
        </p:blipFill>
        <p:spPr bwMode="auto">
          <a:xfrm>
            <a:off x="285720" y="5357826"/>
            <a:ext cx="5072098" cy="1311870"/>
          </a:xfrm>
          <a:prstGeom prst="rect">
            <a:avLst/>
          </a:prstGeom>
          <a:noFill/>
        </p:spPr>
      </p:pic>
      <p:pic>
        <p:nvPicPr>
          <p:cNvPr id="9" name="Picture 2" descr="http://alexlarin.net/ege/2012/jpg/c2_osn_vost.png"/>
          <p:cNvPicPr>
            <a:picLocks noChangeAspect="1" noChangeArrowheads="1"/>
          </p:cNvPicPr>
          <p:nvPr/>
        </p:nvPicPr>
        <p:blipFill>
          <a:blip r:embed="rId3"/>
          <a:srcRect l="75203" t="57063" r="0" b="24186"/>
          <a:stretch/>
        </p:blipFill>
        <p:spPr bwMode="auto">
          <a:xfrm>
            <a:off x="6566558" y="4429133"/>
            <a:ext cx="2148846" cy="2106772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ONLYOFFICE/7.4.1.36</Application>
  <DocSecurity>0</DocSecurity>
  <PresentationFormat>Экран (4:3)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Расстояния между точками, прямыми и плоскостями в пространстве  при решении задачи 14 ЕГЭ</dc:title>
  <dc:subject/>
  <dc:creator>User</dc:creator>
  <cp:keywords/>
  <dc:description/>
  <dc:identifier/>
  <dc:language/>
  <cp:lastModifiedBy/>
  <cp:revision>111</cp:revision>
  <dcterms:created xsi:type="dcterms:W3CDTF">2018-01-06T06:37:14Z</dcterms:created>
  <dcterms:modified xsi:type="dcterms:W3CDTF">2024-12-23T05:43:14Z</dcterms:modified>
  <cp:category/>
  <cp:contentStatus/>
  <cp:version/>
</cp:coreProperties>
</file>