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autoCompressPictures="0">
  <p:sldMasterIdLst>
    <p:sldMasterId id="2147483648" r:id="rId1"/>
  </p:sldMasterIdLst>
  <p:sldIdLst>
    <p:sldId id="256" r:id="rId2"/>
    <p:sldId id="281" r:id="rId3"/>
    <p:sldId id="257" r:id="rId4"/>
    <p:sldId id="293" r:id="rId5"/>
    <p:sldId id="283" r:id="rId6"/>
    <p:sldId id="261" r:id="rId7"/>
    <p:sldId id="296" r:id="rId8"/>
    <p:sldId id="294" r:id="rId9"/>
    <p:sldId id="299" r:id="rId10"/>
    <p:sldId id="298" r:id="rId11"/>
    <p:sldId id="297" r:id="rId12"/>
    <p:sldId id="285" r:id="rId13"/>
    <p:sldId id="268" r:id="rId14"/>
    <p:sldId id="284" r:id="rId15"/>
    <p:sldId id="274" r:id="rId16"/>
    <p:sldId id="289" r:id="rId17"/>
    <p:sldId id="300" r:id="rId18"/>
    <p:sldId id="277" r:id="rId19"/>
    <p:sldId id="301" r:id="rId20"/>
    <p:sldId id="290" r:id="rId21"/>
    <p:sldId id="302" r:id="rId22"/>
    <p:sldId id="275" r:id="rId23"/>
  </p:sldIdLst>
  <p:sldSz cx="12192000" cy="6858000"/>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57" d="100"/>
          <a:sy n="57" d="100"/>
        </p:scale>
        <p:origin x="726" y="78"/>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tags" Target="tags/tag1.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Титульный слайд">
    <p:spTree>
      <p:nvGrpSpPr>
        <p:cNvPr id="1" name=""/>
        <p:cNvGrpSpPr/>
        <p:nvPr/>
      </p:nvGrpSpPr>
      <p:grpSpPr>
        <a:xfrm>
          <a:off x="0" y="0"/>
          <a: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Заголовок и подпись">
    <p:spTree>
      <p:nvGrpSpPr>
        <p:cNvPr id="1" name=""/>
        <p:cNvGrpSpPr/>
        <p:nvPr/>
      </p:nvGrpSpPr>
      <p:grpSpPr>
        <a:xfrm>
          <a:off x="0" y="0"/>
          <a: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с подписью">
    <p:spTree>
      <p:nvGrpSpPr>
        <p:cNvPr id="1" name=""/>
        <p:cNvGrpSpPr/>
        <p:nvPr/>
      </p:nvGrpSpPr>
      <p:grpSpPr>
        <a:xfrm>
          <a:off x="0" y="0"/>
          <a: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Карточка имени">
    <p:spTree>
      <p:nvGrpSpPr>
        <p:cNvPr id="1" name=""/>
        <p:cNvGrpSpPr/>
        <p:nvPr/>
      </p:nvGrpSpPr>
      <p:grpSpPr>
        <a:xfrm>
          <a:off x="0" y="0"/>
          <a: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6/18/2024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карточки имени">
    <p:spTree>
      <p:nvGrpSpPr>
        <p:cNvPr id="1" name=""/>
        <p:cNvGrpSpPr/>
        <p:nvPr/>
      </p:nvGrpSpPr>
      <p:grpSpPr>
        <a:xfrm>
          <a:off x="0" y="0"/>
          <a: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6/18/2024</a:t>
            </a:fld>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Истина или ложь">
    <p:spTree>
      <p:nvGrpSpPr>
        <p:cNvPr id="1" name=""/>
        <p:cNvGrpSpPr/>
        <p:nvPr/>
      </p:nvGrpSpPr>
      <p:grpSpPr>
        <a:xfrm>
          <a:off x="0" y="0"/>
          <a: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6/18/2024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Заголовок и объект">
    <p:spTree>
      <p:nvGrpSpPr>
        <p:cNvPr id="1" name=""/>
        <p:cNvGrpSpPr/>
        <p:nvPr/>
      </p:nvGrpSpPr>
      <p:grpSpPr>
        <a:xfrm>
          <a:off x="0" y="0"/>
          <a: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Заголовок раздела">
    <p:spTree>
      <p:nvGrpSpPr>
        <p:cNvPr id="1" name=""/>
        <p:cNvGrpSpPr/>
        <p:nvPr/>
      </p:nvGrpSpPr>
      <p:grpSpPr>
        <a:xfrm>
          <a:off x="0" y="0"/>
          <a: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6/18/2024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Два объекта">
    <p:spTree>
      <p:nvGrpSpPr>
        <p:cNvPr id="1" name=""/>
        <p:cNvGrpSpPr/>
        <p:nvPr/>
      </p:nvGrpSpPr>
      <p:grpSpPr>
        <a:xfrm>
          <a:off x="0" y="0"/>
          <a: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B61BEF0D-F0BB-DE4B-95CE-6DB70DBA9567}" type="datetimeFigureOut">
              <a:rPr lang="en-US"/>
              <a:t>6/18/2024</a:t>
            </a:fld>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Сравнение">
    <p:spTree>
      <p:nvGrpSpPr>
        <p:cNvPr id="1" name=""/>
        <p:cNvGrpSpPr/>
        <p:nvPr/>
      </p:nvGrpSpPr>
      <p:grpSpPr>
        <a:xfrm>
          <a:off x="0" y="0"/>
          <a:ext cx="0" cy="0"/>
        </a:xfrm>
      </p:grpSpPr>
      <p:sp>
        <p:nvSpPr>
          <p:cNvPr id="10" name="Title 9"/>
          <p:cNvSpPr>
            <a:spLocks noGrp="1"/>
          </p:cNvSpPr>
          <p:nvPr>
            <p:ph type="title"/>
          </p:nvPr>
        </p:nvSpPr>
        <p:spPr/>
        <p:txBody>
          <a:bodyPr/>
          <a:lstStyle/>
          <a:p>
            <a:r>
              <a:rPr lang="ru-RU"/>
              <a:t>Образец заголовка</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61BEF0D-F0BB-DE4B-95CE-6DB70DBA9567}" type="datetimeFigureOut">
              <a:rPr lang="en-US"/>
              <a:t>6/18/2024</a:t>
            </a:fld>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Только заголовок">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61BEF0D-F0BB-DE4B-95CE-6DB70DBA9567}" type="datetimeFigureOut">
              <a:rPr lang="en-US"/>
              <a:t>6/18/2024</a:t>
            </a:fld>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5" name="Slide Number Placeholder 4"/>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Пустой слайд">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B61BEF0D-F0BB-DE4B-95CE-6DB70DBA9567}" type="datetimeFigureOut">
              <a:rPr lang="en-US"/>
              <a:t>6/18/2024</a:t>
            </a:fld>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4" name="Slide Number Placeholder 3"/>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Объект с подписью">
    <p:spTree>
      <p:nvGrpSpPr>
        <p:cNvPr id="1" name=""/>
        <p:cNvGrpSpPr/>
        <p:nvPr/>
      </p:nvGrpSpPr>
      <p:grpSpPr>
        <a:xfrm>
          <a:off x="0" y="0"/>
          <a: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6/18/2024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Рисунок с подписью">
    <p:spTree>
      <p:nvGrpSpPr>
        <p:cNvPr id="1" name=""/>
        <p:cNvGrpSpPr/>
        <p:nvPr/>
      </p:nvGrpSpPr>
      <p:grpSpPr>
        <a:xfrm>
          <a:off x="0" y="0"/>
          <a: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6/18/2024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3">
        <a:schemeClr val="bg2"/>
      </p:bgRef>
    </p:bg>
    <p:spTree>
      <p:nvGrpSpPr>
        <p:cNvPr id="1" name=""/>
        <p:cNvGrpSpPr/>
        <p:nvPr/>
      </p:nvGrpSpPr>
      <p:grpSpPr>
        <a:xfrm>
          <a:off x="0" y="0"/>
          <a: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p:txBody>
        </p:sp>
        <p:sp>
          <p:nvSpPr>
            <p:cNvPr id="25" name="Freeform 12"/>
            <p:cNvSpPr/>
            <p:nvPr/>
          </p:nvSpPr>
          <p:spPr bwMode="auto">
            <a:xfrm>
              <a:off x="2597151" y="2779713"/>
              <a:ext cx="550863" cy="1978025"/>
            </a:xfrm>
            <a:custGeom>
              <a:rect l="0" t="0" r="r" b="b"/>
              <a:pathLst>
                <a:path w="140" h="503">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p:txBody>
        </p:sp>
        <p:sp>
          <p:nvSpPr>
            <p:cNvPr id="26" name="Freeform 13"/>
            <p:cNvSpPr/>
            <p:nvPr/>
          </p:nvSpPr>
          <p:spPr bwMode="auto">
            <a:xfrm>
              <a:off x="3175001" y="4730750"/>
              <a:ext cx="519113" cy="1209675"/>
            </a:xfrm>
            <a:custGeom>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p:txBody>
        </p:sp>
        <p:sp>
          <p:nvSpPr>
            <p:cNvPr id="27" name="Freeform 14"/>
            <p:cNvSpPr/>
            <p:nvPr/>
          </p:nvSpPr>
          <p:spPr bwMode="auto">
            <a:xfrm>
              <a:off x="3305176" y="5630863"/>
              <a:ext cx="146050" cy="309563"/>
            </a:xfrm>
            <a:custGeom>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p:txBody>
        </p:sp>
        <p:sp>
          <p:nvSpPr>
            <p:cNvPr id="28" name="Freeform 15"/>
            <p:cNvSpPr/>
            <p:nvPr/>
          </p:nvSpPr>
          <p:spPr bwMode="auto">
            <a:xfrm>
              <a:off x="2573338" y="2817813"/>
              <a:ext cx="700088" cy="2835275"/>
            </a:xfrm>
            <a:custGeom>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p:txBody>
        </p:sp>
        <p:sp>
          <p:nvSpPr>
            <p:cNvPr id="29" name="Freeform 16"/>
            <p:cNvSpPr/>
            <p:nvPr/>
          </p:nvSpPr>
          <p:spPr bwMode="auto">
            <a:xfrm>
              <a:off x="2506663" y="285750"/>
              <a:ext cx="90488" cy="2493963"/>
            </a:xfrm>
            <a:custGeom>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p:txBody>
        </p:sp>
        <p:sp>
          <p:nvSpPr>
            <p:cNvPr id="30" name="Freeform 17"/>
            <p:cNvSpPr/>
            <p:nvPr/>
          </p:nvSpPr>
          <p:spPr bwMode="auto">
            <a:xfrm>
              <a:off x="2554288" y="2598738"/>
              <a:ext cx="66675" cy="420688"/>
            </a:xfrm>
            <a:custGeom>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p:txBody>
        </p:sp>
        <p:sp>
          <p:nvSpPr>
            <p:cNvPr id="31" name="Freeform 18"/>
            <p:cNvSpPr/>
            <p:nvPr/>
          </p:nvSpPr>
          <p:spPr bwMode="auto">
            <a:xfrm>
              <a:off x="3143251" y="4757738"/>
              <a:ext cx="161925" cy="873125"/>
            </a:xfrm>
            <a:custGeom>
              <a:rect l="0" t="0" r="r" b="b"/>
              <a:pathLst>
                <a:path w="41" h="22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p:txBody>
        </p:sp>
        <p:sp>
          <p:nvSpPr>
            <p:cNvPr id="32" name="Freeform 19"/>
            <p:cNvSpPr/>
            <p:nvPr/>
          </p:nvSpPr>
          <p:spPr bwMode="auto">
            <a:xfrm>
              <a:off x="3148013" y="1282700"/>
              <a:ext cx="1768475" cy="3448050"/>
            </a:xfrm>
            <a:custGeom>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p:txBody>
        </p:sp>
        <p:sp>
          <p:nvSpPr>
            <p:cNvPr id="33" name="Freeform 20"/>
            <p:cNvSpPr/>
            <p:nvPr/>
          </p:nvSpPr>
          <p:spPr bwMode="auto">
            <a:xfrm>
              <a:off x="3273426" y="5653088"/>
              <a:ext cx="138113" cy="287338"/>
            </a:xfrm>
            <a:custGeom>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p:txBody>
        </p:sp>
        <p:sp>
          <p:nvSpPr>
            <p:cNvPr id="34" name="Freeform 21"/>
            <p:cNvSpPr/>
            <p:nvPr/>
          </p:nvSpPr>
          <p:spPr bwMode="auto">
            <a:xfrm>
              <a:off x="3143251" y="4656138"/>
              <a:ext cx="31750" cy="188913"/>
            </a:xfrm>
            <a:custGeom>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p:txBody>
        </p:sp>
        <p:sp>
          <p:nvSpPr>
            <p:cNvPr id="35" name="Freeform 22"/>
            <p:cNvSpPr/>
            <p:nvPr/>
          </p:nvSpPr>
          <p:spPr bwMode="auto">
            <a:xfrm>
              <a:off x="3211513" y="5410200"/>
              <a:ext cx="203200" cy="530225"/>
            </a:xfrm>
            <a:custGeom>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p:txBody>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p:txBody>
        </p:sp>
        <p:sp>
          <p:nvSpPr>
            <p:cNvPr id="12" name="Freeform 28"/>
            <p:cNvSpPr/>
            <p:nvPr/>
          </p:nvSpPr>
          <p:spPr bwMode="auto">
            <a:xfrm>
              <a:off x="7061201" y="3771900"/>
              <a:ext cx="350838" cy="1309688"/>
            </a:xfrm>
            <a:custGeom>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p:txBody>
        </p:sp>
        <p:sp>
          <p:nvSpPr>
            <p:cNvPr id="13" name="Freeform 29"/>
            <p:cNvSpPr/>
            <p:nvPr/>
          </p:nvSpPr>
          <p:spPr bwMode="auto">
            <a:xfrm>
              <a:off x="7439026" y="5053013"/>
              <a:ext cx="357188" cy="820738"/>
            </a:xfrm>
            <a:custGeom>
              <a:rect l="0" t="0" r="r" b="b"/>
              <a:pathLst>
                <a:path w="90" h="206">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p:txBody>
        </p:sp>
        <p:sp>
          <p:nvSpPr>
            <p:cNvPr id="14" name="Freeform 30"/>
            <p:cNvSpPr/>
            <p:nvPr/>
          </p:nvSpPr>
          <p:spPr bwMode="auto">
            <a:xfrm>
              <a:off x="7037388" y="3811588"/>
              <a:ext cx="457200" cy="1852613"/>
            </a:xfrm>
            <a:custGeom>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p:txBody>
        </p:sp>
        <p:sp>
          <p:nvSpPr>
            <p:cNvPr id="15" name="Freeform 31"/>
            <p:cNvSpPr/>
            <p:nvPr/>
          </p:nvSpPr>
          <p:spPr bwMode="auto">
            <a:xfrm>
              <a:off x="6992938" y="1263650"/>
              <a:ext cx="144463" cy="2508250"/>
            </a:xfrm>
            <a:custGeom>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p:txBody>
        </p:sp>
        <p:sp>
          <p:nvSpPr>
            <p:cNvPr id="16" name="Freeform 32"/>
            <p:cNvSpPr/>
            <p:nvPr/>
          </p:nvSpPr>
          <p:spPr bwMode="auto">
            <a:xfrm>
              <a:off x="7526338" y="5640388"/>
              <a:ext cx="111125" cy="233363"/>
            </a:xfrm>
            <a:custGeom>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p:txBody>
        </p:sp>
        <p:sp>
          <p:nvSpPr>
            <p:cNvPr id="17" name="Freeform 33"/>
            <p:cNvSpPr/>
            <p:nvPr/>
          </p:nvSpPr>
          <p:spPr bwMode="auto">
            <a:xfrm>
              <a:off x="7021513" y="3598863"/>
              <a:ext cx="68263" cy="423863"/>
            </a:xfrm>
            <a:custGeom>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p:txBody>
        </p:sp>
        <p:sp>
          <p:nvSpPr>
            <p:cNvPr id="18" name="Freeform 34"/>
            <p:cNvSpPr/>
            <p:nvPr/>
          </p:nvSpPr>
          <p:spPr bwMode="auto">
            <a:xfrm>
              <a:off x="7412038" y="2801938"/>
              <a:ext cx="1168400" cy="2251075"/>
            </a:xfrm>
            <a:custGeom>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p:txBody>
        </p:sp>
        <p:sp>
          <p:nvSpPr>
            <p:cNvPr id="19" name="Freeform 35"/>
            <p:cNvSpPr/>
            <p:nvPr/>
          </p:nvSpPr>
          <p:spPr bwMode="auto">
            <a:xfrm>
              <a:off x="7494588" y="5664200"/>
              <a:ext cx="100013" cy="209550"/>
            </a:xfrm>
            <a:custGeom>
              <a:rect l="0" t="0" r="r" b="b"/>
              <a:pathLst>
                <a:path w="25" h="52">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p:txBody>
        </p:sp>
        <p:sp>
          <p:nvSpPr>
            <p:cNvPr id="20" name="Freeform 36"/>
            <p:cNvSpPr/>
            <p:nvPr/>
          </p:nvSpPr>
          <p:spPr bwMode="auto">
            <a:xfrm>
              <a:off x="7412038" y="5081588"/>
              <a:ext cx="114300" cy="558800"/>
            </a:xfrm>
            <a:custGeom>
              <a:rect l="0" t="0" r="r" b="b"/>
              <a:pathLst>
                <a:path w="28"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p:txBody>
        </p:sp>
        <p:sp>
          <p:nvSpPr>
            <p:cNvPr id="21" name="Freeform 37"/>
            <p:cNvSpPr/>
            <p:nvPr/>
          </p:nvSpPr>
          <p:spPr bwMode="auto">
            <a:xfrm>
              <a:off x="7412038" y="4978400"/>
              <a:ext cx="31750" cy="188913"/>
            </a:xfrm>
            <a:custGeom>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p:txBody>
        </p:sp>
        <p:sp>
          <p:nvSpPr>
            <p:cNvPr id="22" name="Freeform 38"/>
            <p:cNvSpPr/>
            <p:nvPr/>
          </p:nvSpPr>
          <p:spPr bwMode="auto">
            <a:xfrm>
              <a:off x="7439026" y="5434013"/>
              <a:ext cx="174625" cy="439738"/>
            </a:xfrm>
            <a:custGeom>
              <a:rect l="0" t="0" r="r" b="b"/>
              <a:pathLst>
                <a:path w="44" h="11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p:txBody>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t>6/18/2024</a:t>
            </a:fl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t>‹#›</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hyperlink" Target="https://rustutors.ru/oge/teoryoge/2750-zadanie-10-ogje-po-russkomu-jazyku-analiz-soderzhanija-teksta.html#hmenu-1" TargetMode="External" /><Relationship Id="rId3" Type="http://schemas.openxmlformats.org/officeDocument/2006/relationships/hyperlink" Target="https://rustutors.ru/oge/teoryoge/2750-zadanie-10-ogje-po-russkomu-jazyku-analiz-soderzhanija-teksta.html#hmenu-2" TargetMode="External" /><Relationship Id="rId4" Type="http://schemas.openxmlformats.org/officeDocument/2006/relationships/hyperlink" Target="https://rustutors.ru/oge/teoryoge/2750-zadanie-10-ogje-po-russkomu-jazyku-analiz-soderzhanija-teksta.html#hmenu-3" TargetMode="External" /><Relationship Id="rId5" Type="http://schemas.openxmlformats.org/officeDocument/2006/relationships/hyperlink" Target="https://rustutors.ru/oge/teoryoge/2750-zadanie-10-ogje-po-russkomu-jazyku-analiz-soderzhanija-teksta.html#hmenu-4" TargetMode="External" /><Relationship Id="rId6" Type="http://schemas.openxmlformats.org/officeDocument/2006/relationships/hyperlink" Target="https://rustutors.ru/oge/teoryoge/2750-zadanie-10-ogje-po-russkomu-jazyku-analiz-soderzhanija-teksta.html#hmenu-5" TargetMode="Ex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ctrTitle"/>
          </p:nvPr>
        </p:nvSpPr>
        <p:spPr>
          <a:xfrm>
            <a:off x="4186239" y="828675"/>
            <a:ext cx="7073308" cy="3456863"/>
          </a:xfrm>
        </p:spPr>
        <p:txBody>
          <a:bodyPr>
            <a:normAutofit/>
          </a:bodyPr>
          <a:lstStyle/>
          <a:p>
            <a:pPr algn="ctr"/>
            <a:r>
              <a:rPr lang="ru-RU" b="1">
                <a:solidFill>
                  <a:srgbClr val="0070C0"/>
                </a:solidFill>
              </a:rPr>
              <a:t>Подготовка </a:t>
            </a:r>
            <a:br>
              <a:rPr lang="ru-RU" b="1">
                <a:solidFill>
                  <a:srgbClr val="0070C0"/>
                </a:solidFill>
              </a:rPr>
            </a:br>
            <a:r>
              <a:rPr lang="ru-RU" b="1">
                <a:solidFill>
                  <a:srgbClr val="0070C0"/>
                </a:solidFill>
              </a:rPr>
              <a:t>к </a:t>
            </a:r>
            <a:br>
              <a:rPr lang="ru-RU" b="1">
                <a:solidFill>
                  <a:srgbClr val="0070C0"/>
                </a:solidFill>
              </a:rPr>
            </a:br>
            <a:r>
              <a:rPr lang="ru-RU" b="1">
                <a:solidFill>
                  <a:srgbClr val="0070C0"/>
                </a:solidFill>
              </a:rPr>
              <a:t>ОГЭ-2025 </a:t>
            </a:r>
            <a:br>
              <a:rPr lang="ru-RU" b="1">
                <a:solidFill>
                  <a:srgbClr val="0070C0"/>
                </a:solidFill>
              </a:rPr>
            </a:br>
            <a:r>
              <a:rPr lang="ru-RU" b="1">
                <a:solidFill>
                  <a:srgbClr val="0070C0"/>
                </a:solidFill>
              </a:rPr>
              <a:t>по русскому языку</a:t>
            </a:r>
          </a:p>
        </p:txBody>
      </p:sp>
      <p:sp>
        <p:nvSpPr>
          <p:cNvPr id="3" name="Подзаголовок 2"/>
          <p:cNvSpPr>
            <a:spLocks noGrp="1"/>
          </p:cNvSpPr>
          <p:nvPr>
            <p:ph type="subTitle" idx="1"/>
          </p:nvPr>
        </p:nvSpPr>
        <p:spPr>
          <a:xfrm>
            <a:off x="7351417" y="5230260"/>
            <a:ext cx="4263840" cy="1126283"/>
          </a:xfrm>
        </p:spPr>
        <p:txBody>
          <a:bodyPr>
            <a:normAutofit/>
          </a:bodyPr>
          <a:lstStyle/>
          <a:p>
            <a:r>
              <a:rPr lang="ru-RU" sz="3200" b="1">
                <a:solidFill>
                  <a:srgbClr val="FF0000"/>
                </a:solidFill>
              </a:rPr>
              <a:t>Задание 10. Теория и практика.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126" y="508369"/>
            <a:ext cx="2880000" cy="2880000"/>
          </a:xfrm>
          <a:prstGeom prst="rect">
            <a:avLst/>
          </a:prstGeom>
        </p:spPr>
      </p:pic>
    </p:spTree>
    <p:extLst>
      <p:ext uri="{BB962C8B-B14F-4D97-AF65-F5344CB8AC3E}">
        <p14:creationId xmlns:p14="http://schemas.microsoft.com/office/powerpoint/2010/main" val="42740686"/>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Авторские приёмы и средства</a:t>
            </a:r>
          </a:p>
        </p:txBody>
      </p:sp>
      <p:sp>
        <p:nvSpPr>
          <p:cNvPr id="3" name="Текст 2"/>
          <p:cNvSpPr>
            <a:spLocks noGrp="1"/>
          </p:cNvSpPr>
          <p:nvPr>
            <p:ph type="body" idx="1"/>
          </p:nvPr>
        </p:nvSpPr>
        <p:spPr>
          <a:xfrm>
            <a:off x="1860698" y="1286540"/>
            <a:ext cx="9941835" cy="5571460"/>
          </a:xfrm>
        </p:spPr>
        <p:txBody>
          <a:bodyPr>
            <a:normAutofit/>
          </a:bodyPr>
          <a:lstStyle/>
          <a:p>
            <a:pPr marL="342900" lvl="0" indent="-342900">
              <a:buFont typeface="Wingdings" panose="05000000000000000000" pitchFamily="2" charset="2"/>
              <a:buChar char="q"/>
            </a:pPr>
            <a:r>
              <a:rPr lang="ru-RU" b="1">
                <a:solidFill>
                  <a:schemeClr val="tx1"/>
                </a:solidFill>
              </a:rPr>
              <a:t>Гипербола (чрезмерное преувеличение), литота (чрезмерное преуменьшение). </a:t>
            </a:r>
            <a:r>
              <a:rPr lang="ru-RU">
                <a:solidFill>
                  <a:schemeClr val="tx1"/>
                </a:solidFill>
              </a:rPr>
              <a:t>Важно различать, когда герои преувеличивают или преуменьшают и не воспринимать сказанное буквально.</a:t>
            </a:r>
          </a:p>
          <a:p>
            <a:pPr marL="342900" lvl="0" indent="-342900">
              <a:buFont typeface="Wingdings" panose="05000000000000000000" pitchFamily="2" charset="2"/>
              <a:buChar char="q"/>
            </a:pPr>
            <a:r>
              <a:rPr lang="ru-RU" b="1">
                <a:solidFill>
                  <a:schemeClr val="tx1"/>
                </a:solidFill>
              </a:rPr>
              <a:t>Просторечия, жаргонизмы, диалектизмы</a:t>
            </a:r>
            <a:r>
              <a:rPr lang="ru-RU">
                <a:solidFill>
                  <a:schemeClr val="tx1"/>
                </a:solidFill>
              </a:rPr>
              <a:t> могут многое "рассказать" о персонаже. Например, просторечие свойственно героям с низким уровнем образования, культуры, воспитания. Даже если персонаж это скрывает, речь "выдает" его. «</a:t>
            </a:r>
            <a:r>
              <a:rPr lang="ru-RU" b="1" err="1">
                <a:solidFill>
                  <a:schemeClr val="tx1"/>
                </a:solidFill>
              </a:rPr>
              <a:t>Арихметике</a:t>
            </a:r>
            <a:r>
              <a:rPr lang="ru-RU">
                <a:solidFill>
                  <a:schemeClr val="tx1"/>
                </a:solidFill>
              </a:rPr>
              <a:t> учит его, батюшка, один отставной сержант, Цыфиркин» (Простакова в комедии «Недоросль» Фонивизина д. I). «Господа </a:t>
            </a:r>
            <a:r>
              <a:rPr lang="ru-RU" b="1" err="1">
                <a:solidFill>
                  <a:schemeClr val="tx1"/>
                </a:solidFill>
              </a:rPr>
              <a:t>енаралы.</a:t>
            </a:r>
            <a:r>
              <a:rPr lang="ru-RU">
                <a:solidFill>
                  <a:schemeClr val="tx1"/>
                </a:solidFill>
              </a:rPr>
              <a:t>» (Пугачев в повести «Капитанская дочка» Пушкина) «Подай бумагу, и тогда всякое </a:t>
            </a:r>
            <a:r>
              <a:rPr lang="ru-RU" b="1" err="1">
                <a:solidFill>
                  <a:schemeClr val="tx1"/>
                </a:solidFill>
              </a:rPr>
              <a:t>средствие будет исполнено.</a:t>
            </a:r>
            <a:r>
              <a:rPr lang="ru-RU">
                <a:solidFill>
                  <a:schemeClr val="tx1"/>
                </a:solidFill>
              </a:rPr>
              <a:t>..» (слова исправника в письме старосты в романе «Обломов» Гончарова ч. 1, глава 2). «Такой уж он </a:t>
            </a:r>
            <a:r>
              <a:rPr lang="ru-RU" b="1" err="1">
                <a:solidFill>
                  <a:schemeClr val="tx1"/>
                </a:solidFill>
              </a:rPr>
              <a:t>Езоп</a:t>
            </a:r>
            <a:r>
              <a:rPr lang="ru-RU">
                <a:solidFill>
                  <a:schemeClr val="tx1"/>
                </a:solidFill>
              </a:rPr>
              <a:t>, — сказал он между прочим, — всюду </a:t>
            </a:r>
            <a:r>
              <a:rPr lang="ru-RU" b="1">
                <a:solidFill>
                  <a:schemeClr val="tx1"/>
                </a:solidFill>
              </a:rPr>
              <a:t>протестовал себя дурным человеком</a:t>
            </a:r>
            <a:r>
              <a:rPr lang="ru-RU">
                <a:solidFill>
                  <a:schemeClr val="tx1"/>
                </a:solidFill>
              </a:rPr>
              <a:t>; поживет и </a:t>
            </a:r>
            <a:r>
              <a:rPr lang="ru-RU" b="1">
                <a:solidFill>
                  <a:schemeClr val="tx1"/>
                </a:solidFill>
              </a:rPr>
              <a:t>с глупостью отойдет</a:t>
            </a:r>
            <a:r>
              <a:rPr lang="ru-RU">
                <a:solidFill>
                  <a:schemeClr val="tx1"/>
                </a:solidFill>
              </a:rPr>
              <a:t>» («Отцы и дети» Тургенева, глава 5).</a:t>
            </a:r>
          </a:p>
          <a:p>
            <a:endParaRPr lang="ru-RU" sz="2800">
              <a:solidFill>
                <a:schemeClr val="tx1"/>
              </a:solidFill>
            </a:endParaRPr>
          </a:p>
        </p:txBody>
      </p:sp>
    </p:spTree>
    <p:extLst>
      <p:ext uri="{BB962C8B-B14F-4D97-AF65-F5344CB8AC3E}">
        <p14:creationId xmlns:p14="http://schemas.microsoft.com/office/powerpoint/2010/main" val="3787492821"/>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Авторские приёмы и средства</a:t>
            </a:r>
          </a:p>
        </p:txBody>
      </p:sp>
      <p:sp>
        <p:nvSpPr>
          <p:cNvPr id="3" name="Текст 2"/>
          <p:cNvSpPr>
            <a:spLocks noGrp="1"/>
          </p:cNvSpPr>
          <p:nvPr>
            <p:ph type="body" idx="1"/>
          </p:nvPr>
        </p:nvSpPr>
        <p:spPr>
          <a:xfrm>
            <a:off x="1693333" y="1148317"/>
            <a:ext cx="9922934" cy="5571460"/>
          </a:xfrm>
        </p:spPr>
        <p:txBody>
          <a:bodyPr>
            <a:normAutofit/>
          </a:bodyPr>
          <a:lstStyle/>
          <a:p>
            <a:pPr marL="342900" lvl="0" indent="-342900">
              <a:buFont typeface="Wingdings" panose="05000000000000000000" pitchFamily="2" charset="2"/>
              <a:buChar char="q"/>
            </a:pPr>
            <a:r>
              <a:rPr lang="ru-RU" sz="2200" b="1">
                <a:solidFill>
                  <a:schemeClr val="tx1"/>
                </a:solidFill>
              </a:rPr>
              <a:t>Эзопов язык</a:t>
            </a:r>
            <a:r>
              <a:rPr lang="ru-RU" sz="2200">
                <a:solidFill>
                  <a:schemeClr val="tx1"/>
                </a:solidFill>
              </a:rPr>
              <a:t> — вынужденное иносказание, используемое для того, чтобы не нарушать цензурных, этический и политических норм, существующих в обществе. В эзоповом языке часто используются другие тропы — ирония, перифраз, эвфемизм (замена неприличных или неуместных слов и выражений на более нейтральные), метафора, и т. д. Салтыков-Щедрин. «В некотором царстве, в некотором государстве жил-был помещик... И был тот помещик глупый, читал газету "Весть"...» («Дикий помещик»). Цензура могла не пропустить прямого указания на Россию, поэтому сатирик, пользуясь эзоповым языком, поясняет читателям, о каком именно «царстве-государстве» идет речь: упоминает русскую консервативную газету 1860-х годов.</a:t>
            </a:r>
          </a:p>
          <a:p>
            <a:pPr marL="342900" lvl="0" indent="-342900">
              <a:buFont typeface="Wingdings" panose="05000000000000000000" pitchFamily="2" charset="2"/>
              <a:buChar char="q"/>
            </a:pPr>
            <a:r>
              <a:rPr lang="ru-RU" sz="2200" b="1">
                <a:solidFill>
                  <a:schemeClr val="tx1"/>
                </a:solidFill>
              </a:rPr>
              <a:t>Тропы </a:t>
            </a:r>
            <a:r>
              <a:rPr lang="ru-RU" sz="2200">
                <a:solidFill>
                  <a:schemeClr val="tx1"/>
                </a:solidFill>
              </a:rPr>
              <a:t>(метафоры, эпитеты и т.д.). Тропы также нельзя понимать буквально.</a:t>
            </a:r>
          </a:p>
          <a:p>
            <a:endParaRPr lang="ru-RU" sz="2800">
              <a:solidFill>
                <a:schemeClr val="tx1"/>
              </a:solidFill>
            </a:endParaRPr>
          </a:p>
        </p:txBody>
      </p:sp>
    </p:spTree>
    <p:extLst>
      <p:ext uri="{BB962C8B-B14F-4D97-AF65-F5344CB8AC3E}">
        <p14:creationId xmlns:p14="http://schemas.microsoft.com/office/powerpoint/2010/main" val="3175347908"/>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4300" y="1581372"/>
            <a:ext cx="8911687" cy="3219227"/>
          </a:xfrm>
        </p:spPr>
        <p:txBody>
          <a:bodyPr>
            <a:normAutofit/>
          </a:bodyPr>
          <a:lstStyle/>
          <a:p>
            <a:pPr algn="ctr"/>
            <a:r>
              <a:rPr lang="ru-RU" sz="5400" b="1">
                <a:solidFill>
                  <a:srgbClr val="C00000"/>
                </a:solidFill>
              </a:rPr>
              <a:t>Практика. </a:t>
            </a:r>
            <a:br>
              <a:rPr lang="ru-RU" sz="5400" b="1">
                <a:solidFill>
                  <a:srgbClr val="C00000"/>
                </a:solidFill>
              </a:rPr>
            </a:br>
            <a:r>
              <a:rPr lang="ru-RU" sz="5400" b="1">
                <a:solidFill>
                  <a:srgbClr val="C00000"/>
                </a:solidFill>
              </a:rPr>
              <a:t>Метод дятла.</a:t>
            </a:r>
          </a:p>
        </p:txBody>
      </p:sp>
    </p:spTree>
    <p:extLst>
      <p:ext uri="{BB962C8B-B14F-4D97-AF65-F5344CB8AC3E}">
        <p14:creationId xmlns:p14="http://schemas.microsoft.com/office/powerpoint/2010/main" val="1147177511"/>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304378"/>
            <a:ext cx="9909726" cy="620655"/>
          </a:xfrm>
        </p:spPr>
        <p:txBody>
          <a:bodyPr>
            <a:normAutofit fontScale="90000"/>
          </a:bodyPr>
          <a:lstStyle/>
          <a:p>
            <a:pPr algn="ctr"/>
            <a:r>
              <a:rPr lang="ru-RU" b="1"/>
              <a:t>Задание 10.</a:t>
            </a:r>
            <a:r>
              <a:rPr lang="en-US" b="1"/>
              <a:t>1</a:t>
            </a:r>
            <a:endParaRPr lang="ru-RU"/>
          </a:p>
        </p:txBody>
      </p:sp>
      <p:sp>
        <p:nvSpPr>
          <p:cNvPr id="3" name="Текст 2"/>
          <p:cNvSpPr>
            <a:spLocks noGrp="1"/>
          </p:cNvSpPr>
          <p:nvPr>
            <p:ph type="body" idx="1"/>
          </p:nvPr>
        </p:nvSpPr>
        <p:spPr>
          <a:xfrm>
            <a:off x="1605518" y="925033"/>
            <a:ext cx="10481706" cy="5800724"/>
          </a:xfrm>
        </p:spPr>
        <p:txBody>
          <a:bodyPr>
            <a:normAutofit fontScale="92500"/>
          </a:bodyPr>
          <a:lstStyle/>
          <a:p>
            <a:r>
              <a:rPr lang="ru-RU"/>
              <a:t>(1)В нашей паре я был ведущим, а Павлик – ведомым. (2)Недоброжелатели считали, что Павлик был приложением ко мне. (3)На первый взгляд так оно и было. (4)Меня нельзя было приглашать на день рождения без Павлика. (5)Я покинул футбольную дворовую команду, где считался лучшим бомбардиром, когда Павлика отказались взять хотя бы запасным, и вернулся вместе с ним. (6)Так возникла иллюзия нашего неравенства. (7)На самом деле ни один из нас не зависел от другого, но душевное превосходство было на стороне Павлика. (8)Его нравственный кодекс был строже и чище моего. (9)Павлик не признавал сделок с совестью, тут он становился беспощаден.</a:t>
            </a:r>
          </a:p>
          <a:p>
            <a:r>
              <a:rPr lang="ru-RU"/>
              <a:t>(10)Однажды я на своей шкуре испытал, насколько непримиримым может быть мягкий, покладистый Павлик. (11)На уроках немецкого я чувствовал себя принцем. (12)Я с детства хорошо знал язык, и наша «немка» Елена Францевна души во мне не чаяла и никогда не спрашивала у меня уроков. (13)Вдруг ни с того ни с сего она вызвала меня к доске. (14)Как раз перед этим я пропустил несколько дней и не знал о домашнем задании. (15)Поначалу всё шло хорошо: я проспрягал какой-то глагол, отбарабанил предлоги, прочёл текст и пересказал его.</a:t>
            </a:r>
          </a:p>
          <a:p>
            <a:r>
              <a:rPr lang="ru-RU"/>
              <a:t>– (16)Прекрасно, – поджала губы Елена Францевна. – (17)Теперь стихотворение.</a:t>
            </a:r>
          </a:p>
          <a:p>
            <a:r>
              <a:rPr lang="ru-RU"/>
              <a:t>– (18)Какое стихотворение?</a:t>
            </a:r>
          </a:p>
          <a:p>
            <a:endParaRPr lang="ru-RU" b="1">
              <a:solidFill>
                <a:schemeClr val="tx1"/>
              </a:solidFill>
            </a:endParaRPr>
          </a:p>
        </p:txBody>
      </p:sp>
    </p:spTree>
    <p:extLst>
      <p:ext uri="{BB962C8B-B14F-4D97-AF65-F5344CB8AC3E}">
        <p14:creationId xmlns:p14="http://schemas.microsoft.com/office/powerpoint/2010/main" val="2275169648"/>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168911"/>
            <a:ext cx="9909726" cy="620655"/>
          </a:xfrm>
        </p:spPr>
        <p:txBody>
          <a:bodyPr>
            <a:normAutofit fontScale="90000"/>
          </a:bodyPr>
          <a:lstStyle/>
          <a:p>
            <a:pPr algn="ctr"/>
            <a:r>
              <a:rPr lang="ru-RU" b="1"/>
              <a:t>Задание 10.1</a:t>
            </a:r>
            <a:endParaRPr lang="ru-RU"/>
          </a:p>
        </p:txBody>
      </p:sp>
      <p:sp>
        <p:nvSpPr>
          <p:cNvPr id="3" name="Текст 2"/>
          <p:cNvSpPr>
            <a:spLocks noGrp="1"/>
          </p:cNvSpPr>
          <p:nvPr>
            <p:ph type="body" idx="1"/>
          </p:nvPr>
        </p:nvSpPr>
        <p:spPr>
          <a:xfrm>
            <a:off x="1605518" y="789566"/>
            <a:ext cx="10481706" cy="6068434"/>
          </a:xfrm>
        </p:spPr>
        <p:txBody>
          <a:bodyPr>
            <a:normAutofit fontScale="85000" lnSpcReduction="10000"/>
          </a:bodyPr>
          <a:lstStyle/>
          <a:p>
            <a:r>
              <a:rPr lang="ru-RU"/>
              <a:t>– (19)То, которое задано! – отчеканила она ледяным тоном.</a:t>
            </a:r>
          </a:p>
          <a:p>
            <a:r>
              <a:rPr lang="ru-RU"/>
              <a:t>– (20)А вы разве задавали?</a:t>
            </a:r>
          </a:p>
          <a:p>
            <a:r>
              <a:rPr lang="ru-RU"/>
              <a:t>– (21)Привык на уроках ворон считать! – завелась она с пол-оборота.  – (22)Здоровенный парень, а дисциплина...</a:t>
            </a:r>
          </a:p>
          <a:p>
            <a:r>
              <a:rPr lang="ru-RU"/>
              <a:t>– (23)Да я же болел!</a:t>
            </a:r>
          </a:p>
          <a:p>
            <a:r>
              <a:rPr lang="ru-RU"/>
              <a:t>– (24)Да, ты отсутствовал. (25)А спросить у товарищей, что задано, мозгов не хватило?</a:t>
            </a:r>
          </a:p>
          <a:p>
            <a:r>
              <a:rPr lang="ru-RU"/>
              <a:t>(26)Взял бы да и сказал: не хватило. (27)Ну что она могла мне сделать? (28)О домашних заданиях я спрашивал у Павлика, а он ни словом не обмолвился о стихотворении. (29)Забыл, наверное. (30)Я так и сказал Елене Францевне.</a:t>
            </a:r>
          </a:p>
          <a:p>
            <a:r>
              <a:rPr lang="ru-RU"/>
              <a:t>– (31)Встань! — приказала Павлику «немка». – (32)Это правда?</a:t>
            </a:r>
          </a:p>
          <a:p>
            <a:r>
              <a:rPr lang="ru-RU"/>
              <a:t>(33)Он молча наклонил голову. (34)И я тут же понял, что это неправда. (35)Как раз о немецком я его не спрашивал...</a:t>
            </a:r>
          </a:p>
          <a:p>
            <a:r>
              <a:rPr lang="ru-RU"/>
              <a:t>(36)Елена Францевна перенесла свой гнев на Павлика. (37)Он слушал её молча, не оправдываясь и не огрызаясь, словно всё это нисколько его не касалось. (38)Спустив пары, «немка» угомонилась и предложила мне прочесть любое стихотворение на выбор... (39)Я получил «отлично».</a:t>
            </a:r>
          </a:p>
          <a:p>
            <a:r>
              <a:rPr lang="ru-RU"/>
              <a:t>(40)Вот так всё и обошлось. (41)Когда, довольный и счастливый, я вернулся на своё место, Павлика, к моему удивлению, не оказалось рядом. (42)Он сидел за пустой партой далеко от меня.</a:t>
            </a:r>
          </a:p>
          <a:p>
            <a:r>
              <a:rPr lang="ru-RU"/>
              <a:t>– (43)Ты чего это?..</a:t>
            </a:r>
          </a:p>
          <a:p>
            <a:endParaRPr lang="ru-RU" b="1">
              <a:solidFill>
                <a:schemeClr val="tx1"/>
              </a:solidFill>
            </a:endParaRPr>
          </a:p>
        </p:txBody>
      </p:sp>
    </p:spTree>
    <p:extLst>
      <p:ext uri="{BB962C8B-B14F-4D97-AF65-F5344CB8AC3E}">
        <p14:creationId xmlns:p14="http://schemas.microsoft.com/office/powerpoint/2010/main" val="1074428004"/>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10.1</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normAutofit fontScale="92500" lnSpcReduction="10000"/>
          </a:bodyPr>
          <a:lstStyle/>
          <a:p>
            <a:r>
              <a:rPr lang="ru-RU"/>
              <a:t>(44)Он не ответил. (45)У него были какие-то странные глаза – красные и налитые влагой. (46)Я никогда не видел Павлика плачущим. (47)Даже после самых жестоких, неравных и неудачных драк, когда и самые сильные ребята плачут, он не плакал.</a:t>
            </a:r>
          </a:p>
          <a:p>
            <a:r>
              <a:rPr lang="ru-RU"/>
              <a:t>– (48)Брось! – сказал я. – (49)Стоит ли из-за учительницы?</a:t>
            </a:r>
          </a:p>
          <a:p>
            <a:r>
              <a:rPr lang="ru-RU"/>
              <a:t>(50)Он молчал и глядел мимо меня. (51)Какое ему дело до Елены Францевны, он и думать о ней забыл. (52)Его предал друг. (53)Спокойно, обыденно и публично, ради грошовой выгоды предал человек, за которого он, не раздумывая, пошёл бы в огонь и в воду.</a:t>
            </a:r>
          </a:p>
          <a:p>
            <a:r>
              <a:rPr lang="ru-RU"/>
              <a:t>(54)Никому не хочется признаваться в собственной низости. (55)Я стал уговаривать себя, что поступил правильно. (56)Ну покричала на него «немка», подумаешь, несчастье! (57) Стоит ли вообще придавать значение подобной чепухе?.. (58)И всё же, окажись Павлик на моём месте, назвал бы он меня? (59)Нет! (60)Он скорее проглотил бы собственный язык. (61)Когда прозвучал звонок, я подавил желание броситься к нему, признавая тем самым свою вину и готовность принять кару.</a:t>
            </a:r>
          </a:p>
          <a:p>
            <a:r>
              <a:rPr lang="ru-RU"/>
              <a:t>(62)Потом было немало случаев, когда мы могли бы вернуться к прежней дружбе, хотя Павлик не хотел этого: ему не нужен был тот человек, каким я вдруг раскрылся на уроке немецкого.</a:t>
            </a:r>
          </a:p>
          <a:p>
            <a:r>
              <a:rPr lang="ru-RU"/>
              <a:t>(По Ю.М. Нагибину*)</a:t>
            </a:r>
          </a:p>
          <a:p>
            <a:endParaRPr lang="ru-RU"/>
          </a:p>
        </p:txBody>
      </p:sp>
    </p:spTree>
    <p:extLst>
      <p:ext uri="{BB962C8B-B14F-4D97-AF65-F5344CB8AC3E}">
        <p14:creationId xmlns:p14="http://schemas.microsoft.com/office/powerpoint/2010/main" val="3652280198"/>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07405" y="328511"/>
            <a:ext cx="8915399" cy="631287"/>
          </a:xfrm>
        </p:spPr>
        <p:txBody>
          <a:bodyPr>
            <a:normAutofit fontScale="90000"/>
          </a:bodyPr>
          <a:lstStyle/>
          <a:p>
            <a:pPr algn="ctr"/>
            <a:r>
              <a:rPr lang="ru-RU" b="1"/>
              <a:t>Задание 10.1</a:t>
            </a:r>
            <a:endParaRPr lang="ru-RU">
              <a:solidFill>
                <a:schemeClr val="tx1"/>
              </a:solidFill>
            </a:endParaRPr>
          </a:p>
        </p:txBody>
      </p:sp>
      <p:sp>
        <p:nvSpPr>
          <p:cNvPr id="3" name="Текст 2"/>
          <p:cNvSpPr>
            <a:spLocks noGrp="1"/>
          </p:cNvSpPr>
          <p:nvPr>
            <p:ph type="body" idx="1"/>
          </p:nvPr>
        </p:nvSpPr>
        <p:spPr>
          <a:xfrm>
            <a:off x="1828801" y="1309632"/>
            <a:ext cx="10227732" cy="3967801"/>
          </a:xfrm>
        </p:spPr>
        <p:txBody>
          <a:bodyPr/>
          <a:lstStyle/>
          <a:p>
            <a:pPr lvl="0"/>
            <a:r>
              <a:rPr lang="ru-RU" sz="2400">
                <a:solidFill>
                  <a:schemeClr val="tx1"/>
                </a:solidFill>
              </a:rPr>
              <a:t>1. Павлик не мог смириться с ролью ведомого в дружбе.</a:t>
            </a:r>
          </a:p>
          <a:p>
            <a:pPr lvl="0"/>
            <a:r>
              <a:rPr lang="ru-RU" sz="2400">
                <a:solidFill>
                  <a:schemeClr val="tx1"/>
                </a:solidFill>
              </a:rPr>
              <a:t>2. Рассказчик хорошо знал немецкий язык, поэтому учительница любила его и редко спрашивала домашнее задание.</a:t>
            </a:r>
          </a:p>
          <a:p>
            <a:pPr lvl="0"/>
            <a:r>
              <a:rPr lang="ru-RU" sz="2400">
                <a:solidFill>
                  <a:schemeClr val="tx1"/>
                </a:solidFill>
              </a:rPr>
              <a:t>3. Елена Францевна поставила рассказчику двойку за невыученное стихотворение.</a:t>
            </a:r>
          </a:p>
          <a:p>
            <a:pPr lvl="0"/>
            <a:r>
              <a:rPr lang="ru-RU" sz="2400">
                <a:solidFill>
                  <a:schemeClr val="tx1"/>
                </a:solidFill>
              </a:rPr>
              <a:t>4. Рассказчик никогда не узнавал домашнего задания у Павлика.</a:t>
            </a:r>
          </a:p>
          <a:p>
            <a:pPr lvl="0"/>
            <a:r>
              <a:rPr lang="ru-RU" sz="2400">
                <a:solidFill>
                  <a:schemeClr val="tx1"/>
                </a:solidFill>
              </a:rPr>
              <a:t>5. Павлик не простил другу предательства.</a:t>
            </a:r>
          </a:p>
          <a:p>
            <a:endParaRPr lang="ru-RU"/>
          </a:p>
        </p:txBody>
      </p:sp>
    </p:spTree>
    <p:extLst>
      <p:ext uri="{BB962C8B-B14F-4D97-AF65-F5344CB8AC3E}">
        <p14:creationId xmlns:p14="http://schemas.microsoft.com/office/powerpoint/2010/main" val="1936204177"/>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07405" y="328511"/>
            <a:ext cx="8915399" cy="631287"/>
          </a:xfrm>
        </p:spPr>
        <p:txBody>
          <a:bodyPr>
            <a:normAutofit fontScale="90000"/>
          </a:bodyPr>
          <a:lstStyle/>
          <a:p>
            <a:pPr algn="ctr"/>
            <a:r>
              <a:rPr lang="ru-RU" b="1"/>
              <a:t>Задание 10.1</a:t>
            </a:r>
            <a:endParaRPr lang="ru-RU">
              <a:solidFill>
                <a:schemeClr val="tx1"/>
              </a:solidFill>
            </a:endParaRPr>
          </a:p>
        </p:txBody>
      </p:sp>
      <p:sp>
        <p:nvSpPr>
          <p:cNvPr id="3" name="Текст 2"/>
          <p:cNvSpPr>
            <a:spLocks noGrp="1"/>
          </p:cNvSpPr>
          <p:nvPr>
            <p:ph type="body" idx="1"/>
          </p:nvPr>
        </p:nvSpPr>
        <p:spPr>
          <a:xfrm>
            <a:off x="1828801" y="1309632"/>
            <a:ext cx="10041466" cy="5040368"/>
          </a:xfrm>
        </p:spPr>
        <p:txBody>
          <a:bodyPr>
            <a:normAutofit fontScale="92500"/>
          </a:bodyPr>
          <a:lstStyle/>
          <a:p>
            <a:pPr lvl="0"/>
            <a:r>
              <a:rPr lang="ru-RU" sz="2600">
                <a:solidFill>
                  <a:schemeClr val="tx1"/>
                </a:solidFill>
              </a:rPr>
              <a:t>1. Павлик не мог смириться с ролью ведомого в дружбе.</a:t>
            </a:r>
          </a:p>
          <a:p>
            <a:pPr lvl="0"/>
            <a:r>
              <a:rPr lang="ru-RU" sz="2600">
                <a:solidFill>
                  <a:schemeClr val="tx1"/>
                </a:solidFill>
              </a:rPr>
              <a:t>2. Рассказчик хорошо знал немецкий язык, поэтому учительница любила его и редко спрашивала домашнее задание.</a:t>
            </a:r>
          </a:p>
          <a:p>
            <a:pPr lvl="0"/>
            <a:r>
              <a:rPr lang="ru-RU" sz="2600">
                <a:solidFill>
                  <a:schemeClr val="tx1"/>
                </a:solidFill>
              </a:rPr>
              <a:t>3. Елена Францевна поставила рассказчику двойку за невыученное стихотворение.</a:t>
            </a:r>
          </a:p>
          <a:p>
            <a:pPr lvl="0"/>
            <a:r>
              <a:rPr lang="ru-RU" sz="2600">
                <a:solidFill>
                  <a:schemeClr val="tx1"/>
                </a:solidFill>
              </a:rPr>
              <a:t>4. Рассказчик никогда не узнавал домашнего задания у Павлика.</a:t>
            </a:r>
          </a:p>
          <a:p>
            <a:pPr lvl="0"/>
            <a:r>
              <a:rPr lang="ru-RU" sz="2600">
                <a:solidFill>
                  <a:schemeClr val="tx1"/>
                </a:solidFill>
              </a:rPr>
              <a:t>5. Павлик не простил другу предательства.</a:t>
            </a:r>
          </a:p>
          <a:p>
            <a:endParaRPr lang="ru-RU" sz="2600"/>
          </a:p>
          <a:p>
            <a:r>
              <a:rPr lang="ru-RU" sz="2600"/>
              <a:t>                                                                                                        </a:t>
            </a:r>
            <a:r>
              <a:rPr lang="ru-RU" sz="2600" b="1">
                <a:solidFill>
                  <a:srgbClr val="C00000"/>
                </a:solidFill>
              </a:rPr>
              <a:t>25</a:t>
            </a:r>
          </a:p>
          <a:p>
            <a:endParaRPr lang="ru-RU"/>
          </a:p>
        </p:txBody>
      </p:sp>
    </p:spTree>
    <p:extLst>
      <p:ext uri="{BB962C8B-B14F-4D97-AF65-F5344CB8AC3E}">
        <p14:creationId xmlns:p14="http://schemas.microsoft.com/office/powerpoint/2010/main" val="2222306461"/>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25069" y="283112"/>
            <a:ext cx="8875710" cy="631287"/>
          </a:xfrm>
        </p:spPr>
        <p:txBody>
          <a:bodyPr>
            <a:normAutofit fontScale="90000"/>
          </a:bodyPr>
          <a:lstStyle/>
          <a:p>
            <a:pPr algn="ctr"/>
            <a:r>
              <a:rPr lang="ru-RU" b="1"/>
              <a:t>Задание 11.1</a:t>
            </a:r>
            <a:endParaRPr lang="ru-RU">
              <a:solidFill>
                <a:schemeClr val="tx1"/>
              </a:solidFill>
            </a:endParaRPr>
          </a:p>
        </p:txBody>
      </p:sp>
      <p:sp>
        <p:nvSpPr>
          <p:cNvPr id="3" name="Текст 2"/>
          <p:cNvSpPr>
            <a:spLocks noGrp="1"/>
          </p:cNvSpPr>
          <p:nvPr>
            <p:ph type="body" idx="1"/>
          </p:nvPr>
        </p:nvSpPr>
        <p:spPr>
          <a:xfrm>
            <a:off x="1693334" y="1320799"/>
            <a:ext cx="10193866" cy="5254089"/>
          </a:xfrm>
        </p:spPr>
        <p:txBody>
          <a:bodyPr>
            <a:normAutofit/>
          </a:bodyPr>
          <a:lstStyle/>
          <a:p>
            <a:r>
              <a:rPr lang="ru-RU" sz="2400" b="1">
                <a:solidFill>
                  <a:schemeClr val="tx1"/>
                </a:solidFill>
              </a:rPr>
              <a:t>Задание 11. </a:t>
            </a:r>
            <a:r>
              <a:rPr lang="ru-RU" sz="2400">
                <a:solidFill>
                  <a:schemeClr val="tx1"/>
                </a:solidFill>
              </a:rPr>
              <a:t>Укажите варианты ответов, в которых не использован </a:t>
            </a:r>
            <a:r>
              <a:rPr lang="ru-RU" sz="2400" b="1">
                <a:solidFill>
                  <a:schemeClr val="tx1"/>
                </a:solidFill>
              </a:rPr>
              <a:t>фразеологизм</a:t>
            </a:r>
            <a:r>
              <a:rPr lang="ru-RU" sz="2400">
                <a:solidFill>
                  <a:schemeClr val="tx1"/>
                </a:solidFill>
              </a:rPr>
              <a:t>. Запишите номера ответов.</a:t>
            </a:r>
          </a:p>
          <a:p>
            <a:endParaRPr lang="ru-RU" sz="2400">
              <a:solidFill>
                <a:schemeClr val="tx1"/>
              </a:solidFill>
            </a:endParaRPr>
          </a:p>
          <a:p>
            <a:pPr lvl="0"/>
            <a:r>
              <a:rPr lang="ru-RU" sz="2400">
                <a:solidFill>
                  <a:schemeClr val="tx1"/>
                </a:solidFill>
              </a:rPr>
              <a:t>Однажды я на своей шкуре испытал, насколько непримиримым может быть мягкий, покладистый Павлик.</a:t>
            </a:r>
          </a:p>
          <a:p>
            <a:pPr lvl="0"/>
            <a:r>
              <a:rPr lang="ru-RU" sz="2400">
                <a:solidFill>
                  <a:schemeClr val="tx1"/>
                </a:solidFill>
              </a:rPr>
              <a:t>Он сидел за пустой партой далеко от меня.</a:t>
            </a:r>
          </a:p>
          <a:p>
            <a:pPr lvl="0"/>
            <a:r>
              <a:rPr lang="ru-RU" sz="2400">
                <a:solidFill>
                  <a:schemeClr val="tx1"/>
                </a:solidFill>
              </a:rPr>
              <a:t>На первый взгляд так оно и было.</a:t>
            </a:r>
          </a:p>
          <a:p>
            <a:pPr lvl="0"/>
            <a:r>
              <a:rPr lang="ru-RU" sz="2400">
                <a:solidFill>
                  <a:schemeClr val="tx1"/>
                </a:solidFill>
              </a:rPr>
              <a:t>Вдруг ни с того ни с сего она вызвала меня к доске.</a:t>
            </a:r>
          </a:p>
          <a:p>
            <a:pPr lvl="0"/>
            <a:r>
              <a:rPr lang="ru-RU" sz="2400">
                <a:solidFill>
                  <a:schemeClr val="tx1"/>
                </a:solidFill>
              </a:rPr>
              <a:t>У него были какие-то странные глаза – красные и налитые влагой.</a:t>
            </a:r>
          </a:p>
          <a:p>
            <a:endParaRPr lang="ru-RU" sz="2800">
              <a:solidFill>
                <a:schemeClr val="tx1"/>
              </a:solidFill>
            </a:endParaRPr>
          </a:p>
        </p:txBody>
      </p:sp>
    </p:spTree>
    <p:extLst>
      <p:ext uri="{BB962C8B-B14F-4D97-AF65-F5344CB8AC3E}">
        <p14:creationId xmlns:p14="http://schemas.microsoft.com/office/powerpoint/2010/main" val="112383434"/>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25069" y="283112"/>
            <a:ext cx="8875710" cy="631287"/>
          </a:xfrm>
        </p:spPr>
        <p:txBody>
          <a:bodyPr>
            <a:normAutofit fontScale="90000"/>
          </a:bodyPr>
          <a:lstStyle/>
          <a:p>
            <a:pPr algn="ctr"/>
            <a:r>
              <a:rPr lang="ru-RU" b="1"/>
              <a:t>Задание 11.1</a:t>
            </a:r>
            <a:endParaRPr lang="ru-RU">
              <a:solidFill>
                <a:schemeClr val="tx1"/>
              </a:solidFill>
            </a:endParaRPr>
          </a:p>
        </p:txBody>
      </p:sp>
      <p:sp>
        <p:nvSpPr>
          <p:cNvPr id="3" name="Текст 2"/>
          <p:cNvSpPr>
            <a:spLocks noGrp="1"/>
          </p:cNvSpPr>
          <p:nvPr>
            <p:ph type="body" idx="1"/>
          </p:nvPr>
        </p:nvSpPr>
        <p:spPr>
          <a:xfrm>
            <a:off x="1693334" y="1320799"/>
            <a:ext cx="10193866" cy="5254089"/>
          </a:xfrm>
        </p:spPr>
        <p:txBody>
          <a:bodyPr>
            <a:normAutofit lnSpcReduction="10000"/>
          </a:bodyPr>
          <a:lstStyle/>
          <a:p>
            <a:r>
              <a:rPr lang="ru-RU" sz="2400" b="1">
                <a:solidFill>
                  <a:schemeClr val="tx1"/>
                </a:solidFill>
              </a:rPr>
              <a:t>Задание 11. </a:t>
            </a:r>
            <a:r>
              <a:rPr lang="ru-RU" sz="2400">
                <a:solidFill>
                  <a:schemeClr val="tx1"/>
                </a:solidFill>
              </a:rPr>
              <a:t>Укажите варианты ответов, в которых не использован </a:t>
            </a:r>
            <a:r>
              <a:rPr lang="ru-RU" sz="2400" b="1">
                <a:solidFill>
                  <a:schemeClr val="tx1"/>
                </a:solidFill>
              </a:rPr>
              <a:t>фразеологизм</a:t>
            </a:r>
            <a:r>
              <a:rPr lang="ru-RU" sz="2400">
                <a:solidFill>
                  <a:schemeClr val="tx1"/>
                </a:solidFill>
              </a:rPr>
              <a:t>. Запишите номера ответов.</a:t>
            </a:r>
          </a:p>
          <a:p>
            <a:endParaRPr lang="ru-RU" sz="2400">
              <a:solidFill>
                <a:schemeClr val="tx1"/>
              </a:solidFill>
            </a:endParaRPr>
          </a:p>
          <a:p>
            <a:pPr lvl="0"/>
            <a:r>
              <a:rPr lang="ru-RU" sz="2400">
                <a:solidFill>
                  <a:schemeClr val="tx1"/>
                </a:solidFill>
              </a:rPr>
              <a:t>Однажды я на своей шкуре испытал, насколько непримиримым может быть мягкий, покладистый Павлик.</a:t>
            </a:r>
          </a:p>
          <a:p>
            <a:pPr lvl="0"/>
            <a:r>
              <a:rPr lang="ru-RU" sz="2400">
                <a:solidFill>
                  <a:schemeClr val="tx1"/>
                </a:solidFill>
              </a:rPr>
              <a:t>Он сидел за пустой партой далеко от меня.</a:t>
            </a:r>
          </a:p>
          <a:p>
            <a:pPr lvl="0"/>
            <a:r>
              <a:rPr lang="ru-RU" sz="2400">
                <a:solidFill>
                  <a:schemeClr val="tx1"/>
                </a:solidFill>
              </a:rPr>
              <a:t>На первый взгляд так оно и было.</a:t>
            </a:r>
          </a:p>
          <a:p>
            <a:pPr lvl="0"/>
            <a:r>
              <a:rPr lang="ru-RU" sz="2400">
                <a:solidFill>
                  <a:schemeClr val="tx1"/>
                </a:solidFill>
              </a:rPr>
              <a:t>Вдруг ни с того ни с сего она вызвала меня к доске.</a:t>
            </a:r>
          </a:p>
          <a:p>
            <a:pPr lvl="0"/>
            <a:r>
              <a:rPr lang="ru-RU" sz="2400">
                <a:solidFill>
                  <a:schemeClr val="tx1"/>
                </a:solidFill>
              </a:rPr>
              <a:t>У него были какие-то странные глаза – красные и налитые влагой.</a:t>
            </a:r>
          </a:p>
          <a:p>
            <a:r>
              <a:rPr lang="ru-RU" sz="2800">
                <a:solidFill>
                  <a:schemeClr val="tx1"/>
                </a:solidFill>
              </a:rPr>
              <a:t>                                                                    </a:t>
            </a:r>
            <a:r>
              <a:rPr lang="ru-RU" sz="2400" b="1">
                <a:solidFill>
                  <a:srgbClr val="C00000"/>
                </a:solidFill>
              </a:rPr>
              <a:t>25</a:t>
            </a:r>
          </a:p>
          <a:p>
            <a:r>
              <a:rPr lang="ru-RU" sz="2800" b="1">
                <a:solidFill>
                  <a:srgbClr val="C00000"/>
                </a:solidFill>
              </a:rPr>
              <a:t> </a:t>
            </a:r>
          </a:p>
        </p:txBody>
      </p:sp>
    </p:spTree>
    <p:extLst>
      <p:ext uri="{BB962C8B-B14F-4D97-AF65-F5344CB8AC3E}">
        <p14:creationId xmlns:p14="http://schemas.microsoft.com/office/powerpoint/2010/main" val="969470343"/>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105786" y="155520"/>
            <a:ext cx="10101113" cy="2162377"/>
          </a:xfrm>
        </p:spPr>
        <p:txBody>
          <a:bodyPr>
            <a:normAutofit/>
          </a:bodyPr>
          <a:lstStyle/>
          <a:p>
            <a:pPr algn="ctr"/>
            <a:r>
              <a:rPr lang="ru-RU" sz="3600" b="1"/>
              <a:t>Задание 10 ОГЭ по русскому языку. </a:t>
            </a:r>
            <a:r>
              <a:rPr lang="ru-RU" b="1"/>
              <a:t>Анализ содержания текста</a:t>
            </a:r>
            <a:br>
              <a:rPr lang="ru-RU"/>
            </a:br>
          </a:p>
        </p:txBody>
      </p:sp>
      <p:sp>
        <p:nvSpPr>
          <p:cNvPr id="3" name="Текст 2"/>
          <p:cNvSpPr>
            <a:spLocks noGrp="1"/>
          </p:cNvSpPr>
          <p:nvPr>
            <p:ph type="body" idx="1"/>
          </p:nvPr>
        </p:nvSpPr>
        <p:spPr>
          <a:xfrm>
            <a:off x="1744134" y="1947333"/>
            <a:ext cx="10101113" cy="4470400"/>
          </a:xfrm>
        </p:spPr>
        <p:txBody>
          <a:bodyPr>
            <a:normAutofit fontScale="92500" lnSpcReduction="20000"/>
          </a:bodyPr>
          <a:lstStyle/>
          <a:p>
            <a:pPr marL="342900" indent="-342900">
              <a:buFont typeface="Wingdings" panose="05000000000000000000" pitchFamily="2" charset="2"/>
              <a:buChar char="q"/>
            </a:pPr>
            <a:r>
              <a:rPr lang="ru-RU" sz="2600">
                <a:solidFill>
                  <a:schemeClr val="tx1"/>
                </a:solidFill>
              </a:rPr>
              <a:t>Задание 10 ОГЭ по русскому языку относится к типу послетекстовых заданий, которые предназначены для проверки глубины и точности понимания прочитанного, умения анализировать полученную информацию.</a:t>
            </a:r>
            <a:br>
              <a:rPr lang="ru-RU" sz="2600">
                <a:solidFill>
                  <a:schemeClr val="tx1"/>
                </a:solidFill>
              </a:rPr>
            </a:br>
          </a:p>
          <a:p>
            <a:pPr marL="342900" indent="-342900">
              <a:buFont typeface="Wingdings" panose="05000000000000000000" pitchFamily="2" charset="2"/>
              <a:buChar char="q"/>
            </a:pPr>
            <a:r>
              <a:rPr lang="ru-RU" sz="2600" b="1">
                <a:solidFill>
                  <a:schemeClr val="tx1"/>
                </a:solidFill>
              </a:rPr>
              <a:t>Содержание:</a:t>
            </a:r>
            <a:endParaRPr lang="ru-RU" sz="2600">
              <a:solidFill>
                <a:schemeClr val="tx1"/>
              </a:solidFill>
            </a:endParaRPr>
          </a:p>
          <a:p>
            <a:pPr lvl="0"/>
            <a:r>
              <a:rPr lang="ru-RU" sz="2600">
                <a:hlinkClick r:id="rId2"/>
              </a:rPr>
              <a:t>1 Формулировка задания 10 ОГЭ по русскому языку</a:t>
            </a:r>
            <a:endParaRPr lang="ru-RU" sz="2600"/>
          </a:p>
          <a:p>
            <a:pPr lvl="0"/>
            <a:r>
              <a:rPr lang="ru-RU" sz="2600">
                <a:hlinkClick r:id="rId3"/>
              </a:rPr>
              <a:t>2 Алгоритм выполнения задания 10 ОГЭ</a:t>
            </a:r>
            <a:endParaRPr lang="ru-RU" sz="2600"/>
          </a:p>
          <a:p>
            <a:pPr lvl="0"/>
            <a:r>
              <a:rPr lang="ru-RU" sz="2600">
                <a:hlinkClick r:id="rId4"/>
              </a:rPr>
              <a:t>3 Теория для задания 10 ОГЭ по русскому языку</a:t>
            </a:r>
            <a:endParaRPr lang="ru-RU" sz="2600"/>
          </a:p>
          <a:p>
            <a:pPr lvl="0"/>
            <a:r>
              <a:rPr lang="ru-RU" sz="2600">
                <a:hlinkClick r:id="rId5"/>
              </a:rPr>
              <a:t>4 Виды чтения</a:t>
            </a:r>
            <a:endParaRPr lang="ru-RU" sz="2600"/>
          </a:p>
          <a:p>
            <a:pPr lvl="0"/>
            <a:r>
              <a:rPr lang="ru-RU" sz="2600">
                <a:hlinkClick r:id="rId6"/>
              </a:rPr>
              <a:t>5 Практика</a:t>
            </a:r>
            <a:endParaRPr lang="ru-RU" sz="2600"/>
          </a:p>
          <a:p>
            <a:endParaRPr lang="ru-RU"/>
          </a:p>
        </p:txBody>
      </p:sp>
    </p:spTree>
    <p:extLst>
      <p:ext uri="{BB962C8B-B14F-4D97-AF65-F5344CB8AC3E}">
        <p14:creationId xmlns:p14="http://schemas.microsoft.com/office/powerpoint/2010/main" val="1587863229"/>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26669" y="372533"/>
            <a:ext cx="8875710" cy="631287"/>
          </a:xfrm>
        </p:spPr>
        <p:txBody>
          <a:bodyPr>
            <a:normAutofit fontScale="90000"/>
          </a:bodyPr>
          <a:lstStyle/>
          <a:p>
            <a:pPr algn="ctr"/>
            <a:r>
              <a:rPr lang="ru-RU" b="1"/>
              <a:t>Задание 12.1</a:t>
            </a:r>
            <a:endParaRPr lang="ru-RU">
              <a:solidFill>
                <a:schemeClr val="tx1"/>
              </a:solidFill>
            </a:endParaRPr>
          </a:p>
        </p:txBody>
      </p:sp>
      <p:sp>
        <p:nvSpPr>
          <p:cNvPr id="3" name="Текст 2"/>
          <p:cNvSpPr>
            <a:spLocks noGrp="1"/>
          </p:cNvSpPr>
          <p:nvPr>
            <p:ph type="body" idx="1"/>
          </p:nvPr>
        </p:nvSpPr>
        <p:spPr>
          <a:xfrm>
            <a:off x="2026669" y="1765821"/>
            <a:ext cx="9770533" cy="2810934"/>
          </a:xfrm>
        </p:spPr>
        <p:txBody>
          <a:bodyPr>
            <a:normAutofit/>
          </a:bodyPr>
          <a:lstStyle/>
          <a:p>
            <a:r>
              <a:rPr lang="ru-RU" sz="2800" b="1">
                <a:solidFill>
                  <a:schemeClr val="tx1"/>
                </a:solidFill>
              </a:rPr>
              <a:t>Задание 12. </a:t>
            </a:r>
            <a:r>
              <a:rPr lang="ru-RU" sz="2800">
                <a:solidFill>
                  <a:schemeClr val="tx1"/>
                </a:solidFill>
              </a:rPr>
              <a:t>В предложениях</a:t>
            </a:r>
            <a:r>
              <a:rPr lang="ru-RU" sz="2800" b="1">
                <a:solidFill>
                  <a:schemeClr val="tx1"/>
                </a:solidFill>
              </a:rPr>
              <a:t> </a:t>
            </a:r>
            <a:r>
              <a:rPr lang="ru-RU" sz="2800">
                <a:solidFill>
                  <a:schemeClr val="tx1"/>
                </a:solidFill>
              </a:rPr>
              <a:t>1–6 найдите </a:t>
            </a:r>
            <a:r>
              <a:rPr lang="ru-RU" sz="2800" b="1">
                <a:solidFill>
                  <a:schemeClr val="tx1"/>
                </a:solidFill>
              </a:rPr>
              <a:t>слово с лексическим значением</a:t>
            </a:r>
            <a:r>
              <a:rPr lang="ru-RU" sz="2800">
                <a:solidFill>
                  <a:schemeClr val="tx1"/>
                </a:solidFill>
              </a:rPr>
              <a:t> «нападающий игрок в командных играх с мячом». Выпишите это слово.</a:t>
            </a:r>
          </a:p>
        </p:txBody>
      </p:sp>
    </p:spTree>
    <p:extLst>
      <p:ext uri="{BB962C8B-B14F-4D97-AF65-F5344CB8AC3E}">
        <p14:creationId xmlns:p14="http://schemas.microsoft.com/office/powerpoint/2010/main" val="450786400"/>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26669" y="372533"/>
            <a:ext cx="8875710" cy="631287"/>
          </a:xfrm>
        </p:spPr>
        <p:txBody>
          <a:bodyPr>
            <a:normAutofit fontScale="90000"/>
          </a:bodyPr>
          <a:lstStyle/>
          <a:p>
            <a:pPr algn="ctr"/>
            <a:r>
              <a:rPr lang="ru-RU" b="1"/>
              <a:t>Задание 12.1</a:t>
            </a:r>
            <a:endParaRPr lang="ru-RU">
              <a:solidFill>
                <a:schemeClr val="tx1"/>
              </a:solidFill>
            </a:endParaRPr>
          </a:p>
        </p:txBody>
      </p:sp>
      <p:sp>
        <p:nvSpPr>
          <p:cNvPr id="3" name="Текст 2"/>
          <p:cNvSpPr>
            <a:spLocks noGrp="1"/>
          </p:cNvSpPr>
          <p:nvPr>
            <p:ph type="body" idx="1"/>
          </p:nvPr>
        </p:nvSpPr>
        <p:spPr>
          <a:xfrm>
            <a:off x="2026669" y="1765821"/>
            <a:ext cx="9770533" cy="2810934"/>
          </a:xfrm>
        </p:spPr>
        <p:txBody>
          <a:bodyPr>
            <a:normAutofit/>
          </a:bodyPr>
          <a:lstStyle/>
          <a:p>
            <a:r>
              <a:rPr lang="ru-RU" sz="2800" b="1">
                <a:solidFill>
                  <a:schemeClr val="tx1"/>
                </a:solidFill>
              </a:rPr>
              <a:t>Задание 12. </a:t>
            </a:r>
            <a:r>
              <a:rPr lang="ru-RU" sz="2800">
                <a:solidFill>
                  <a:schemeClr val="tx1"/>
                </a:solidFill>
              </a:rPr>
              <a:t>В предложениях</a:t>
            </a:r>
            <a:r>
              <a:rPr lang="ru-RU" sz="2800" b="1">
                <a:solidFill>
                  <a:schemeClr val="tx1"/>
                </a:solidFill>
              </a:rPr>
              <a:t> </a:t>
            </a:r>
            <a:r>
              <a:rPr lang="ru-RU" sz="2800">
                <a:solidFill>
                  <a:schemeClr val="tx1"/>
                </a:solidFill>
              </a:rPr>
              <a:t>1–6 найдите </a:t>
            </a:r>
            <a:r>
              <a:rPr lang="ru-RU" sz="2800" b="1">
                <a:solidFill>
                  <a:schemeClr val="tx1"/>
                </a:solidFill>
              </a:rPr>
              <a:t>слово с лексическим значением</a:t>
            </a:r>
            <a:r>
              <a:rPr lang="ru-RU" sz="2800">
                <a:solidFill>
                  <a:schemeClr val="tx1"/>
                </a:solidFill>
              </a:rPr>
              <a:t> «нападающий игрок в командных играх с мячом». Выпишите это слово.</a:t>
            </a:r>
          </a:p>
          <a:p>
            <a:endParaRPr lang="ru-RU" sz="2800">
              <a:solidFill>
                <a:schemeClr val="tx1"/>
              </a:solidFill>
            </a:endParaRPr>
          </a:p>
          <a:p>
            <a:r>
              <a:rPr lang="ru-RU" sz="2800" b="1">
                <a:solidFill>
                  <a:srgbClr val="C00000"/>
                </a:solidFill>
              </a:rPr>
              <a:t>                                       бомбардиром/бомбардир</a:t>
            </a:r>
          </a:p>
          <a:p>
            <a:endParaRPr lang="ru-RU" sz="2800">
              <a:solidFill>
                <a:schemeClr val="tx1"/>
              </a:solidFill>
            </a:endParaRPr>
          </a:p>
        </p:txBody>
      </p:sp>
    </p:spTree>
    <p:extLst>
      <p:ext uri="{BB962C8B-B14F-4D97-AF65-F5344CB8AC3E}">
        <p14:creationId xmlns:p14="http://schemas.microsoft.com/office/powerpoint/2010/main" val="735125438"/>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305845" y="1379021"/>
            <a:ext cx="8911687" cy="4149909"/>
          </a:xfrm>
        </p:spPr>
        <p:txBody>
          <a:bodyPr/>
          <a:lstStyle/>
          <a:p>
            <a:pPr algn="ctr"/>
            <a:r>
              <a:rPr lang="ru-RU">
                <a:solidFill>
                  <a:schemeClr val="tx1"/>
                </a:solidFill>
              </a:rPr>
              <a:t>Работу выполнила </a:t>
            </a:r>
            <a:br>
              <a:rPr lang="ru-RU">
                <a:solidFill>
                  <a:schemeClr val="tx1"/>
                </a:solidFill>
              </a:rPr>
            </a:br>
            <a:r>
              <a:rPr lang="ru-RU">
                <a:solidFill>
                  <a:schemeClr val="tx1"/>
                </a:solidFill>
              </a:rPr>
              <a:t>учитель русского языка и литературы</a:t>
            </a:r>
            <a:br>
              <a:rPr lang="ru-RU">
                <a:solidFill>
                  <a:schemeClr val="tx1"/>
                </a:solidFill>
              </a:rPr>
            </a:br>
            <a:r>
              <a:rPr lang="ru-RU">
                <a:solidFill>
                  <a:schemeClr val="tx1"/>
                </a:solidFill>
              </a:rPr>
              <a:t> ГБПОУ «1-й МОК»</a:t>
            </a:r>
            <a:br>
              <a:rPr lang="ru-RU">
                <a:solidFill>
                  <a:schemeClr val="tx1"/>
                </a:solidFill>
              </a:rPr>
            </a:br>
            <a:r>
              <a:rPr lang="ru-RU">
                <a:solidFill>
                  <a:schemeClr val="tx1"/>
                </a:solidFill>
              </a:rPr>
              <a:t> г. Москвы </a:t>
            </a:r>
            <a:br>
              <a:rPr lang="ru-RU">
                <a:solidFill>
                  <a:schemeClr val="tx1"/>
                </a:solidFill>
              </a:rPr>
            </a:br>
            <a:r>
              <a:rPr lang="ru-RU">
                <a:solidFill>
                  <a:schemeClr val="tx1"/>
                </a:solidFill>
              </a:rPr>
              <a:t>Немцева Л.В.</a:t>
            </a:r>
          </a:p>
        </p:txBody>
      </p:sp>
    </p:spTree>
    <p:extLst>
      <p:ext uri="{BB962C8B-B14F-4D97-AF65-F5344CB8AC3E}">
        <p14:creationId xmlns:p14="http://schemas.microsoft.com/office/powerpoint/2010/main" val="3444502656"/>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69313" y="60222"/>
            <a:ext cx="9728974" cy="1290506"/>
          </a:xfrm>
        </p:spPr>
        <p:txBody>
          <a:bodyPr>
            <a:normAutofit fontScale="90000"/>
          </a:bodyPr>
          <a:lstStyle/>
          <a:p>
            <a:pPr algn="ctr"/>
            <a:br>
              <a:rPr lang="ru-RU"/>
            </a:br>
            <a:r>
              <a:rPr lang="ru-RU" b="1"/>
              <a:t>Формулировка задания 10 ОГЭ </a:t>
            </a:r>
            <a:br>
              <a:rPr lang="ru-RU"/>
            </a:br>
          </a:p>
        </p:txBody>
      </p:sp>
      <p:sp>
        <p:nvSpPr>
          <p:cNvPr id="3" name="Текст 2"/>
          <p:cNvSpPr>
            <a:spLocks noGrp="1"/>
          </p:cNvSpPr>
          <p:nvPr>
            <p:ph type="body" idx="1"/>
          </p:nvPr>
        </p:nvSpPr>
        <p:spPr>
          <a:xfrm>
            <a:off x="1669313" y="967562"/>
            <a:ext cx="10302947" cy="5613992"/>
          </a:xfrm>
        </p:spPr>
        <p:txBody>
          <a:bodyPr>
            <a:normAutofit/>
          </a:bodyPr>
          <a:lstStyle/>
          <a:p>
            <a:br>
              <a:rPr lang="ru-RU" b="1">
                <a:solidFill>
                  <a:schemeClr val="tx1"/>
                </a:solidFill>
              </a:rPr>
            </a:br>
            <a:endParaRPr lang="ru-RU">
              <a:solidFill>
                <a:schemeClr val="tx1"/>
              </a:solidFill>
            </a:endParaRPr>
          </a:p>
        </p:txBody>
      </p:sp>
      <p:sp>
        <p:nvSpPr>
          <p:cNvPr id="4" name="Прямоугольник 3">
            <a:extLst>
              <a:ext uri="{FF2B5EF4-FFF2-40B4-BE49-F238E27FC236}">
                <a16:creationId xmlns:a16="http://schemas.microsoft.com/office/drawing/2014/main" id="{834EC564-7DE8-4D23-8B83-96DE60C5356E}"/>
              </a:ext>
            </a:extLst>
          </p:cNvPr>
          <p:cNvSpPr/>
          <p:nvPr/>
        </p:nvSpPr>
        <p:spPr>
          <a:xfrm>
            <a:off x="1669313" y="1166843"/>
            <a:ext cx="10133219" cy="4493538"/>
          </a:xfrm>
          <a:prstGeom prst="rect">
            <a:avLst/>
          </a:prstGeom>
        </p:spPr>
        <p:txBody>
          <a:bodyPr wrap="square">
            <a:spAutoFit/>
          </a:bodyPr>
          <a:lstStyle/>
          <a:p>
            <a:r>
              <a:rPr lang="ru-RU" sz="2200" b="1" i="1">
                <a:latin typeface="Arial" panose="020b0604020202020204" pitchFamily="34" charset="0"/>
                <a:ea typeface="Times New Roman" panose="02020603050405020304" pitchFamily="18" charset="0"/>
              </a:rPr>
              <a:t>Прочитайте текст и выполните задания 10–13.</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a:t>
            </a:r>
            <a:br>
              <a:rPr lang="ru-RU" sz="2200">
                <a:latin typeface="Arial" panose="020b0604020202020204" pitchFamily="34" charset="0"/>
                <a:ea typeface="Times New Roman" panose="02020603050405020304" pitchFamily="18" charset="0"/>
              </a:rPr>
            </a:br>
            <a:r>
              <a:rPr lang="ru-RU" sz="2200" b="1">
                <a:latin typeface="Arial" panose="020b0604020202020204" pitchFamily="34" charset="0"/>
                <a:ea typeface="Times New Roman" panose="02020603050405020304" pitchFamily="18" charset="0"/>
              </a:rPr>
              <a:t>Какие из высказываний соответствуют содержанию текста? Укажите номера ответов.</a:t>
            </a:r>
          </a:p>
          <a:p>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1) Книга «Три мушкетёра» была в старой, разорванной обложке, потому что её очень часто читали.</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2) Дедушка вложил в томик «Три мушкетёра» поздравительную открытку в конверте, на котором было выведено: Ю р и к у.</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3) В прошлом дедушка и внук вместе расклеивали марки в альбоме, говорили о кораблях и созвездиях, смотрели на поезда.</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4) Прочитав письмо, Журка почувствовал, как сильно его любил дедушка.</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5) Дедушка подарил Журке воздушного змея.</a:t>
            </a:r>
            <a:endParaRPr lang="ru-RU" sz="2200"/>
          </a:p>
        </p:txBody>
      </p:sp>
    </p:spTree>
    <p:extLst>
      <p:ext uri="{BB962C8B-B14F-4D97-AF65-F5344CB8AC3E}">
        <p14:creationId xmlns:p14="http://schemas.microsoft.com/office/powerpoint/2010/main" val="684240491"/>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69313" y="60222"/>
            <a:ext cx="9728974" cy="1290506"/>
          </a:xfrm>
        </p:spPr>
        <p:txBody>
          <a:bodyPr>
            <a:normAutofit fontScale="90000"/>
          </a:bodyPr>
          <a:lstStyle/>
          <a:p>
            <a:pPr algn="ctr"/>
            <a:br>
              <a:rPr lang="ru-RU"/>
            </a:br>
            <a:r>
              <a:rPr lang="ru-RU" b="1"/>
              <a:t>Формулировка задания 10 ОГЭ </a:t>
            </a:r>
            <a:br>
              <a:rPr lang="ru-RU"/>
            </a:br>
          </a:p>
        </p:txBody>
      </p:sp>
      <p:sp>
        <p:nvSpPr>
          <p:cNvPr id="3" name="Текст 2"/>
          <p:cNvSpPr>
            <a:spLocks noGrp="1"/>
          </p:cNvSpPr>
          <p:nvPr>
            <p:ph type="body" idx="1"/>
          </p:nvPr>
        </p:nvSpPr>
        <p:spPr>
          <a:xfrm>
            <a:off x="1669313" y="967562"/>
            <a:ext cx="10302947" cy="5613992"/>
          </a:xfrm>
        </p:spPr>
        <p:txBody>
          <a:bodyPr>
            <a:normAutofit/>
          </a:bodyPr>
          <a:lstStyle/>
          <a:p>
            <a:br>
              <a:rPr lang="ru-RU" b="1">
                <a:solidFill>
                  <a:schemeClr val="tx1"/>
                </a:solidFill>
              </a:rPr>
            </a:br>
            <a:endParaRPr lang="ru-RU">
              <a:solidFill>
                <a:schemeClr val="tx1"/>
              </a:solidFill>
            </a:endParaRPr>
          </a:p>
        </p:txBody>
      </p:sp>
      <p:sp>
        <p:nvSpPr>
          <p:cNvPr id="4" name="Прямоугольник 3">
            <a:extLst>
              <a:ext uri="{FF2B5EF4-FFF2-40B4-BE49-F238E27FC236}">
                <a16:creationId xmlns:a16="http://schemas.microsoft.com/office/drawing/2014/main" id="{834EC564-7DE8-4D23-8B83-96DE60C5356E}"/>
              </a:ext>
            </a:extLst>
          </p:cNvPr>
          <p:cNvSpPr/>
          <p:nvPr/>
        </p:nvSpPr>
        <p:spPr>
          <a:xfrm>
            <a:off x="1669313" y="1166843"/>
            <a:ext cx="10133219" cy="5170646"/>
          </a:xfrm>
          <a:prstGeom prst="rect">
            <a:avLst/>
          </a:prstGeom>
        </p:spPr>
        <p:txBody>
          <a:bodyPr wrap="square">
            <a:spAutoFit/>
          </a:bodyPr>
          <a:lstStyle/>
          <a:p>
            <a:r>
              <a:rPr lang="ru-RU" sz="2200" b="1" i="1">
                <a:latin typeface="Arial" panose="020b0604020202020204" pitchFamily="34" charset="0"/>
                <a:ea typeface="Times New Roman" panose="02020603050405020304" pitchFamily="18" charset="0"/>
              </a:rPr>
              <a:t>Прочитайте текст и выполните задания 10–13.</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a:t>
            </a:r>
            <a:br>
              <a:rPr lang="ru-RU" sz="2200">
                <a:latin typeface="Arial" panose="020b0604020202020204" pitchFamily="34" charset="0"/>
                <a:ea typeface="Times New Roman" panose="02020603050405020304" pitchFamily="18" charset="0"/>
              </a:rPr>
            </a:br>
            <a:r>
              <a:rPr lang="ru-RU" sz="2200" b="1">
                <a:latin typeface="Arial" panose="020b0604020202020204" pitchFamily="34" charset="0"/>
                <a:ea typeface="Times New Roman" panose="02020603050405020304" pitchFamily="18" charset="0"/>
              </a:rPr>
              <a:t>Какие из высказываний соответствуют содержанию текста? Укажите номера ответов.</a:t>
            </a:r>
          </a:p>
          <a:p>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1) Книга «Три мушкетёра» была в старой, разорванной обложке, потому что её очень часто читали.</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2) Дедушка вложил в томик «Три мушкетёра» поздравительную открытку в конверте, на котором было выведено: Ю р и к у.</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3) В прошлом дедушка и внук вместе расклеивали марки в альбоме, говорили о кораблях и созвездиях, смотрели на поезда.</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4) Прочитав письмо, Журка почувствовал, как сильно его любил дедушка.</a:t>
            </a:r>
            <a:br>
              <a:rPr lang="ru-RU" sz="2200">
                <a:latin typeface="Arial" panose="020b0604020202020204" pitchFamily="34" charset="0"/>
                <a:ea typeface="Times New Roman" panose="02020603050405020304" pitchFamily="18" charset="0"/>
              </a:rPr>
            </a:br>
            <a:r>
              <a:rPr lang="ru-RU" sz="2200">
                <a:latin typeface="Arial" panose="020b0604020202020204" pitchFamily="34" charset="0"/>
                <a:ea typeface="Times New Roman" panose="02020603050405020304" pitchFamily="18" charset="0"/>
              </a:rPr>
              <a:t>5) Дедушка подарил Журке воздушного змея.</a:t>
            </a:r>
          </a:p>
          <a:p>
            <a:endParaRPr lang="ru-RU" sz="2200">
              <a:latin typeface="Arial" panose="020b0604020202020204" pitchFamily="34" charset="0"/>
            </a:endParaRPr>
          </a:p>
          <a:p>
            <a:r>
              <a:rPr lang="ru-RU" b="1">
                <a:solidFill>
                  <a:srgbClr val="C00000"/>
                </a:solidFill>
              </a:rPr>
              <a:t>                                                                                                                    </a:t>
            </a:r>
            <a:r>
              <a:rPr lang="ru-RU" sz="2400" b="1">
                <a:solidFill>
                  <a:srgbClr val="C00000"/>
                </a:solidFill>
              </a:rPr>
              <a:t>34</a:t>
            </a:r>
          </a:p>
        </p:txBody>
      </p:sp>
    </p:spTree>
    <p:extLst>
      <p:ext uri="{BB962C8B-B14F-4D97-AF65-F5344CB8AC3E}">
        <p14:creationId xmlns:p14="http://schemas.microsoft.com/office/powerpoint/2010/main" val="2545857347"/>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134534" y="0"/>
            <a:ext cx="10590212" cy="962444"/>
          </a:xfrm>
        </p:spPr>
        <p:txBody>
          <a:bodyPr>
            <a:normAutofit/>
          </a:bodyPr>
          <a:lstStyle/>
          <a:p>
            <a:r>
              <a:rPr lang="ru-RU" b="1"/>
              <a:t>Алгоритм выполнения задания 10 ОГЭ</a:t>
            </a:r>
            <a:endParaRPr lang="ru-RU" sz="3200"/>
          </a:p>
        </p:txBody>
      </p:sp>
      <p:sp>
        <p:nvSpPr>
          <p:cNvPr id="3" name="Текст 2"/>
          <p:cNvSpPr>
            <a:spLocks noGrp="1"/>
          </p:cNvSpPr>
          <p:nvPr>
            <p:ph type="body" idx="1"/>
          </p:nvPr>
        </p:nvSpPr>
        <p:spPr>
          <a:xfrm>
            <a:off x="1807536" y="1320800"/>
            <a:ext cx="9697076" cy="5133163"/>
          </a:xfrm>
        </p:spPr>
        <p:txBody>
          <a:bodyPr>
            <a:normAutofit/>
          </a:bodyPr>
          <a:lstStyle/>
          <a:p>
            <a:endParaRPr lang="ru-RU"/>
          </a:p>
          <a:p>
            <a:endParaRPr lang="ru-RU"/>
          </a:p>
        </p:txBody>
      </p:sp>
      <p:sp>
        <p:nvSpPr>
          <p:cNvPr id="4" name="Прямоугольник 3">
            <a:extLst>
              <a:ext uri="{FF2B5EF4-FFF2-40B4-BE49-F238E27FC236}">
                <a16:creationId xmlns:a16="http://schemas.microsoft.com/office/drawing/2014/main" id="{48C8C20D-376F-4125-83FB-E03D908AF079}"/>
              </a:ext>
            </a:extLst>
          </p:cNvPr>
          <p:cNvSpPr/>
          <p:nvPr/>
        </p:nvSpPr>
        <p:spPr>
          <a:xfrm>
            <a:off x="1728474" y="1112495"/>
            <a:ext cx="9855200" cy="5324535"/>
          </a:xfrm>
          <a:prstGeom prst="rect">
            <a:avLst/>
          </a:prstGeom>
        </p:spPr>
        <p:txBody>
          <a:bodyPr wrap="square">
            <a:spAutoFit/>
          </a:bodyPr>
          <a:lstStyle/>
          <a:p>
            <a:r>
              <a:rPr lang="ru-RU" sz="2000">
                <a:latin typeface="Arial" panose="020b0604020202020204" pitchFamily="34" charset="0"/>
                <a:ea typeface="Times New Roman" panose="02020603050405020304" pitchFamily="18" charset="0"/>
              </a:rPr>
              <a:t>1. Внимательно прочитайте  текст в первый раз (вид чтения – изучающее; о видах чтения читайте ниже), выделите непонятные слова. При необходимости воспользуйтесь толковым словарем (его можно использовать на ОГЭ по русскому языку).</a:t>
            </a:r>
            <a:br>
              <a:rPr lang="ru-RU" sz="2000">
                <a:latin typeface="Arial" panose="020b0604020202020204" pitchFamily="34" charset="0"/>
                <a:ea typeface="Times New Roman" panose="02020603050405020304" pitchFamily="18" charset="0"/>
              </a:rPr>
            </a:br>
            <a:r>
              <a:rPr lang="ru-RU" sz="2000">
                <a:latin typeface="Arial" panose="020b0604020202020204" pitchFamily="34" charset="0"/>
                <a:ea typeface="Times New Roman" panose="02020603050405020304" pitchFamily="18" charset="0"/>
              </a:rPr>
              <a:t>2. Каждый вариант ответа необходимо сверить с текстом. Для этого можно использовать такой вид чтения, как сканирование и поисковое чтение (о видах чтения читайте ниже)</a:t>
            </a:r>
            <a:br>
              <a:rPr lang="ru-RU" sz="2000">
                <a:latin typeface="Arial" panose="020b0604020202020204" pitchFamily="34" charset="0"/>
                <a:ea typeface="Times New Roman" panose="02020603050405020304" pitchFamily="18" charset="0"/>
              </a:rPr>
            </a:br>
            <a:r>
              <a:rPr lang="ru-RU" sz="2000">
                <a:latin typeface="Arial" panose="020b0604020202020204" pitchFamily="34" charset="0"/>
                <a:ea typeface="Times New Roman" panose="02020603050405020304" pitchFamily="18" charset="0"/>
              </a:rPr>
              <a:t>3. Находим необходимый отрезок текста и сверяем информацию, данную в варианте ответа, с информацией текста. При проверке информации обратите внимание на приемы и средства выразительности, которые использует автор(его герои) в тексте, (ирония, сарказм, гипербола, метафора), подтекст и др. Они могут существенно влиять на восприятие. Например, ирония – употребление слов в противоположном смысле с целью насмешки. Если будете понимать все буквально, то не сможете правильно понять информацию, которую доносит персонаж (об этом читайте ниже</a:t>
            </a:r>
            <a:br>
              <a:rPr lang="ru-RU" sz="2000">
                <a:latin typeface="Arial" panose="020b0604020202020204" pitchFamily="34" charset="0"/>
                <a:ea typeface="Times New Roman" panose="02020603050405020304" pitchFamily="18" charset="0"/>
              </a:rPr>
            </a:br>
            <a:r>
              <a:rPr lang="ru-RU" sz="2000">
                <a:latin typeface="Arial" panose="020b0604020202020204" pitchFamily="34" charset="0"/>
                <a:ea typeface="Times New Roman" panose="02020603050405020304" pitchFamily="18" charset="0"/>
              </a:rPr>
              <a:t>4. Особенно тщательно проверяйте фактическую информацию (названия, цифры и т.д.)</a:t>
            </a:r>
            <a:r>
              <a:rPr lang="ru-RU" sz="2000" b="1">
                <a:latin typeface="Arial" panose="020b0604020202020204" pitchFamily="34" charset="0"/>
                <a:ea typeface="Times New Roman" panose="02020603050405020304" pitchFamily="18" charset="0"/>
              </a:rPr>
              <a:t>,</a:t>
            </a:r>
            <a:r>
              <a:rPr lang="ru-RU" sz="2000">
                <a:latin typeface="Arial" panose="020b0604020202020204" pitchFamily="34" charset="0"/>
                <a:ea typeface="Times New Roman" panose="02020603050405020304" pitchFamily="18" charset="0"/>
              </a:rPr>
              <a:t> ее могут специально искажать, чтобы запутать.</a:t>
            </a:r>
            <a:endParaRPr lang="ru-RU" sz="2000"/>
          </a:p>
        </p:txBody>
      </p:sp>
    </p:spTree>
    <p:extLst>
      <p:ext uri="{BB962C8B-B14F-4D97-AF65-F5344CB8AC3E}">
        <p14:creationId xmlns:p14="http://schemas.microsoft.com/office/powerpoint/2010/main" val="2528618147"/>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11498" y="246122"/>
            <a:ext cx="8915399" cy="830847"/>
          </a:xfrm>
        </p:spPr>
        <p:txBody>
          <a:bodyPr/>
          <a:lstStyle/>
          <a:p>
            <a:pPr algn="ctr"/>
            <a:r>
              <a:rPr lang="ru-RU" b="1"/>
              <a:t>Виды чтения</a:t>
            </a:r>
          </a:p>
        </p:txBody>
      </p:sp>
      <p:sp>
        <p:nvSpPr>
          <p:cNvPr id="3" name="Текст 2"/>
          <p:cNvSpPr>
            <a:spLocks noGrp="1"/>
          </p:cNvSpPr>
          <p:nvPr>
            <p:ph type="body" idx="1"/>
          </p:nvPr>
        </p:nvSpPr>
        <p:spPr>
          <a:xfrm>
            <a:off x="1632688" y="1286540"/>
            <a:ext cx="10406912" cy="5571460"/>
          </a:xfrm>
        </p:spPr>
        <p:txBody>
          <a:bodyPr>
            <a:normAutofit/>
          </a:bodyPr>
          <a:lstStyle/>
          <a:p>
            <a:pPr marL="342900" lvl="0" indent="-342900">
              <a:buFont typeface="Wingdings" panose="05000000000000000000" pitchFamily="2" charset="2"/>
              <a:buChar char="q"/>
            </a:pPr>
            <a:r>
              <a:rPr lang="ru-RU" sz="2200" b="1">
                <a:solidFill>
                  <a:schemeClr val="tx1"/>
                </a:solidFill>
              </a:rPr>
              <a:t>Просмотровое чтение.</a:t>
            </a:r>
            <a:r>
              <a:rPr lang="ru-RU" sz="2200">
                <a:solidFill>
                  <a:schemeClr val="tx1"/>
                </a:solidFill>
              </a:rPr>
              <a:t> Используется для составления общего впечатления  от текста, как правило при таком чтении просматривается титульный лист, оглавление, отдельные абзацы и предложения.  При помощи просмотрового чтения читающий решает, нужен ли ему текст для подробного изучения.</a:t>
            </a:r>
          </a:p>
          <a:p>
            <a:pPr marL="342900" lvl="0" indent="-342900">
              <a:buFont typeface="Wingdings" panose="05000000000000000000" pitchFamily="2" charset="2"/>
              <a:buChar char="q"/>
            </a:pPr>
            <a:r>
              <a:rPr lang="ru-RU" sz="2200" b="1">
                <a:solidFill>
                  <a:schemeClr val="tx1"/>
                </a:solidFill>
              </a:rPr>
              <a:t>Ознакомительное (выборочное) чтение. </a:t>
            </a:r>
            <a:r>
              <a:rPr lang="ru-RU" sz="2200">
                <a:solidFill>
                  <a:schemeClr val="tx1"/>
                </a:solidFill>
              </a:rPr>
              <a:t>Текст читается целиком, но быстро. При помощи ознакомительного чтения читатель получает общее представление о проблематике текста. Воспринимается основная информация, детали опускаются. Ознакомительное чтение часто используют для выработки собственной позиции по теме/проблеме.</a:t>
            </a:r>
          </a:p>
          <a:p>
            <a:pPr marL="342900" lvl="0" indent="-342900">
              <a:buFont typeface="Wingdings" panose="05000000000000000000" pitchFamily="2" charset="2"/>
              <a:buChar char="q"/>
            </a:pPr>
            <a:r>
              <a:rPr lang="ru-RU" sz="2200" b="1">
                <a:solidFill>
                  <a:schemeClr val="tx1"/>
                </a:solidFill>
              </a:rPr>
              <a:t>Сканирование </a:t>
            </a:r>
            <a:r>
              <a:rPr lang="ru-RU" sz="2200">
                <a:solidFill>
                  <a:schemeClr val="tx1"/>
                </a:solidFill>
              </a:rPr>
              <a:t>– быстрый просмотр текста для поиска нужного факта, слова, имени.</a:t>
            </a:r>
          </a:p>
          <a:p>
            <a:endParaRPr lang="ru-RU" sz="2800">
              <a:solidFill>
                <a:schemeClr val="tx1"/>
              </a:solidFill>
            </a:endParaRPr>
          </a:p>
        </p:txBody>
      </p:sp>
    </p:spTree>
    <p:extLst>
      <p:ext uri="{BB962C8B-B14F-4D97-AF65-F5344CB8AC3E}">
        <p14:creationId xmlns:p14="http://schemas.microsoft.com/office/powerpoint/2010/main" val="1664450803"/>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Виды чтения</a:t>
            </a:r>
          </a:p>
        </p:txBody>
      </p:sp>
      <p:sp>
        <p:nvSpPr>
          <p:cNvPr id="3" name="Текст 2"/>
          <p:cNvSpPr>
            <a:spLocks noGrp="1"/>
          </p:cNvSpPr>
          <p:nvPr>
            <p:ph type="body" idx="1"/>
          </p:nvPr>
        </p:nvSpPr>
        <p:spPr>
          <a:xfrm>
            <a:off x="1666555" y="1368450"/>
            <a:ext cx="10203712" cy="5032350"/>
          </a:xfrm>
        </p:spPr>
        <p:txBody>
          <a:bodyPr>
            <a:normAutofit/>
          </a:bodyPr>
          <a:lstStyle/>
          <a:p>
            <a:pPr marL="342900" lvl="0" indent="-342900">
              <a:buFont typeface="Wingdings" panose="05000000000000000000" pitchFamily="2" charset="2"/>
              <a:buChar char="q"/>
            </a:pPr>
            <a:r>
              <a:rPr lang="ru-RU" sz="2200" b="1">
                <a:solidFill>
                  <a:schemeClr val="tx1"/>
                </a:solidFill>
              </a:rPr>
              <a:t>Поисковое чтение.</a:t>
            </a:r>
            <a:r>
              <a:rPr lang="ru-RU" sz="2200">
                <a:solidFill>
                  <a:schemeClr val="tx1"/>
                </a:solidFill>
              </a:rPr>
              <a:t>  Цель поискового чтения – обнаружение какой-либо информации. При обнаружении необходимой информации чтение прекращается.</a:t>
            </a:r>
          </a:p>
          <a:p>
            <a:pPr marL="342900" lvl="0" indent="-342900">
              <a:buFont typeface="Wingdings" panose="05000000000000000000" pitchFamily="2" charset="2"/>
              <a:buChar char="q"/>
            </a:pPr>
            <a:r>
              <a:rPr lang="ru-RU" sz="2200" b="1">
                <a:solidFill>
                  <a:schemeClr val="tx1"/>
                </a:solidFill>
              </a:rPr>
              <a:t>Изучающее чтение </a:t>
            </a:r>
            <a:r>
              <a:rPr lang="ru-RU" sz="2200">
                <a:solidFill>
                  <a:schemeClr val="tx1"/>
                </a:solidFill>
              </a:rPr>
              <a:t>позволяет читателю наиболее полно понять информацию, содержащуюся в тексте. Текст читается внимательно, медленно, целиком, часто сопровождается перечитыванием отдельных отрезков. Изучающее чтение направлено на усвоение главной мысли, логики изложения, требует вникания в детали. Часто целью такого чтение - запоминание информации и ее дальнейшее использование.</a:t>
            </a:r>
          </a:p>
          <a:p>
            <a:pPr marL="342900" lvl="0" indent="-342900">
              <a:buFont typeface="Wingdings" panose="05000000000000000000" pitchFamily="2" charset="2"/>
              <a:buChar char="q"/>
            </a:pPr>
            <a:r>
              <a:rPr lang="ru-RU" sz="2200" b="1">
                <a:solidFill>
                  <a:schemeClr val="tx1"/>
                </a:solidFill>
              </a:rPr>
              <a:t>Быстрое чтение </a:t>
            </a:r>
            <a:r>
              <a:rPr lang="ru-RU" sz="2200">
                <a:solidFill>
                  <a:schemeClr val="tx1"/>
                </a:solidFill>
              </a:rPr>
              <a:t>характеризуется высокой скоростью и высоким качеством усвоения прочитанного.</a:t>
            </a:r>
          </a:p>
          <a:p>
            <a:endParaRPr lang="ru-RU" sz="2800">
              <a:solidFill>
                <a:schemeClr val="tx1"/>
              </a:solidFill>
            </a:endParaRPr>
          </a:p>
        </p:txBody>
      </p:sp>
    </p:spTree>
    <p:extLst>
      <p:ext uri="{BB962C8B-B14F-4D97-AF65-F5344CB8AC3E}">
        <p14:creationId xmlns:p14="http://schemas.microsoft.com/office/powerpoint/2010/main" val="1615655584"/>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Авторские приёмы и средства</a:t>
            </a:r>
          </a:p>
        </p:txBody>
      </p:sp>
      <p:sp>
        <p:nvSpPr>
          <p:cNvPr id="3" name="Текст 2"/>
          <p:cNvSpPr>
            <a:spLocks noGrp="1"/>
          </p:cNvSpPr>
          <p:nvPr>
            <p:ph type="body" idx="1"/>
          </p:nvPr>
        </p:nvSpPr>
        <p:spPr>
          <a:xfrm>
            <a:off x="1659466" y="1286540"/>
            <a:ext cx="10007600" cy="5571460"/>
          </a:xfrm>
        </p:spPr>
        <p:txBody>
          <a:bodyPr>
            <a:normAutofit/>
          </a:bodyPr>
          <a:lstStyle/>
          <a:p>
            <a:pPr marL="342900" indent="-342900">
              <a:buFont typeface="Wingdings" panose="05000000000000000000" pitchFamily="2" charset="2"/>
              <a:buChar char="q"/>
            </a:pPr>
            <a:r>
              <a:rPr lang="ru-RU" b="1">
                <a:solidFill>
                  <a:schemeClr val="tx1"/>
                </a:solidFill>
              </a:rPr>
              <a:t>Ирония, сарказм (злая ирония)</a:t>
            </a:r>
            <a:r>
              <a:rPr lang="ru-RU">
                <a:solidFill>
                  <a:schemeClr val="tx1"/>
                </a:solidFill>
              </a:rPr>
              <a:t>– насмешка, которая часто строится на употреблении слов в противоположном смысле. </a:t>
            </a:r>
          </a:p>
          <a:p>
            <a:pPr marL="342900" indent="-342900">
              <a:buFont typeface="Wingdings" panose="05000000000000000000" pitchFamily="2" charset="2"/>
              <a:buChar char="q"/>
            </a:pPr>
            <a:r>
              <a:rPr lang="ru-RU">
                <a:solidFill>
                  <a:schemeClr val="tx1"/>
                </a:solidFill>
              </a:rPr>
              <a:t>Почему важно уметь распознавать иронию? Ответ прост: если вы будете понимать все сказанное героями буквально, то просто не поймете смысл, который вкладывают герои в слова.  </a:t>
            </a:r>
          </a:p>
          <a:p>
            <a:pPr marL="342900" indent="-342900">
              <a:buFont typeface="Wingdings" panose="05000000000000000000" pitchFamily="2" charset="2"/>
              <a:buChar char="q"/>
            </a:pPr>
            <a:r>
              <a:rPr lang="ru-RU">
                <a:solidFill>
                  <a:schemeClr val="tx1"/>
                </a:solidFill>
              </a:rPr>
              <a:t>Пример:  </a:t>
            </a:r>
            <a:r>
              <a:rPr lang="ru-RU" i="1">
                <a:solidFill>
                  <a:schemeClr val="tx1"/>
                </a:solidFill>
              </a:rPr>
              <a:t> «Какая у тебя чистота везде: пыли-то, грязи-то, Боже мой!» (Илья Ильич — Захару в романе «Обломов» Гончарова, ч. I, глава 1). </a:t>
            </a:r>
            <a:r>
              <a:rPr lang="ru-RU" b="1">
                <a:solidFill>
                  <a:srgbClr val="C00000"/>
                </a:solidFill>
              </a:rPr>
              <a:t>(Под «чистотой» подразумевается грязь</a:t>
            </a:r>
            <a:r>
              <a:rPr lang="ru-RU">
                <a:solidFill>
                  <a:schemeClr val="tx1"/>
                </a:solidFill>
              </a:rPr>
              <a:t>).  </a:t>
            </a:r>
            <a:r>
              <a:rPr lang="ru-RU" i="1">
                <a:solidFill>
                  <a:schemeClr val="tx1"/>
                </a:solidFill>
              </a:rPr>
              <a:t>«Молчалин! — Кто другой так мирно все уладит! Там моську вовремя погладит, Тут в пору карточку вотрет...» </a:t>
            </a:r>
            <a:r>
              <a:rPr lang="ru-RU" b="1" i="1">
                <a:solidFill>
                  <a:srgbClr val="C00000"/>
                </a:solidFill>
              </a:rPr>
              <a:t>(Чацкий в комедии «Горе от ума» Грибоедова, д. 3). </a:t>
            </a:r>
            <a:r>
              <a:rPr lang="ru-RU" b="1">
                <a:solidFill>
                  <a:srgbClr val="C00000"/>
                </a:solidFill>
              </a:rPr>
              <a:t>(Чацкий не хвалит Молчалина, он его высмеивает).</a:t>
            </a:r>
            <a:r>
              <a:rPr lang="ru-RU">
                <a:solidFill>
                  <a:schemeClr val="tx1"/>
                </a:solidFill>
              </a:rPr>
              <a:t> </a:t>
            </a:r>
            <a:r>
              <a:rPr lang="ru-RU" i="1">
                <a:solidFill>
                  <a:schemeClr val="tx1"/>
                </a:solidFill>
              </a:rPr>
              <a:t>«И всю ночь напролет жду гостей дорогих. Шевеля кандалами цепочек дверных» («Я вернулся в мой город, знакомый до слез...» Мандельштам).</a:t>
            </a:r>
            <a:r>
              <a:rPr lang="ru-RU" b="1" i="1">
                <a:solidFill>
                  <a:srgbClr val="C00000"/>
                </a:solidFill>
              </a:rPr>
              <a:t> </a:t>
            </a:r>
            <a:r>
              <a:rPr lang="ru-RU" b="1">
                <a:solidFill>
                  <a:srgbClr val="C00000"/>
                </a:solidFill>
              </a:rPr>
              <a:t>(Герой не ждет гостей, это сарказм)</a:t>
            </a:r>
          </a:p>
          <a:p>
            <a:endParaRPr lang="ru-RU" sz="2800">
              <a:solidFill>
                <a:schemeClr val="tx1"/>
              </a:solidFill>
            </a:endParaRPr>
          </a:p>
        </p:txBody>
      </p:sp>
    </p:spTree>
    <p:extLst>
      <p:ext uri="{BB962C8B-B14F-4D97-AF65-F5344CB8AC3E}">
        <p14:creationId xmlns:p14="http://schemas.microsoft.com/office/powerpoint/2010/main" val="2445491775"/>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945365" y="0"/>
            <a:ext cx="8915399" cy="830847"/>
          </a:xfrm>
        </p:spPr>
        <p:txBody>
          <a:bodyPr/>
          <a:lstStyle/>
          <a:p>
            <a:pPr algn="ctr"/>
            <a:r>
              <a:rPr lang="ru-RU" b="1"/>
              <a:t>Авторские приёмы и средства</a:t>
            </a:r>
          </a:p>
        </p:txBody>
      </p:sp>
      <p:sp>
        <p:nvSpPr>
          <p:cNvPr id="3" name="Текст 2"/>
          <p:cNvSpPr>
            <a:spLocks noGrp="1"/>
          </p:cNvSpPr>
          <p:nvPr>
            <p:ph type="body" idx="1"/>
          </p:nvPr>
        </p:nvSpPr>
        <p:spPr>
          <a:xfrm>
            <a:off x="1531088" y="958436"/>
            <a:ext cx="10660912" cy="5571460"/>
          </a:xfrm>
        </p:spPr>
        <p:txBody>
          <a:bodyPr>
            <a:normAutofit/>
          </a:bodyPr>
          <a:lstStyle/>
          <a:p>
            <a:pPr marL="342900" lvl="0" indent="-342900">
              <a:buFont typeface="Wingdings" panose="05000000000000000000" pitchFamily="2" charset="2"/>
              <a:buChar char="q"/>
            </a:pPr>
            <a:r>
              <a:rPr lang="ru-RU" b="1">
                <a:solidFill>
                  <a:schemeClr val="tx1"/>
                </a:solidFill>
              </a:rPr>
              <a:t>Подтекст </a:t>
            </a:r>
            <a:r>
              <a:rPr lang="ru-RU">
                <a:solidFill>
                  <a:schemeClr val="tx1"/>
                </a:solidFill>
              </a:rPr>
              <a:t>— внутренний, скрытый смысл текста. </a:t>
            </a:r>
          </a:p>
          <a:p>
            <a:pPr marL="342900" lvl="0" indent="-342900">
              <a:buFont typeface="Wingdings" panose="05000000000000000000" pitchFamily="2" charset="2"/>
              <a:buChar char="q"/>
            </a:pPr>
            <a:r>
              <a:rPr lang="ru-RU">
                <a:solidFill>
                  <a:schemeClr val="tx1"/>
                </a:solidFill>
              </a:rPr>
              <a:t>Важно улавливать не только общий смысл, но и скрытый. </a:t>
            </a:r>
            <a:r>
              <a:rPr lang="ru-RU" i="1">
                <a:solidFill>
                  <a:schemeClr val="tx1"/>
                </a:solidFill>
              </a:rPr>
              <a:t>«Ваш шпиц, прелестный шпиц», — обращается Молчалин к Хлестовой. «Мой муж — прелестный муж», — только что говорила Наталья Дмитриевна Горич.</a:t>
            </a:r>
            <a:r>
              <a:rPr lang="ru-RU">
                <a:solidFill>
                  <a:schemeClr val="tx1"/>
                </a:solidFill>
              </a:rPr>
              <a:t>(Синтаксическим параллелизмом этих фраз и повторением слова «прелестный» вводится вполне </a:t>
            </a:r>
            <a:r>
              <a:rPr lang="ru-RU" b="1">
                <a:solidFill>
                  <a:srgbClr val="C00000"/>
                </a:solidFill>
              </a:rPr>
              <a:t>определенный подтекст: мужья московских дам занимают положение комнатных собачек)</a:t>
            </a:r>
          </a:p>
          <a:p>
            <a:pPr marL="342900" indent="-342900">
              <a:buFont typeface="Wingdings" panose="05000000000000000000" pitchFamily="2" charset="2"/>
              <a:buChar char="q"/>
            </a:pPr>
            <a:r>
              <a:rPr lang="ru-RU">
                <a:solidFill>
                  <a:schemeClr val="tx1"/>
                </a:solidFill>
              </a:rPr>
              <a:t> </a:t>
            </a:r>
            <a:r>
              <a:rPr lang="ru-RU" i="1">
                <a:solidFill>
                  <a:schemeClr val="tx1"/>
                </a:solidFill>
              </a:rPr>
              <a:t>Горький. «Пепел. А я вот — не боюсь... </a:t>
            </a:r>
            <a:br>
              <a:rPr lang="ru-RU" i="1">
                <a:solidFill>
                  <a:schemeClr val="tx1"/>
                </a:solidFill>
              </a:rPr>
            </a:br>
            <a:r>
              <a:rPr lang="ru-RU" i="1">
                <a:solidFill>
                  <a:schemeClr val="tx1"/>
                </a:solidFill>
              </a:rPr>
              <a:t> Наташа. Как же!... Храбрость... </a:t>
            </a:r>
            <a:br>
              <a:rPr lang="ru-RU" i="1">
                <a:solidFill>
                  <a:schemeClr val="tx1"/>
                </a:solidFill>
              </a:rPr>
            </a:br>
            <a:r>
              <a:rPr lang="ru-RU" i="1">
                <a:solidFill>
                  <a:schemeClr val="tx1"/>
                </a:solidFill>
              </a:rPr>
              <a:t> Бубнов (свистнув). А нитки-то гнилые... </a:t>
            </a:r>
            <a:br>
              <a:rPr lang="ru-RU" i="1">
                <a:solidFill>
                  <a:schemeClr val="tx1"/>
                </a:solidFill>
              </a:rPr>
            </a:br>
            <a:r>
              <a:rPr lang="ru-RU" i="1">
                <a:solidFill>
                  <a:schemeClr val="tx1"/>
                </a:solidFill>
              </a:rPr>
              <a:t> Пепел. Право не боюсь! Хоть сейчас — смерть приму! Возьмите вы нож, ударьте против сердца... умру — не охну! ... </a:t>
            </a:r>
            <a:br>
              <a:rPr lang="ru-RU">
                <a:solidFill>
                  <a:schemeClr val="tx1"/>
                </a:solidFill>
              </a:rPr>
            </a:br>
            <a:r>
              <a:rPr lang="ru-RU">
                <a:solidFill>
                  <a:schemeClr val="tx1"/>
                </a:solidFill>
              </a:rPr>
              <a:t> </a:t>
            </a:r>
            <a:r>
              <a:rPr lang="ru-RU" i="1">
                <a:solidFill>
                  <a:schemeClr val="tx1"/>
                </a:solidFill>
              </a:rPr>
              <a:t>Бубнов (протяжно). А ниточки-то гнилые...» </a:t>
            </a:r>
            <a:br>
              <a:rPr lang="ru-RU">
                <a:solidFill>
                  <a:schemeClr val="tx1"/>
                </a:solidFill>
              </a:rPr>
            </a:br>
            <a:r>
              <a:rPr lang="ru-RU">
                <a:solidFill>
                  <a:schemeClr val="tx1"/>
                </a:solidFill>
              </a:rPr>
              <a:t> </a:t>
            </a:r>
            <a:r>
              <a:rPr lang="ru-RU" i="1">
                <a:solidFill>
                  <a:schemeClr val="tx1"/>
                </a:solidFill>
              </a:rPr>
              <a:t>(«На дне», д. 1). </a:t>
            </a:r>
            <a:br>
              <a:rPr lang="ru-RU">
                <a:solidFill>
                  <a:schemeClr val="tx1"/>
                </a:solidFill>
              </a:rPr>
            </a:br>
            <a:r>
              <a:rPr lang="ru-RU" b="1">
                <a:solidFill>
                  <a:srgbClr val="C00000"/>
                </a:solidFill>
              </a:rPr>
              <a:t> (Подтекст этой сцены в пьесе говорит о том, что под «ниточками гнилыми» подразумевается внутренняя слабость ночлежников, неспособность их подняться со «дна»)</a:t>
            </a:r>
          </a:p>
          <a:p>
            <a:endParaRPr lang="ru-RU" sz="2800">
              <a:solidFill>
                <a:schemeClr val="tx1"/>
              </a:solidFill>
            </a:endParaRPr>
          </a:p>
        </p:txBody>
      </p:sp>
    </p:spTree>
    <p:extLst>
      <p:ext uri="{BB962C8B-B14F-4D97-AF65-F5344CB8AC3E}">
        <p14:creationId xmlns:p14="http://schemas.microsoft.com/office/powerpoint/2010/main" val="779351007"/>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vt="http://schemas.openxmlformats.org/officeDocument/2006/docPropsVTypes" xmlns="http://schemas.openxmlformats.org/officeDocument/2006/extended-properties">
  <Template>Wisp</Template>
  <Company/>
  <PresentationFormat>Широкоэкранный</PresentationFormat>
  <Paragraphs>103</Paragraphs>
  <Slides>22</Slides>
  <Notes>0</Notes>
  <TotalTime>244</TotalTime>
  <HiddenSlides>0</HiddenSlides>
  <MMClips>0</MMClips>
  <ScaleCrop>0</ScaleCrop>
  <HeadingPairs>
    <vt:vector baseType="variant" size="4">
      <vt:variant>
        <vt:lpstr>Theme</vt:lpstr>
      </vt:variant>
      <vt:variant>
        <vt:i4>1</vt:i4>
      </vt:variant>
      <vt:variant>
        <vt:lpstr>Slide Titles</vt:lpstr>
      </vt:variant>
      <vt:variant>
        <vt:i4>22</vt:i4>
      </vt:variant>
    </vt:vector>
  </HeadingPairs>
  <TitlesOfParts>
    <vt:vector baseType="lpstr" size="23">
      <vt:lpstr>Легкий дым</vt:lpstr>
      <vt:lpstr>Подготовка к ОГЭ-2025 по русскому языку</vt:lpstr>
      <vt:lpstr>Задание 10 ОГЭ по русскому языку. Анализ содержания текста</vt:lpstr>
      <vt:lpstr>Формулировка задания 10 ОГЭ </vt:lpstr>
      <vt:lpstr>Формулировка задания 10 ОГЭ </vt:lpstr>
      <vt:lpstr>Алгоритм выполнения задания 10 ОГЭ</vt:lpstr>
      <vt:lpstr>Виды чтения</vt:lpstr>
      <vt:lpstr>Виды чтения</vt:lpstr>
      <vt:lpstr>Авторские приёмы и средства</vt:lpstr>
      <vt:lpstr>Авторские приёмы и средства</vt:lpstr>
      <vt:lpstr>Авторские приёмы и средства</vt:lpstr>
      <vt:lpstr>Авторские приёмы и средства</vt:lpstr>
      <vt:lpstr>Практика. Метод дятла.</vt:lpstr>
      <vt:lpstr>Задание 10.1</vt:lpstr>
      <vt:lpstr>Задание 10.1</vt:lpstr>
      <vt:lpstr>Задание 10.1</vt:lpstr>
      <vt:lpstr>Задание 10.1</vt:lpstr>
      <vt:lpstr>Задание 10.1</vt:lpstr>
      <vt:lpstr>Задание 11.1</vt:lpstr>
      <vt:lpstr>Задание 11.1</vt:lpstr>
      <vt:lpstr>Задание 12.1</vt:lpstr>
      <vt:lpstr>Задание 12.1</vt:lpstr>
      <vt:lpstr>Работу выполнила учитель русского языка и литературы ГБПОУ «1-й МОК» г. Москвы Немцева Л.В.</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Презентация PowerPoint</dc:title>
  <dc:creator>Admin</dc:creator>
  <cp:lastModifiedBy>user</cp:lastModifiedBy>
  <cp:revision>102</cp:revision>
  <dcterms:created xsi:type="dcterms:W3CDTF">2023-09-10T13:31:19Z</dcterms:created>
  <dcterms:modified xsi:type="dcterms:W3CDTF">2024-11-28T08:02:28Z</dcterms:modified>
</cp:coreProperties>
</file>