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57" r:id="rId4"/>
    <p:sldId id="293" r:id="rId5"/>
    <p:sldId id="295" r:id="rId6"/>
    <p:sldId id="282" r:id="rId7"/>
    <p:sldId id="294" r:id="rId8"/>
    <p:sldId id="283" r:id="rId9"/>
    <p:sldId id="261" r:id="rId10"/>
    <p:sldId id="297" r:id="rId11"/>
    <p:sldId id="296" r:id="rId12"/>
    <p:sldId id="269" r:id="rId13"/>
    <p:sldId id="300" r:id="rId14"/>
    <p:sldId id="299" r:id="rId15"/>
    <p:sldId id="298" r:id="rId16"/>
    <p:sldId id="301" r:id="rId17"/>
    <p:sldId id="285" r:id="rId18"/>
    <p:sldId id="268" r:id="rId19"/>
    <p:sldId id="302" r:id="rId20"/>
    <p:sldId id="306" r:id="rId21"/>
    <p:sldId id="307" r:id="rId22"/>
    <p:sldId id="305" r:id="rId23"/>
    <p:sldId id="308" r:id="rId24"/>
    <p:sldId id="304" r:id="rId25"/>
    <p:sldId id="309" r:id="rId26"/>
    <p:sldId id="275" r:id="rId27"/>
  </p:sldIdLst>
  <p:sldSz cx="12192000" cy="6858000"/>
  <p:notesSz cx="6858000" cy="9144000"/>
  <p:custDataLst>
    <p:tags r:id="rId2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tags" Target="tags/tag1.xml" /><Relationship Id="rId29" Type="http://schemas.openxmlformats.org/officeDocument/2006/relationships/presProps" Target="presProps.xml" /><Relationship Id="rId3" Type="http://schemas.openxmlformats.org/officeDocument/2006/relationships/slide" Target="slides/slide2.xml" /><Relationship Id="rId30" Type="http://schemas.openxmlformats.org/officeDocument/2006/relationships/viewProps" Target="viewProps.xml" /><Relationship Id="rId31" Type="http://schemas.openxmlformats.org/officeDocument/2006/relationships/theme" Target="theme/theme1.xml" /><Relationship Id="rId32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rect l="0" t="0" r="r" b="b"/>
              <a:pathLst>
                <a:path w="140" h="503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rect l="0" t="0" r="r" b="b"/>
              <a:pathLst>
                <a:path w="41" h="22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rect l="0" t="0" r="r" b="b"/>
              <a:pathLst>
                <a:path w="90" h="206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rect l="0" t="0" r="r" b="b"/>
              <a:pathLst>
                <a:path w="25" h="52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rect l="0" t="0" r="r" b="b"/>
              <a:pathLst>
                <a:path w="28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rect l="0" t="0" r="r" b="b"/>
              <a:pathLst>
                <a:path w="44" h="11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/>
  <p:timing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hyperlink" Target="https://rustutors.ru/oge/teoryoge/2751-zadanie-11-ogje-po-russkomu-jazyku-analiz-sredstv-vyrazitelnosti.html#hmenu-1" TargetMode="External" /><Relationship Id="rId3" Type="http://schemas.openxmlformats.org/officeDocument/2006/relationships/hyperlink" Target="https://rustutors.ru/oge/teoryoge/2751-zadanie-11-ogje-po-russkomu-jazyku-analiz-sredstv-vyrazitelnosti.html#hmenu-2" TargetMode="External" /><Relationship Id="rId4" Type="http://schemas.openxmlformats.org/officeDocument/2006/relationships/hyperlink" Target="https://rustutors.ru/oge/teoryoge/2751-zadanie-11-ogje-po-russkomu-jazyku-analiz-sredstv-vyrazitelnosti.html#hmenu-3" TargetMode="External" /><Relationship Id="rId5" Type="http://schemas.openxmlformats.org/officeDocument/2006/relationships/hyperlink" Target="https://rustutors.ru/oge/teoryoge/2751-zadanie-11-ogje-po-russkomu-jazyku-analiz-sredstv-vyrazitelnosti.html#hmenu-4" TargetMode="Ex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86239" y="828675"/>
            <a:ext cx="7073308" cy="3456863"/>
          </a:xfrm>
        </p:spPr>
        <p:txBody>
          <a:bodyPr>
            <a:norm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</a:rPr>
              <a:t>Подготовка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к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ОГЭ-2025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по русскому языку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7416" y="4903042"/>
            <a:ext cx="7073308" cy="112628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Задание 11. </a:t>
            </a:r>
          </a:p>
          <a:p>
            <a:pPr algn="ctr"/>
            <a:r>
              <a:rPr lang="ru-RU" sz="3200" b="1">
                <a:solidFill>
                  <a:srgbClr val="FF0000"/>
                </a:solidFill>
              </a:rPr>
              <a:t>Теория и практика.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6" y="508369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68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83084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Средства выразительности: теория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>
                <a:solidFill>
                  <a:srgbClr val="C00000"/>
                </a:solidFill>
              </a:rPr>
              <a:t>ОЛИЦЕТВОРЕНИЕ</a:t>
            </a:r>
            <a:r>
              <a:rPr lang="ru-RU" sz="2800">
                <a:solidFill>
                  <a:schemeClr val="tx1"/>
                </a:solidFill>
              </a:rPr>
              <a:t> – </a:t>
            </a:r>
            <a:r>
              <a:rPr lang="ru-RU" sz="2800">
                <a:solidFill>
                  <a:srgbClr val="C00000"/>
                </a:solidFill>
              </a:rPr>
              <a:t>перенос свойств живых существ на неодушевленные предметы и явления.</a:t>
            </a:r>
          </a:p>
          <a:p>
            <a:r>
              <a:rPr lang="ru-RU" sz="2800">
                <a:solidFill>
                  <a:schemeClr val="tx1"/>
                </a:solidFill>
              </a:rPr>
              <a:t>«</a:t>
            </a:r>
            <a:r>
              <a:rPr lang="ru-RU" sz="2800" b="1" i="1">
                <a:solidFill>
                  <a:schemeClr val="tx1"/>
                </a:solidFill>
              </a:rPr>
              <a:t>Задекламирует чердак</a:t>
            </a:r>
            <a:r>
              <a:rPr lang="ru-RU" sz="2800">
                <a:solidFill>
                  <a:schemeClr val="tx1"/>
                </a:solidFill>
              </a:rPr>
              <a:t> 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С поклоном рамам и зиме,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К карнизам прянет чехарда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Чудачеств, бедствий и замет»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Б. Пастернак «Про эти стихи»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«Из рая детского житья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Вы мне </a:t>
            </a:r>
            <a:r>
              <a:rPr lang="ru-RU" sz="2800" b="1" i="1">
                <a:solidFill>
                  <a:schemeClr val="tx1"/>
                </a:solidFill>
              </a:rPr>
              <a:t>привет прощальный шлете</a:t>
            </a:r>
            <a:r>
              <a:rPr lang="ru-RU" sz="2800">
                <a:solidFill>
                  <a:schemeClr val="tx1"/>
                </a:solidFill>
              </a:rPr>
              <a:t>,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Неизменившие </a:t>
            </a:r>
            <a:r>
              <a:rPr lang="ru-RU" sz="2800" b="1" i="1">
                <a:solidFill>
                  <a:schemeClr val="tx1"/>
                </a:solidFill>
              </a:rPr>
              <a:t>друзья 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 b="1" i="1">
                <a:solidFill>
                  <a:schemeClr val="tx1"/>
                </a:solidFill>
              </a:rPr>
              <a:t>В потертом</a:t>
            </a:r>
            <a:r>
              <a:rPr lang="ru-RU" sz="2800" i="1">
                <a:solidFill>
                  <a:schemeClr val="tx1"/>
                </a:solidFill>
              </a:rPr>
              <a:t>, </a:t>
            </a:r>
            <a:r>
              <a:rPr lang="ru-RU" sz="2800" b="1" i="1">
                <a:solidFill>
                  <a:schemeClr val="tx1"/>
                </a:solidFill>
              </a:rPr>
              <a:t>красном переплете</a:t>
            </a:r>
            <a:r>
              <a:rPr lang="ru-RU" sz="2800">
                <a:solidFill>
                  <a:schemeClr val="tx1"/>
                </a:solidFill>
              </a:rPr>
              <a:t>»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М. Цветаева «Книги в красном переплете»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«Несчастью </a:t>
            </a:r>
            <a:r>
              <a:rPr lang="ru-RU" sz="2800" b="1">
                <a:solidFill>
                  <a:schemeClr val="tx1"/>
                </a:solidFill>
              </a:rPr>
              <a:t>верная сестра</a:t>
            </a:r>
            <a:r>
              <a:rPr lang="ru-RU" sz="2800">
                <a:solidFill>
                  <a:schemeClr val="tx1"/>
                </a:solidFill>
              </a:rPr>
              <a:t>,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 b="1">
                <a:solidFill>
                  <a:schemeClr val="tx1"/>
                </a:solidFill>
              </a:rPr>
              <a:t>Надежда</a:t>
            </a:r>
            <a:r>
              <a:rPr lang="ru-RU" sz="2800">
                <a:solidFill>
                  <a:schemeClr val="tx1"/>
                </a:solidFill>
              </a:rPr>
              <a:t> в мрачном подземелье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 b="1">
                <a:solidFill>
                  <a:schemeClr val="tx1"/>
                </a:solidFill>
              </a:rPr>
              <a:t>Разбудит бодрость </a:t>
            </a:r>
            <a:r>
              <a:rPr lang="ru-RU" sz="2800">
                <a:solidFill>
                  <a:schemeClr val="tx1"/>
                </a:solidFill>
              </a:rPr>
              <a:t>и веселье...»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А. Пушкин «Во глубине сибирских руд...»</a:t>
            </a:r>
            <a:br>
              <a:rPr lang="ru-RU" sz="2800"/>
            </a:br>
          </a:p>
        </p:txBody>
      </p:sp>
    </p:spTree>
    <p:extLst>
      <p:ext uri="{BB962C8B-B14F-4D97-AF65-F5344CB8AC3E}">
        <p14:creationId xmlns:p14="http://schemas.microsoft.com/office/powerpoint/2010/main" val="292851852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6698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Средства выразительности: теория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903766"/>
            <a:ext cx="10441172" cy="5954233"/>
          </a:xfrm>
        </p:spPr>
        <p:txBody>
          <a:bodyPr>
            <a:normAutofit fontScale="62500" lnSpcReduction="20000"/>
          </a:bodyPr>
          <a:lstStyle/>
          <a:p>
            <a:r>
              <a:rPr lang="ru-RU" sz="2800" b="1">
                <a:solidFill>
                  <a:srgbClr val="0070C0"/>
                </a:solidFill>
              </a:rPr>
              <a:t>ЭПИТЕТ </a:t>
            </a:r>
            <a:r>
              <a:rPr lang="ru-RU" sz="2800">
                <a:solidFill>
                  <a:schemeClr val="tx1"/>
                </a:solidFill>
              </a:rPr>
              <a:t>– </a:t>
            </a:r>
            <a:r>
              <a:rPr lang="ru-RU" sz="2800">
                <a:solidFill>
                  <a:srgbClr val="0070C0"/>
                </a:solidFill>
              </a:rPr>
              <a:t>яркое, образное определение, которое несет особую эмоциональную и смысловую нагрузку. Чаще всего эпитет бывает выражен прилагательным.</a:t>
            </a:r>
          </a:p>
          <a:p>
            <a:r>
              <a:rPr lang="ru-RU" sz="2800">
                <a:solidFill>
                  <a:schemeClr val="tx1"/>
                </a:solidFill>
              </a:rPr>
              <a:t>Тютчев. «...И льется чистая лазурь На </a:t>
            </a:r>
            <a:r>
              <a:rPr lang="ru-RU" sz="2800" b="1" i="1">
                <a:solidFill>
                  <a:schemeClr val="tx1"/>
                </a:solidFill>
              </a:rPr>
              <a:t>отдыхающее</a:t>
            </a:r>
            <a:r>
              <a:rPr lang="ru-RU" sz="2800">
                <a:solidFill>
                  <a:schemeClr val="tx1"/>
                </a:solidFill>
              </a:rPr>
              <a:t> поле...» («Есть в осени первоначальной...»).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Есенин. Волки грозные с </a:t>
            </a:r>
            <a:r>
              <a:rPr lang="ru-RU" sz="2800" b="1" i="1">
                <a:solidFill>
                  <a:schemeClr val="tx1"/>
                </a:solidFill>
              </a:rPr>
              <a:t>тощих</a:t>
            </a:r>
            <a:r>
              <a:rPr lang="ru-RU" sz="2800">
                <a:solidFill>
                  <a:schemeClr val="tx1"/>
                </a:solidFill>
              </a:rPr>
              <a:t> полей» («Русь»).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«Взгляд его — непродолжительный, но </a:t>
            </a:r>
            <a:r>
              <a:rPr lang="ru-RU" sz="2800" b="1" i="1">
                <a:solidFill>
                  <a:schemeClr val="tx1"/>
                </a:solidFill>
              </a:rPr>
              <a:t>проницательный</a:t>
            </a:r>
            <a:r>
              <a:rPr lang="ru-RU" sz="2800">
                <a:solidFill>
                  <a:schemeClr val="tx1"/>
                </a:solidFill>
              </a:rPr>
              <a:t> и </a:t>
            </a:r>
            <a:r>
              <a:rPr lang="ru-RU" sz="2800" b="1" i="1">
                <a:solidFill>
                  <a:schemeClr val="tx1"/>
                </a:solidFill>
              </a:rPr>
              <a:t>тяжелый</a:t>
            </a:r>
            <a:r>
              <a:rPr lang="ru-RU" sz="2800">
                <a:solidFill>
                  <a:schemeClr val="tx1"/>
                </a:solidFill>
              </a:rPr>
              <a:t>, оставлял по себе неприятное впечатление нескромного вопроса и мог бы казаться дерзким, если бы не был столь </a:t>
            </a:r>
            <a:r>
              <a:rPr lang="ru-RU" sz="2800" b="1" i="1">
                <a:solidFill>
                  <a:schemeClr val="tx1"/>
                </a:solidFill>
              </a:rPr>
              <a:t>равнодушно спокоен</a:t>
            </a:r>
            <a:r>
              <a:rPr lang="ru-RU" sz="2800">
                <a:solidFill>
                  <a:schemeClr val="tx1"/>
                </a:solidFill>
              </a:rPr>
              <a:t>» (психологический портрет Печорина в романе «Герой нашего времени», глава «Максим Максимыч»).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«...И первый бешеный скачок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Мне </a:t>
            </a:r>
            <a:r>
              <a:rPr lang="ru-RU" sz="2800" b="1" i="1">
                <a:solidFill>
                  <a:schemeClr val="tx1"/>
                </a:solidFill>
              </a:rPr>
              <a:t>страшной</a:t>
            </a:r>
            <a:r>
              <a:rPr lang="ru-RU" sz="2800">
                <a:solidFill>
                  <a:schemeClr val="tx1"/>
                </a:solidFill>
              </a:rPr>
              <a:t> смертию грозил.</a:t>
            </a: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М. Лермонтов «Мцыри»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Лермонтов. «И снился мне </a:t>
            </a:r>
            <a:r>
              <a:rPr lang="ru-RU" sz="2800" b="1" i="1">
                <a:solidFill>
                  <a:schemeClr val="tx1"/>
                </a:solidFill>
              </a:rPr>
              <a:t>сияющий</a:t>
            </a: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 i="1">
                <a:solidFill>
                  <a:schemeClr val="tx1"/>
                </a:solidFill>
              </a:rPr>
              <a:t>огнями</a:t>
            </a:r>
            <a:r>
              <a:rPr lang="ru-RU" sz="2800">
                <a:solidFill>
                  <a:schemeClr val="tx1"/>
                </a:solidFill>
              </a:rPr>
              <a:t> вечерний пир в </a:t>
            </a:r>
            <a:r>
              <a:rPr lang="ru-RU" sz="2800" b="1" i="1">
                <a:solidFill>
                  <a:schemeClr val="tx1"/>
                </a:solidFill>
              </a:rPr>
              <a:t>родимой</a:t>
            </a:r>
            <a:r>
              <a:rPr lang="ru-RU" sz="2800">
                <a:solidFill>
                  <a:schemeClr val="tx1"/>
                </a:solidFill>
              </a:rPr>
              <a:t> стороне.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«И долго еще определено мне </a:t>
            </a:r>
            <a:r>
              <a:rPr lang="ru-RU" sz="2800" b="1" i="1">
                <a:solidFill>
                  <a:schemeClr val="tx1"/>
                </a:solidFill>
              </a:rPr>
              <a:t>чудной</a:t>
            </a:r>
            <a:r>
              <a:rPr lang="ru-RU" sz="2800">
                <a:solidFill>
                  <a:schemeClr val="tx1"/>
                </a:solidFill>
              </a:rPr>
              <a:t> властью идти рука об руку с моими </a:t>
            </a:r>
            <a:r>
              <a:rPr lang="ru-RU" sz="2800" b="1" i="1">
                <a:solidFill>
                  <a:schemeClr val="tx1"/>
                </a:solidFill>
              </a:rPr>
              <a:t>странными</a:t>
            </a:r>
            <a:r>
              <a:rPr lang="ru-RU" sz="2800">
                <a:solidFill>
                  <a:schemeClr val="tx1"/>
                </a:solidFill>
              </a:rPr>
              <a:t> героями, озирать всю </a:t>
            </a:r>
            <a:r>
              <a:rPr lang="ru-RU" sz="2800" b="1" i="1">
                <a:solidFill>
                  <a:schemeClr val="tx1"/>
                </a:solidFill>
              </a:rPr>
              <a:t>громадно-несущуюся</a:t>
            </a:r>
            <a:r>
              <a:rPr lang="ru-RU" sz="2800">
                <a:solidFill>
                  <a:schemeClr val="tx1"/>
                </a:solidFill>
              </a:rPr>
              <a:t> жизнь, озирать ее сквозь видимый миру смех и </a:t>
            </a:r>
            <a:r>
              <a:rPr lang="ru-RU" sz="2800" b="1" i="1">
                <a:solidFill>
                  <a:schemeClr val="tx1"/>
                </a:solidFill>
              </a:rPr>
              <a:t>незримые, неведомые</a:t>
            </a:r>
            <a:r>
              <a:rPr lang="ru-RU" sz="2800">
                <a:solidFill>
                  <a:schemeClr val="tx1"/>
                </a:solidFill>
              </a:rPr>
              <a:t> ему слезы!» («Мертвые души», глава 7).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По </a:t>
            </a:r>
            <a:r>
              <a:rPr lang="ru-RU" sz="2800" b="1" i="1">
                <a:solidFill>
                  <a:schemeClr val="tx1"/>
                </a:solidFill>
              </a:rPr>
              <a:t>низменному</a:t>
            </a:r>
            <a:r>
              <a:rPr lang="ru-RU" sz="2800">
                <a:solidFill>
                  <a:schemeClr val="tx1"/>
                </a:solidFill>
              </a:rPr>
              <a:t> берегу, На Волге, травы </a:t>
            </a:r>
            <a:r>
              <a:rPr lang="ru-RU" sz="2800" b="1" i="1">
                <a:solidFill>
                  <a:schemeClr val="tx1"/>
                </a:solidFill>
              </a:rPr>
              <a:t>рослые</a:t>
            </a:r>
            <a:r>
              <a:rPr lang="ru-RU" sz="2800">
                <a:solidFill>
                  <a:schemeClr val="tx1"/>
                </a:solidFill>
              </a:rPr>
              <a:t>, </a:t>
            </a:r>
            <a:r>
              <a:rPr lang="ru-RU" sz="2800" b="1" i="1">
                <a:solidFill>
                  <a:schemeClr val="tx1"/>
                </a:solidFill>
              </a:rPr>
              <a:t>Веселая</a:t>
            </a:r>
            <a:r>
              <a:rPr lang="ru-RU" sz="2800">
                <a:solidFill>
                  <a:schemeClr val="tx1"/>
                </a:solidFill>
              </a:rPr>
              <a:t> косьба» («Кому на Руси жить хорошо», ч. 2, «Последыш», глава 1).</a:t>
            </a:r>
          </a:p>
        </p:txBody>
      </p:sp>
    </p:spTree>
    <p:extLst>
      <p:ext uri="{BB962C8B-B14F-4D97-AF65-F5344CB8AC3E}">
        <p14:creationId xmlns:p14="http://schemas.microsoft.com/office/powerpoint/2010/main" val="1753885387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4284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/>
              <a:t>Средства выразительности: теория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43740" y="903768"/>
            <a:ext cx="10122195" cy="5768495"/>
          </a:xfrm>
        </p:spPr>
        <p:txBody>
          <a:bodyPr>
            <a:normAutofit fontScale="85000" lnSpcReduction="10000"/>
          </a:bodyPr>
          <a:lstStyle/>
          <a:p>
            <a:r>
              <a:rPr lang="ru-RU" b="1">
                <a:solidFill>
                  <a:srgbClr val="7030A0"/>
                </a:solidFill>
              </a:rPr>
              <a:t>ГИПЕРБОЛА</a:t>
            </a:r>
            <a:r>
              <a:rPr lang="ru-RU">
                <a:solidFill>
                  <a:schemeClr val="tx1"/>
                </a:solidFill>
              </a:rPr>
              <a:t> – </a:t>
            </a:r>
            <a:r>
              <a:rPr lang="ru-RU">
                <a:solidFill>
                  <a:srgbClr val="7030A0"/>
                </a:solidFill>
              </a:rPr>
              <a:t>чрезмерное преувеличение качеств, признаков, свойств.</a:t>
            </a:r>
          </a:p>
          <a:p>
            <a:r>
              <a:rPr lang="ru-RU">
                <a:solidFill>
                  <a:schemeClr val="tx1"/>
                </a:solidFill>
              </a:rPr>
              <a:t>Он, видно, так и </a:t>
            </a:r>
            <a:r>
              <a:rPr lang="ru-RU" b="1" i="1">
                <a:solidFill>
                  <a:schemeClr val="tx1"/>
                </a:solidFill>
              </a:rPr>
              <a:t>родился на свет уже совершенно готовым, в вицмундире и с лысиной на голове»</a:t>
            </a:r>
            <a:r>
              <a:rPr lang="ru-RU">
                <a:solidFill>
                  <a:schemeClr val="tx1"/>
                </a:solidFill>
              </a:rPr>
              <a:t> («Шинель»).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«Индейкам и курам </a:t>
            </a:r>
            <a:r>
              <a:rPr lang="ru-RU" b="1" i="1">
                <a:solidFill>
                  <a:schemeClr val="tx1"/>
                </a:solidFill>
              </a:rPr>
              <a:t>не было числа....»</a:t>
            </a:r>
            <a:r>
              <a:rPr lang="ru-RU">
                <a:solidFill>
                  <a:schemeClr val="tx1"/>
                </a:solidFill>
              </a:rPr>
              <a:t> («Мертвые души», глава 3). 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Некрасов. «Пусть увеличит </a:t>
            </a:r>
            <a:r>
              <a:rPr lang="ru-RU" b="1" i="1">
                <a:solidFill>
                  <a:schemeClr val="tx1"/>
                </a:solidFill>
              </a:rPr>
              <a:t>во сто крат</a:t>
            </a:r>
            <a:r>
              <a:rPr lang="ru-RU">
                <a:solidFill>
                  <a:schemeClr val="tx1"/>
                </a:solidFill>
              </a:rPr>
              <a:t> мои вины людская злоба...» («О Муза! я у двери гроба...»).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Островский. «Я </a:t>
            </a:r>
            <a:r>
              <a:rPr lang="ru-RU" b="1" i="1">
                <a:solidFill>
                  <a:schemeClr val="tx1"/>
                </a:solidFill>
              </a:rPr>
              <a:t>с ума сойду</a:t>
            </a:r>
            <a:r>
              <a:rPr lang="ru-RU">
                <a:solidFill>
                  <a:schemeClr val="tx1"/>
                </a:solidFill>
              </a:rPr>
              <a:t> от радости...» (Борис в драме «Гроза», д. 3, сцена 2).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Гончаров. «...Барину видна была только одна </a:t>
            </a:r>
            <a:r>
              <a:rPr lang="ru-RU" b="1" i="1">
                <a:solidFill>
                  <a:schemeClr val="tx1"/>
                </a:solidFill>
              </a:rPr>
              <a:t>необъятная бакенбарда</a:t>
            </a:r>
            <a:r>
              <a:rPr lang="ru-RU">
                <a:solidFill>
                  <a:schemeClr val="tx1"/>
                </a:solidFill>
              </a:rPr>
              <a:t>, из которой так и ждешь, что </a:t>
            </a:r>
            <a:r>
              <a:rPr lang="ru-RU" b="1" i="1">
                <a:solidFill>
                  <a:schemeClr val="tx1"/>
                </a:solidFill>
              </a:rPr>
              <a:t>вылетят две-три птицы</a:t>
            </a:r>
            <a:r>
              <a:rPr lang="ru-RU">
                <a:solidFill>
                  <a:schemeClr val="tx1"/>
                </a:solidFill>
              </a:rPr>
              <a:t>» («Обломов», ч. 1, глава 2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Есенин. «Потому, что я с севера, что ли, Что </a:t>
            </a:r>
            <a:r>
              <a:rPr lang="ru-RU" b="1" i="1">
                <a:solidFill>
                  <a:schemeClr val="tx1"/>
                </a:solidFill>
              </a:rPr>
              <a:t>луна там огромней в сто раз</a:t>
            </a:r>
            <a:r>
              <a:rPr lang="ru-RU">
                <a:solidFill>
                  <a:schemeClr val="tx1"/>
                </a:solidFill>
              </a:rPr>
              <a:t>...» («Шаганэ ты моя, Шаганэ!..»).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«Это труднее, чем </a:t>
            </a:r>
            <a:r>
              <a:rPr lang="ru-RU" b="1" i="1">
                <a:solidFill>
                  <a:schemeClr val="tx1"/>
                </a:solidFill>
              </a:rPr>
              <a:t>взять тысячу тысяч Бастилий</a:t>
            </a:r>
            <a:r>
              <a:rPr lang="ru-RU">
                <a:solidFill>
                  <a:schemeClr val="tx1"/>
                </a:solidFill>
              </a:rPr>
              <a:t>» («Облако в штанах»).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Грибоедов. «А в те поры все важны! </a:t>
            </a:r>
            <a:r>
              <a:rPr lang="ru-RU" b="1" i="1">
                <a:solidFill>
                  <a:schemeClr val="tx1"/>
                </a:solidFill>
              </a:rPr>
              <a:t>В сорок пуд</a:t>
            </a:r>
            <a:r>
              <a:rPr lang="ru-RU">
                <a:solidFill>
                  <a:schemeClr val="tx1"/>
                </a:solidFill>
              </a:rPr>
              <a:t>...» (Фамусов в комедии «Горе от ума», д. 2). Пуд — старая русская мера веса, равная 16,38 кг. Фамусов употребляет гиперболу: конечно, вельможи, даже и в Екатерининскую эпоху, не могли весить 650 кг.</a:t>
            </a:r>
          </a:p>
        </p:txBody>
      </p:sp>
    </p:spTree>
    <p:extLst>
      <p:ext uri="{BB962C8B-B14F-4D97-AF65-F5344CB8AC3E}">
        <p14:creationId xmlns:p14="http://schemas.microsoft.com/office/powerpoint/2010/main" val="1197573050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987" y="580824"/>
            <a:ext cx="9909726" cy="4284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/>
              <a:t>Средства выразительности: теория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0940" y="1392865"/>
            <a:ext cx="9388548" cy="514117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rgbClr val="0070C0"/>
                </a:solidFill>
              </a:rPr>
              <a:t>ЛИТОТА</a:t>
            </a:r>
            <a:r>
              <a:rPr lang="ru-RU">
                <a:solidFill>
                  <a:srgbClr val="0070C0"/>
                </a:solidFill>
              </a:rPr>
              <a:t> – чрезмерное преуменьшение качеств, признаков, свойств</a:t>
            </a:r>
            <a:r>
              <a:rPr lang="ru-RU" smtClean="0">
                <a:solidFill>
                  <a:srgbClr val="0070C0"/>
                </a:solidFill>
              </a:rPr>
              <a:t>.</a:t>
            </a:r>
            <a:endParaRPr lang="ru-RU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Генералы </a:t>
            </a:r>
            <a:r>
              <a:rPr lang="ru-RU" b="1" i="1">
                <a:solidFill>
                  <a:schemeClr val="tx1"/>
                </a:solidFill>
              </a:rPr>
              <a:t>даже слов никаких не знали</a:t>
            </a:r>
            <a:r>
              <a:rPr lang="ru-RU">
                <a:solidFill>
                  <a:schemeClr val="tx1"/>
                </a:solidFill>
              </a:rPr>
              <a:t>, кроме: «Примите уверение в совершенном моем почтении и преданности» («Повесть о том, как один мужик двух генералов прокормил</a:t>
            </a:r>
            <a:r>
              <a:rPr lang="ru-RU" smtClean="0">
                <a:solidFill>
                  <a:schemeClr val="tx1"/>
                </a:solidFill>
              </a:rPr>
              <a:t>»),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«</a:t>
            </a:r>
            <a:r>
              <a:rPr lang="ru-RU" b="1" i="1">
                <a:solidFill>
                  <a:schemeClr val="tx1"/>
                </a:solidFill>
              </a:rPr>
              <a:t>Сократил</a:t>
            </a:r>
            <a:r>
              <a:rPr lang="ru-RU">
                <a:solidFill>
                  <a:schemeClr val="tx1"/>
                </a:solidFill>
              </a:rPr>
              <a:t> он их </a:t>
            </a:r>
            <a:r>
              <a:rPr lang="ru-RU" b="1" i="1">
                <a:solidFill>
                  <a:schemeClr val="tx1"/>
                </a:solidFill>
              </a:rPr>
              <a:t>так</a:t>
            </a:r>
            <a:r>
              <a:rPr lang="ru-RU">
                <a:solidFill>
                  <a:schemeClr val="tx1"/>
                </a:solidFill>
              </a:rPr>
              <a:t>, что </a:t>
            </a:r>
            <a:r>
              <a:rPr lang="ru-RU" b="1" i="1">
                <a:solidFill>
                  <a:schemeClr val="tx1"/>
                </a:solidFill>
              </a:rPr>
              <a:t>некуда носа высунуть</a:t>
            </a:r>
            <a:r>
              <a:rPr lang="ru-RU">
                <a:solidFill>
                  <a:schemeClr val="tx1"/>
                </a:solidFill>
              </a:rPr>
              <a:t>...» («Дикий помещик</a:t>
            </a:r>
            <a:r>
              <a:rPr lang="ru-RU" smtClean="0">
                <a:solidFill>
                  <a:schemeClr val="tx1"/>
                </a:solidFill>
              </a:rPr>
              <a:t>»),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Лев </a:t>
            </a:r>
            <a:r>
              <a:rPr lang="ru-RU">
                <a:solidFill>
                  <a:schemeClr val="tx1"/>
                </a:solidFill>
              </a:rPr>
              <a:t>Толстой. «Он оглянулся на пруд, с которого неслись крики и хохот... Все это голое, белое человеческое мясо с хохотом и гиком барахталось в этой </a:t>
            </a:r>
            <a:r>
              <a:rPr lang="ru-RU" b="1" i="1">
                <a:solidFill>
                  <a:schemeClr val="tx1"/>
                </a:solidFill>
              </a:rPr>
              <a:t>грязной луже</a:t>
            </a:r>
            <a:r>
              <a:rPr lang="ru-RU">
                <a:solidFill>
                  <a:schemeClr val="tx1"/>
                </a:solidFill>
              </a:rPr>
              <a:t>, как караси, набитые в лейку» (о князе Андрее Болконском в романе-эпопее «Война и мир», т. 3. ч. 2, глава 5</a:t>
            </a:r>
            <a:r>
              <a:rPr lang="ru-RU" smtClean="0">
                <a:solidFill>
                  <a:schemeClr val="tx1"/>
                </a:solidFill>
              </a:rPr>
              <a:t>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«...</a:t>
            </a:r>
            <a:r>
              <a:rPr lang="ru-RU" b="1" i="1">
                <a:solidFill>
                  <a:schemeClr val="tx1"/>
                </a:solidFill>
              </a:rPr>
              <a:t>Ни звука русского, ни русского лица</a:t>
            </a:r>
            <a:r>
              <a:rPr lang="ru-RU">
                <a:solidFill>
                  <a:schemeClr val="tx1"/>
                </a:solidFill>
              </a:rPr>
              <a:t> Не встретил...» (Чацкий о французике из Бордо, д. 3).</a:t>
            </a:r>
          </a:p>
        </p:txBody>
      </p:sp>
    </p:spTree>
    <p:extLst>
      <p:ext uri="{BB962C8B-B14F-4D97-AF65-F5344CB8AC3E}">
        <p14:creationId xmlns:p14="http://schemas.microsoft.com/office/powerpoint/2010/main" val="328806949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4284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/>
              <a:t>Средства выразительности: теория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4885" y="839973"/>
            <a:ext cx="10334844" cy="5768495"/>
          </a:xfrm>
        </p:spPr>
        <p:txBody>
          <a:bodyPr>
            <a:normAutofit fontScale="92500" lnSpcReduction="20000"/>
          </a:bodyPr>
          <a:lstStyle/>
          <a:p>
            <a:r>
              <a:rPr lang="ru-RU" b="1">
                <a:solidFill>
                  <a:srgbClr val="C00000"/>
                </a:solidFill>
              </a:rPr>
              <a:t>СРАВНЕНИЕ</a:t>
            </a:r>
            <a:r>
              <a:rPr lang="ru-RU">
                <a:solidFill>
                  <a:srgbClr val="C00000"/>
                </a:solidFill>
              </a:rPr>
              <a:t> – сопоставление нескольких предметов или явлений по принципу сходства. </a:t>
            </a:r>
          </a:p>
          <a:p>
            <a:r>
              <a:rPr lang="ru-RU">
                <a:solidFill>
                  <a:schemeClr val="tx1"/>
                </a:solidFill>
              </a:rPr>
              <a:t>Сравнение может быть выражено: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1) </a:t>
            </a:r>
            <a:r>
              <a:rPr lang="ru-RU" b="1">
                <a:solidFill>
                  <a:srgbClr val="C00000"/>
                </a:solidFill>
              </a:rPr>
              <a:t>Сравнительным оборотом</a:t>
            </a:r>
            <a:r>
              <a:rPr lang="ru-RU">
                <a:solidFill>
                  <a:srgbClr val="C00000"/>
                </a:solidFill>
              </a:rPr>
              <a:t> </a:t>
            </a:r>
            <a:r>
              <a:rPr lang="ru-RU">
                <a:solidFill>
                  <a:schemeClr val="tx1"/>
                </a:solidFill>
              </a:rPr>
              <a:t>– сравнение, выраженное при помощи союзов как, точно, словно, будто, как будто и т. д. «...Я сам, </a:t>
            </a:r>
            <a:r>
              <a:rPr lang="ru-RU" b="1" i="1">
                <a:solidFill>
                  <a:schemeClr val="tx1"/>
                </a:solidFill>
              </a:rPr>
              <a:t>как зверь</a:t>
            </a:r>
            <a:r>
              <a:rPr lang="ru-RU">
                <a:solidFill>
                  <a:schemeClr val="tx1"/>
                </a:solidFill>
              </a:rPr>
              <a:t>, был чужд людей И полз, и прятался, </a:t>
            </a:r>
            <a:r>
              <a:rPr lang="ru-RU" i="1">
                <a:solidFill>
                  <a:schemeClr val="tx1"/>
                </a:solidFill>
              </a:rPr>
              <a:t>как змей</a:t>
            </a:r>
            <a:r>
              <a:rPr lang="ru-RU">
                <a:solidFill>
                  <a:schemeClr val="tx1"/>
                </a:solidFill>
              </a:rPr>
              <a:t>» («Мцыри»). «Белогрудый твердыми, </a:t>
            </a:r>
            <a:r>
              <a:rPr lang="ru-RU" b="1" i="1">
                <a:solidFill>
                  <a:schemeClr val="tx1"/>
                </a:solidFill>
              </a:rPr>
              <a:t>как поручни автобуса,</a:t>
            </a:r>
            <a:r>
              <a:rPr lang="ru-RU">
                <a:solidFill>
                  <a:schemeClr val="tx1"/>
                </a:solidFill>
              </a:rPr>
              <a:t> и столь же холодными пальцами, ничего более не говоря, сжат Аннушкино горло так, что совершенно прекратил всякий доступ воздуха в ее грудь» («Мастер и Маргарита», глава «Извлечение Мастера»). «...Висит человек снаружи дома, в ящике на веревке, и стену краской мажет, или по крыше </a:t>
            </a:r>
            <a:r>
              <a:rPr lang="ru-RU" b="1" i="1">
                <a:solidFill>
                  <a:schemeClr val="tx1"/>
                </a:solidFill>
              </a:rPr>
              <a:t>словно муха ходит</a:t>
            </a:r>
            <a:r>
              <a:rPr lang="ru-RU">
                <a:solidFill>
                  <a:schemeClr val="tx1"/>
                </a:solidFill>
              </a:rPr>
              <a:t> — это он самый я и есть! — отвечал мужик» («Повесть о том, как один мужик двух генералов прокормил»). «Еще военный все-таки кажет из себя, а как наденет фрачишку — ну т</a:t>
            </a:r>
            <a:r>
              <a:rPr lang="ru-RU" b="1" i="1">
                <a:solidFill>
                  <a:schemeClr val="tx1"/>
                </a:solidFill>
              </a:rPr>
              <a:t>очно муха с подрезанными крыльями</a:t>
            </a:r>
            <a:r>
              <a:rPr lang="ru-RU">
                <a:solidFill>
                  <a:schemeClr val="tx1"/>
                </a:solidFill>
              </a:rPr>
              <a:t>» (Городничий в комедии «Ревизор</a:t>
            </a:r>
            <a:r>
              <a:rPr lang="ru-RU" smtClean="0">
                <a:solidFill>
                  <a:schemeClr val="tx1"/>
                </a:solidFill>
              </a:rPr>
              <a:t>»)</a:t>
            </a:r>
          </a:p>
          <a:p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2) </a:t>
            </a:r>
            <a:r>
              <a:rPr lang="ru-RU" b="1">
                <a:solidFill>
                  <a:srgbClr val="C00000"/>
                </a:solidFill>
              </a:rPr>
              <a:t>Лексически </a:t>
            </a:r>
            <a:r>
              <a:rPr lang="ru-RU">
                <a:solidFill>
                  <a:srgbClr val="C00000"/>
                </a:solidFill>
              </a:rPr>
              <a:t>(при помощи слов «похож, подобен, похожий, подобный, походит, напоминает, наподобие, вроде и др.)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«Кричим — подумаешь, </a:t>
            </a:r>
            <a:r>
              <a:rPr lang="ru-RU" b="1" i="1">
                <a:solidFill>
                  <a:schemeClr val="tx1"/>
                </a:solidFill>
              </a:rPr>
              <a:t>что сотни голосов</a:t>
            </a:r>
            <a:r>
              <a:rPr lang="ru-RU">
                <a:solidFill>
                  <a:schemeClr val="tx1"/>
                </a:solidFill>
              </a:rPr>
              <a:t>'...» (Репетилов в комедии «Горе от ума», д. 4). «Ныне злобно, Врагам наследственным </a:t>
            </a:r>
            <a:r>
              <a:rPr lang="ru-RU" b="1" i="1">
                <a:solidFill>
                  <a:schemeClr val="tx1"/>
                </a:solidFill>
              </a:rPr>
              <a:t>подобно</a:t>
            </a:r>
            <a:r>
              <a:rPr lang="ru-RU">
                <a:solidFill>
                  <a:schemeClr val="tx1"/>
                </a:solidFill>
              </a:rPr>
              <a:t>, </a:t>
            </a:r>
            <a:r>
              <a:rPr lang="ru-RU" b="1" i="1">
                <a:solidFill>
                  <a:schemeClr val="tx1"/>
                </a:solidFill>
              </a:rPr>
              <a:t>Как в страшном</a:t>
            </a:r>
            <a:r>
              <a:rPr lang="ru-RU">
                <a:solidFill>
                  <a:schemeClr val="tx1"/>
                </a:solidFill>
              </a:rPr>
              <a:t>, непонятном</a:t>
            </a:r>
            <a:r>
              <a:rPr lang="ru-RU" b="1" i="1">
                <a:solidFill>
                  <a:schemeClr val="tx1"/>
                </a:solidFill>
              </a:rPr>
              <a:t> сне</a:t>
            </a:r>
            <a:r>
              <a:rPr lang="ru-RU">
                <a:solidFill>
                  <a:schemeClr val="tx1"/>
                </a:solidFill>
              </a:rPr>
              <a:t>, Они друг другу в тишине Готовят гибель хладнокровно...» («Евгений Онегин», глава 6). «Подвал, </a:t>
            </a:r>
            <a:r>
              <a:rPr lang="ru-RU" b="1" i="1">
                <a:solidFill>
                  <a:schemeClr val="tx1"/>
                </a:solidFill>
              </a:rPr>
              <a:t>похожий </a:t>
            </a:r>
            <a:r>
              <a:rPr lang="ru-RU">
                <a:solidFill>
                  <a:schemeClr val="tx1"/>
                </a:solidFill>
              </a:rPr>
              <a:t>на пещеру» (ремарка в начале пьесы «На дне»).</a:t>
            </a:r>
          </a:p>
        </p:txBody>
      </p:sp>
    </p:spTree>
    <p:extLst>
      <p:ext uri="{BB962C8B-B14F-4D97-AF65-F5344CB8AC3E}">
        <p14:creationId xmlns:p14="http://schemas.microsoft.com/office/powerpoint/2010/main" val="1159550411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071" y="293745"/>
            <a:ext cx="9909726" cy="4284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/>
              <a:t>Средства выразительности: теория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4372" y="903768"/>
            <a:ext cx="10100930" cy="576849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rgbClr val="C00000"/>
                </a:solidFill>
              </a:rPr>
              <a:t>Сравнение</a:t>
            </a:r>
            <a:r>
              <a:rPr lang="ru-RU">
                <a:solidFill>
                  <a:srgbClr val="C00000"/>
                </a:solidFill>
              </a:rPr>
              <a:t> может быть выражено:</a:t>
            </a:r>
            <a:endParaRPr lang="ru-RU" smtClean="0">
              <a:solidFill>
                <a:srgbClr val="C00000"/>
              </a:solidFill>
            </a:endParaRPr>
          </a:p>
          <a:p>
            <a:r>
              <a:rPr lang="ru-RU" smtClean="0">
                <a:solidFill>
                  <a:schemeClr val="tx1"/>
                </a:solidFill>
              </a:rPr>
              <a:t>3</a:t>
            </a:r>
            <a:r>
              <a:rPr lang="ru-RU">
                <a:solidFill>
                  <a:schemeClr val="tx1"/>
                </a:solidFill>
              </a:rPr>
              <a:t>) </a:t>
            </a:r>
            <a:r>
              <a:rPr lang="ru-RU" b="1">
                <a:solidFill>
                  <a:srgbClr val="C00000"/>
                </a:solidFill>
              </a:rPr>
              <a:t>Существительным в творительном падеже:</a:t>
            </a:r>
            <a:r>
              <a:rPr lang="ru-RU" b="1">
                <a:solidFill>
                  <a:schemeClr val="tx1"/>
                </a:solidFill>
              </a:rPr>
              <a:t>  </a:t>
            </a:r>
            <a:r>
              <a:rPr lang="ru-RU">
                <a:solidFill>
                  <a:schemeClr val="tx1"/>
                </a:solidFill>
              </a:rPr>
              <a:t>«</a:t>
            </a:r>
            <a:r>
              <a:rPr lang="ru-RU" b="1" i="1">
                <a:solidFill>
                  <a:schemeClr val="tx1"/>
                </a:solidFill>
              </a:rPr>
              <a:t>Зелеными облаками и неправильными трепетолистными куполами</a:t>
            </a:r>
            <a:r>
              <a:rPr lang="ru-RU">
                <a:solidFill>
                  <a:schemeClr val="tx1"/>
                </a:solidFill>
              </a:rPr>
              <a:t> лежалина небесном горизонте соединенные вершины разросшихся на свободе дерев» («Мертвые души», глава 6). </a:t>
            </a:r>
            <a:r>
              <a:rPr lang="ru-RU" b="1" i="1">
                <a:solidFill>
                  <a:schemeClr val="tx1"/>
                </a:solidFill>
              </a:rPr>
              <a:t>Камчатским медведем</a:t>
            </a:r>
            <a:r>
              <a:rPr lang="ru-RU">
                <a:solidFill>
                  <a:schemeClr val="tx1"/>
                </a:solidFill>
              </a:rPr>
              <a:t> без льдины Где не ужиться (и не тешусь!). Где унижаться — мне едино» («Тоска по родине! Давно...»).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Шолохов. «Въехали хищниками, так в голубую зимнюю ночь появляются около жилья волки...» («Тихий Дон», кн. I, ч. 3, глава 5).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4)</a:t>
            </a:r>
            <a:r>
              <a:rPr lang="ru-RU" b="1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rgbClr val="C00000"/>
                </a:solidFill>
              </a:rPr>
              <a:t>Сравнительной степенью прилагательного или наречия:</a:t>
            </a:r>
            <a:r>
              <a:rPr lang="ru-RU" b="1">
                <a:solidFill>
                  <a:schemeClr val="tx1"/>
                </a:solidFill>
              </a:rPr>
              <a:t> </a:t>
            </a:r>
            <a:r>
              <a:rPr lang="ru-RU">
                <a:solidFill>
                  <a:schemeClr val="tx1"/>
                </a:solidFill>
              </a:rPr>
              <a:t>«Этот черпак для него сейчас </a:t>
            </a:r>
            <a:r>
              <a:rPr lang="ru-RU" b="1" i="1">
                <a:solidFill>
                  <a:schemeClr val="tx1"/>
                </a:solidFill>
              </a:rPr>
              <a:t>дороже</a:t>
            </a:r>
            <a:r>
              <a:rPr lang="ru-RU">
                <a:solidFill>
                  <a:schemeClr val="tx1"/>
                </a:solidFill>
              </a:rPr>
              <a:t> воли, дороже жизни всей прежней и всей будущей» («Один день Ивана Денисовича»). «...И мы сплелись, как пара змей, Обнявшись </a:t>
            </a:r>
            <a:r>
              <a:rPr lang="ru-RU" b="1" i="1">
                <a:solidFill>
                  <a:schemeClr val="tx1"/>
                </a:solidFill>
              </a:rPr>
              <a:t>крепче</a:t>
            </a:r>
            <a:r>
              <a:rPr lang="ru-RU">
                <a:solidFill>
                  <a:schemeClr val="tx1"/>
                </a:solidFill>
              </a:rPr>
              <a:t> двух друзей, Упали разом...» («Мцыри»). «...Мертвец (Лик </a:t>
            </a:r>
            <a:r>
              <a:rPr lang="ru-RU" b="1" i="1">
                <a:solidFill>
                  <a:schemeClr val="tx1"/>
                </a:solidFill>
              </a:rPr>
              <a:t>мрачнее </a:t>
            </a:r>
            <a:r>
              <a:rPr lang="ru-RU">
                <a:solidFill>
                  <a:schemeClr val="tx1"/>
                </a:solidFill>
              </a:rPr>
              <a:t>ночи)...» («Светлана»), «...Перенестись туда, где ливень Еще </a:t>
            </a:r>
            <a:r>
              <a:rPr lang="ru-RU" b="1" i="1">
                <a:solidFill>
                  <a:schemeClr val="tx1"/>
                </a:solidFill>
              </a:rPr>
              <a:t>шумней</a:t>
            </a:r>
            <a:r>
              <a:rPr lang="ru-RU">
                <a:solidFill>
                  <a:schemeClr val="tx1"/>
                </a:solidFill>
              </a:rPr>
              <a:t> чернил и слез» («Февраль. Достать чернил и плакать!..»).</a:t>
            </a:r>
          </a:p>
        </p:txBody>
      </p:sp>
    </p:spTree>
    <p:extLst>
      <p:ext uri="{BB962C8B-B14F-4D97-AF65-F5344CB8AC3E}">
        <p14:creationId xmlns:p14="http://schemas.microsoft.com/office/powerpoint/2010/main" val="2329384781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4764" y="442601"/>
            <a:ext cx="9909726" cy="4284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/>
              <a:t>Средства выразительности: теория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1962" y="1371600"/>
            <a:ext cx="9962707" cy="4114800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rgbClr val="7030A0"/>
                </a:solidFill>
              </a:rPr>
              <a:t>ФРАЗЕОЛОГИЗМ</a:t>
            </a:r>
            <a:r>
              <a:rPr lang="ru-RU">
                <a:solidFill>
                  <a:srgbClr val="7030A0"/>
                </a:solidFill>
              </a:rPr>
              <a:t> </a:t>
            </a:r>
            <a:r>
              <a:rPr lang="ru-RU"/>
              <a:t>– </a:t>
            </a:r>
            <a:r>
              <a:rPr lang="ru-RU">
                <a:solidFill>
                  <a:srgbClr val="7030A0"/>
                </a:solidFill>
              </a:rPr>
              <a:t>устойчивое неделимое словосочетание.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>
                <a:solidFill>
                  <a:schemeClr val="tx1"/>
                </a:solidFill>
              </a:rPr>
              <a:t>«Обломов был </a:t>
            </a:r>
            <a:r>
              <a:rPr lang="ru-RU" b="1" i="1">
                <a:solidFill>
                  <a:schemeClr val="tx1"/>
                </a:solidFill>
              </a:rPr>
              <a:t>не в своей тарелке.</a:t>
            </a:r>
            <a:r>
              <a:rPr lang="ru-RU">
                <a:solidFill>
                  <a:schemeClr val="tx1"/>
                </a:solidFill>
              </a:rPr>
              <a:t>..» («Обломов», ч. 2, глава 11</a:t>
            </a:r>
            <a:r>
              <a:rPr lang="ru-RU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. </a:t>
            </a:r>
            <a:r>
              <a:rPr lang="ru-RU">
                <a:solidFill>
                  <a:schemeClr val="tx1"/>
                </a:solidFill>
              </a:rPr>
              <a:t>«Я чаю,</a:t>
            </a:r>
            <a:r>
              <a:rPr lang="ru-RU" b="1" i="1">
                <a:solidFill>
                  <a:schemeClr val="tx1"/>
                </a:solidFill>
              </a:rPr>
              <a:t> небо с овчинку</a:t>
            </a:r>
            <a:r>
              <a:rPr lang="ru-RU">
                <a:solidFill>
                  <a:schemeClr val="tx1"/>
                </a:solidFill>
              </a:rPr>
              <a:t> показалось...» (Пугачев — Гриневу в повести «Капитанская дочка», глава «Незваный гость</a:t>
            </a:r>
            <a:r>
              <a:rPr lang="ru-RU" smtClean="0">
                <a:solidFill>
                  <a:schemeClr val="tx1"/>
                </a:solidFill>
              </a:rPr>
              <a:t>»).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 </a:t>
            </a:r>
            <a:r>
              <a:rPr lang="ru-RU">
                <a:solidFill>
                  <a:schemeClr val="tx1"/>
                </a:solidFill>
              </a:rPr>
              <a:t>«Двери вдруг заляскали, будто у гостиницы </a:t>
            </a:r>
            <a:r>
              <a:rPr lang="ru-RU" b="1" i="1">
                <a:solidFill>
                  <a:schemeClr val="tx1"/>
                </a:solidFill>
              </a:rPr>
              <a:t>не попадает зуб на зуб</a:t>
            </a:r>
            <a:r>
              <a:rPr lang="ru-RU">
                <a:solidFill>
                  <a:schemeClr val="tx1"/>
                </a:solidFill>
              </a:rPr>
              <a:t>» («Облако в штанах</a:t>
            </a:r>
            <a:r>
              <a:rPr lang="ru-RU" smtClean="0">
                <a:solidFill>
                  <a:schemeClr val="tx1"/>
                </a:solidFill>
              </a:rPr>
              <a:t>»),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Это </a:t>
            </a:r>
            <a:r>
              <a:rPr lang="ru-RU">
                <a:solidFill>
                  <a:schemeClr val="tx1"/>
                </a:solidFill>
              </a:rPr>
              <a:t>был человек </a:t>
            </a:r>
            <a:r>
              <a:rPr lang="ru-RU" b="1" i="1">
                <a:solidFill>
                  <a:schemeClr val="tx1"/>
                </a:solidFill>
              </a:rPr>
              <a:t>старого закала</a:t>
            </a:r>
            <a:r>
              <a:rPr lang="ru-RU">
                <a:solidFill>
                  <a:schemeClr val="tx1"/>
                </a:solidFill>
              </a:rPr>
              <a:t>, не разделявший новейших воззрений» (слуга Петр в романе «Отцы и дети», глава 2</a:t>
            </a:r>
            <a:r>
              <a:rPr lang="ru-RU" smtClean="0">
                <a:solidFill>
                  <a:schemeClr val="tx1"/>
                </a:solidFill>
              </a:rPr>
              <a:t>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mtClean="0">
                <a:solidFill>
                  <a:schemeClr val="tx1"/>
                </a:solidFill>
              </a:rPr>
              <a:t> </a:t>
            </a:r>
            <a:r>
              <a:rPr lang="ru-RU">
                <a:solidFill>
                  <a:schemeClr val="tx1"/>
                </a:solidFill>
              </a:rPr>
              <a:t>«Впрочем, он был в душе добрый человек, хорош с товарищами, услужлив, но генеральский чин совершенно </a:t>
            </a:r>
            <a:r>
              <a:rPr lang="ru-RU" b="1" i="1">
                <a:solidFill>
                  <a:schemeClr val="tx1"/>
                </a:solidFill>
              </a:rPr>
              <a:t>сбил</a:t>
            </a:r>
            <a:r>
              <a:rPr lang="ru-RU">
                <a:solidFill>
                  <a:schemeClr val="tx1"/>
                </a:solidFill>
              </a:rPr>
              <a:t> его </a:t>
            </a:r>
            <a:r>
              <a:rPr lang="ru-RU" b="1" i="1">
                <a:solidFill>
                  <a:schemeClr val="tx1"/>
                </a:solidFill>
              </a:rPr>
              <a:t>с толку</a:t>
            </a:r>
            <a:r>
              <a:rPr lang="ru-RU">
                <a:solidFill>
                  <a:schemeClr val="tx1"/>
                </a:solidFill>
              </a:rPr>
              <a:t>» (о значительном лице в повести «Шинель»).</a:t>
            </a:r>
          </a:p>
        </p:txBody>
      </p:sp>
    </p:spTree>
    <p:extLst>
      <p:ext uri="{BB962C8B-B14F-4D97-AF65-F5344CB8AC3E}">
        <p14:creationId xmlns:p14="http://schemas.microsoft.com/office/powerpoint/2010/main" val="2179576557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4300" y="1581372"/>
            <a:ext cx="8911687" cy="3219227"/>
          </a:xfrm>
        </p:spPr>
        <p:txBody>
          <a:bodyPr>
            <a:normAutofit/>
          </a:bodyPr>
          <a:lstStyle/>
          <a:p>
            <a:pPr algn="ctr"/>
            <a:r>
              <a:rPr lang="ru-RU" sz="5400" b="1">
                <a:solidFill>
                  <a:srgbClr val="C00000"/>
                </a:solidFill>
              </a:rPr>
              <a:t>Практика. </a:t>
            </a:r>
            <a:br>
              <a:rPr lang="ru-RU" sz="5400" b="1">
                <a:solidFill>
                  <a:srgbClr val="C00000"/>
                </a:solidFill>
              </a:rPr>
            </a:br>
            <a:r>
              <a:rPr lang="ru-RU" sz="5400" b="1">
                <a:solidFill>
                  <a:srgbClr val="C00000"/>
                </a:solidFill>
              </a:rPr>
              <a:t>Метод дятла.</a:t>
            </a:r>
          </a:p>
        </p:txBody>
      </p:sp>
    </p:spTree>
    <p:extLst>
      <p:ext uri="{BB962C8B-B14F-4D97-AF65-F5344CB8AC3E}">
        <p14:creationId xmlns:p14="http://schemas.microsoft.com/office/powerpoint/2010/main" val="1147177511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123624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Задания 10-12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829340"/>
            <a:ext cx="10586482" cy="6028660"/>
          </a:xfrm>
        </p:spPr>
        <p:txBody>
          <a:bodyPr>
            <a:normAutofit fontScale="85000" lnSpcReduction="10000"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Прочитайте текст и выполните задания </a:t>
            </a:r>
            <a:r>
              <a:rPr lang="ru-RU" b="1" smtClean="0">
                <a:solidFill>
                  <a:schemeClr val="tx1"/>
                </a:solidFill>
              </a:rPr>
              <a:t>10 -12.</a:t>
            </a:r>
          </a:p>
          <a:p>
            <a:r>
              <a:rPr lang="ru-RU" sz="2100">
                <a:solidFill>
                  <a:schemeClr val="tx1"/>
                </a:solidFill>
              </a:rPr>
              <a:t>(1)Динка огляделась. (2)Уютно белеющая в зелени хата вблизи оказалась старой, вросшей в землю, облупленной дождями и ветрами. (3)Одной стороной хата стояла на краю обрыва, и кривая тропинка, сбегая вниз, приводила к заброшенному колодцу.</a:t>
            </a:r>
          </a:p>
          <a:p>
            <a:r>
              <a:rPr lang="ru-RU" sz="2100">
                <a:solidFill>
                  <a:schemeClr val="tx1"/>
                </a:solidFill>
              </a:rPr>
              <a:t>(4)Яков сидел у раскрытого окна на низенькой скамеечке перед изрезанным сапожным ножом столиком и, склонившись, тачал сапоги. (5)Иоська, размахивая руками, что-то весело рассказывал отцу, на щеке его вспрыгивала лукавая ямочка. (6)Отец и сын сидели в единственной, но очень просторной комнате с огромной русской печкой.</a:t>
            </a:r>
          </a:p>
          <a:p>
            <a:r>
              <a:rPr lang="ru-RU" sz="2100">
                <a:solidFill>
                  <a:schemeClr val="tx1"/>
                </a:solidFill>
              </a:rPr>
              <a:t>(7)Осторожно войдя в сени и заглянув в комнату, Динка остановилась от неожиданности. (8)Прямо перед ней, в простенке между двумя окнами, где стоял сапожный столик и было светлее, возвышался портрет молодой женщины со строгой улыбкой, в городском платье, с чёрным кружевным шарфом. (9)Она была изображена во весь рост и так, как будто торопилась куда-то, накинув свой лёгкий шарф.</a:t>
            </a:r>
          </a:p>
          <a:p>
            <a:r>
              <a:rPr lang="ru-RU" sz="2100">
                <a:solidFill>
                  <a:schemeClr val="tx1"/>
                </a:solidFill>
              </a:rPr>
              <a:t>(10)Но больше всего поразили Динку её глаза. (11)Огромные, полные какой-то внутренней тревоги, умоляющие и требовательные. (12)Остановившись на пороге, Динка не могла оторвать глаз от этого портрета. (13)Казалось, она где-то уже видела эти глаза, улыбку и ямочку на щеке.</a:t>
            </a:r>
          </a:p>
          <a:p>
            <a:r>
              <a:rPr lang="ru-RU" sz="2100">
                <a:solidFill>
                  <a:schemeClr val="tx1"/>
                </a:solidFill>
              </a:rPr>
              <a:t>(14)3абывшись, она молча переводила глаза с портрета матери на сына...</a:t>
            </a:r>
          </a:p>
          <a:p>
            <a:r>
              <a:rPr lang="ru-RU" sz="2100">
                <a:solidFill>
                  <a:schemeClr val="tx1"/>
                </a:solidFill>
              </a:rPr>
              <a:t>(15)Иоська смолк и насторожённо смотрел на непрошеную гостью. (16)Яков тоже поднял глаза, и на лице его появилось уже знакомое Динке выражение сосредоточенной строгости.</a:t>
            </a:r>
          </a:p>
        </p:txBody>
      </p:sp>
    </p:spTree>
    <p:extLst>
      <p:ext uri="{BB962C8B-B14F-4D97-AF65-F5344CB8AC3E}">
        <p14:creationId xmlns:p14="http://schemas.microsoft.com/office/powerpoint/2010/main" val="2275169648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1090" y="0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Задания 10 - 12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6148" y="701749"/>
            <a:ext cx="10441173" cy="6156251"/>
          </a:xfrm>
        </p:spPr>
        <p:txBody>
          <a:bodyPr>
            <a:normAutofit fontScale="92500" lnSpcReduction="10000"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Прочитайте текст и выполните задания </a:t>
            </a:r>
            <a:r>
              <a:rPr lang="ru-RU" b="1" smtClean="0">
                <a:solidFill>
                  <a:schemeClr val="tx1"/>
                </a:solidFill>
              </a:rPr>
              <a:t>10 -12.</a:t>
            </a:r>
          </a:p>
          <a:p>
            <a:r>
              <a:rPr lang="ru-RU">
                <a:solidFill>
                  <a:schemeClr val="tx1"/>
                </a:solidFill>
              </a:rPr>
              <a:t>– (17)Здравствуйте, барышня! – сказал он, поднимаясь навстречу.</a:t>
            </a:r>
          </a:p>
          <a:p>
            <a:r>
              <a:rPr lang="ru-RU">
                <a:solidFill>
                  <a:schemeClr val="tx1"/>
                </a:solidFill>
              </a:rPr>
              <a:t>– (18)Здравствуйте, Яков Ильич! – низко кланяясь, прошептала оробевшая Динка.</a:t>
            </a:r>
          </a:p>
          <a:p>
            <a:r>
              <a:rPr lang="ru-RU">
                <a:solidFill>
                  <a:schemeClr val="tx1"/>
                </a:solidFill>
              </a:rPr>
              <a:t>(19)Портрет Катри, её живые, горящие глаза, притихший двойник портрета, Иоська, и сам несчастный, уединившийся здесь после смерти жены скрипач – всё это внушало ей ужас. (20)Не чувствуя под собой ног и не зная, что ей делать, она жалостно попросила:</a:t>
            </a:r>
          </a:p>
          <a:p>
            <a:r>
              <a:rPr lang="ru-RU">
                <a:solidFill>
                  <a:schemeClr val="tx1"/>
                </a:solidFill>
              </a:rPr>
              <a:t>– (21)Сыграйте, Яков Ильич.</a:t>
            </a:r>
          </a:p>
          <a:p>
            <a:r>
              <a:rPr lang="ru-RU">
                <a:solidFill>
                  <a:schemeClr val="tx1"/>
                </a:solidFill>
              </a:rPr>
              <a:t>(22)Иоська с готовностью подал отцу скрипку. (23)Яков кивнул сыну и, повернувшись к портрету, поднял смычок, прикоснулся к струнам...</a:t>
            </a:r>
          </a:p>
          <a:p>
            <a:r>
              <a:rPr lang="ru-RU">
                <a:solidFill>
                  <a:schemeClr val="tx1"/>
                </a:solidFill>
              </a:rPr>
              <a:t>(24)Как только полились звуки скрипки, страх Динки прошёл. (25)Играя, Яков смотрел на портрет и, двигая в такт музыке бровями, улыбался. (26)И Катря отвечала ему нежной, строгой улыбкой. (27)А Иоська сидел на сапожной табуретке и, сложив на коленях ладошки, смотрел то на отца, то на мать.</a:t>
            </a:r>
          </a:p>
          <a:p>
            <a:r>
              <a:rPr lang="ru-RU">
                <a:solidFill>
                  <a:schemeClr val="tx1"/>
                </a:solidFill>
              </a:rPr>
              <a:t>(По В.А. Осеевой-Хмелёвой*)</a:t>
            </a:r>
          </a:p>
          <a:p>
            <a:r>
              <a:rPr lang="ru-RU" i="1">
                <a:solidFill>
                  <a:schemeClr val="tx1"/>
                </a:solidFill>
              </a:rPr>
              <a:t>*  </a:t>
            </a:r>
            <a:r>
              <a:rPr lang="ru-RU" b="1" i="1">
                <a:solidFill>
                  <a:schemeClr val="tx1"/>
                </a:solidFill>
              </a:rPr>
              <a:t>Валентина Александровна Осеева-Хмелёва</a:t>
            </a:r>
            <a:r>
              <a:rPr lang="ru-RU" i="1">
                <a:solidFill>
                  <a:schemeClr val="tx1"/>
                </a:solidFill>
              </a:rPr>
              <a:t> (1902–1969) – советская детская писательница. Самыми известными её произведениями стали повести «Динка», «Динка прощается с детством».</a:t>
            </a:r>
            <a:endParaRPr lang="ru-RU">
              <a:solidFill>
                <a:schemeClr val="tx1"/>
              </a:solidFill>
            </a:endParaRP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66996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051" y="272479"/>
            <a:ext cx="10101113" cy="1492527"/>
          </a:xfrm>
        </p:spPr>
        <p:txBody>
          <a:bodyPr>
            <a:normAutofit/>
          </a:bodyPr>
          <a:lstStyle/>
          <a:p>
            <a:pPr algn="ctr"/>
            <a:r>
              <a:rPr lang="ru-RU" sz="3600" b="1" smtClean="0"/>
              <a:t>Задание 11 ОГЭ </a:t>
            </a:r>
            <a:r>
              <a:rPr lang="ru-RU" sz="3600" b="1"/>
              <a:t>по русскому языку. 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88288" y="1648047"/>
            <a:ext cx="9516323" cy="3221666"/>
          </a:xfrm>
        </p:spPr>
        <p:txBody>
          <a:bodyPr/>
          <a:lstStyle/>
          <a:p>
            <a:pPr lvl="0"/>
            <a:r>
              <a:rPr lang="ru-RU" u="sng">
                <a:hlinkClick r:id="rId2"/>
              </a:rPr>
              <a:t>1 Формулировка задания 11 ОГЭ по русскому языку</a:t>
            </a:r>
            <a:endParaRPr lang="ru-RU"/>
          </a:p>
          <a:p>
            <a:pPr lvl="0"/>
            <a:r>
              <a:rPr lang="ru-RU" u="sng">
                <a:hlinkClick r:id="rId3"/>
              </a:rPr>
              <a:t>2 Алгоритм выполнения задания 11 ОГЭ</a:t>
            </a:r>
            <a:endParaRPr lang="ru-RU"/>
          </a:p>
          <a:p>
            <a:pPr lvl="0"/>
            <a:r>
              <a:rPr lang="ru-RU" u="sng">
                <a:hlinkClick r:id="rId4"/>
              </a:rPr>
              <a:t>3 Средства выразительности: теория</a:t>
            </a:r>
            <a:endParaRPr lang="ru-RU"/>
          </a:p>
          <a:p>
            <a:pPr lvl="0"/>
            <a:r>
              <a:rPr lang="ru-RU" u="sng">
                <a:hlinkClick r:id="rId5"/>
              </a:rPr>
              <a:t>4 Практика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6322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Задания 10 - 12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0294" y="1057276"/>
            <a:ext cx="10481706" cy="580072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Прочитайте текст и выполните задания </a:t>
            </a:r>
            <a:r>
              <a:rPr lang="ru-RU" b="1" smtClean="0">
                <a:solidFill>
                  <a:schemeClr val="tx1"/>
                </a:solidFill>
              </a:rPr>
              <a:t>10 -12.</a:t>
            </a:r>
          </a:p>
          <a:p>
            <a:endParaRPr lang="ru-RU" b="1" smtClean="0">
              <a:solidFill>
                <a:schemeClr val="tx1"/>
              </a:solidFill>
            </a:endParaRPr>
          </a:p>
          <a:p>
            <a:r>
              <a:rPr lang="ru-RU" b="1">
                <a:solidFill>
                  <a:schemeClr val="tx1"/>
                </a:solidFill>
              </a:rPr>
              <a:t>Задание 10. </a:t>
            </a:r>
            <a:r>
              <a:rPr lang="ru-RU">
                <a:solidFill>
                  <a:schemeClr val="tx1"/>
                </a:solidFill>
              </a:rPr>
              <a:t>Какие из высказываний соответствуют содержанию текста? Укажите номера ответов.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1. Динка </a:t>
            </a:r>
            <a:r>
              <a:rPr lang="ru-RU">
                <a:solidFill>
                  <a:schemeClr val="tx1"/>
                </a:solidFill>
              </a:rPr>
              <a:t>не ожидала увидеть в хате настолько выразительный и наполненный жизнью портрет.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2. На </a:t>
            </a:r>
            <a:r>
              <a:rPr lang="ru-RU">
                <a:solidFill>
                  <a:schemeClr val="tx1"/>
                </a:solidFill>
              </a:rPr>
              <a:t>портрете была изображена женщина, удивительно похожая на Иоську.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3. Динка </a:t>
            </a:r>
            <a:r>
              <a:rPr lang="ru-RU">
                <a:solidFill>
                  <a:schemeClr val="tx1"/>
                </a:solidFill>
              </a:rPr>
              <a:t>удивилась, что в убогой хате вообще есть украшения и предметы искусства.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4. Динку </a:t>
            </a:r>
            <a:r>
              <a:rPr lang="ru-RU">
                <a:solidFill>
                  <a:schemeClr val="tx1"/>
                </a:solidFill>
              </a:rPr>
              <a:t>поразила изысканность платья женщины на портрете.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5. Яков </a:t>
            </a:r>
            <a:r>
              <a:rPr lang="ru-RU">
                <a:solidFill>
                  <a:schemeClr val="tx1"/>
                </a:solidFill>
              </a:rPr>
              <a:t>Ильич и Иоська жили в старой хате на краю обрыва.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564205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Задания 10 - 12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0294" y="1057276"/>
            <a:ext cx="10481706" cy="580072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Прочитайте текст и выполните задания </a:t>
            </a:r>
            <a:r>
              <a:rPr lang="ru-RU" b="1" smtClean="0">
                <a:solidFill>
                  <a:schemeClr val="tx1"/>
                </a:solidFill>
              </a:rPr>
              <a:t>10 -12.</a:t>
            </a:r>
          </a:p>
          <a:p>
            <a:endParaRPr lang="ru-RU" b="1" smtClean="0">
              <a:solidFill>
                <a:schemeClr val="tx1"/>
              </a:solidFill>
            </a:endParaRPr>
          </a:p>
          <a:p>
            <a:r>
              <a:rPr lang="ru-RU" b="1">
                <a:solidFill>
                  <a:schemeClr val="tx1"/>
                </a:solidFill>
              </a:rPr>
              <a:t>Задание 10. </a:t>
            </a:r>
            <a:r>
              <a:rPr lang="ru-RU">
                <a:solidFill>
                  <a:schemeClr val="tx1"/>
                </a:solidFill>
              </a:rPr>
              <a:t>Какие из высказываний соответствуют содержанию текста? Укажите номера ответов.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1. Динка </a:t>
            </a:r>
            <a:r>
              <a:rPr lang="ru-RU">
                <a:solidFill>
                  <a:schemeClr val="tx1"/>
                </a:solidFill>
              </a:rPr>
              <a:t>не ожидала увидеть в хате настолько выразительный и наполненный жизнью портрет.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2. На </a:t>
            </a:r>
            <a:r>
              <a:rPr lang="ru-RU">
                <a:solidFill>
                  <a:schemeClr val="tx1"/>
                </a:solidFill>
              </a:rPr>
              <a:t>портрете была изображена женщина, удивительно похожая на Иоську.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3. Динка </a:t>
            </a:r>
            <a:r>
              <a:rPr lang="ru-RU">
                <a:solidFill>
                  <a:schemeClr val="tx1"/>
                </a:solidFill>
              </a:rPr>
              <a:t>удивилась, что в убогой хате вообще есть украшения и предметы искусства.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4. Динку </a:t>
            </a:r>
            <a:r>
              <a:rPr lang="ru-RU">
                <a:solidFill>
                  <a:schemeClr val="tx1"/>
                </a:solidFill>
              </a:rPr>
              <a:t>поразила изысканность платья женщины на портрете.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5. Яков </a:t>
            </a:r>
            <a:r>
              <a:rPr lang="ru-RU">
                <a:solidFill>
                  <a:schemeClr val="tx1"/>
                </a:solidFill>
              </a:rPr>
              <a:t>Ильич и Иоська жили в старой хате на краю обрыва</a:t>
            </a:r>
            <a:r>
              <a:rPr lang="ru-RU" smtClean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                          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125</a:t>
            </a:r>
            <a:endParaRPr lang="ru-RU" b="1">
              <a:solidFill>
                <a:srgbClr val="C00000"/>
              </a:solidFill>
            </a:endParaRP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29623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Задания 10 - 12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057276"/>
            <a:ext cx="10481706" cy="580072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Прочитайте текст и выполните задания </a:t>
            </a:r>
            <a:r>
              <a:rPr lang="ru-RU" b="1" smtClean="0">
                <a:solidFill>
                  <a:schemeClr val="tx1"/>
                </a:solidFill>
              </a:rPr>
              <a:t>10 -12.</a:t>
            </a:r>
          </a:p>
          <a:p>
            <a:r>
              <a:rPr lang="ru-RU" b="1">
                <a:solidFill>
                  <a:schemeClr val="tx1"/>
                </a:solidFill>
              </a:rPr>
              <a:t>Задание 11. </a:t>
            </a:r>
            <a:r>
              <a:rPr lang="ru-RU">
                <a:solidFill>
                  <a:schemeClr val="tx1"/>
                </a:solidFill>
              </a:rPr>
              <a:t>Укажите варианты ответов, в которых средством выразительности речи является </a:t>
            </a:r>
            <a:r>
              <a:rPr lang="ru-RU" b="1">
                <a:solidFill>
                  <a:schemeClr val="tx1"/>
                </a:solidFill>
              </a:rPr>
              <a:t>фразеологизм</a:t>
            </a:r>
            <a:r>
              <a:rPr lang="ru-RU">
                <a:solidFill>
                  <a:schemeClr val="tx1"/>
                </a:solidFill>
              </a:rPr>
              <a:t>. Запишите номера ответов.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1. Прямо </a:t>
            </a:r>
            <a:r>
              <a:rPr lang="ru-RU">
                <a:solidFill>
                  <a:schemeClr val="tx1"/>
                </a:solidFill>
              </a:rPr>
              <a:t>перед ней, в простенке между двумя окнами, где стоял сапожный столик и было светлее, возвышался портрет молодой женщины со строгой улыбкой, в городском платье, с чёрным кружевным шарфом.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2. Остановившись </a:t>
            </a:r>
            <a:r>
              <a:rPr lang="ru-RU">
                <a:solidFill>
                  <a:schemeClr val="tx1"/>
                </a:solidFill>
              </a:rPr>
              <a:t>на пороге, Динка не могла оторвать глаз от этого портрета.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3. Иоська </a:t>
            </a:r>
            <a:r>
              <a:rPr lang="ru-RU">
                <a:solidFill>
                  <a:schemeClr val="tx1"/>
                </a:solidFill>
              </a:rPr>
              <a:t>смолк и вопросительно и насторожённо смотрел на непрошеную гостью.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4. Яков </a:t>
            </a:r>
            <a:r>
              <a:rPr lang="ru-RU">
                <a:solidFill>
                  <a:schemeClr val="tx1"/>
                </a:solidFill>
              </a:rPr>
              <a:t>кивнул сыну и, повернувшись к портрету, поднял смычок, прикоснулся к струнам...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5. Не </a:t>
            </a:r>
            <a:r>
              <a:rPr lang="ru-RU">
                <a:solidFill>
                  <a:schemeClr val="tx1"/>
                </a:solidFill>
              </a:rPr>
              <a:t>чувствуя под собой ног и не зная, что ей делать, она жалостно попросила: – Сыграйте, Яков Ильич.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718934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Задания 10 - 12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518" y="1057276"/>
            <a:ext cx="10481706" cy="580072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Прочитайте текст и выполните задания </a:t>
            </a:r>
            <a:r>
              <a:rPr lang="ru-RU" b="1" smtClean="0">
                <a:solidFill>
                  <a:schemeClr val="tx1"/>
                </a:solidFill>
              </a:rPr>
              <a:t>10 -12.</a:t>
            </a:r>
          </a:p>
          <a:p>
            <a:r>
              <a:rPr lang="ru-RU" b="1">
                <a:solidFill>
                  <a:schemeClr val="tx1"/>
                </a:solidFill>
              </a:rPr>
              <a:t>Задание 11. </a:t>
            </a:r>
            <a:r>
              <a:rPr lang="ru-RU">
                <a:solidFill>
                  <a:schemeClr val="tx1"/>
                </a:solidFill>
              </a:rPr>
              <a:t>Укажите варианты ответов, в которых средством выразительности речи является </a:t>
            </a:r>
            <a:r>
              <a:rPr lang="ru-RU" b="1">
                <a:solidFill>
                  <a:schemeClr val="tx1"/>
                </a:solidFill>
              </a:rPr>
              <a:t>фразеологизм</a:t>
            </a:r>
            <a:r>
              <a:rPr lang="ru-RU">
                <a:solidFill>
                  <a:schemeClr val="tx1"/>
                </a:solidFill>
              </a:rPr>
              <a:t>. Запишите номера ответов.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1. Прямо </a:t>
            </a:r>
            <a:r>
              <a:rPr lang="ru-RU">
                <a:solidFill>
                  <a:schemeClr val="tx1"/>
                </a:solidFill>
              </a:rPr>
              <a:t>перед ней, в простенке между двумя окнами, где стоял сапожный столик и было светлее, возвышался портрет молодой женщины со строгой улыбкой, в городском платье, с чёрным кружевным шарфом.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2. Остановившись </a:t>
            </a:r>
            <a:r>
              <a:rPr lang="ru-RU">
                <a:solidFill>
                  <a:schemeClr val="tx1"/>
                </a:solidFill>
              </a:rPr>
              <a:t>на пороге, Динка не могла оторвать глаз от этого портрета.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3. Иоська </a:t>
            </a:r>
            <a:r>
              <a:rPr lang="ru-RU">
                <a:solidFill>
                  <a:schemeClr val="tx1"/>
                </a:solidFill>
              </a:rPr>
              <a:t>смолк и вопросительно и насторожённо смотрел на непрошеную гостью.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4. Яков </a:t>
            </a:r>
            <a:r>
              <a:rPr lang="ru-RU">
                <a:solidFill>
                  <a:schemeClr val="tx1"/>
                </a:solidFill>
              </a:rPr>
              <a:t>кивнул сыну и, повернувшись к портрету, поднял смычок, прикоснулся к струнам...</a:t>
            </a:r>
          </a:p>
          <a:p>
            <a:pPr lvl="0"/>
            <a:r>
              <a:rPr lang="ru-RU" smtClean="0">
                <a:solidFill>
                  <a:schemeClr val="tx1"/>
                </a:solidFill>
              </a:rPr>
              <a:t>5. Не </a:t>
            </a:r>
            <a:r>
              <a:rPr lang="ru-RU">
                <a:solidFill>
                  <a:schemeClr val="tx1"/>
                </a:solidFill>
              </a:rPr>
              <a:t>чувствуя под собой ног и не зная, что ей делать, она жалостно попросила: – Сыграйте, Яков Ильич.</a:t>
            </a:r>
          </a:p>
          <a:p>
            <a:r>
              <a:rPr lang="ru-RU" b="1" smtClean="0">
                <a:solidFill>
                  <a:schemeClr val="tx1"/>
                </a:solidFill>
              </a:rPr>
              <a:t>       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25</a:t>
            </a:r>
            <a:endParaRPr lang="ru-RU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29859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Задания 10 - 12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1920" y="1620803"/>
            <a:ext cx="9218428" cy="2781077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Прочитайте текст и выполните задания </a:t>
            </a:r>
            <a:r>
              <a:rPr lang="ru-RU" b="1" smtClean="0">
                <a:solidFill>
                  <a:schemeClr val="tx1"/>
                </a:solidFill>
              </a:rPr>
              <a:t>10 -12.</a:t>
            </a:r>
          </a:p>
          <a:p>
            <a:endParaRPr lang="ru-RU" b="1" smtClean="0">
              <a:solidFill>
                <a:schemeClr val="tx1"/>
              </a:solidFill>
            </a:endParaRPr>
          </a:p>
          <a:p>
            <a:r>
              <a:rPr lang="ru-RU" b="1">
                <a:solidFill>
                  <a:schemeClr val="tx1"/>
                </a:solidFill>
              </a:rPr>
              <a:t>Задание 12.</a:t>
            </a:r>
            <a:r>
              <a:rPr lang="ru-RU">
                <a:solidFill>
                  <a:schemeClr val="tx1"/>
                </a:solidFill>
              </a:rPr>
              <a:t> Замените </a:t>
            </a:r>
            <a:r>
              <a:rPr lang="ru-RU" b="1">
                <a:solidFill>
                  <a:schemeClr val="tx1"/>
                </a:solidFill>
              </a:rPr>
              <a:t>книжное выражение</a:t>
            </a:r>
            <a:r>
              <a:rPr lang="ru-RU">
                <a:solidFill>
                  <a:schemeClr val="tx1"/>
                </a:solidFill>
              </a:rPr>
              <a:t> «внушало ужас» в предложении 19 стилистически нейтральным синонимом. </a:t>
            </a:r>
            <a:endParaRPr lang="ru-RU" smtClean="0">
              <a:solidFill>
                <a:schemeClr val="tx1"/>
              </a:solidFill>
            </a:endParaRPr>
          </a:p>
          <a:p>
            <a:r>
              <a:rPr lang="ru-RU" smtClean="0">
                <a:solidFill>
                  <a:schemeClr val="tx1"/>
                </a:solidFill>
              </a:rPr>
              <a:t>Запишите </a:t>
            </a:r>
            <a:r>
              <a:rPr lang="ru-RU">
                <a:solidFill>
                  <a:schemeClr val="tx1"/>
                </a:solidFill>
              </a:rPr>
              <a:t>этот синоним.</a:t>
            </a:r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321219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Задания 10 - 12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00023" y="1578272"/>
            <a:ext cx="9218428" cy="2781077"/>
          </a:xfrm>
        </p:spPr>
        <p:txBody>
          <a:bodyPr>
            <a:no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1. Прочитайте текст и выполните задания </a:t>
            </a:r>
            <a:r>
              <a:rPr lang="ru-RU" b="1" smtClean="0">
                <a:solidFill>
                  <a:schemeClr val="tx1"/>
                </a:solidFill>
              </a:rPr>
              <a:t>10 -12.</a:t>
            </a:r>
          </a:p>
          <a:p>
            <a:endParaRPr lang="ru-RU" b="1" smtClean="0">
              <a:solidFill>
                <a:schemeClr val="tx1"/>
              </a:solidFill>
            </a:endParaRPr>
          </a:p>
          <a:p>
            <a:r>
              <a:rPr lang="ru-RU" b="1">
                <a:solidFill>
                  <a:schemeClr val="tx1"/>
                </a:solidFill>
              </a:rPr>
              <a:t>Задание 12.</a:t>
            </a:r>
            <a:r>
              <a:rPr lang="ru-RU">
                <a:solidFill>
                  <a:schemeClr val="tx1"/>
                </a:solidFill>
              </a:rPr>
              <a:t> Замените </a:t>
            </a:r>
            <a:r>
              <a:rPr lang="ru-RU" b="1">
                <a:solidFill>
                  <a:schemeClr val="tx1"/>
                </a:solidFill>
              </a:rPr>
              <a:t>книжное выражение</a:t>
            </a:r>
            <a:r>
              <a:rPr lang="ru-RU">
                <a:solidFill>
                  <a:schemeClr val="tx1"/>
                </a:solidFill>
              </a:rPr>
              <a:t> «внушало ужас» в предложении 19 стилистически нейтральным синонимом. </a:t>
            </a:r>
            <a:endParaRPr lang="ru-RU" smtClean="0">
              <a:solidFill>
                <a:schemeClr val="tx1"/>
              </a:solidFill>
            </a:endParaRPr>
          </a:p>
          <a:p>
            <a:r>
              <a:rPr lang="ru-RU" smtClean="0">
                <a:solidFill>
                  <a:schemeClr val="tx1"/>
                </a:solidFill>
              </a:rPr>
              <a:t>Запишите </a:t>
            </a:r>
            <a:r>
              <a:rPr lang="ru-RU">
                <a:solidFill>
                  <a:schemeClr val="tx1"/>
                </a:solidFill>
              </a:rPr>
              <a:t>этот синоним</a:t>
            </a:r>
            <a:r>
              <a:rPr lang="ru-RU" smtClean="0">
                <a:solidFill>
                  <a:schemeClr val="tx1"/>
                </a:solidFill>
              </a:rPr>
              <a:t>.</a:t>
            </a:r>
          </a:p>
          <a:p>
            <a:endParaRPr lang="ru-RU" b="1">
              <a:solidFill>
                <a:schemeClr val="tx1"/>
              </a:solidFill>
            </a:endParaRPr>
          </a:p>
          <a:p>
            <a:r>
              <a:rPr lang="ru-RU" b="1" smtClean="0">
                <a:solidFill>
                  <a:schemeClr val="tx1"/>
                </a:solidFill>
              </a:rPr>
              <a:t>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пугало</a:t>
            </a:r>
            <a:endParaRPr lang="ru-RU" b="1">
              <a:solidFill>
                <a:srgbClr val="C00000"/>
              </a:solidFill>
            </a:endParaRPr>
          </a:p>
          <a:p>
            <a:r>
              <a:rPr lang="ru-RU" b="1" smtClean="0">
                <a:solidFill>
                  <a:schemeClr val="tx1"/>
                </a:solidFill>
              </a:rPr>
              <a:t> </a:t>
            </a:r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13375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5845" y="1379021"/>
            <a:ext cx="8911687" cy="4149909"/>
          </a:xfrm>
        </p:spPr>
        <p:txBody>
          <a:bodyPr/>
          <a:lstStyle/>
          <a:p>
            <a:pPr algn="ctr"/>
            <a:r>
              <a:rPr lang="ru-RU">
                <a:solidFill>
                  <a:schemeClr val="tx1"/>
                </a:solidFill>
              </a:rPr>
              <a:t>Работу выполнила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учитель русского языка и литературы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ГБПОУ «1-й МОК»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г. Москвы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Немцева Л.В.</a:t>
            </a:r>
          </a:p>
        </p:txBody>
      </p:sp>
    </p:spTree>
    <p:extLst>
      <p:ext uri="{BB962C8B-B14F-4D97-AF65-F5344CB8AC3E}">
        <p14:creationId xmlns:p14="http://schemas.microsoft.com/office/powerpoint/2010/main" val="3444502656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304378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ru-RU" b="1" smtClean="0"/>
              <a:t>11 </a:t>
            </a:r>
            <a:r>
              <a:rPr lang="ru-RU" b="1"/>
              <a:t>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6695" y="1435395"/>
            <a:ext cx="9271592" cy="4093536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chemeClr val="tx1"/>
                </a:solidFill>
              </a:rPr>
              <a:t>Укажите </a:t>
            </a:r>
            <a:r>
              <a:rPr lang="ru-RU">
                <a:solidFill>
                  <a:schemeClr val="tx1"/>
                </a:solidFill>
              </a:rPr>
              <a:t>варианты ответов, в которых средством выразительности речи является </a:t>
            </a:r>
            <a:r>
              <a:rPr lang="ru-RU" b="1">
                <a:solidFill>
                  <a:schemeClr val="tx1"/>
                </a:solidFill>
              </a:rPr>
              <a:t>метафора</a:t>
            </a:r>
            <a:r>
              <a:rPr lang="ru-RU">
                <a:solidFill>
                  <a:schemeClr val="tx1"/>
                </a:solidFill>
              </a:rPr>
              <a:t>. Запишите номера ответов</a:t>
            </a:r>
            <a:r>
              <a:rPr lang="ru-RU" smtClean="0">
                <a:solidFill>
                  <a:schemeClr val="tx1"/>
                </a:solidFill>
              </a:rPr>
              <a:t>.</a:t>
            </a:r>
          </a:p>
          <a:p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1) Журка опять потянулся к полкам и взял самую прочную и новую на вид книгу с золотыми узорами на корешке.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2) Оглянулся на прикрытую дверь, подошёл к окну и, суетливо дёргая пальцами, оторвал у конверта край.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3) Может быть, эти книги помогут тебе взлететь.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4) Нет, ты поймёшь, ведь ты у меня славный, умница.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5) Его резанули тоска и одиночество, которые рвались из этого письма.</a:t>
            </a:r>
          </a:p>
        </p:txBody>
      </p:sp>
    </p:spTree>
    <p:extLst>
      <p:ext uri="{BB962C8B-B14F-4D97-AF65-F5344CB8AC3E}">
        <p14:creationId xmlns:p14="http://schemas.microsoft.com/office/powerpoint/2010/main" val="684240491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304378"/>
            <a:ext cx="9728974" cy="1290506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</a:t>
            </a:r>
            <a:r>
              <a:rPr lang="ru-RU" b="1" smtClean="0"/>
              <a:t>11 </a:t>
            </a:r>
            <a:r>
              <a:rPr lang="ru-RU" b="1"/>
              <a:t>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6695" y="1435395"/>
            <a:ext cx="9271592" cy="4093536"/>
          </a:xfrm>
        </p:spPr>
        <p:txBody>
          <a:bodyPr>
            <a:normAutofit lnSpcReduction="10000"/>
          </a:bodyPr>
          <a:lstStyle/>
          <a:p>
            <a:r>
              <a:rPr lang="ru-RU" smtClean="0">
                <a:solidFill>
                  <a:schemeClr val="tx1"/>
                </a:solidFill>
              </a:rPr>
              <a:t>Укажите </a:t>
            </a:r>
            <a:r>
              <a:rPr lang="ru-RU">
                <a:solidFill>
                  <a:schemeClr val="tx1"/>
                </a:solidFill>
              </a:rPr>
              <a:t>варианты ответов, в которых средством выразительности речи является </a:t>
            </a:r>
            <a:r>
              <a:rPr lang="ru-RU" b="1">
                <a:solidFill>
                  <a:schemeClr val="tx1"/>
                </a:solidFill>
              </a:rPr>
              <a:t>метафора</a:t>
            </a:r>
            <a:r>
              <a:rPr lang="ru-RU">
                <a:solidFill>
                  <a:schemeClr val="tx1"/>
                </a:solidFill>
              </a:rPr>
              <a:t>. Запишите номера ответов</a:t>
            </a:r>
            <a:r>
              <a:rPr lang="ru-RU" smtClean="0">
                <a:solidFill>
                  <a:schemeClr val="tx1"/>
                </a:solidFill>
              </a:rPr>
              <a:t>.</a:t>
            </a:r>
          </a:p>
          <a:p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1) Журка опять потянулся к полкам и взял самую прочную и новую на вид книгу с золотыми узорами на корешке.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2) Оглянулся на прикрытую дверь, подошёл к окну и, суетливо дёргая пальцами, оторвал у конверта край.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3) Может быть, эти книги помогут тебе взлететь.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4) Нет, ты поймёшь, ведь ты у меня славный, умница.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5) Его резанули тоска и одиночество, которые рвались из этого письма</a:t>
            </a:r>
            <a:r>
              <a:rPr lang="ru-RU" smtClean="0">
                <a:solidFill>
                  <a:schemeClr val="tx1"/>
                </a:solidFill>
              </a:rPr>
              <a:t>.</a:t>
            </a:r>
          </a:p>
          <a:p>
            <a:endParaRPr lang="ru-RU">
              <a:solidFill>
                <a:schemeClr val="tx1"/>
              </a:solidFill>
            </a:endParaRPr>
          </a:p>
          <a:p>
            <a:r>
              <a:rPr lang="ru-RU" smtClean="0">
                <a:solidFill>
                  <a:schemeClr val="tx1"/>
                </a:solidFill>
              </a:rPr>
              <a:t>                                                                                       </a:t>
            </a:r>
            <a:r>
              <a:rPr lang="ru-RU" b="1" smtClean="0">
                <a:solidFill>
                  <a:srgbClr val="C00000"/>
                </a:solidFill>
              </a:rPr>
              <a:t>35</a:t>
            </a:r>
            <a:endParaRPr lang="ru-RU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1345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233915"/>
            <a:ext cx="9728974" cy="1307805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 smtClean="0"/>
              <a:t>Алгоритм выполнения 11 </a:t>
            </a:r>
            <a:r>
              <a:rPr lang="ru-RU" b="1"/>
              <a:t>задания  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1963" y="1350337"/>
            <a:ext cx="9813851" cy="528438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mtClean="0">
                <a:solidFill>
                  <a:schemeClr val="tx1"/>
                </a:solidFill>
              </a:rPr>
              <a:t>Внимательно </a:t>
            </a:r>
            <a:r>
              <a:rPr lang="ru-RU">
                <a:solidFill>
                  <a:schemeClr val="tx1"/>
                </a:solidFill>
              </a:rPr>
              <a:t>прочитайте задание, выделив для себя, какое именно средство выразительности необходимо </a:t>
            </a:r>
            <a:r>
              <a:rPr lang="ru-RU" smtClean="0">
                <a:solidFill>
                  <a:schemeClr val="tx1"/>
                </a:solidFill>
              </a:rPr>
              <a:t>найти.</a:t>
            </a:r>
          </a:p>
          <a:p>
            <a:pPr marL="457200" indent="-457200">
              <a:buAutoNum type="arabicPeriod"/>
            </a:pPr>
            <a:r>
              <a:rPr lang="ru-RU" smtClean="0">
                <a:solidFill>
                  <a:schemeClr val="tx1"/>
                </a:solidFill>
              </a:rPr>
              <a:t>Для </a:t>
            </a:r>
            <a:r>
              <a:rPr lang="ru-RU">
                <a:solidFill>
                  <a:schemeClr val="tx1"/>
                </a:solidFill>
              </a:rPr>
              <a:t>выполнения задания 11 достаточно знать следующие термины: метафора, олицетворение, эпитет, гипербола, сравнительный оборот, сравнение, фразеологизм, </a:t>
            </a:r>
            <a:r>
              <a:rPr lang="ru-RU" smtClean="0">
                <a:solidFill>
                  <a:schemeClr val="tx1"/>
                </a:solidFill>
              </a:rPr>
              <a:t>литота.</a:t>
            </a:r>
            <a:endParaRPr lang="ru-RU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ru-RU" smtClean="0">
                <a:solidFill>
                  <a:schemeClr val="tx1"/>
                </a:solidFill>
              </a:rPr>
              <a:t>Не </a:t>
            </a:r>
            <a:r>
              <a:rPr lang="ru-RU">
                <a:solidFill>
                  <a:schemeClr val="tx1"/>
                </a:solidFill>
              </a:rPr>
              <a:t>путайте метафору, сравнение и сравнительный оборот:</a:t>
            </a:r>
            <a:br>
              <a:rPr lang="ru-RU">
                <a:solidFill>
                  <a:schemeClr val="tx1"/>
                </a:solidFill>
              </a:rPr>
            </a:br>
          </a:p>
          <a:p>
            <a:r>
              <a:rPr lang="ru-RU" b="1">
                <a:solidFill>
                  <a:srgbClr val="0070C0"/>
                </a:solidFill>
              </a:rPr>
              <a:t>Метафора</a:t>
            </a:r>
            <a:r>
              <a:rPr lang="ru-RU">
                <a:solidFill>
                  <a:schemeClr val="tx1"/>
                </a:solidFill>
              </a:rPr>
              <a:t> – скрытое сравнение, потому не содержит ни союзов, ни лексических средств выражения сравнения.</a:t>
            </a:r>
            <a:br>
              <a:rPr lang="ru-RU">
                <a:solidFill>
                  <a:schemeClr val="tx1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Сравнение</a:t>
            </a:r>
            <a:r>
              <a:rPr lang="ru-RU">
                <a:solidFill>
                  <a:schemeClr val="tx1"/>
                </a:solidFill>
              </a:rPr>
              <a:t> может быть выражено несколькими способами (не только при помощи союзов) Об этом читайте ниже.</a:t>
            </a:r>
            <a:br>
              <a:rPr lang="ru-RU">
                <a:solidFill>
                  <a:schemeClr val="tx1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Сравнительный оборот</a:t>
            </a:r>
            <a:r>
              <a:rPr lang="ru-RU">
                <a:solidFill>
                  <a:schemeClr val="tx1"/>
                </a:solidFill>
              </a:rPr>
              <a:t> – разновидность сравнения, в котором словами-подсказками будут союзы КАК, СЛОВНО, БУДТО, КАК БУДТО, ЧЕМ и др.</a:t>
            </a:r>
          </a:p>
          <a:p>
            <a:endParaRPr lang="ru-RU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5724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374" y="159487"/>
            <a:ext cx="9728974" cy="1307805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 smtClean="0"/>
              <a:t>Алгоритм выполнения 11 </a:t>
            </a:r>
            <a:r>
              <a:rPr lang="ru-RU" b="1"/>
              <a:t>задания  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4375" y="1169583"/>
            <a:ext cx="9920174" cy="5295012"/>
          </a:xfrm>
        </p:spPr>
        <p:txBody>
          <a:bodyPr>
            <a:normAutofit lnSpcReduction="10000"/>
          </a:bodyPr>
          <a:lstStyle/>
          <a:p>
            <a:r>
              <a:rPr lang="ru-RU">
                <a:solidFill>
                  <a:schemeClr val="tx1"/>
                </a:solidFill>
              </a:rPr>
              <a:t>4. Особую сложность представляет нахождение фразеологизмов. </a:t>
            </a:r>
            <a:endParaRPr lang="ru-RU" smtClean="0">
              <a:solidFill>
                <a:schemeClr val="tx1"/>
              </a:solidFill>
            </a:endParaRPr>
          </a:p>
          <a:p>
            <a:r>
              <a:rPr lang="ru-RU" smtClean="0">
                <a:solidFill>
                  <a:schemeClr val="tx1"/>
                </a:solidFill>
              </a:rPr>
              <a:t>Чтобы </a:t>
            </a:r>
            <a:r>
              <a:rPr lang="ru-RU">
                <a:solidFill>
                  <a:schemeClr val="tx1"/>
                </a:solidFill>
              </a:rPr>
              <a:t>найти фразеологизм, важно знать</a:t>
            </a:r>
            <a:r>
              <a:rPr lang="ru-RU" smtClean="0">
                <a:solidFill>
                  <a:schemeClr val="tx1"/>
                </a:solidFill>
              </a:rPr>
              <a:t>:</a:t>
            </a:r>
          </a:p>
          <a:p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А) </a:t>
            </a:r>
            <a:r>
              <a:rPr lang="ru-RU" b="1">
                <a:solidFill>
                  <a:srgbClr val="0070C0"/>
                </a:solidFill>
              </a:rPr>
              <a:t>фразеологизм </a:t>
            </a:r>
            <a:r>
              <a:rPr lang="ru-RU">
                <a:solidFill>
                  <a:schemeClr val="tx1"/>
                </a:solidFill>
              </a:rPr>
              <a:t> часто </a:t>
            </a:r>
            <a:r>
              <a:rPr lang="ru-RU" b="1">
                <a:solidFill>
                  <a:srgbClr val="0070C0"/>
                </a:solidFill>
              </a:rPr>
              <a:t>можно заменить одним словом.</a:t>
            </a:r>
            <a:br>
              <a:rPr lang="ru-RU">
                <a:solidFill>
                  <a:schemeClr val="tx1"/>
                </a:solidFill>
              </a:rPr>
            </a:br>
            <a:r>
              <a:rPr lang="ru-RU" i="1">
                <a:solidFill>
                  <a:schemeClr val="tx1"/>
                </a:solidFill>
              </a:rPr>
              <a:t>Вешать лапшу на уши = обманывать.</a:t>
            </a:r>
            <a:br>
              <a:rPr lang="ru-RU" i="1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Б) </a:t>
            </a:r>
            <a:r>
              <a:rPr lang="ru-RU" b="1">
                <a:solidFill>
                  <a:srgbClr val="0070C0"/>
                </a:solidFill>
              </a:rPr>
              <a:t>фразеологизм – это </a:t>
            </a:r>
            <a:r>
              <a:rPr lang="ru-RU" b="1" smtClean="0">
                <a:solidFill>
                  <a:srgbClr val="0070C0"/>
                </a:solidFill>
              </a:rPr>
              <a:t>неделимое словосочетание</a:t>
            </a:r>
            <a:r>
              <a:rPr lang="ru-RU">
                <a:solidFill>
                  <a:schemeClr val="tx1"/>
                </a:solidFill>
              </a:rPr>
              <a:t>. Если его разделить на отдельные слова, то его значение теряется.</a:t>
            </a:r>
            <a:br>
              <a:rPr lang="ru-RU">
                <a:solidFill>
                  <a:schemeClr val="tx1"/>
                </a:solidFill>
              </a:rPr>
            </a:br>
            <a:r>
              <a:rPr lang="ru-RU" i="1">
                <a:solidFill>
                  <a:schemeClr val="tx1"/>
                </a:solidFill>
              </a:rPr>
              <a:t>Например, фразеологизм "бить баклуши" = лениться, но по отдельности слово «бить» - значит нанести удар , а «баклуша» = обрубок древесины.</a:t>
            </a:r>
            <a:br>
              <a:rPr lang="ru-RU" i="1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В) некоторые фразеологизмы настолько часто употребляются в речи, что мы перестали обращать на них внимание, потому такие выражения как «играть роль», «иметь в виду», «от всего сердца», «не покладая рук», «от мала до велика», «плыть по течению» «сгорать от нетерпения» мы не воспринимаем как фразеологизмы, однако их тоже нужно научиться замечать в тексте.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Г) к фразеологизмам не относятся предложно-падежные сочетания вроде «под мышкой», «с кондачка»</a:t>
            </a:r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31012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374" y="159487"/>
            <a:ext cx="9728974" cy="1307805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 smtClean="0"/>
              <a:t>Алгоритм выполнения 11 </a:t>
            </a:r>
            <a:r>
              <a:rPr lang="ru-RU" b="1"/>
              <a:t>задания  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4374" y="1169582"/>
            <a:ext cx="10217885" cy="4976036"/>
          </a:xfrm>
        </p:spPr>
        <p:txBody>
          <a:bodyPr>
            <a:normAutofit fontScale="92500"/>
          </a:bodyPr>
          <a:lstStyle/>
          <a:p>
            <a:r>
              <a:rPr lang="ru-RU">
                <a:solidFill>
                  <a:schemeClr val="tx1"/>
                </a:solidFill>
              </a:rPr>
              <a:t>5. Отличайте </a:t>
            </a:r>
            <a:r>
              <a:rPr lang="ru-RU" b="1">
                <a:solidFill>
                  <a:srgbClr val="0070C0"/>
                </a:solidFill>
              </a:rPr>
              <a:t>эпитет</a:t>
            </a:r>
            <a:r>
              <a:rPr lang="ru-RU">
                <a:solidFill>
                  <a:schemeClr val="tx1"/>
                </a:solidFill>
              </a:rPr>
              <a:t> от обычного прилагательного, причастия.</a:t>
            </a:r>
            <a:br>
              <a:rPr lang="ru-RU">
                <a:solidFill>
                  <a:schemeClr val="tx1"/>
                </a:solidFill>
              </a:rPr>
            </a:br>
            <a:r>
              <a:rPr lang="ru-RU" i="1">
                <a:solidFill>
                  <a:schemeClr val="tx1"/>
                </a:solidFill>
              </a:rPr>
              <a:t>Стальной утюг: «стальной» – обычное определение, которое обозначает материал, из которого изготовлен утюг. «Стальной» взгляд: «стальной» – (эпитет) яркое, образное определение, которое употребляется в переносном смысле</a:t>
            </a:r>
            <a:r>
              <a:rPr lang="ru-RU" i="1" smtClean="0">
                <a:solidFill>
                  <a:schemeClr val="tx1"/>
                </a:solidFill>
              </a:rPr>
              <a:t>.</a:t>
            </a:r>
          </a:p>
          <a:p>
            <a:br>
              <a:rPr lang="ru-RU" i="1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6. В зависимости от искомого средства выразительности можно подобрать стратегию анализа предложений.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Например, вам необходимо найти эпитет. Вы знаете, что эпитет – это образное определение. Само толкование термина подсказывает, что проверить необходимо каждое определение в предложении.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Если нужно найти метафору или фразеологизм, то анализируйте словосочетания в предложении.</a:t>
            </a:r>
          </a:p>
          <a:p>
            <a:pPr lvl="0"/>
            <a:r>
              <a:rPr lang="ru-RU">
                <a:solidFill>
                  <a:schemeClr val="tx1"/>
                </a:solidFill>
              </a:rPr>
              <a:t>Если ищете сравнение или сравнительный оборот, смотрите на внешние признаки: союзы, ищите слова «похож, подобен» или существительное в форме Т.п. и др.</a:t>
            </a:r>
          </a:p>
          <a:p>
            <a:endParaRPr lang="ru-RU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81935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846" y="180753"/>
            <a:ext cx="9902456" cy="786810"/>
          </a:xfrm>
        </p:spPr>
        <p:txBody>
          <a:bodyPr>
            <a:normAutofit/>
          </a:bodyPr>
          <a:lstStyle/>
          <a:p>
            <a:r>
              <a:rPr lang="ru-RU" sz="3200" b="1"/>
              <a:t>Средства выразительности: теория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4846" y="1254642"/>
            <a:ext cx="9990968" cy="5486400"/>
          </a:xfrm>
        </p:spPr>
        <p:txBody>
          <a:bodyPr>
            <a:normAutofit fontScale="85000" lnSpcReduction="20000"/>
          </a:bodyPr>
          <a:lstStyle/>
          <a:p>
            <a:r>
              <a:rPr lang="ru-RU" b="1">
                <a:solidFill>
                  <a:srgbClr val="0070C0"/>
                </a:solidFill>
              </a:rPr>
              <a:t>МЕТАФОРА</a:t>
            </a:r>
            <a:r>
              <a:rPr lang="ru-RU" b="1">
                <a:solidFill>
                  <a:schemeClr val="tx1"/>
                </a:solidFill>
              </a:rPr>
              <a:t> </a:t>
            </a:r>
            <a:r>
              <a:rPr lang="ru-RU">
                <a:solidFill>
                  <a:schemeClr val="tx1"/>
                </a:solidFill>
              </a:rPr>
              <a:t>– скрытое сравнение, основанное на переносе признаков одного явления на другое по принципу сходства. «...Да и не умели еще </a:t>
            </a:r>
            <a:r>
              <a:rPr lang="ru-RU" b="1" i="1">
                <a:solidFill>
                  <a:srgbClr val="0070C0"/>
                </a:solidFill>
              </a:rPr>
              <a:t>чужим умом набивать пустую голову</a:t>
            </a:r>
            <a:r>
              <a:rPr lang="ru-RU">
                <a:solidFill>
                  <a:srgbClr val="0070C0"/>
                </a:solidFill>
              </a:rPr>
              <a:t>»</a:t>
            </a:r>
            <a:r>
              <a:rPr lang="ru-RU">
                <a:solidFill>
                  <a:schemeClr val="tx1"/>
                </a:solidFill>
              </a:rPr>
              <a:t> (Стародум в комедии «Недоросль», д. 3, Форнивизин ).</a:t>
            </a:r>
          </a:p>
          <a:p>
            <a:r>
              <a:rPr lang="ru-RU">
                <a:solidFill>
                  <a:schemeClr val="tx1"/>
                </a:solidFill>
              </a:rPr>
              <a:t>«Куда </a:t>
            </a:r>
            <a:r>
              <a:rPr lang="ru-RU" b="1" i="1">
                <a:solidFill>
                  <a:schemeClr val="tx1"/>
                </a:solidFill>
              </a:rPr>
              <a:t>ланит</a:t>
            </a:r>
            <a:r>
              <a:rPr lang="ru-RU">
                <a:solidFill>
                  <a:schemeClr val="tx1"/>
                </a:solidFill>
              </a:rPr>
              <a:t> девались </a:t>
            </a:r>
            <a:r>
              <a:rPr lang="ru-RU" b="1" i="1">
                <a:solidFill>
                  <a:schemeClr val="tx1"/>
                </a:solidFill>
              </a:rPr>
              <a:t>розы</a:t>
            </a:r>
            <a:r>
              <a:rPr lang="ru-RU">
                <a:solidFill>
                  <a:schemeClr val="tx1"/>
                </a:solidFill>
              </a:rPr>
              <a:t>. 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Улыбка уст и блеск очей?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Все </a:t>
            </a:r>
            <a:r>
              <a:rPr lang="ru-RU" b="1" i="1">
                <a:solidFill>
                  <a:schemeClr val="tx1"/>
                </a:solidFill>
              </a:rPr>
              <a:t>опалили, выжгли слезы</a:t>
            </a:r>
            <a:r>
              <a:rPr lang="ru-RU">
                <a:solidFill>
                  <a:schemeClr val="tx1"/>
                </a:solidFill>
              </a:rPr>
              <a:t> 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Горячей влагою своей»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(«О, как убийственно мы любим...», Тютчев).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«...За Кремлем </a:t>
            </a:r>
            <a:r>
              <a:rPr lang="ru-RU" b="1" i="1">
                <a:solidFill>
                  <a:schemeClr val="tx1"/>
                </a:solidFill>
              </a:rPr>
              <a:t>горит заря</a:t>
            </a:r>
            <a:r>
              <a:rPr lang="ru-RU">
                <a:solidFill>
                  <a:schemeClr val="tx1"/>
                </a:solidFill>
              </a:rPr>
              <a:t> туманная...» («Песня про... купца Калашникова», Лермонтов).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«...</a:t>
            </a:r>
            <a:r>
              <a:rPr lang="ru-RU" b="1" i="1">
                <a:solidFill>
                  <a:schemeClr val="tx1"/>
                </a:solidFill>
              </a:rPr>
              <a:t>Душа</a:t>
            </a:r>
            <a:r>
              <a:rPr lang="ru-RU">
                <a:solidFill>
                  <a:schemeClr val="tx1"/>
                </a:solidFill>
              </a:rPr>
              <a:t> моя </a:t>
            </a:r>
            <a:r>
              <a:rPr lang="ru-RU" b="1" i="1">
                <a:solidFill>
                  <a:schemeClr val="tx1"/>
                </a:solidFill>
              </a:rPr>
              <a:t>высохла</a:t>
            </a:r>
            <a:r>
              <a:rPr lang="ru-RU">
                <a:solidFill>
                  <a:schemeClr val="tx1"/>
                </a:solidFill>
              </a:rPr>
              <a:t>» (Любовь Андреевна в комедии «Вишневый сад»,д. 2, Чехов. 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«Ведь, если </a:t>
            </a:r>
            <a:r>
              <a:rPr lang="ru-RU" b="1" i="1">
                <a:solidFill>
                  <a:schemeClr val="tx1"/>
                </a:solidFill>
              </a:rPr>
              <a:t>звезды зажигают</a:t>
            </a:r>
            <a:r>
              <a:rPr lang="ru-RU">
                <a:solidFill>
                  <a:schemeClr val="tx1"/>
                </a:solidFill>
              </a:rPr>
              <a:t> — значит это кому-нибудь нужно?.. Значит — кто-то называет эти плевочки жемчужиной?» («Послушайте!»).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«</a:t>
            </a:r>
            <a:r>
              <a:rPr lang="ru-RU" b="1" i="1">
                <a:solidFill>
                  <a:schemeClr val="tx1"/>
                </a:solidFill>
              </a:rPr>
              <a:t>Ветром успокоения </a:t>
            </a:r>
            <a:r>
              <a:rPr lang="ru-RU">
                <a:solidFill>
                  <a:schemeClr val="tx1"/>
                </a:solidFill>
              </a:rPr>
              <a:t>потянуло на меня от этих названий» («Матренин двор», Солженицын).</a:t>
            </a:r>
            <a:br>
              <a:rPr lang="ru-RU">
                <a:solidFill>
                  <a:schemeClr val="tx1"/>
                </a:solidFill>
              </a:rPr>
            </a:b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«..</a:t>
            </a:r>
            <a:r>
              <a:rPr lang="ru-RU" b="1" i="1">
                <a:solidFill>
                  <a:schemeClr val="tx1"/>
                </a:solidFill>
              </a:rPr>
              <a:t>Дыша духами и туманами</a:t>
            </a:r>
            <a:r>
              <a:rPr lang="ru-RU">
                <a:solidFill>
                  <a:schemeClr val="tx1"/>
                </a:solidFill>
              </a:rPr>
              <a:t>. 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Она садится у окна.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И </a:t>
            </a:r>
            <a:r>
              <a:rPr lang="ru-RU" b="1" i="1">
                <a:solidFill>
                  <a:schemeClr val="tx1"/>
                </a:solidFill>
              </a:rPr>
              <a:t>веют</a:t>
            </a:r>
            <a:r>
              <a:rPr lang="ru-RU">
                <a:solidFill>
                  <a:schemeClr val="tx1"/>
                </a:solidFill>
              </a:rPr>
              <a:t> древними </a:t>
            </a:r>
            <a:r>
              <a:rPr lang="ru-RU" b="1" i="1">
                <a:solidFill>
                  <a:schemeClr val="tx1"/>
                </a:solidFill>
              </a:rPr>
              <a:t>поверьями</a:t>
            </a:r>
            <a:r>
              <a:rPr lang="ru-RU">
                <a:solidFill>
                  <a:schemeClr val="tx1"/>
                </a:solidFill>
              </a:rPr>
              <a:t> 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Ее упругие</a:t>
            </a:r>
            <a:r>
              <a:rPr lang="ru-RU" b="1" i="1">
                <a:solidFill>
                  <a:schemeClr val="tx1"/>
                </a:solidFill>
              </a:rPr>
              <a:t> шелка</a:t>
            </a:r>
            <a:r>
              <a:rPr lang="ru-RU">
                <a:solidFill>
                  <a:schemeClr val="tx1"/>
                </a:solidFill>
              </a:rPr>
              <a:t>...» («Незнакомка», Блок).</a:t>
            </a:r>
          </a:p>
        </p:txBody>
      </p:sp>
    </p:spTree>
    <p:extLst>
      <p:ext uri="{BB962C8B-B14F-4D97-AF65-F5344CB8AC3E}">
        <p14:creationId xmlns:p14="http://schemas.microsoft.com/office/powerpoint/2010/main" val="2528618147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83084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Средства выразительности: теория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 fontScale="70000" lnSpcReduction="20000"/>
          </a:bodyPr>
          <a:lstStyle/>
          <a:p>
            <a:r>
              <a:rPr lang="ru-RU" sz="2800" b="1">
                <a:solidFill>
                  <a:srgbClr val="7030A0"/>
                </a:solidFill>
              </a:rPr>
              <a:t>РАЗВЕРНУТАЯ МЕТАФОРА</a:t>
            </a:r>
            <a:r>
              <a:rPr lang="ru-RU" sz="2800">
                <a:solidFill>
                  <a:schemeClr val="tx1"/>
                </a:solidFill>
              </a:rPr>
              <a:t> – </a:t>
            </a:r>
            <a:r>
              <a:rPr lang="ru-RU" sz="2800">
                <a:solidFill>
                  <a:srgbClr val="7030A0"/>
                </a:solidFill>
              </a:rPr>
              <a:t>ряд взаимосвязанных метафор, в котором предыдущая метафора вызывает следующую.</a:t>
            </a:r>
          </a:p>
          <a:p>
            <a:r>
              <a:rPr lang="ru-RU" sz="2800">
                <a:solidFill>
                  <a:schemeClr val="tx1"/>
                </a:solidFill>
              </a:rPr>
              <a:t>Фет. «Одним толчком согнать ладью живую С наглаженных отливами песков, Одной волной подняться в жизнь иную. Учуять ветр с цветущих берегов...»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Гончаров. «...Он тихо и постепенно укладывался в простой и широкий гроб остального своего существования, сделанный собственными руками, как старцы пустынные, которые, отворотясь от жизни, копают себе могилу» («Обломов», ч. 4, глава 9).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Чехов. «Люблю, люблю... Это камень на моей шее, я иду с ним на дно, но я люблю этот камень и жить без него не могу» (Любовь Андреевна в комедии «Вишневый сад», д. 3).</a:t>
            </a:r>
            <a:br>
              <a:rPr lang="ru-RU" sz="2800">
                <a:solidFill>
                  <a:schemeClr val="tx1"/>
                </a:solidFill>
              </a:rPr>
            </a:br>
            <a:br>
              <a:rPr lang="ru-RU" sz="2800">
                <a:solidFill>
                  <a:schemeClr val="tx1"/>
                </a:solidFill>
              </a:rPr>
            </a:br>
            <a:r>
              <a:rPr lang="ru-RU" sz="2800">
                <a:solidFill>
                  <a:schemeClr val="tx1"/>
                </a:solidFill>
              </a:rPr>
              <a:t>Вы скажете, что нравственность от этого не выигрывает? Извините. Довольно людей кормили сластями; у них от этого испортился желудок: нужны горькие лекарства, едкие истины... Будет и того, что болезнь указана, а как ее излечить — это уж Бог знает!» («Герой нашего времени», предисловие).</a:t>
            </a:r>
          </a:p>
        </p:txBody>
      </p:sp>
    </p:spTree>
    <p:extLst>
      <p:ext uri="{BB962C8B-B14F-4D97-AF65-F5344CB8AC3E}">
        <p14:creationId xmlns:p14="http://schemas.microsoft.com/office/powerpoint/2010/main" val="166445080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Wisp</Template>
  <Company/>
  <PresentationFormat>Широкоэкранный</PresentationFormat>
  <Paragraphs>129</Paragraphs>
  <Slides>26</Slides>
  <Notes>0</Notes>
  <TotalTime>245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27">
      <vt:lpstr>Легкий дым</vt:lpstr>
      <vt:lpstr>Подготовка к ОГЭ-2025 по русскому языку</vt:lpstr>
      <vt:lpstr>Задание 11 ОГЭ по русскому языку. </vt:lpstr>
      <vt:lpstr>Формулировка задания 11 ОГЭ </vt:lpstr>
      <vt:lpstr>Формулировка задания 11 ОГЭ </vt:lpstr>
      <vt:lpstr>Алгоритм выполнения 11 задания  ОГЭ </vt:lpstr>
      <vt:lpstr>Алгоритм выполнения 11 задания  ОГЭ </vt:lpstr>
      <vt:lpstr>Алгоритм выполнения 11 задания  ОГЭ </vt:lpstr>
      <vt:lpstr>Средства выразительности: теория</vt:lpstr>
      <vt:lpstr>Средства выразительности: теория</vt:lpstr>
      <vt:lpstr>Средства выразительности: теория</vt:lpstr>
      <vt:lpstr>Средства выразительности: теория</vt:lpstr>
      <vt:lpstr>Средства выразительности: теория</vt:lpstr>
      <vt:lpstr>Средства выразительности: теория</vt:lpstr>
      <vt:lpstr>Средства выразительности: теория</vt:lpstr>
      <vt:lpstr>Средства выразительности: теория</vt:lpstr>
      <vt:lpstr>Средства выразительности: теория</vt:lpstr>
      <vt:lpstr>Практика. Метод дятла.</vt:lpstr>
      <vt:lpstr>Задания 10-12</vt:lpstr>
      <vt:lpstr>Задания 10 - 12</vt:lpstr>
      <vt:lpstr>Задания 10 - 12</vt:lpstr>
      <vt:lpstr>Задания 10 - 12</vt:lpstr>
      <vt:lpstr>Задания 10 - 12</vt:lpstr>
      <vt:lpstr>Задания 10 - 12</vt:lpstr>
      <vt:lpstr>Задания 10 - 12</vt:lpstr>
      <vt:lpstr>Задания 10 - 12</vt:lpstr>
      <vt:lpstr>Работу выполнила учитель русского языка и литературы ГБПОУ «1-й МОК» г. Москвы Немцева Л.В.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Admin</dc:creator>
  <cp:lastModifiedBy>Admin</cp:lastModifiedBy>
  <cp:revision>95</cp:revision>
  <dcterms:created xsi:type="dcterms:W3CDTF">2023-09-10T13:31:19Z</dcterms:created>
  <dcterms:modified xsi:type="dcterms:W3CDTF">2024-11-28T08:02:31Z</dcterms:modified>
</cp:coreProperties>
</file>