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autoCompressPictures="0">
  <p:sldMasterIdLst>
    <p:sldMasterId id="2147483648" r:id="rId1"/>
  </p:sldMasterIdLst>
  <p:sldIdLst>
    <p:sldId id="256" r:id="rId2"/>
    <p:sldId id="281" r:id="rId3"/>
    <p:sldId id="257" r:id="rId4"/>
    <p:sldId id="293" r:id="rId5"/>
    <p:sldId id="282" r:id="rId6"/>
    <p:sldId id="283" r:id="rId7"/>
    <p:sldId id="261" r:id="rId8"/>
    <p:sldId id="269" r:id="rId9"/>
    <p:sldId id="296" r:id="rId10"/>
    <p:sldId id="297" r:id="rId11"/>
    <p:sldId id="294" r:id="rId12"/>
    <p:sldId id="295" r:id="rId13"/>
    <p:sldId id="298" r:id="rId14"/>
    <p:sldId id="299" r:id="rId15"/>
    <p:sldId id="285" r:id="rId16"/>
    <p:sldId id="268" r:id="rId17"/>
    <p:sldId id="305" r:id="rId18"/>
    <p:sldId id="304" r:id="rId19"/>
    <p:sldId id="303" r:id="rId20"/>
    <p:sldId id="302" r:id="rId21"/>
    <p:sldId id="306" r:id="rId22"/>
    <p:sldId id="301" r:id="rId23"/>
    <p:sldId id="307" r:id="rId24"/>
    <p:sldId id="275" r:id="rId25"/>
  </p:sldIdLst>
  <p:sldSz cx="12192000" cy="6858000"/>
  <p:notesSz cx="6858000" cy="9144000"/>
  <p:custDataLst>
    <p:tags r:id="rId2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2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tags" Target="tags/tag1.xml" /><Relationship Id="rId27" Type="http://schemas.openxmlformats.org/officeDocument/2006/relationships/presProps" Target="presProps.xml" /><Relationship Id="rId28" Type="http://schemas.openxmlformats.org/officeDocument/2006/relationships/viewProps" Target="viewProps.xml" /><Relationship Id="rId29" Type="http://schemas.openxmlformats.org/officeDocument/2006/relationships/theme" Target="theme/theme1.xml" /><Relationship Id="rId3" Type="http://schemas.openxmlformats.org/officeDocument/2006/relationships/slide" Target="slides/slide2.xml" /><Relationship Id="rId30" Type="http://schemas.openxmlformats.org/officeDocument/2006/relationships/tableStyles" Target="tableStyles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6/19/2024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6/19/2024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6/19/2024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6/19/2024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6/19/2024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6/19/2024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6/19/2024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6/19/2024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6/19/2024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6/19/2024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6/19/2024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6/19/2024</a:t>
            </a:fld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6/19/2024</a:t>
            </a:fld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6/19/2024</a:t>
            </a:fld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6/19/2024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6/19/2024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rect l="0" t="0" r="r" b="b"/>
              <a:pathLst>
                <a:path w="140" h="503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rect l="0" t="0" r="r" b="b"/>
              <a:pathLst>
                <a:path w="41" h="22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rect l="0" t="0" r="r" b="b"/>
              <a:pathLst>
                <a:path w="90" h="206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rect l="0" t="0" r="r" b="b"/>
              <a:pathLst>
                <a:path w="25" h="52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rect l="0" t="0" r="r" b="b"/>
              <a:pathLst>
                <a:path w="28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rect l="0" t="0" r="r" b="b"/>
              <a:pathLst>
                <a:path w="44" h="11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/>
              <a:t>6/19/2024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/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ransition/>
  <p:timing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hyperlink" Target="https://rustutors.ru/oge/teoryoge/2752-zadanie-12-ogje-po-russkomu-jazyku-leksicheskij-analiz.html#hmenu-1" TargetMode="External" /><Relationship Id="rId3" Type="http://schemas.openxmlformats.org/officeDocument/2006/relationships/hyperlink" Target="https://rustutors.ru/oge/teoryoge/2752-zadanie-12-ogje-po-russkomu-jazyku-leksicheskij-analiz.html#hmenu-2" TargetMode="External" /><Relationship Id="rId4" Type="http://schemas.openxmlformats.org/officeDocument/2006/relationships/hyperlink" Target="https://rustutors.ru/oge/teoryoge/2752-zadanie-12-ogje-po-russkomu-jazyku-leksicheskij-analiz.html#hmenu-3" TargetMode="External" /><Relationship Id="rId5" Type="http://schemas.openxmlformats.org/officeDocument/2006/relationships/hyperlink" Target="https://rustutors.ru/oge/teoryoge/2752-zadanie-12-ogje-po-russkomu-jazyku-leksicheskij-analiz.html#hmenu-4" TargetMode="External" /><Relationship Id="rId6" Type="http://schemas.openxmlformats.org/officeDocument/2006/relationships/hyperlink" Target="https://rustutors.ru/oge/teoryoge/2752-zadanie-12-ogje-po-russkomu-jazyku-leksicheskij-analiz.html#hmenu-5" TargetMode="External" /><Relationship Id="rId7" Type="http://schemas.openxmlformats.org/officeDocument/2006/relationships/hyperlink" Target="https://rustutors.ru/oge/teoryoge/2752-zadanie-12-ogje-po-russkomu-jazyku-leksicheskij-analiz.html#hmenu-6" TargetMode="External" /><Relationship Id="rId8" Type="http://schemas.openxmlformats.org/officeDocument/2006/relationships/hyperlink" Target="https://rustutors.ru/oge/teoryoge/2752-zadanie-12-ogje-po-russkomu-jazyku-leksicheskij-analiz.html#hmenu-7" TargetMode="Externa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86239" y="828675"/>
            <a:ext cx="7073308" cy="3456863"/>
          </a:xfrm>
        </p:spPr>
        <p:txBody>
          <a:bodyPr>
            <a:normAutofit/>
          </a:bodyPr>
          <a:lstStyle/>
          <a:p>
            <a:pPr algn="ctr"/>
            <a:r>
              <a:rPr lang="ru-RU" b="1">
                <a:solidFill>
                  <a:srgbClr val="0070C0"/>
                </a:solidFill>
              </a:rPr>
              <a:t>Подготовка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к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ОГЭ-2025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по русскому языку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91017" y="5111727"/>
            <a:ext cx="4263840" cy="1126283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200" b="1">
                <a:solidFill>
                  <a:srgbClr val="FF0000"/>
                </a:solidFill>
              </a:rPr>
              <a:t>Задание 12. </a:t>
            </a:r>
          </a:p>
          <a:p>
            <a:pPr algn="ctr"/>
            <a:r>
              <a:rPr lang="ru-RU" sz="3200" b="1">
                <a:solidFill>
                  <a:srgbClr val="FF0000"/>
                </a:solidFill>
              </a:rPr>
              <a:t>Теория и практика.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6" y="508369"/>
            <a:ext cx="288000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0686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4885" y="198052"/>
            <a:ext cx="9909726" cy="733281"/>
          </a:xfrm>
        </p:spPr>
        <p:txBody>
          <a:bodyPr>
            <a:normAutofit/>
          </a:bodyPr>
          <a:lstStyle/>
          <a:p>
            <a:pPr algn="ctr"/>
            <a:r>
              <a:rPr lang="ru-RU" sz="3200" b="1">
                <a:solidFill>
                  <a:schemeClr val="tx1"/>
                </a:solidFill>
              </a:rPr>
              <a:t>Лексика по сфере употребления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4885" y="1089505"/>
            <a:ext cx="10410848" cy="5768495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>
                <a:solidFill>
                  <a:schemeClr val="tx1"/>
                </a:solidFill>
              </a:rPr>
              <a:t>С точки зрения употребления лексика бывает: 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b="1">
                <a:solidFill>
                  <a:srgbClr val="C00000"/>
                </a:solidFill>
              </a:rPr>
              <a:t>Общеупотребительная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>
                <a:solidFill>
                  <a:srgbClr val="C00000"/>
                </a:solidFill>
              </a:rPr>
              <a:t>Ограниченная в употреблении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b="1">
                <a:solidFill>
                  <a:schemeClr val="tx1"/>
                </a:solidFill>
              </a:rPr>
              <a:t>Общеупотребительные слова</a:t>
            </a:r>
            <a:r>
              <a:rPr lang="ru-RU">
                <a:solidFill>
                  <a:schemeClr val="tx1"/>
                </a:solidFill>
              </a:rPr>
              <a:t> – это те, которые известны всем носителям языка, независимо от рода их деятельности и территории проживания.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>
                <a:solidFill>
                  <a:schemeClr val="tx1"/>
                </a:solidFill>
              </a:rPr>
              <a:t>К словам с </a:t>
            </a:r>
            <a:r>
              <a:rPr lang="ru-RU" b="1">
                <a:solidFill>
                  <a:schemeClr val="tx1"/>
                </a:solidFill>
              </a:rPr>
              <a:t>ограниченной сферой употребления</a:t>
            </a:r>
            <a:r>
              <a:rPr lang="ru-RU">
                <a:solidFill>
                  <a:schemeClr val="tx1"/>
                </a:solidFill>
              </a:rPr>
              <a:t> относятся: 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b="1">
                <a:solidFill>
                  <a:schemeClr val="tx1"/>
                </a:solidFill>
              </a:rPr>
              <a:t>Диалектизмы </a:t>
            </a:r>
            <a:endParaRPr lang="ru-RU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b="1">
                <a:solidFill>
                  <a:schemeClr val="tx1"/>
                </a:solidFill>
              </a:rPr>
              <a:t>Жаргонизмы </a:t>
            </a:r>
            <a:endParaRPr lang="ru-RU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b="1">
                <a:solidFill>
                  <a:schemeClr val="tx1"/>
                </a:solidFill>
              </a:rPr>
              <a:t>Профессионализмы </a:t>
            </a:r>
            <a:endParaRPr lang="ru-RU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b="1">
                <a:solidFill>
                  <a:schemeClr val="tx1"/>
                </a:solidFill>
              </a:rPr>
              <a:t>Просторечная лексика</a:t>
            </a:r>
            <a:r>
              <a:rPr lang="ru-RU">
                <a:solidFill>
                  <a:schemeClr val="tx1"/>
                </a:solidFill>
              </a:rPr>
              <a:t>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b="1">
                <a:solidFill>
                  <a:srgbClr val="C00000"/>
                </a:solidFill>
              </a:rPr>
              <a:t>Диалектизмы</a:t>
            </a:r>
            <a:r>
              <a:rPr lang="ru-RU">
                <a:solidFill>
                  <a:srgbClr val="C00000"/>
                </a:solidFill>
              </a:rPr>
              <a:t> – слова, известные только жителям определенной местности.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b="1" i="1">
                <a:solidFill>
                  <a:srgbClr val="002060"/>
                </a:solidFill>
              </a:rPr>
              <a:t>Примеры:</a:t>
            </a:r>
            <a:r>
              <a:rPr lang="ru-RU" i="1">
                <a:solidFill>
                  <a:srgbClr val="002060"/>
                </a:solidFill>
              </a:rPr>
              <a:t> бурак - свёкла, баской - красивый, яруга – овраг, завируха – метель, канка – индюшка, сугибель – крутой поворот</a:t>
            </a:r>
            <a:endParaRPr lang="ru-RU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820854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4885" y="6301"/>
            <a:ext cx="9909726" cy="705716"/>
          </a:xfrm>
        </p:spPr>
        <p:txBody>
          <a:bodyPr>
            <a:normAutofit/>
          </a:bodyPr>
          <a:lstStyle/>
          <a:p>
            <a:pPr algn="ctr"/>
            <a:r>
              <a:rPr lang="ru-RU" sz="3200" b="1">
                <a:solidFill>
                  <a:schemeClr val="tx1"/>
                </a:solidFill>
              </a:rPr>
              <a:t>Лексика по сфере употребления</a:t>
            </a:r>
            <a:endParaRPr lang="ru-RU" sz="32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4885" y="903768"/>
            <a:ext cx="10478582" cy="5954232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b="1">
                <a:solidFill>
                  <a:srgbClr val="C00000"/>
                </a:solidFill>
              </a:rPr>
              <a:t>Термин</a:t>
            </a:r>
            <a:r>
              <a:rPr lang="ru-RU">
                <a:solidFill>
                  <a:srgbClr val="C00000"/>
                </a:solidFill>
              </a:rPr>
              <a:t> - слово или сочетание слов, являющееся официально принятым, узаконенным наименованием какого-либо понятия науки, техники и т.д. </a:t>
            </a:r>
            <a:endParaRPr lang="ru-RU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b="1">
                <a:solidFill>
                  <a:schemeClr val="tx1"/>
                </a:solidFill>
              </a:rPr>
              <a:t>Профессионализмы</a:t>
            </a:r>
            <a:r>
              <a:rPr lang="ru-RU">
                <a:solidFill>
                  <a:schemeClr val="tx1"/>
                </a:solidFill>
              </a:rPr>
              <a:t> – слова, употребляемые в речи людей, работающих в одной области, имеющих общую специальность (бахтарма (внутренняя сторона кожи), подмалевок (подготовительная работа над картиной)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>
                <a:solidFill>
                  <a:schemeClr val="tx1"/>
                </a:solidFill>
              </a:rPr>
              <a:t>К терминам и профессионализмам примыкают </a:t>
            </a:r>
            <a:r>
              <a:rPr lang="ru-RU" b="1">
                <a:solidFill>
                  <a:schemeClr val="tx1"/>
                </a:solidFill>
              </a:rPr>
              <a:t>профессиональные жаргонизмы</a:t>
            </a:r>
            <a:r>
              <a:rPr lang="ru-RU">
                <a:solidFill>
                  <a:schemeClr val="tx1"/>
                </a:solidFill>
              </a:rPr>
              <a:t> — неофициальные обозначения понятий, используемые представителями той или иной профессии </a:t>
            </a:r>
            <a:r>
              <a:rPr lang="ru-RU" i="1">
                <a:solidFill>
                  <a:schemeClr val="tx1"/>
                </a:solidFill>
              </a:rPr>
              <a:t>(соляная кислота - солянка, гауптвахта — губа, гражданская жизнь — гражданка, демобилизация — дембель, боцман — дракон, капитан — кэп и др.)</a:t>
            </a:r>
            <a:r>
              <a:rPr lang="ru-RU">
                <a:solidFill>
                  <a:schemeClr val="tx1"/>
                </a:solidFill>
              </a:rPr>
              <a:t>. Профессиональные жаргонизмы, как правило, экспрессивно окрашены.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b="1">
                <a:solidFill>
                  <a:schemeClr val="tx1"/>
                </a:solidFill>
              </a:rPr>
              <a:t>Жаргонизмы</a:t>
            </a:r>
            <a:r>
              <a:rPr lang="ru-RU">
                <a:solidFill>
                  <a:schemeClr val="tx1"/>
                </a:solidFill>
              </a:rPr>
              <a:t> – слова, употребление которых ограничено социальной средой, возрастом, профессией, общностью интересов.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>
                <a:solidFill>
                  <a:schemeClr val="tx1"/>
                </a:solidFill>
              </a:rPr>
              <a:t>Жаргон может возникать в любом достаточно устойчивом коллективе. Существует жаргон школьников, жаргон студентов, молодежный и армейский жаргоны, жаргоны музыкантов и любителей спорта</a:t>
            </a:r>
          </a:p>
        </p:txBody>
      </p:sp>
    </p:spTree>
    <p:extLst>
      <p:ext uri="{BB962C8B-B14F-4D97-AF65-F5344CB8AC3E}">
        <p14:creationId xmlns:p14="http://schemas.microsoft.com/office/powerpoint/2010/main" val="1532249321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626" y="185737"/>
            <a:ext cx="9909726" cy="885681"/>
          </a:xfrm>
        </p:spPr>
        <p:txBody>
          <a:bodyPr>
            <a:normAutofit/>
          </a:bodyPr>
          <a:lstStyle/>
          <a:p>
            <a:pPr algn="ctr"/>
            <a:r>
              <a:rPr lang="ru-RU" sz="3600" b="1"/>
              <a:t>Происхождение слов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4933" y="1270000"/>
            <a:ext cx="9533467" cy="5402263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200" b="1">
                <a:solidFill>
                  <a:srgbClr val="7030A0"/>
                </a:solidFill>
              </a:rPr>
              <a:t>С точки зрения происхождения лексика русского языка состоит из: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200" b="1">
                <a:solidFill>
                  <a:srgbClr val="7030A0"/>
                </a:solidFill>
              </a:rPr>
              <a:t>Исконно русской лексики </a:t>
            </a:r>
          </a:p>
          <a:p>
            <a:r>
              <a:rPr lang="ru-RU" sz="2200" b="1" i="1">
                <a:solidFill>
                  <a:schemeClr val="tx1"/>
                </a:solidFill>
              </a:rPr>
              <a:t>Например: </a:t>
            </a:r>
            <a:r>
              <a:rPr lang="ru-RU" sz="2200" i="1">
                <a:solidFill>
                  <a:schemeClr val="tx1"/>
                </a:solidFill>
              </a:rPr>
              <a:t>мать, брат, сестра, два, три, берег, болото, ветер, бобр, волк, выдра, гусь, брать, быть, вертеть и др.</a:t>
            </a:r>
            <a:r>
              <a:rPr lang="ru-RU" sz="2200">
                <a:solidFill>
                  <a:schemeClr val="tx1"/>
                </a:solidFill>
              </a:rPr>
              <a:t> 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ru-RU" sz="2200" b="1">
                <a:solidFill>
                  <a:srgbClr val="7030A0"/>
                </a:solidFill>
              </a:rPr>
              <a:t>Заимствованной лексики </a:t>
            </a:r>
            <a:r>
              <a:rPr lang="ru-RU" sz="2200">
                <a:solidFill>
                  <a:srgbClr val="7030A0"/>
                </a:solidFill>
              </a:rPr>
              <a:t>(к заимствованным относятся слова, пришедшие из других языков)</a:t>
            </a:r>
          </a:p>
          <a:p>
            <a:r>
              <a:rPr lang="ru-RU" sz="2200" b="1" i="1">
                <a:solidFill>
                  <a:schemeClr val="tx1"/>
                </a:solidFill>
              </a:rPr>
              <a:t>Например:</a:t>
            </a:r>
            <a:r>
              <a:rPr lang="ru-RU" sz="2200" i="1">
                <a:solidFill>
                  <a:schemeClr val="tx1"/>
                </a:solidFill>
              </a:rPr>
              <a:t> бордо, боржоми, ампер, ватт, абстрактный, доктрина, импорт, экспорт, аншлаг, армия, ахинея, эвакуация, эдем, экран, элемент вафли, графин, гений, герой, анкета, кеды и т.д. </a:t>
            </a:r>
            <a:endParaRPr lang="ru-RU" sz="2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59173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DA9871-B971-4138-9321-5B98F9418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8273" y="-118533"/>
            <a:ext cx="8915399" cy="989249"/>
          </a:xfrm>
        </p:spPr>
        <p:txBody>
          <a:bodyPr>
            <a:normAutofit/>
          </a:bodyPr>
          <a:lstStyle/>
          <a:p>
            <a:r>
              <a:rPr lang="ru-RU" sz="3200" b="1">
                <a:solidFill>
                  <a:schemeClr val="tx1"/>
                </a:solidFill>
              </a:rPr>
              <a:t>Активный и пассивный запас лексики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2A77F6-767B-40DD-B46B-1D88CC15C9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74800" y="1083734"/>
            <a:ext cx="10617199" cy="5554132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b="1">
                <a:solidFill>
                  <a:srgbClr val="C00000"/>
                </a:solidFill>
              </a:rPr>
              <a:t>Лексика активного запаса 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В активный словарный запас входят те повседневно употребляемые слова, значение которых понятно всем людям, говорящим на данном языке.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b="1">
                <a:solidFill>
                  <a:srgbClr val="C00000"/>
                </a:solidFill>
              </a:rPr>
              <a:t>Лексика пассивного запаса 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К лексике пассивного запаса относятся устаревшие и новые (неологизмы) слова.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b="1">
                <a:solidFill>
                  <a:srgbClr val="C00000"/>
                </a:solidFill>
              </a:rPr>
              <a:t>Неологизмы</a:t>
            </a:r>
            <a:r>
              <a:rPr lang="ru-RU">
                <a:solidFill>
                  <a:schemeClr val="tx1"/>
                </a:solidFill>
              </a:rPr>
              <a:t> - новые слова, появляющиеся в языке в результате возникновения новых понятий, явлений, качеств.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b="1" i="1">
                <a:solidFill>
                  <a:srgbClr val="C00000"/>
                </a:solidFill>
              </a:rPr>
              <a:t>Примеры:</a:t>
            </a:r>
            <a:r>
              <a:rPr lang="ru-RU" i="1">
                <a:solidFill>
                  <a:srgbClr val="C00000"/>
                </a:solidFill>
              </a:rPr>
              <a:t> грант, дайджест, импичмент, кикбоксинг, брокер, бутик и т.д </a:t>
            </a:r>
            <a:br>
              <a:rPr lang="ru-RU">
                <a:solidFill>
                  <a:schemeClr val="tx1"/>
                </a:solidFill>
              </a:rPr>
            </a:b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>
                <a:solidFill>
                  <a:schemeClr val="tx1"/>
                </a:solidFill>
              </a:rPr>
              <a:t>Пополнение словаря осуществляется за счет заимствований, появления новых значений у уже имеющихся в языке слов или по моделям русского словообразования. </a:t>
            </a:r>
            <a:br>
              <a:rPr lang="ru-RU">
                <a:solidFill>
                  <a:schemeClr val="tx1"/>
                </a:solidFill>
              </a:rPr>
            </a:b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>
                <a:solidFill>
                  <a:schemeClr val="tx1"/>
                </a:solidFill>
              </a:rPr>
              <a:t>После того как новое слово становится общеупотребительным, общедоступным, оно перестает быть неологизмом.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>
                <a:solidFill>
                  <a:schemeClr val="tx1"/>
                </a:solidFill>
              </a:rPr>
              <a:t>В зависимости от условий создания неологизмов их можно разделить на </a:t>
            </a:r>
            <a:r>
              <a:rPr lang="ru-RU" b="1">
                <a:solidFill>
                  <a:srgbClr val="C00000"/>
                </a:solidFill>
              </a:rPr>
              <a:t>общеязыковые</a:t>
            </a:r>
            <a:r>
              <a:rPr lang="ru-RU">
                <a:solidFill>
                  <a:schemeClr val="tx1"/>
                </a:solidFill>
              </a:rPr>
              <a:t> (появившиеся вместе с новыми понятиями и явлениями) и </a:t>
            </a:r>
            <a:r>
              <a:rPr lang="ru-RU" b="1">
                <a:solidFill>
                  <a:srgbClr val="C00000"/>
                </a:solidFill>
              </a:rPr>
              <a:t>индивидуально-авторские</a:t>
            </a:r>
            <a:r>
              <a:rPr lang="ru-RU">
                <a:solidFill>
                  <a:schemeClr val="tx1"/>
                </a:solidFill>
              </a:rPr>
              <a:t> (введенные в употребление конкретным автором). </a:t>
            </a:r>
          </a:p>
        </p:txBody>
      </p:sp>
    </p:spTree>
    <p:extLst>
      <p:ext uri="{BB962C8B-B14F-4D97-AF65-F5344CB8AC3E}">
        <p14:creationId xmlns:p14="http://schemas.microsoft.com/office/powerpoint/2010/main" val="2045396894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DA9871-B971-4138-9321-5B98F9418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1865" y="16934"/>
            <a:ext cx="8915399" cy="853782"/>
          </a:xfrm>
        </p:spPr>
        <p:txBody>
          <a:bodyPr>
            <a:normAutofit/>
          </a:bodyPr>
          <a:lstStyle/>
          <a:p>
            <a:pPr algn="ctr"/>
            <a:r>
              <a:rPr lang="ru-RU" sz="3600" b="1">
                <a:solidFill>
                  <a:schemeClr val="tx1"/>
                </a:solidFill>
              </a:rPr>
              <a:t>Устаревшие слова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2A77F6-767B-40DD-B46B-1D88CC15C9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40933" y="1124716"/>
            <a:ext cx="10651067" cy="5597817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b="1">
                <a:solidFill>
                  <a:srgbClr val="7030A0"/>
                </a:solidFill>
              </a:rPr>
              <a:t>Устаревшие слова</a:t>
            </a:r>
            <a:r>
              <a:rPr lang="ru-RU">
                <a:solidFill>
                  <a:srgbClr val="7030A0"/>
                </a:solidFill>
              </a:rPr>
              <a:t> </a:t>
            </a:r>
            <a:r>
              <a:rPr lang="ru-RU">
                <a:solidFill>
                  <a:schemeClr val="tx1"/>
                </a:solidFill>
              </a:rPr>
              <a:t>– </a:t>
            </a:r>
            <a:r>
              <a:rPr lang="ru-RU">
                <a:solidFill>
                  <a:srgbClr val="7030A0"/>
                </a:solidFill>
              </a:rPr>
              <a:t>это слова, вышедшие из активного употребления.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b="1">
                <a:solidFill>
                  <a:srgbClr val="7030A0"/>
                </a:solidFill>
              </a:rPr>
              <a:t>К устаревшей лексике относятся: </a:t>
            </a:r>
            <a:br>
              <a:rPr lang="ru-RU">
                <a:solidFill>
                  <a:schemeClr val="tx1"/>
                </a:solidFill>
              </a:rPr>
            </a:b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b="1">
                <a:solidFill>
                  <a:srgbClr val="7030A0"/>
                </a:solidFill>
              </a:rPr>
              <a:t>Историзмы</a:t>
            </a:r>
            <a:r>
              <a:rPr lang="ru-RU">
                <a:solidFill>
                  <a:srgbClr val="7030A0"/>
                </a:solidFill>
              </a:rPr>
              <a:t> </a:t>
            </a:r>
            <a:r>
              <a:rPr lang="ru-RU">
                <a:solidFill>
                  <a:schemeClr val="tx1"/>
                </a:solidFill>
              </a:rPr>
              <a:t>– названия исчезнувших предметов, явлений</a:t>
            </a:r>
          </a:p>
          <a:p>
            <a:r>
              <a:rPr lang="ru-RU" b="1" i="1">
                <a:solidFill>
                  <a:srgbClr val="7030A0"/>
                </a:solidFill>
              </a:rPr>
              <a:t>Например:</a:t>
            </a:r>
            <a:r>
              <a:rPr lang="ru-RU" i="1">
                <a:solidFill>
                  <a:schemeClr val="tx1"/>
                </a:solidFill>
              </a:rPr>
              <a:t> опричник, боярин, стрелец, кольчуга, городовой</a:t>
            </a:r>
            <a:r>
              <a:rPr lang="ru-RU">
                <a:solidFill>
                  <a:schemeClr val="tx1"/>
                </a:solidFill>
              </a:rPr>
              <a:t> </a:t>
            </a:r>
            <a:br>
              <a:rPr lang="ru-RU">
                <a:solidFill>
                  <a:schemeClr val="tx1"/>
                </a:solidFill>
              </a:rPr>
            </a:b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Историзмы не имеют синонимов в современном русском языке. Объяснить их значение можно только прибегнув к энциклопедическому описанию. </a:t>
            </a:r>
            <a:br>
              <a:rPr lang="ru-RU">
                <a:solidFill>
                  <a:schemeClr val="tx1"/>
                </a:solidFill>
              </a:rPr>
            </a:b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b="1">
                <a:solidFill>
                  <a:srgbClr val="7030A0"/>
                </a:solidFill>
              </a:rPr>
              <a:t>Архаизмы</a:t>
            </a:r>
            <a:r>
              <a:rPr lang="ru-RU">
                <a:solidFill>
                  <a:srgbClr val="7030A0"/>
                </a:solidFill>
              </a:rPr>
              <a:t> </a:t>
            </a:r>
            <a:r>
              <a:rPr lang="ru-RU">
                <a:solidFill>
                  <a:schemeClr val="tx1"/>
                </a:solidFill>
              </a:rPr>
              <a:t>– слова, которые в процессе развития языка были заменены синонимами, являющимися другими наименованиями того же понятия.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b="1" i="1">
                <a:solidFill>
                  <a:srgbClr val="7030A0"/>
                </a:solidFill>
              </a:rPr>
              <a:t>Например:</a:t>
            </a:r>
            <a:r>
              <a:rPr lang="ru-RU" i="1">
                <a:solidFill>
                  <a:schemeClr val="tx1"/>
                </a:solidFill>
              </a:rPr>
              <a:t> сей – этот, брадобрей – парикмахер, вседневно - всегда, чадо - ребенок, перст - палец, глаголить – говорить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>
                <a:solidFill>
                  <a:schemeClr val="tx1"/>
                </a:solidFill>
              </a:rPr>
              <a:t>Устаревшими, архаичными могут быть как однозначные слова, так и отдельные значения многозначного слова: красный (красивый), изрядно (отлично), натура (природа).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74948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4300" y="1581372"/>
            <a:ext cx="8911687" cy="3219227"/>
          </a:xfrm>
        </p:spPr>
        <p:txBody>
          <a:bodyPr>
            <a:normAutofit/>
          </a:bodyPr>
          <a:lstStyle/>
          <a:p>
            <a:pPr algn="ctr"/>
            <a:r>
              <a:rPr lang="ru-RU" sz="5400" b="1">
                <a:solidFill>
                  <a:srgbClr val="C00000"/>
                </a:solidFill>
              </a:rPr>
              <a:t>Практика. </a:t>
            </a:r>
            <a:br>
              <a:rPr lang="ru-RU" sz="5400" b="1">
                <a:solidFill>
                  <a:srgbClr val="C00000"/>
                </a:solidFill>
              </a:rPr>
            </a:br>
            <a:r>
              <a:rPr lang="ru-RU" sz="5400" b="1">
                <a:solidFill>
                  <a:srgbClr val="C00000"/>
                </a:solidFill>
              </a:rPr>
              <a:t>Метод дятла.</a:t>
            </a:r>
          </a:p>
        </p:txBody>
      </p:sp>
    </p:spTree>
    <p:extLst>
      <p:ext uri="{BB962C8B-B14F-4D97-AF65-F5344CB8AC3E}">
        <p14:creationId xmlns:p14="http://schemas.microsoft.com/office/powerpoint/2010/main" val="1147177511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30437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Задания 10, 11, 12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518" y="925033"/>
            <a:ext cx="10481706" cy="5800724"/>
          </a:xfrm>
        </p:spPr>
        <p:txBody>
          <a:bodyPr>
            <a:normAutofit fontScale="92500" lnSpcReduction="10000"/>
          </a:bodyPr>
          <a:lstStyle/>
          <a:p>
            <a:r>
              <a:rPr lang="ru-RU" b="1">
                <a:solidFill>
                  <a:schemeClr val="tx1"/>
                </a:solidFill>
              </a:rPr>
              <a:t>Прочитайте текст и выполните задания 10–12.</a:t>
            </a:r>
            <a:endParaRPr lang="ru-RU">
              <a:solidFill>
                <a:schemeClr val="tx1"/>
              </a:solidFill>
            </a:endParaRPr>
          </a:p>
          <a:p>
            <a:r>
              <a:rPr lang="ru-RU">
                <a:solidFill>
                  <a:schemeClr val="tx1"/>
                </a:solidFill>
              </a:rPr>
              <a:t>(1)На столе в комнатушке лежали драные-передраные книги, и мне надлежало, пользуясь клеем, пачкой папиросной бумаги, газетами и цветными карандашами, склеивать рваные страницы, прикреплять к серединке оторванные, укреплять корешок и обложку, а потом обёртывать книгу газетой, на которую следовало приклеить кусок чистой бумаги с красиво, печатными буквами написанными названием и фамилией автора.</a:t>
            </a:r>
          </a:p>
          <a:p>
            <a:r>
              <a:rPr lang="ru-RU">
                <a:solidFill>
                  <a:schemeClr val="tx1"/>
                </a:solidFill>
              </a:rPr>
              <a:t>(2)«Одетую» мной книгу Житкова «Что я видел» Татьяна Львовна признала образцовой, и я, уединившись в библиотечных кулисах, множил, вдохновлённый похвалой, свои образцы.</a:t>
            </a:r>
          </a:p>
          <a:p>
            <a:r>
              <a:rPr lang="ru-RU">
                <a:solidFill>
                  <a:schemeClr val="tx1"/>
                </a:solidFill>
              </a:rPr>
              <a:t>(3)Благоговейная тишина, запахи книг оказывали на меня магическое действие. (4)На моём счету числилось пока что ничтожно мало прочитанного, зато всякий раз именно в этой тишине книжные герои оживали в моём воображении! (5)Не дома, где мне никто не мешал, не в школе, где всегда в изобилии приходят посторонние мысли, не по дороге домой или из дома, когда у всякого человека есть множество способов подумать о разных разностях, а вот именно здесь, в тишине закутка, ярко и зримо представали передо мной расцвеченные, ожившие сцены, и я превращался в самых неожиданных героев.</a:t>
            </a:r>
          </a:p>
          <a:p>
            <a:r>
              <a:rPr lang="ru-RU">
                <a:solidFill>
                  <a:schemeClr val="tx1"/>
                </a:solidFill>
              </a:rPr>
              <a:t>(6)Кем я только не был!</a:t>
            </a:r>
          </a:p>
          <a:p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169648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30437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Задания 10, 11, 12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518" y="1057276"/>
            <a:ext cx="10481706" cy="5800724"/>
          </a:xfrm>
        </p:spPr>
        <p:txBody>
          <a:bodyPr>
            <a:normAutofit lnSpcReduction="10000"/>
          </a:bodyPr>
          <a:lstStyle/>
          <a:p>
            <a:r>
              <a:rPr lang="ru-RU">
                <a:solidFill>
                  <a:schemeClr val="tx1"/>
                </a:solidFill>
              </a:rPr>
              <a:t>(7)И Филипком из рассказа графа Льва Толстого, правда, я при этом замечательно и с выражением умел читать, и, когда учитель в рассказе предлагал мне открыть букварь, я шпарил все слова подряд, без ошибок, приводя в недоумение и ребят в классе, и учителя, и, наверное, самого графа, потому что весь его рассказ по моей воле поразительно менялся. (8)А я улыбался и въявь, и в своём воображении и, как маленький Филипок, утирал мокрый от волнения лоб большой шапкой, нарисованной на картинке.</a:t>
            </a:r>
          </a:p>
          <a:p>
            <a:r>
              <a:rPr lang="ru-RU">
                <a:solidFill>
                  <a:schemeClr val="tx1"/>
                </a:solidFill>
              </a:rPr>
              <a:t>(9)Я представлял себя и царевичем, сыном Гвидона, и менял действие сказки Пушкина, потому как поступал, на мой взгляд, разумнее: тяпнув в нос или щёку сватью и бабу Бабариху, я прилетал к отцу, оборачивался самим собой и объяснял неразумному, хоть и доброму, Гвидону, что к чему в этой затянувшейся истории.</a:t>
            </a:r>
          </a:p>
          <a:p>
            <a:r>
              <a:rPr lang="ru-RU">
                <a:solidFill>
                  <a:schemeClr val="tx1"/>
                </a:solidFill>
              </a:rPr>
              <a:t>(10)Или я представлял себя Гаврошем и свистел, издеваясь над солдатами, на самом верху баррикады. (11)Я отбивал чечётку на каком-то старом табурете, показывал нос врагам, а пули жужжали рядом, и ни одна из них не задевала меня, и меня не убивали, как Гавроша, я отступал вместе с последними коммунарами, прятался в проходных дворах. (12) Потом я ехал в родной город и оказывался здесь, в библиотечном закутке, и от меня ещё пахло порохом парижских сражений.</a:t>
            </a:r>
          </a:p>
          <a:p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072346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92076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Задания 10, 11, 12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518" y="863600"/>
            <a:ext cx="10586482" cy="5994400"/>
          </a:xfrm>
        </p:spPr>
        <p:txBody>
          <a:bodyPr>
            <a:normAutofit fontScale="85000" lnSpcReduction="20000"/>
          </a:bodyPr>
          <a:lstStyle/>
          <a:p>
            <a:r>
              <a:rPr lang="ru-RU" sz="2100">
                <a:solidFill>
                  <a:schemeClr val="tx1"/>
                </a:solidFill>
              </a:rPr>
              <a:t>(13)Сочиняя исправленные сюжеты, я замирал, глаза мои, наверное, останавливались, потому что, если фантазия накатывала на меня при свидетелях, я перехватывал их удивлённые взгляды, – одним словом, воображая, я не только оказывался в другой жизни, но ещё и уходил из этой.</a:t>
            </a:r>
          </a:p>
          <a:p>
            <a:r>
              <a:rPr lang="ru-RU" sz="2100">
                <a:solidFill>
                  <a:schemeClr val="tx1"/>
                </a:solidFill>
              </a:rPr>
              <a:t>(По А.А. Лиханову*)</a:t>
            </a:r>
          </a:p>
          <a:p>
            <a:r>
              <a:rPr lang="ru-RU" sz="2100" b="1" i="1">
                <a:solidFill>
                  <a:schemeClr val="tx1"/>
                </a:solidFill>
              </a:rPr>
              <a:t>* Альберт Анатольевич Лиханов</a:t>
            </a:r>
            <a:r>
              <a:rPr lang="ru-RU" sz="2100" i="1">
                <a:solidFill>
                  <a:schemeClr val="tx1"/>
                </a:solidFill>
              </a:rPr>
              <a:t> (род. в 1935 г.) – писатель, журналист, председатель Российского детского фонда. Особое внимание в своих произведениях писатель уделяет роли семьи и школы в воспитании ребёнка, в формировании его характера.   </a:t>
            </a:r>
            <a:r>
              <a:rPr lang="ru-RU" sz="2100">
                <a:solidFill>
                  <a:schemeClr val="tx1"/>
                </a:solidFill>
              </a:rPr>
              <a:t> </a:t>
            </a:r>
          </a:p>
          <a:p>
            <a:br>
              <a:rPr lang="ru-RU" sz="2100">
                <a:solidFill>
                  <a:schemeClr val="tx1"/>
                </a:solidFill>
              </a:rPr>
            </a:br>
            <a:r>
              <a:rPr lang="ru-RU" sz="2100" b="1">
                <a:solidFill>
                  <a:schemeClr val="tx1"/>
                </a:solidFill>
              </a:rPr>
              <a:t>Задание 10. Какие из высказываний соответствуют содержанию текста? Укажите номера ответов.</a:t>
            </a:r>
          </a:p>
          <a:p>
            <a:pPr lvl="0"/>
            <a:r>
              <a:rPr lang="ru-RU" sz="2100">
                <a:solidFill>
                  <a:schemeClr val="tx1"/>
                </a:solidFill>
              </a:rPr>
              <a:t>1. Герой-рассказчик должен был перебирать книги и расставлять их на полках.</a:t>
            </a:r>
          </a:p>
          <a:p>
            <a:pPr lvl="0"/>
            <a:r>
              <a:rPr lang="ru-RU" sz="2100">
                <a:solidFill>
                  <a:schemeClr val="tx1"/>
                </a:solidFill>
              </a:rPr>
              <a:t>2. Благоговейная тишина, запахи книг оказывали на героя-рассказчика «магическое действие».</a:t>
            </a:r>
          </a:p>
          <a:p>
            <a:pPr lvl="0"/>
            <a:r>
              <a:rPr lang="ru-RU" sz="2100">
                <a:solidFill>
                  <a:schemeClr val="tx1"/>
                </a:solidFill>
              </a:rPr>
              <a:t>3. Герой-рассказчик, подклеивая книги, мысленно превращался в героев книг, фантазируя, менял сюжеты по своему усмотрению и в это время забывал, где он находится.</a:t>
            </a:r>
          </a:p>
          <a:p>
            <a:pPr lvl="0"/>
            <a:r>
              <a:rPr lang="ru-RU" sz="2100">
                <a:solidFill>
                  <a:schemeClr val="tx1"/>
                </a:solidFill>
              </a:rPr>
              <a:t>4. Уединённость и тишина библиотеки мешали герою-рассказчику сосредоточенно работать.</a:t>
            </a:r>
          </a:p>
          <a:p>
            <a:pPr lvl="0"/>
            <a:r>
              <a:rPr lang="ru-RU" sz="2100">
                <a:solidFill>
                  <a:schemeClr val="tx1"/>
                </a:solidFill>
              </a:rPr>
              <a:t>Воображая себя героями книг, герой-рассказчик с удовольствием делился своими впечатлениями с читателями в библиотеке.</a:t>
            </a:r>
          </a:p>
          <a:p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002794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30437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Задания 10, 11, 12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518" y="1091565"/>
            <a:ext cx="10247815" cy="5496346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Задание 10. Какие из высказываний соответствуют содержанию текста? Укажите номера ответов.</a:t>
            </a:r>
          </a:p>
          <a:p>
            <a:pPr lvl="0"/>
            <a:r>
              <a:rPr lang="ru-RU">
                <a:solidFill>
                  <a:schemeClr val="tx1"/>
                </a:solidFill>
              </a:rPr>
              <a:t>1. Герой-рассказчик должен был перебирать книги и расставлять их на полках.</a:t>
            </a:r>
          </a:p>
          <a:p>
            <a:pPr lvl="0"/>
            <a:r>
              <a:rPr lang="ru-RU">
                <a:solidFill>
                  <a:schemeClr val="tx1"/>
                </a:solidFill>
              </a:rPr>
              <a:t>2. Благоговейная тишина, запахи книг оказывали на героя-рассказчика «магическое действие».</a:t>
            </a:r>
          </a:p>
          <a:p>
            <a:pPr lvl="0"/>
            <a:r>
              <a:rPr lang="ru-RU">
                <a:solidFill>
                  <a:schemeClr val="tx1"/>
                </a:solidFill>
              </a:rPr>
              <a:t>3. Герой-рассказчик, подклеивая книги, мысленно превращался в героев книг, фантазируя, менял сюжеты по своему усмотрению и в это время забывал, где он находится.</a:t>
            </a:r>
          </a:p>
          <a:p>
            <a:pPr lvl="0"/>
            <a:r>
              <a:rPr lang="ru-RU">
                <a:solidFill>
                  <a:schemeClr val="tx1"/>
                </a:solidFill>
              </a:rPr>
              <a:t>4. Уединённость и тишина библиотеки мешали герою-рассказчику сосредоточенно работать.</a:t>
            </a:r>
          </a:p>
          <a:p>
            <a:pPr lvl="0"/>
            <a:r>
              <a:rPr lang="ru-RU">
                <a:solidFill>
                  <a:schemeClr val="tx1"/>
                </a:solidFill>
              </a:rPr>
              <a:t>5. Воображая себя героями книг, герой-рассказчик с удовольствием делился своими впечатлениями с читателями в библиотеке.</a:t>
            </a:r>
          </a:p>
          <a:p>
            <a:r>
              <a:rPr lang="ru-RU" b="1">
                <a:solidFill>
                  <a:schemeClr val="tx1"/>
                </a:solidFill>
              </a:rPr>
              <a:t>                                                                                                    </a:t>
            </a:r>
            <a:r>
              <a:rPr lang="ru-RU" sz="2400" b="1">
                <a:solidFill>
                  <a:srgbClr val="C00000"/>
                </a:solidFill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988095972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5786" y="155520"/>
            <a:ext cx="10101113" cy="2162377"/>
          </a:xfrm>
        </p:spPr>
        <p:txBody>
          <a:bodyPr>
            <a:normAutofit/>
          </a:bodyPr>
          <a:lstStyle/>
          <a:p>
            <a:pPr algn="ctr"/>
            <a:r>
              <a:rPr lang="ru-RU" sz="3600" b="1"/>
              <a:t>Задание  </a:t>
            </a:r>
            <a:r>
              <a:rPr lang="en-US" sz="3600" b="1"/>
              <a:t>12 </a:t>
            </a:r>
            <a:r>
              <a:rPr lang="ru-RU" sz="3600" b="1"/>
              <a:t>ОГЭ по русскому языку.</a:t>
            </a:r>
            <a:r>
              <a:rPr lang="ru-RU" b="1"/>
              <a:t> Лексический анализ.</a:t>
            </a:r>
            <a:r>
              <a:rPr lang="ru-RU" sz="3600" b="1"/>
              <a:t> 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88288" y="2150533"/>
            <a:ext cx="9516323" cy="4114800"/>
          </a:xfrm>
        </p:spPr>
        <p:txBody>
          <a:bodyPr/>
          <a:lstStyle/>
          <a:p>
            <a:pPr lvl="0"/>
            <a:r>
              <a:rPr lang="ru-RU" sz="2400" u="sng">
                <a:hlinkClick r:id="rId2"/>
              </a:rPr>
              <a:t>1 Формулировка задания 12 ОГЭ по русскому языку</a:t>
            </a:r>
            <a:endParaRPr lang="ru-RU" sz="2400"/>
          </a:p>
          <a:p>
            <a:pPr lvl="0"/>
            <a:r>
              <a:rPr lang="ru-RU" sz="2400" u="sng">
                <a:hlinkClick r:id="rId3"/>
              </a:rPr>
              <a:t>2 Лексическое значение слов</a:t>
            </a:r>
            <a:endParaRPr lang="ru-RU" sz="2400"/>
          </a:p>
          <a:p>
            <a:pPr lvl="0"/>
            <a:r>
              <a:rPr lang="ru-RU" sz="2400" u="sng">
                <a:hlinkClick r:id="rId4"/>
              </a:rPr>
              <a:t>3 Стилистическая окраска слова </a:t>
            </a:r>
            <a:endParaRPr lang="ru-RU" sz="2400"/>
          </a:p>
          <a:p>
            <a:pPr lvl="0"/>
            <a:r>
              <a:rPr lang="ru-RU" sz="2400" u="sng">
                <a:hlinkClick r:id="rId5"/>
              </a:rPr>
              <a:t>4 Лексика по сфере употребления</a:t>
            </a:r>
            <a:endParaRPr lang="ru-RU" sz="2400"/>
          </a:p>
          <a:p>
            <a:pPr lvl="0"/>
            <a:r>
              <a:rPr lang="ru-RU" sz="2400" u="sng">
                <a:hlinkClick r:id="rId6"/>
              </a:rPr>
              <a:t>5 Происхождение слов</a:t>
            </a:r>
            <a:endParaRPr lang="ru-RU" sz="2400"/>
          </a:p>
          <a:p>
            <a:pPr lvl="0"/>
            <a:r>
              <a:rPr lang="ru-RU" sz="2400" u="sng">
                <a:hlinkClick r:id="rId7"/>
              </a:rPr>
              <a:t>6 Активный и пассивный запас лексики</a:t>
            </a:r>
            <a:endParaRPr lang="ru-RU" sz="2400"/>
          </a:p>
          <a:p>
            <a:pPr lvl="0"/>
            <a:r>
              <a:rPr lang="ru-RU" sz="2400" u="sng">
                <a:hlinkClick r:id="rId8"/>
              </a:rPr>
              <a:t>7 Практика</a:t>
            </a:r>
            <a:endParaRPr lang="ru-RU" sz="2400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863229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135045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Задания 10, 11, 12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518" y="789988"/>
            <a:ext cx="10481706" cy="5932967"/>
          </a:xfrm>
        </p:spPr>
        <p:txBody>
          <a:bodyPr>
            <a:normAutofit/>
          </a:bodyPr>
          <a:lstStyle/>
          <a:p>
            <a:r>
              <a:rPr lang="ru-RU" sz="1800" b="1">
                <a:solidFill>
                  <a:schemeClr val="tx1"/>
                </a:solidFill>
              </a:rPr>
              <a:t>Задание 11. </a:t>
            </a:r>
            <a:r>
              <a:rPr lang="ru-RU" sz="1800">
                <a:solidFill>
                  <a:schemeClr val="tx1"/>
                </a:solidFill>
              </a:rPr>
              <a:t>Укажите варианты ответов, в которых средством выразительности речи является </a:t>
            </a:r>
            <a:r>
              <a:rPr lang="ru-RU" sz="1800" b="1">
                <a:solidFill>
                  <a:schemeClr val="tx1"/>
                </a:solidFill>
              </a:rPr>
              <a:t>метафора</a:t>
            </a:r>
            <a:r>
              <a:rPr lang="ru-RU" sz="1800">
                <a:solidFill>
                  <a:schemeClr val="tx1"/>
                </a:solidFill>
              </a:rPr>
              <a:t>. Запишите номера ответов.</a:t>
            </a:r>
          </a:p>
          <a:p>
            <a:pPr lvl="0"/>
            <a:r>
              <a:rPr lang="ru-RU" sz="1800">
                <a:solidFill>
                  <a:schemeClr val="tx1"/>
                </a:solidFill>
              </a:rPr>
              <a:t>1. На столе в комнатушке лежали драные-передраные книги, и мне надлежало, пользуясь клеем, пачкой папиросной бумаги, газетами и цветными карандашами, склеивать рваные страницы, прикреплять к серединке оторванные, укреплять корешок и обложку, а потом обёртывать книгу газетой, на которую следовало приклеить кусок чистой бумаги с красиво, печатными буквами написанными названием и фамилией автора.</a:t>
            </a:r>
          </a:p>
          <a:p>
            <a:pPr lvl="0"/>
            <a:r>
              <a:rPr lang="ru-RU" sz="1800">
                <a:solidFill>
                  <a:schemeClr val="tx1"/>
                </a:solidFill>
              </a:rPr>
              <a:t>2. А я улыбался и въявь, и в своём воображении и, как маленький Филипок, утирал мокрый от волнения лоб большой шапкой, нарисованной на картинке.</a:t>
            </a:r>
          </a:p>
          <a:p>
            <a:pPr lvl="0"/>
            <a:r>
              <a:rPr lang="ru-RU" sz="1800">
                <a:solidFill>
                  <a:schemeClr val="tx1"/>
                </a:solidFill>
              </a:rPr>
              <a:t>3. Или я представлял себя Гаврошем и свистел, издеваясь над солдатами, на самом верху баррикады.</a:t>
            </a:r>
          </a:p>
          <a:p>
            <a:pPr lvl="0"/>
            <a:r>
              <a:rPr lang="ru-RU" sz="1800">
                <a:solidFill>
                  <a:schemeClr val="tx1"/>
                </a:solidFill>
              </a:rPr>
              <a:t>4. Потом я ехал в родной город и оказывался здесь, в библиотечном закутке, и от меня ещё пахло порохом парижских сражений.</a:t>
            </a:r>
          </a:p>
          <a:p>
            <a:pPr lvl="0"/>
            <a:r>
              <a:rPr lang="ru-RU" sz="1800">
                <a:solidFill>
                  <a:schemeClr val="tx1"/>
                </a:solidFill>
              </a:rPr>
              <a:t>5. Сочиняя исправленные сюжеты, я замирал, глаза мои, наверное, останавливались, потому что, если фантазия накатывала на меня при свидетелях, я перехватывал их удивлённые взгляды, – одним словом, воображая, я не только оказывался в другой жизни, но ещё и уходил из этой.</a:t>
            </a:r>
          </a:p>
          <a:p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374158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135045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Задания 10, 11, 12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518" y="789988"/>
            <a:ext cx="10481706" cy="5932967"/>
          </a:xfrm>
        </p:spPr>
        <p:txBody>
          <a:bodyPr>
            <a:normAutofit/>
          </a:bodyPr>
          <a:lstStyle/>
          <a:p>
            <a:r>
              <a:rPr lang="ru-RU" sz="1800" b="1">
                <a:solidFill>
                  <a:schemeClr val="tx1"/>
                </a:solidFill>
              </a:rPr>
              <a:t>Задание 11. </a:t>
            </a:r>
            <a:r>
              <a:rPr lang="ru-RU" sz="1800">
                <a:solidFill>
                  <a:schemeClr val="tx1"/>
                </a:solidFill>
              </a:rPr>
              <a:t>Укажите варианты ответов, в которых средством выразительности речи является </a:t>
            </a:r>
            <a:r>
              <a:rPr lang="ru-RU" sz="1800" b="1">
                <a:solidFill>
                  <a:schemeClr val="tx1"/>
                </a:solidFill>
              </a:rPr>
              <a:t>метафора</a:t>
            </a:r>
            <a:r>
              <a:rPr lang="ru-RU" sz="1800">
                <a:solidFill>
                  <a:schemeClr val="tx1"/>
                </a:solidFill>
              </a:rPr>
              <a:t>. Запишите номера ответов.</a:t>
            </a:r>
          </a:p>
          <a:p>
            <a:pPr lvl="0"/>
            <a:r>
              <a:rPr lang="ru-RU" sz="1800">
                <a:solidFill>
                  <a:schemeClr val="tx1"/>
                </a:solidFill>
              </a:rPr>
              <a:t>1. На столе в комнатушке лежали драные-передраные книги, и мне надлежало, пользуясь клеем, пачкой папиросной бумаги, газетами и цветными карандашами, склеивать рваные страницы, прикреплять к серединке оторванные, укреплять корешок и обложку, а потом обёртывать книгу газетой, на которую следовало приклеить кусок чистой бумаги с красиво, печатными буквами написанными названием и фамилией автора.</a:t>
            </a:r>
          </a:p>
          <a:p>
            <a:pPr lvl="0"/>
            <a:r>
              <a:rPr lang="ru-RU" sz="1800">
                <a:solidFill>
                  <a:schemeClr val="tx1"/>
                </a:solidFill>
              </a:rPr>
              <a:t>2. А я улыбался и въявь, и в своём воображении и, как маленький Филипок, утирал мокрый от волнения лоб большой шапкой, нарисованной на картинке.</a:t>
            </a:r>
          </a:p>
          <a:p>
            <a:pPr lvl="0"/>
            <a:r>
              <a:rPr lang="ru-RU" sz="1800">
                <a:solidFill>
                  <a:schemeClr val="tx1"/>
                </a:solidFill>
              </a:rPr>
              <a:t>3. Или я представлял себя Гаврошем и свистел, издеваясь над солдатами, на самом верху баррикады.</a:t>
            </a:r>
          </a:p>
          <a:p>
            <a:pPr lvl="0"/>
            <a:r>
              <a:rPr lang="ru-RU" sz="1800">
                <a:solidFill>
                  <a:schemeClr val="tx1"/>
                </a:solidFill>
              </a:rPr>
              <a:t>4. Потом я ехал в родной город и оказывался здесь, в библиотечном закутке, и от меня ещё пахло порохом парижских сражений.</a:t>
            </a:r>
          </a:p>
          <a:p>
            <a:pPr lvl="0"/>
            <a:r>
              <a:rPr lang="ru-RU" sz="1800">
                <a:solidFill>
                  <a:schemeClr val="tx1"/>
                </a:solidFill>
              </a:rPr>
              <a:t>5. Сочиняя исправленные сюжеты, я замирал, глаза мои, наверное, останавливались, потому что, если фантазия накатывала на меня при свидетелях, я перехватывал их удивлённые взгляды, – одним словом, воображая, я не только оказывался в другой жизни, но ещё и уходил из этой.                                                                     </a:t>
            </a:r>
            <a:r>
              <a:rPr lang="ru-RU" sz="2400" b="1">
                <a:solidFill>
                  <a:srgbClr val="C00000"/>
                </a:solidFill>
              </a:rPr>
              <a:t>45</a:t>
            </a:r>
          </a:p>
          <a:p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400615"/>
      </p:ext>
    </p:extLst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30437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Задания 10, 11, 12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16667" y="1677931"/>
            <a:ext cx="8771466" cy="3080336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Задание 12. </a:t>
            </a:r>
            <a:r>
              <a:rPr lang="ru-RU" sz="2400">
                <a:solidFill>
                  <a:schemeClr val="tx1"/>
                </a:solidFill>
              </a:rPr>
              <a:t>Замените </a:t>
            </a:r>
            <a:r>
              <a:rPr lang="ru-RU" sz="2400" b="1">
                <a:solidFill>
                  <a:schemeClr val="tx1"/>
                </a:solidFill>
              </a:rPr>
              <a:t>книжное слово</a:t>
            </a:r>
            <a:r>
              <a:rPr lang="ru-RU" sz="2400">
                <a:solidFill>
                  <a:schemeClr val="tx1"/>
                </a:solidFill>
              </a:rPr>
              <a:t> «надлежало» в предложении 1 стилистически нейтральным синонимом (синонимичным выражением). </a:t>
            </a:r>
          </a:p>
          <a:p>
            <a:r>
              <a:rPr lang="ru-RU" sz="2400">
                <a:solidFill>
                  <a:schemeClr val="tx1"/>
                </a:solidFill>
              </a:rPr>
              <a:t>Запишите этот синоним.</a:t>
            </a:r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88482"/>
      </p:ext>
    </p:extLst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30437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Задания 10, 11, 12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518" y="1677930"/>
            <a:ext cx="9282615" cy="3774603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Задание 12. </a:t>
            </a:r>
            <a:r>
              <a:rPr lang="ru-RU" sz="2400">
                <a:solidFill>
                  <a:schemeClr val="tx1"/>
                </a:solidFill>
              </a:rPr>
              <a:t>Замените </a:t>
            </a:r>
            <a:r>
              <a:rPr lang="ru-RU" sz="2400" b="1">
                <a:solidFill>
                  <a:schemeClr val="tx1"/>
                </a:solidFill>
              </a:rPr>
              <a:t>книжное слово</a:t>
            </a:r>
            <a:r>
              <a:rPr lang="ru-RU" sz="2400">
                <a:solidFill>
                  <a:schemeClr val="tx1"/>
                </a:solidFill>
              </a:rPr>
              <a:t> «надлежало» в предложении 1 стилистически нейтральным синонимом (синонимичным выражением). </a:t>
            </a:r>
          </a:p>
          <a:p>
            <a:r>
              <a:rPr lang="ru-RU" sz="2400">
                <a:solidFill>
                  <a:schemeClr val="tx1"/>
                </a:solidFill>
              </a:rPr>
              <a:t>Запишите этот синоним.</a:t>
            </a:r>
          </a:p>
          <a:p>
            <a:endParaRPr lang="ru-RU" sz="2400" b="1">
              <a:solidFill>
                <a:schemeClr val="tx1"/>
              </a:solidFill>
            </a:endParaRPr>
          </a:p>
          <a:p>
            <a:r>
              <a:rPr lang="ru-RU" sz="2400" b="1">
                <a:solidFill>
                  <a:schemeClr val="tx1"/>
                </a:solidFill>
              </a:rPr>
              <a:t>                                                              </a:t>
            </a:r>
            <a:r>
              <a:rPr lang="ru-RU" sz="2400" b="1">
                <a:solidFill>
                  <a:srgbClr val="C00000"/>
                </a:solidFill>
              </a:rPr>
              <a:t>нужно/нужно было</a:t>
            </a:r>
          </a:p>
          <a:p>
            <a:r>
              <a:rPr lang="ru-RU" sz="2400" b="1">
                <a:solidFill>
                  <a:schemeClr val="tx1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106819358"/>
      </p:ext>
    </p:extLst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5845" y="1379021"/>
            <a:ext cx="8911687" cy="4149909"/>
          </a:xfrm>
        </p:spPr>
        <p:txBody>
          <a:bodyPr/>
          <a:lstStyle/>
          <a:p>
            <a:pPr algn="ctr"/>
            <a:r>
              <a:rPr lang="ru-RU">
                <a:solidFill>
                  <a:schemeClr val="tx1"/>
                </a:solidFill>
              </a:rPr>
              <a:t>Работу выполнила 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учитель русского языка и литературы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 ГБПОУ «1-й МОК»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 г. Москвы 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Немцева Л.В.</a:t>
            </a:r>
          </a:p>
        </p:txBody>
      </p:sp>
    </p:spTree>
    <p:extLst>
      <p:ext uri="{BB962C8B-B14F-4D97-AF65-F5344CB8AC3E}">
        <p14:creationId xmlns:p14="http://schemas.microsoft.com/office/powerpoint/2010/main" val="3444502656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9313" y="547941"/>
            <a:ext cx="9728974" cy="1290506"/>
          </a:xfrm>
        </p:spPr>
        <p:txBody>
          <a:bodyPr>
            <a:normAutofit fontScale="90000"/>
          </a:bodyPr>
          <a:lstStyle/>
          <a:p>
            <a:pPr algn="ctr"/>
            <a:br>
              <a:rPr lang="ru-RU"/>
            </a:br>
            <a:r>
              <a:rPr lang="ru-RU" b="1"/>
              <a:t>Формулировка задания </a:t>
            </a:r>
            <a:r>
              <a:rPr lang="en-US" b="1"/>
              <a:t>12</a:t>
            </a:r>
            <a:r>
              <a:rPr lang="ru-RU" b="1"/>
              <a:t> ОГЭ 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55332" y="1838447"/>
            <a:ext cx="8422955" cy="3181105"/>
          </a:xfrm>
        </p:spPr>
        <p:txBody>
          <a:bodyPr>
            <a:normAutofit/>
          </a:bodyPr>
          <a:lstStyle/>
          <a:p>
            <a:br>
              <a:rPr lang="ru-RU" b="1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В предложениях 3‒8 найдите просторечное слово и замените его стилистически нейтральным синонимом. Запишите этот синоним.</a:t>
            </a:r>
          </a:p>
        </p:txBody>
      </p:sp>
    </p:spTree>
    <p:extLst>
      <p:ext uri="{BB962C8B-B14F-4D97-AF65-F5344CB8AC3E}">
        <p14:creationId xmlns:p14="http://schemas.microsoft.com/office/powerpoint/2010/main" val="684240491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9313" y="547941"/>
            <a:ext cx="9728974" cy="1290506"/>
          </a:xfrm>
        </p:spPr>
        <p:txBody>
          <a:bodyPr>
            <a:normAutofit fontScale="90000"/>
          </a:bodyPr>
          <a:lstStyle/>
          <a:p>
            <a:pPr algn="ctr"/>
            <a:br>
              <a:rPr lang="ru-RU"/>
            </a:br>
            <a:r>
              <a:rPr lang="ru-RU" b="1"/>
              <a:t>Формулировка задания </a:t>
            </a:r>
            <a:r>
              <a:rPr lang="en-US" b="1"/>
              <a:t>12</a:t>
            </a:r>
            <a:r>
              <a:rPr lang="ru-RU" b="1"/>
              <a:t> ОГЭ 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55332" y="1838447"/>
            <a:ext cx="8422955" cy="3181105"/>
          </a:xfrm>
        </p:spPr>
        <p:txBody>
          <a:bodyPr>
            <a:normAutofit lnSpcReduction="10000"/>
          </a:bodyPr>
          <a:lstStyle/>
          <a:p>
            <a:br>
              <a:rPr lang="ru-RU" b="1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В предложениях 3‒8 найдите просторечное слово и замените его стилистически нейтральным синонимом. Запишите этот синоним.</a:t>
            </a:r>
            <a:endParaRPr lang="en-US" sz="2800">
              <a:solidFill>
                <a:schemeClr val="tx1"/>
              </a:solidFill>
            </a:endParaRPr>
          </a:p>
          <a:p>
            <a:endParaRPr lang="en-US" sz="2800">
              <a:solidFill>
                <a:schemeClr val="tx1"/>
              </a:solidFill>
            </a:endParaRPr>
          </a:p>
          <a:p>
            <a:r>
              <a:rPr lang="en-US" sz="2800">
                <a:solidFill>
                  <a:schemeClr val="tx1"/>
                </a:solidFill>
              </a:rPr>
              <a:t>                                    </a:t>
            </a:r>
            <a:r>
              <a:rPr lang="ru-RU" sz="2800" b="1">
                <a:solidFill>
                  <a:srgbClr val="C00000"/>
                </a:solidFill>
              </a:rPr>
              <a:t>сначала&lt;или&gt;вначале</a:t>
            </a:r>
          </a:p>
        </p:txBody>
      </p:sp>
    </p:spTree>
    <p:extLst>
      <p:ext uri="{BB962C8B-B14F-4D97-AF65-F5344CB8AC3E}">
        <p14:creationId xmlns:p14="http://schemas.microsoft.com/office/powerpoint/2010/main" val="221117643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9313" y="-1"/>
            <a:ext cx="9728974" cy="1405467"/>
          </a:xfrm>
        </p:spPr>
        <p:txBody>
          <a:bodyPr>
            <a:normAutofit/>
          </a:bodyPr>
          <a:lstStyle/>
          <a:p>
            <a:pPr algn="ctr"/>
            <a:r>
              <a:rPr lang="ru-RU" b="1"/>
              <a:t>Лексическое значение слова 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1" y="965200"/>
            <a:ext cx="10448260" cy="5892799"/>
          </a:xfrm>
        </p:spPr>
        <p:txBody>
          <a:bodyPr>
            <a:normAutofit fontScale="92500" lnSpcReduction="20000"/>
          </a:bodyPr>
          <a:lstStyle/>
          <a:p>
            <a:r>
              <a:rPr lang="ru-RU" b="1">
                <a:solidFill>
                  <a:schemeClr val="tx1"/>
                </a:solidFill>
              </a:rPr>
              <a:t>Лексическое значение слова</a:t>
            </a:r>
            <a:r>
              <a:rPr lang="ru-RU">
                <a:solidFill>
                  <a:schemeClr val="tx1"/>
                </a:solidFill>
              </a:rPr>
              <a:t> – это закрепленное в языке содержание слова, которое отражает информацию о предмете, процессе, явлении и т.д. </a:t>
            </a:r>
          </a:p>
          <a:p>
            <a:r>
              <a:rPr lang="ru-RU">
                <a:solidFill>
                  <a:schemeClr val="tx1"/>
                </a:solidFill>
              </a:rPr>
              <a:t>В русском языке слово может иметь одно или несколько значений. </a:t>
            </a:r>
            <a:br>
              <a:rPr lang="ru-RU">
                <a:solidFill>
                  <a:schemeClr val="tx1"/>
                </a:solidFill>
              </a:rPr>
            </a:b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Слова с точки зрения количества значений все слова делятся на: </a:t>
            </a:r>
            <a:br>
              <a:rPr lang="ru-RU">
                <a:solidFill>
                  <a:schemeClr val="tx1"/>
                </a:solidFill>
              </a:rPr>
            </a:b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•    </a:t>
            </a:r>
            <a:r>
              <a:rPr lang="ru-RU" b="1">
                <a:solidFill>
                  <a:schemeClr val="tx1"/>
                </a:solidFill>
              </a:rPr>
              <a:t>Однозначные</a:t>
            </a:r>
            <a:r>
              <a:rPr lang="ru-RU">
                <a:solidFill>
                  <a:schemeClr val="tx1"/>
                </a:solidFill>
              </a:rPr>
              <a:t> (имеют одно значение) 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•    </a:t>
            </a:r>
            <a:r>
              <a:rPr lang="ru-RU" b="1">
                <a:solidFill>
                  <a:schemeClr val="tx1"/>
                </a:solidFill>
              </a:rPr>
              <a:t>Многозначные</a:t>
            </a:r>
            <a:r>
              <a:rPr lang="ru-RU">
                <a:solidFill>
                  <a:schemeClr val="tx1"/>
                </a:solidFill>
              </a:rPr>
              <a:t> (имеют несколько значений) </a:t>
            </a:r>
            <a:br>
              <a:rPr lang="ru-RU">
                <a:solidFill>
                  <a:schemeClr val="tx1"/>
                </a:solidFill>
              </a:rPr>
            </a:b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Значения многозначного слова связаны, они зависят друг от друга. Большинство слов в русском языке многозначны. Так, слово «идти» мы используем, когда говорим «иду пешком», «тебе идет этот костюм», «фильм идет два часа». </a:t>
            </a:r>
            <a:br>
              <a:rPr lang="ru-RU">
                <a:solidFill>
                  <a:schemeClr val="tx1"/>
                </a:solidFill>
              </a:rPr>
            </a:b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Одно значение многозначных слов является прямым, другие выступают как переносные. </a:t>
            </a:r>
            <a:br>
              <a:rPr lang="ru-RU">
                <a:solidFill>
                  <a:schemeClr val="tx1"/>
                </a:solidFill>
              </a:rPr>
            </a:br>
            <a:br>
              <a:rPr lang="ru-RU">
                <a:solidFill>
                  <a:schemeClr val="tx1"/>
                </a:solidFill>
              </a:rPr>
            </a:br>
            <a:r>
              <a:rPr lang="ru-RU" b="1">
                <a:solidFill>
                  <a:schemeClr val="tx1"/>
                </a:solidFill>
              </a:rPr>
              <a:t>Прямое значение слова</a:t>
            </a:r>
            <a:r>
              <a:rPr lang="ru-RU">
                <a:solidFill>
                  <a:schemeClr val="tx1"/>
                </a:solidFill>
              </a:rPr>
              <a:t> - это его основное лексическое значение, которое сразу вызывает представление о предмете, явлении. </a:t>
            </a:r>
            <a:br>
              <a:rPr lang="ru-RU">
                <a:solidFill>
                  <a:schemeClr val="tx1"/>
                </a:solidFill>
              </a:rPr>
            </a:br>
            <a:br>
              <a:rPr lang="ru-RU">
                <a:solidFill>
                  <a:schemeClr val="tx1"/>
                </a:solidFill>
              </a:rPr>
            </a:br>
            <a:r>
              <a:rPr lang="ru-RU" b="1">
                <a:solidFill>
                  <a:schemeClr val="tx1"/>
                </a:solidFill>
              </a:rPr>
              <a:t>Переносное значение</a:t>
            </a:r>
            <a:r>
              <a:rPr lang="ru-RU">
                <a:solidFill>
                  <a:schemeClr val="tx1"/>
                </a:solidFill>
              </a:rPr>
              <a:t> – вторичное значение слова, которое вытекает из основного содержания слова и, как правило, зависит от контекста. </a:t>
            </a:r>
            <a:br>
              <a:rPr lang="ru-RU"/>
            </a:br>
            <a:endParaRPr lang="ru-RU" b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310125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297" y="55415"/>
            <a:ext cx="9902456" cy="930940"/>
          </a:xfrm>
        </p:spPr>
        <p:txBody>
          <a:bodyPr>
            <a:normAutofit/>
          </a:bodyPr>
          <a:lstStyle/>
          <a:p>
            <a:pPr algn="ctr"/>
            <a:r>
              <a:rPr lang="ru-RU" sz="3600" b="1">
                <a:solidFill>
                  <a:schemeClr val="tx1"/>
                </a:solidFill>
              </a:rPr>
              <a:t>Омонимы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7536" y="2030819"/>
            <a:ext cx="9697076" cy="4423144"/>
          </a:xfrm>
        </p:spPr>
        <p:txBody>
          <a:bodyPr>
            <a:normAutofit/>
          </a:bodyPr>
          <a:lstStyle/>
          <a:p>
            <a:endParaRPr lang="ru-RU"/>
          </a:p>
          <a:p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D090099-DEF0-4F0E-B035-5B2FAFC2E0FD}"/>
              </a:ext>
            </a:extLst>
          </p:cNvPr>
          <p:cNvSpPr/>
          <p:nvPr/>
        </p:nvSpPr>
        <p:spPr>
          <a:xfrm>
            <a:off x="1807536" y="1270001"/>
            <a:ext cx="10164331" cy="4643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200" b="1">
                <a:solidFill>
                  <a:srgbClr val="B8312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Омонимы</a:t>
            </a:r>
            <a:r>
              <a:rPr lang="ru-RU" sz="2200" b="1">
                <a:solidFill>
                  <a:srgbClr val="3C763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>
                <a:solidFill>
                  <a:srgbClr val="3C763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это одинаково звучащие, но совершенно различные по значению слова. </a:t>
            </a:r>
            <a:endParaRPr lang="ru-RU" sz="2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200" b="1" i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Примеры:</a:t>
            </a:r>
            <a:r>
              <a:rPr lang="ru-RU" sz="2200" i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брак (супружество) и брак (изъян, дефект); такса (точно установленная расценка) и такса (порода охотничьей собаки); бычок (молодой бык) — бычок (маленькая рыбка); больно (наречие от «больной») и больно (просторечная частица со значением «очень» и др.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20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Омонимы бывают полными (все грамматические формы слова совпадают) или частичными (совпадают только некоторые грамматические формы).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20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 отличие от многозначных слов при омонимии никаких смысловых связей между названными явлениями для носителя современного русского языка не существует. </a:t>
            </a:r>
            <a:endParaRPr lang="ru-RU" sz="2200"/>
          </a:p>
        </p:txBody>
      </p:sp>
    </p:spTree>
    <p:extLst>
      <p:ext uri="{BB962C8B-B14F-4D97-AF65-F5344CB8AC3E}">
        <p14:creationId xmlns:p14="http://schemas.microsoft.com/office/powerpoint/2010/main" val="2528618147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0698" y="127589"/>
            <a:ext cx="8915399" cy="830847"/>
          </a:xfrm>
        </p:spPr>
        <p:txBody>
          <a:bodyPr>
            <a:normAutofit/>
          </a:bodyPr>
          <a:lstStyle/>
          <a:p>
            <a:pPr algn="ctr"/>
            <a:r>
              <a:rPr lang="ru-RU" sz="3600" b="1"/>
              <a:t>Синонимы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1088" y="1148317"/>
            <a:ext cx="10000512" cy="5571460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rgbClr val="7030A0"/>
                </a:solidFill>
              </a:rPr>
              <a:t>Синонимы</a:t>
            </a:r>
            <a:r>
              <a:rPr lang="ru-RU" sz="2400">
                <a:solidFill>
                  <a:srgbClr val="7030A0"/>
                </a:solidFill>
              </a:rPr>
              <a:t> – слова одной и той же части речи, совпадающие или близкие по значению, но разные по звучанию и написанию. </a:t>
            </a:r>
          </a:p>
          <a:p>
            <a:r>
              <a:rPr lang="ru-RU" sz="2400" b="1" i="1">
                <a:solidFill>
                  <a:srgbClr val="0070C0"/>
                </a:solidFill>
              </a:rPr>
              <a:t>Примеры:</a:t>
            </a:r>
            <a:r>
              <a:rPr lang="ru-RU" sz="2400" i="1">
                <a:solidFill>
                  <a:srgbClr val="0070C0"/>
                </a:solidFill>
              </a:rPr>
              <a:t> инвестиции – вложения, избиратели – электорат, плохо – отвратительно, будущий – грядущий и т.д. </a:t>
            </a:r>
            <a:br>
              <a:rPr lang="ru-RU" sz="2400" i="1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>
                <a:solidFill>
                  <a:schemeClr val="tx1"/>
                </a:solidFill>
              </a:rPr>
              <a:t>Синонимы бывают: </a:t>
            </a:r>
            <a:endParaRPr lang="ru-RU" sz="2400">
              <a:solidFill>
                <a:schemeClr val="tx1"/>
              </a:solidFill>
            </a:endParaRPr>
          </a:p>
          <a:p>
            <a:pPr lvl="0"/>
            <a:r>
              <a:rPr lang="ru-RU" sz="2400" b="1">
                <a:solidFill>
                  <a:schemeClr val="tx1"/>
                </a:solidFill>
              </a:rPr>
              <a:t>Языковые </a:t>
            </a:r>
            <a:r>
              <a:rPr lang="ru-RU" sz="2400">
                <a:solidFill>
                  <a:schemeClr val="tx1"/>
                </a:solidFill>
              </a:rPr>
              <a:t>(зафиксированы в словарях) </a:t>
            </a:r>
          </a:p>
          <a:p>
            <a:pPr lvl="0"/>
            <a:r>
              <a:rPr lang="ru-RU" sz="2400" b="1">
                <a:solidFill>
                  <a:schemeClr val="tx1"/>
                </a:solidFill>
              </a:rPr>
              <a:t>Контекстные</a:t>
            </a:r>
            <a:r>
              <a:rPr lang="ru-RU" sz="2400">
                <a:solidFill>
                  <a:schemeClr val="tx1"/>
                </a:solidFill>
              </a:rPr>
              <a:t> – слова, близкие по значению только в данном тексте (не зафиксированы в словарях) </a:t>
            </a:r>
          </a:p>
          <a:p>
            <a:endParaRPr lang="ru-RU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450803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8619" y="198052"/>
            <a:ext cx="9909726" cy="693401"/>
          </a:xfrm>
        </p:spPr>
        <p:txBody>
          <a:bodyPr>
            <a:noAutofit/>
          </a:bodyPr>
          <a:lstStyle/>
          <a:p>
            <a:pPr algn="ctr"/>
            <a:r>
              <a:rPr lang="ru-RU" sz="3200" b="1"/>
              <a:t>Антонимы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4885" y="1089505"/>
            <a:ext cx="10478582" cy="5768495"/>
          </a:xfrm>
        </p:spPr>
        <p:txBody>
          <a:bodyPr>
            <a:normAutofit/>
          </a:bodyPr>
          <a:lstStyle/>
          <a:p>
            <a:r>
              <a:rPr lang="ru-RU" sz="2200" b="1">
                <a:solidFill>
                  <a:srgbClr val="0070C0"/>
                </a:solidFill>
              </a:rPr>
              <a:t>Антонимы </a:t>
            </a:r>
            <a:r>
              <a:rPr lang="ru-RU" sz="2200">
                <a:solidFill>
                  <a:srgbClr val="0070C0"/>
                </a:solidFill>
              </a:rPr>
              <a:t>– слова одной части речи, противоположные по значению. </a:t>
            </a:r>
          </a:p>
          <a:p>
            <a:r>
              <a:rPr lang="ru-RU" sz="2200" b="1">
                <a:solidFill>
                  <a:srgbClr val="0070C0"/>
                </a:solidFill>
              </a:rPr>
              <a:t>Антонимы бывают: </a:t>
            </a:r>
            <a:endParaRPr lang="ru-RU" sz="2200">
              <a:solidFill>
                <a:srgbClr val="0070C0"/>
              </a:solidFill>
            </a:endParaRPr>
          </a:p>
          <a:p>
            <a:pPr lvl="0"/>
            <a:r>
              <a:rPr lang="ru-RU" sz="2200" b="1">
                <a:solidFill>
                  <a:srgbClr val="0070C0"/>
                </a:solidFill>
              </a:rPr>
              <a:t>Языковые </a:t>
            </a:r>
            <a:endParaRPr lang="ru-RU" sz="2200">
              <a:solidFill>
                <a:srgbClr val="0070C0"/>
              </a:solidFill>
            </a:endParaRPr>
          </a:p>
          <a:p>
            <a:r>
              <a:rPr lang="ru-RU" sz="2200" b="1" i="1">
                <a:solidFill>
                  <a:srgbClr val="7030A0"/>
                </a:solidFill>
              </a:rPr>
              <a:t>Например: </a:t>
            </a:r>
            <a:br>
              <a:rPr lang="ru-RU" sz="2200">
                <a:solidFill>
                  <a:srgbClr val="7030A0"/>
                </a:solidFill>
              </a:rPr>
            </a:br>
            <a:r>
              <a:rPr lang="ru-RU" sz="2200" i="1">
                <a:solidFill>
                  <a:srgbClr val="7030A0"/>
                </a:solidFill>
              </a:rPr>
              <a:t>молодой — старый, умный — глупый, холодный — горячий, начало — конец, дружба — вражда, рождение — смерть, высоко — низко, хорошо — плохо, приезжать — уезжать, любить — ненавидеть, встречать </a:t>
            </a:r>
            <a:endParaRPr lang="ru-RU" sz="2200">
              <a:solidFill>
                <a:srgbClr val="7030A0"/>
              </a:solidFill>
            </a:endParaRPr>
          </a:p>
          <a:p>
            <a:pPr lvl="0"/>
            <a:r>
              <a:rPr lang="ru-RU" sz="2200" b="1">
                <a:solidFill>
                  <a:srgbClr val="0070C0"/>
                </a:solidFill>
              </a:rPr>
              <a:t>Контекстные</a:t>
            </a:r>
            <a:r>
              <a:rPr lang="ru-RU" sz="2200">
                <a:solidFill>
                  <a:srgbClr val="0070C0"/>
                </a:solidFill>
              </a:rPr>
              <a:t> </a:t>
            </a:r>
            <a:r>
              <a:rPr lang="ru-RU" sz="2200">
                <a:solidFill>
                  <a:schemeClr val="tx1"/>
                </a:solidFill>
              </a:rPr>
              <a:t>– слова, приобретающие противоположное значение в условиях данного текста. </a:t>
            </a:r>
          </a:p>
          <a:p>
            <a:r>
              <a:rPr lang="ru-RU" sz="2200" b="1" i="1">
                <a:solidFill>
                  <a:srgbClr val="7030A0"/>
                </a:solidFill>
              </a:rPr>
              <a:t>Например:</a:t>
            </a:r>
            <a:r>
              <a:rPr lang="ru-RU" sz="2200" i="1">
                <a:solidFill>
                  <a:srgbClr val="7030A0"/>
                </a:solidFill>
              </a:rPr>
              <a:t> </a:t>
            </a:r>
            <a:br>
              <a:rPr lang="ru-RU" sz="2200" i="1">
                <a:solidFill>
                  <a:srgbClr val="7030A0"/>
                </a:solidFill>
              </a:rPr>
            </a:br>
            <a:r>
              <a:rPr lang="ru-RU" sz="2200" i="1">
                <a:solidFill>
                  <a:srgbClr val="7030A0"/>
                </a:solidFill>
              </a:rPr>
              <a:t>И вот, громадный, горблюсь в окне, плавлю лбом стекло окошечное. Будет любовь или нет? Какая — большая или крошечная?» (В. Маяковский) </a:t>
            </a:r>
            <a:endParaRPr lang="ru-RU" sz="220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573050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137" y="226026"/>
            <a:ext cx="9909726" cy="834881"/>
          </a:xfrm>
        </p:spPr>
        <p:txBody>
          <a:bodyPr>
            <a:normAutofit/>
          </a:bodyPr>
          <a:lstStyle/>
          <a:p>
            <a:pPr algn="ctr"/>
            <a:r>
              <a:rPr lang="ru-RU" sz="3600" b="1"/>
              <a:t>Фразеологизмы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4933" y="1327101"/>
            <a:ext cx="9909726" cy="5005965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b="1">
                <a:solidFill>
                  <a:srgbClr val="C00000"/>
                </a:solidFill>
              </a:rPr>
              <a:t>Фразеологизмы </a:t>
            </a:r>
            <a:r>
              <a:rPr lang="ru-RU" sz="2800">
                <a:solidFill>
                  <a:srgbClr val="C00000"/>
                </a:solidFill>
              </a:rPr>
              <a:t>- устойчивые неделимые словосочетания, которые сохраняются в памяти и используются вместе всегда в одном определенном значении. 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>
                <a:solidFill>
                  <a:schemeClr val="tx1"/>
                </a:solidFill>
              </a:rPr>
              <a:t>Значение фразеологизма зачастую можно выразить одним словом. Например, кот наплакал – мало, пятое колесо в телеге – лишний и др. 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b="1" i="1">
                <a:solidFill>
                  <a:srgbClr val="002060"/>
                </a:solidFill>
              </a:rPr>
              <a:t>Примеры:</a:t>
            </a:r>
            <a:r>
              <a:rPr lang="ru-RU" sz="2800" i="1">
                <a:solidFill>
                  <a:srgbClr val="002060"/>
                </a:solidFill>
              </a:rPr>
              <a:t> не покладая рук, сбить с толку, повесить нос, вешать лапшу на уши, нести крест, не в своей тарелке</a:t>
            </a:r>
            <a:br>
              <a:rPr lang="ru-RU" sz="2800">
                <a:solidFill>
                  <a:schemeClr val="tx1"/>
                </a:solidFill>
              </a:rPr>
            </a:br>
          </a:p>
        </p:txBody>
      </p:sp>
    </p:spTree>
    <p:extLst>
      <p:ext uri="{BB962C8B-B14F-4D97-AF65-F5344CB8AC3E}">
        <p14:creationId xmlns:p14="http://schemas.microsoft.com/office/powerpoint/2010/main" val="486851540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Arial"/>
        <a:cs typeface="Arial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Arial"/>
        <a:cs typeface="Arial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Wisp</Template>
  <Company/>
  <PresentationFormat>Широкоэкранный</PresentationFormat>
  <Paragraphs>132</Paragraphs>
  <Slides>24</Slides>
  <Notes>0</Notes>
  <TotalTime>251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25">
      <vt:lpstr>Легкий дым</vt:lpstr>
      <vt:lpstr>Подготовка к ОГЭ-2025 по русскому языку</vt:lpstr>
      <vt:lpstr>Задание  12 ОГЭ по русскому языку. Лексический анализ. </vt:lpstr>
      <vt:lpstr>Формулировка задания 12 ОГЭ </vt:lpstr>
      <vt:lpstr>Формулировка задания 12 ОГЭ </vt:lpstr>
      <vt:lpstr>Лексическое значение слова </vt:lpstr>
      <vt:lpstr>Омонимы</vt:lpstr>
      <vt:lpstr>Синонимы</vt:lpstr>
      <vt:lpstr>Антонимы</vt:lpstr>
      <vt:lpstr>Фразеологизмы</vt:lpstr>
      <vt:lpstr>Лексика по сфере употребления</vt:lpstr>
      <vt:lpstr>Лексика по сфере употребления</vt:lpstr>
      <vt:lpstr>Происхождение слов</vt:lpstr>
      <vt:lpstr>Активный и пассивный запас лексики</vt:lpstr>
      <vt:lpstr>Устаревшие слова</vt:lpstr>
      <vt:lpstr>Практика. Метод дятла.</vt:lpstr>
      <vt:lpstr>Задания 10, 11, 12</vt:lpstr>
      <vt:lpstr>Задания 10, 11, 12</vt:lpstr>
      <vt:lpstr>Задания 10, 11, 12</vt:lpstr>
      <vt:lpstr>Задания 10, 11, 12</vt:lpstr>
      <vt:lpstr>Задания 10, 11, 12</vt:lpstr>
      <vt:lpstr>Задания 10, 11, 12</vt:lpstr>
      <vt:lpstr>Задания 10, 11, 12</vt:lpstr>
      <vt:lpstr>Задания 10, 11, 12</vt:lpstr>
      <vt:lpstr>Работу выполнила учитель русского языка и литературы ГБПОУ «1-й МОК» г. Москвы Немцева Л.В.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Презентация PowerPoint</dc:title>
  <dc:creator>Admin</dc:creator>
  <cp:lastModifiedBy>user</cp:lastModifiedBy>
  <cp:revision>99</cp:revision>
  <dcterms:created xsi:type="dcterms:W3CDTF">2023-09-10T13:31:19Z</dcterms:created>
  <dcterms:modified xsi:type="dcterms:W3CDTF">2024-11-28T08:02:35Z</dcterms:modified>
</cp:coreProperties>
</file>