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autoCompressPictures="0">
  <p:sldMasterIdLst>
    <p:sldMasterId id="2147483648" r:id="rId1"/>
  </p:sldMasterIdLst>
  <p:sldIdLst>
    <p:sldId id="256" r:id="rId2"/>
    <p:sldId id="281" r:id="rId3"/>
    <p:sldId id="257" r:id="rId4"/>
    <p:sldId id="282" r:id="rId5"/>
    <p:sldId id="283" r:id="rId6"/>
    <p:sldId id="265" r:id="rId7"/>
    <p:sldId id="264" r:id="rId8"/>
    <p:sldId id="263" r:id="rId9"/>
    <p:sldId id="262" r:id="rId10"/>
    <p:sldId id="261" r:id="rId11"/>
    <p:sldId id="269" r:id="rId12"/>
    <p:sldId id="285" r:id="rId13"/>
    <p:sldId id="268" r:id="rId14"/>
    <p:sldId id="284" r:id="rId15"/>
    <p:sldId id="267" r:id="rId16"/>
    <p:sldId id="287" r:id="rId17"/>
    <p:sldId id="271" r:id="rId18"/>
    <p:sldId id="288" r:id="rId19"/>
    <p:sldId id="274" r:id="rId20"/>
    <p:sldId id="289" r:id="rId21"/>
    <p:sldId id="277" r:id="rId22"/>
    <p:sldId id="290" r:id="rId23"/>
    <p:sldId id="278" r:id="rId24"/>
    <p:sldId id="291" r:id="rId25"/>
    <p:sldId id="279" r:id="rId26"/>
    <p:sldId id="292" r:id="rId27"/>
    <p:sldId id="272" r:id="rId28"/>
    <p:sldId id="293" r:id="rId29"/>
    <p:sldId id="280" r:id="rId30"/>
    <p:sldId id="294" r:id="rId31"/>
    <p:sldId id="286" r:id="rId32"/>
    <p:sldId id="295" r:id="rId33"/>
    <p:sldId id="275" r:id="rId34"/>
  </p:sldIdLst>
  <p:sldSz cx="12192000" cy="6858000"/>
  <p:notesSz cx="6858000" cy="9144000"/>
  <p:custDataLst>
    <p:tags r:id="rId3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660"/>
  </p:normalViewPr>
  <p:slideViewPr>
    <p:cSldViewPr snapToGrid="0">
      <p:cViewPr varScale="1">
        <p:scale>
          <a:sx n="57" d="100"/>
          <a:sy n="57" d="100"/>
        </p:scale>
        <p:origin x="726" y="78"/>
      </p:cViewPr>
      <p:guideLst/>
    </p:cSldViewPr>
  </p:slideViewPr>
  <p:notesTextViewPr>
    <p:cViewPr>
      <p:scale>
        <a:sx n="1" d="1"/>
        <a:sy n="1" d="1"/>
      </p:scale>
      <p:origin x="0" y="0"/>
    </p:cViewPr>
  </p:notesTextViewPr>
  <p:notesViewPr>
    <p:cSldViewPr>
      <p:cViewPr>
        <p:scale>
          <a:sx n="0" d="100"/>
          <a:sy n="0"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tags" Target="tags/tag1.xml" /><Relationship Id="rId36" Type="http://schemas.openxmlformats.org/officeDocument/2006/relationships/presProps" Target="presProps.xml" /><Relationship Id="rId37" Type="http://schemas.openxmlformats.org/officeDocument/2006/relationships/viewProps" Target="viewProps.xml" /><Relationship Id="rId38" Type="http://schemas.openxmlformats.org/officeDocument/2006/relationships/theme" Target="theme/theme1.xml" /><Relationship Id="rId39"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Титульный слайд">
    <p:spTree>
      <p:nvGrpSpPr>
        <p:cNvPr id="1" name=""/>
        <p:cNvGrpSpPr/>
        <p:nvPr/>
      </p:nvGrpSpPr>
      <p:grpSpPr>
        <a:xfrm>
          <a:off x="0" y="0"/>
          <a: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6/13/2024</a:t>
            </a:fld>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Заголовок и подпись">
    <p:spTree>
      <p:nvGrpSpPr>
        <p:cNvPr id="1" name=""/>
        <p:cNvGrpSpPr/>
        <p:nvPr/>
      </p:nvGrpSpPr>
      <p:grpSpPr>
        <a:xfrm>
          <a:off x="0" y="0"/>
          <a: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6/13/2024</a:t>
            </a:fld>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Цитата с подписью">
    <p:spTree>
      <p:nvGrpSpPr>
        <p:cNvPr id="1" name=""/>
        <p:cNvGrpSpPr/>
        <p:nvPr/>
      </p:nvGrpSpPr>
      <p:grpSpPr>
        <a:xfrm>
          <a:off x="0" y="0"/>
          <a: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6/13/2024</a:t>
            </a:fld>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Карточка имени">
    <p:spTree>
      <p:nvGrpSpPr>
        <p:cNvPr id="1" name=""/>
        <p:cNvGrpSpPr/>
        <p:nvPr/>
      </p:nvGrpSpPr>
      <p:grpSpPr>
        <a:xfrm>
          <a:off x="0" y="0"/>
          <a: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6/13/2024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Цитата карточки имени">
    <p:spTree>
      <p:nvGrpSpPr>
        <p:cNvPr id="1" name=""/>
        <p:cNvGrpSpPr/>
        <p:nvPr/>
      </p:nvGrpSpPr>
      <p:grpSpPr>
        <a:xfrm>
          <a:off x="0" y="0"/>
          <a: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6/13/2024</a:t>
            </a:fld>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Истина или ложь">
    <p:spTree>
      <p:nvGrpSpPr>
        <p:cNvPr id="1" name=""/>
        <p:cNvGrpSpPr/>
        <p:nvPr/>
      </p:nvGrpSpPr>
      <p:grpSpPr>
        <a:xfrm>
          <a:off x="0" y="0"/>
          <a: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6/13/2024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Заголовок и вертикальный текст">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6/13/2024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Вертикальный заголовок и текст">
    <p:spTree>
      <p:nvGrpSpPr>
        <p:cNvPr id="1" name=""/>
        <p:cNvGrpSpPr/>
        <p:nvPr/>
      </p:nvGrpSpPr>
      <p:grpSpPr>
        <a:xfrm>
          <a:off x="0" y="0"/>
          <a: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6/13/2024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Заголовок и объект">
    <p:spTree>
      <p:nvGrpSpPr>
        <p:cNvPr id="1" name=""/>
        <p:cNvGrpSpPr/>
        <p:nvPr/>
      </p:nvGrpSpPr>
      <p:grpSpPr>
        <a:xfrm>
          <a:off x="0" y="0"/>
          <a: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6/13/2024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Заголовок раздела">
    <p:spTree>
      <p:nvGrpSpPr>
        <p:cNvPr id="1" name=""/>
        <p:cNvGrpSpPr/>
        <p:nvPr/>
      </p:nvGrpSpPr>
      <p:grpSpPr>
        <a:xfrm>
          <a:off x="0" y="0"/>
          <a: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6/13/2024</a:t>
            </a:fld>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Два объекта">
    <p:spTree>
      <p:nvGrpSpPr>
        <p:cNvPr id="1" name=""/>
        <p:cNvGrpSpPr/>
        <p:nvPr/>
      </p:nvGrpSpPr>
      <p:grpSpPr>
        <a:xfrm>
          <a:off x="0" y="0"/>
          <a:ext cx="0" cy="0"/>
        </a:xfrm>
      </p:grpSpPr>
      <p:sp>
        <p:nvSpPr>
          <p:cNvPr id="8" name="Title 7"/>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B61BEF0D-F0BB-DE4B-95CE-6DB70DBA9567}" type="datetimeFigureOut">
              <a:rPr lang="en-US"/>
              <a:t>6/13/2024</a:t>
            </a:fld>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Сравнение">
    <p:spTree>
      <p:nvGrpSpPr>
        <p:cNvPr id="1" name=""/>
        <p:cNvGrpSpPr/>
        <p:nvPr/>
      </p:nvGrpSpPr>
      <p:grpSpPr>
        <a:xfrm>
          <a:off x="0" y="0"/>
          <a:ext cx="0" cy="0"/>
        </a:xfrm>
      </p:grpSpPr>
      <p:sp>
        <p:nvSpPr>
          <p:cNvPr id="10" name="Title 9"/>
          <p:cNvSpPr>
            <a:spLocks noGrp="1"/>
          </p:cNvSpPr>
          <p:nvPr>
            <p:ph type="title"/>
          </p:nvPr>
        </p:nvSpPr>
        <p:spPr/>
        <p:txBody>
          <a:bodyPr/>
          <a:lstStyle/>
          <a:p>
            <a:r>
              <a:rPr lang="ru-RU"/>
              <a:t>Образец заголовка</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B61BEF0D-F0BB-DE4B-95CE-6DB70DBA9567}" type="datetimeFigureOut">
              <a:rPr lang="en-US"/>
              <a:t>6/13/2024</a:t>
            </a:fld>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Только заголовок">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61BEF0D-F0BB-DE4B-95CE-6DB70DBA9567}" type="datetimeFigureOut">
              <a:rPr lang="en-US"/>
              <a:t>6/13/2024</a:t>
            </a:fld>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5" name="Slide Number Placeholder 4"/>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Пустой слайд">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B61BEF0D-F0BB-DE4B-95CE-6DB70DBA9567}" type="datetimeFigureOut">
              <a:rPr lang="en-US"/>
              <a:t>6/13/2024</a:t>
            </a:fld>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4" name="Slide Number Placeholder 3"/>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Объект с подписью">
    <p:spTree>
      <p:nvGrpSpPr>
        <p:cNvPr id="1" name=""/>
        <p:cNvGrpSpPr/>
        <p:nvPr/>
      </p:nvGrpSpPr>
      <p:grpSpPr>
        <a:xfrm>
          <a:off x="0" y="0"/>
          <a: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6/13/2024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Рисунок с подписью">
    <p:spTree>
      <p:nvGrpSpPr>
        <p:cNvPr id="1" name=""/>
        <p:cNvGrpSpPr/>
        <p:nvPr/>
      </p:nvGrpSpPr>
      <p:grpSpPr>
        <a:xfrm>
          <a:off x="0" y="0"/>
          <a: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6/13/2024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3">
        <a:schemeClr val="bg2"/>
      </p:bgRef>
    </p:bg>
    <p:spTree>
      <p:nvGrpSpPr>
        <p:cNvPr id="1" name=""/>
        <p:cNvGrpSpPr/>
        <p:nvPr/>
      </p:nvGrpSpPr>
      <p:grpSpPr>
        <a:xfrm>
          <a:off x="0" y="0"/>
          <a: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p:txBody>
        </p:sp>
        <p:sp>
          <p:nvSpPr>
            <p:cNvPr id="25" name="Freeform 12"/>
            <p:cNvSpPr/>
            <p:nvPr/>
          </p:nvSpPr>
          <p:spPr bwMode="auto">
            <a:xfrm>
              <a:off x="2597151" y="2779713"/>
              <a:ext cx="550863" cy="1978025"/>
            </a:xfrm>
            <a:custGeom>
              <a:rect l="0" t="0" r="r" b="b"/>
              <a:pathLst>
                <a:path w="140" h="503">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p:txBody>
        </p:sp>
        <p:sp>
          <p:nvSpPr>
            <p:cNvPr id="26" name="Freeform 13"/>
            <p:cNvSpPr/>
            <p:nvPr/>
          </p:nvSpPr>
          <p:spPr bwMode="auto">
            <a:xfrm>
              <a:off x="3175001" y="4730750"/>
              <a:ext cx="519113" cy="1209675"/>
            </a:xfrm>
            <a:custGeom>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p:txBody>
        </p:sp>
        <p:sp>
          <p:nvSpPr>
            <p:cNvPr id="27" name="Freeform 14"/>
            <p:cNvSpPr/>
            <p:nvPr/>
          </p:nvSpPr>
          <p:spPr bwMode="auto">
            <a:xfrm>
              <a:off x="3305176" y="5630863"/>
              <a:ext cx="146050" cy="309563"/>
            </a:xfrm>
            <a:custGeom>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p:txBody>
        </p:sp>
        <p:sp>
          <p:nvSpPr>
            <p:cNvPr id="28" name="Freeform 15"/>
            <p:cNvSpPr/>
            <p:nvPr/>
          </p:nvSpPr>
          <p:spPr bwMode="auto">
            <a:xfrm>
              <a:off x="2573338" y="2817813"/>
              <a:ext cx="700088" cy="2835275"/>
            </a:xfrm>
            <a:custGeom>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p:txBody>
        </p:sp>
        <p:sp>
          <p:nvSpPr>
            <p:cNvPr id="29" name="Freeform 16"/>
            <p:cNvSpPr/>
            <p:nvPr/>
          </p:nvSpPr>
          <p:spPr bwMode="auto">
            <a:xfrm>
              <a:off x="2506663" y="285750"/>
              <a:ext cx="90488" cy="2493963"/>
            </a:xfrm>
            <a:custGeom>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p:txBody>
        </p:sp>
        <p:sp>
          <p:nvSpPr>
            <p:cNvPr id="30" name="Freeform 17"/>
            <p:cNvSpPr/>
            <p:nvPr/>
          </p:nvSpPr>
          <p:spPr bwMode="auto">
            <a:xfrm>
              <a:off x="2554288" y="2598738"/>
              <a:ext cx="66675" cy="420688"/>
            </a:xfrm>
            <a:custGeom>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p:txBody>
        </p:sp>
        <p:sp>
          <p:nvSpPr>
            <p:cNvPr id="31" name="Freeform 18"/>
            <p:cNvSpPr/>
            <p:nvPr/>
          </p:nvSpPr>
          <p:spPr bwMode="auto">
            <a:xfrm>
              <a:off x="3143251" y="4757738"/>
              <a:ext cx="161925" cy="873125"/>
            </a:xfrm>
            <a:custGeom>
              <a:rect l="0" t="0" r="r" b="b"/>
              <a:pathLst>
                <a:path w="41" h="22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p:txBody>
        </p:sp>
        <p:sp>
          <p:nvSpPr>
            <p:cNvPr id="32" name="Freeform 19"/>
            <p:cNvSpPr/>
            <p:nvPr/>
          </p:nvSpPr>
          <p:spPr bwMode="auto">
            <a:xfrm>
              <a:off x="3148013" y="1282700"/>
              <a:ext cx="1768475" cy="3448050"/>
            </a:xfrm>
            <a:custGeom>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p:txBody>
        </p:sp>
        <p:sp>
          <p:nvSpPr>
            <p:cNvPr id="33" name="Freeform 20"/>
            <p:cNvSpPr/>
            <p:nvPr/>
          </p:nvSpPr>
          <p:spPr bwMode="auto">
            <a:xfrm>
              <a:off x="3273426" y="5653088"/>
              <a:ext cx="138113" cy="287338"/>
            </a:xfrm>
            <a:custGeom>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p:txBody>
        </p:sp>
        <p:sp>
          <p:nvSpPr>
            <p:cNvPr id="34" name="Freeform 21"/>
            <p:cNvSpPr/>
            <p:nvPr/>
          </p:nvSpPr>
          <p:spPr bwMode="auto">
            <a:xfrm>
              <a:off x="3143251" y="4656138"/>
              <a:ext cx="31750" cy="188913"/>
            </a:xfrm>
            <a:custGeom>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p:txBody>
        </p:sp>
        <p:sp>
          <p:nvSpPr>
            <p:cNvPr id="35" name="Freeform 22"/>
            <p:cNvSpPr/>
            <p:nvPr/>
          </p:nvSpPr>
          <p:spPr bwMode="auto">
            <a:xfrm>
              <a:off x="3211513" y="5410200"/>
              <a:ext cx="203200" cy="530225"/>
            </a:xfrm>
            <a:custGeom>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p:txBody>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p:txBody>
        </p:sp>
        <p:sp>
          <p:nvSpPr>
            <p:cNvPr id="12" name="Freeform 28"/>
            <p:cNvSpPr/>
            <p:nvPr/>
          </p:nvSpPr>
          <p:spPr bwMode="auto">
            <a:xfrm>
              <a:off x="7061201" y="3771900"/>
              <a:ext cx="350838" cy="1309688"/>
            </a:xfrm>
            <a:custGeom>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p:txBody>
        </p:sp>
        <p:sp>
          <p:nvSpPr>
            <p:cNvPr id="13" name="Freeform 29"/>
            <p:cNvSpPr/>
            <p:nvPr/>
          </p:nvSpPr>
          <p:spPr bwMode="auto">
            <a:xfrm>
              <a:off x="7439026" y="5053013"/>
              <a:ext cx="357188" cy="820738"/>
            </a:xfrm>
            <a:custGeom>
              <a:rect l="0" t="0" r="r" b="b"/>
              <a:pathLst>
                <a:path w="90" h="206">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p:txBody>
        </p:sp>
        <p:sp>
          <p:nvSpPr>
            <p:cNvPr id="14" name="Freeform 30"/>
            <p:cNvSpPr/>
            <p:nvPr/>
          </p:nvSpPr>
          <p:spPr bwMode="auto">
            <a:xfrm>
              <a:off x="7037388" y="3811588"/>
              <a:ext cx="457200" cy="1852613"/>
            </a:xfrm>
            <a:custGeom>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p:txBody>
        </p:sp>
        <p:sp>
          <p:nvSpPr>
            <p:cNvPr id="15" name="Freeform 31"/>
            <p:cNvSpPr/>
            <p:nvPr/>
          </p:nvSpPr>
          <p:spPr bwMode="auto">
            <a:xfrm>
              <a:off x="6992938" y="1263650"/>
              <a:ext cx="144463" cy="2508250"/>
            </a:xfrm>
            <a:custGeom>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p:txBody>
        </p:sp>
        <p:sp>
          <p:nvSpPr>
            <p:cNvPr id="16" name="Freeform 32"/>
            <p:cNvSpPr/>
            <p:nvPr/>
          </p:nvSpPr>
          <p:spPr bwMode="auto">
            <a:xfrm>
              <a:off x="7526338" y="5640388"/>
              <a:ext cx="111125" cy="233363"/>
            </a:xfrm>
            <a:custGeom>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p:txBody>
        </p:sp>
        <p:sp>
          <p:nvSpPr>
            <p:cNvPr id="17" name="Freeform 33"/>
            <p:cNvSpPr/>
            <p:nvPr/>
          </p:nvSpPr>
          <p:spPr bwMode="auto">
            <a:xfrm>
              <a:off x="7021513" y="3598863"/>
              <a:ext cx="68263" cy="423863"/>
            </a:xfrm>
            <a:custGeom>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p:txBody>
        </p:sp>
        <p:sp>
          <p:nvSpPr>
            <p:cNvPr id="18" name="Freeform 34"/>
            <p:cNvSpPr/>
            <p:nvPr/>
          </p:nvSpPr>
          <p:spPr bwMode="auto">
            <a:xfrm>
              <a:off x="7412038" y="2801938"/>
              <a:ext cx="1168400" cy="2251075"/>
            </a:xfrm>
            <a:custGeom>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p:txBody>
        </p:sp>
        <p:sp>
          <p:nvSpPr>
            <p:cNvPr id="19" name="Freeform 35"/>
            <p:cNvSpPr/>
            <p:nvPr/>
          </p:nvSpPr>
          <p:spPr bwMode="auto">
            <a:xfrm>
              <a:off x="7494588" y="5664200"/>
              <a:ext cx="100013" cy="209550"/>
            </a:xfrm>
            <a:custGeom>
              <a:rect l="0" t="0" r="r" b="b"/>
              <a:pathLst>
                <a:path w="25" h="52">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p:txBody>
        </p:sp>
        <p:sp>
          <p:nvSpPr>
            <p:cNvPr id="20" name="Freeform 36"/>
            <p:cNvSpPr/>
            <p:nvPr/>
          </p:nvSpPr>
          <p:spPr bwMode="auto">
            <a:xfrm>
              <a:off x="7412038" y="5081588"/>
              <a:ext cx="114300" cy="558800"/>
            </a:xfrm>
            <a:custGeom>
              <a:rect l="0" t="0" r="r" b="b"/>
              <a:pathLst>
                <a:path w="28"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p:txBody>
        </p:sp>
        <p:sp>
          <p:nvSpPr>
            <p:cNvPr id="21" name="Freeform 37"/>
            <p:cNvSpPr/>
            <p:nvPr/>
          </p:nvSpPr>
          <p:spPr bwMode="auto">
            <a:xfrm>
              <a:off x="7412038" y="4978400"/>
              <a:ext cx="31750" cy="188913"/>
            </a:xfrm>
            <a:custGeom>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p:txBody>
        </p:sp>
        <p:sp>
          <p:nvSpPr>
            <p:cNvPr id="22" name="Freeform 38"/>
            <p:cNvSpPr/>
            <p:nvPr/>
          </p:nvSpPr>
          <p:spPr bwMode="auto">
            <a:xfrm>
              <a:off x="7439026" y="5434013"/>
              <a:ext cx="174625" cy="439738"/>
            </a:xfrm>
            <a:custGeom>
              <a:rect l="0" t="0" r="r" b="b"/>
              <a:pathLst>
                <a:path w="44" h="11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p:txBody>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t>6/13/2024</a:t>
            </a:fld>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t>‹#›</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2.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ctrTitle"/>
          </p:nvPr>
        </p:nvSpPr>
        <p:spPr>
          <a:xfrm>
            <a:off x="4186239" y="828675"/>
            <a:ext cx="7073308" cy="3456863"/>
          </a:xfrm>
        </p:spPr>
        <p:txBody>
          <a:bodyPr>
            <a:normAutofit/>
          </a:bodyPr>
          <a:lstStyle/>
          <a:p>
            <a:pPr algn="ctr"/>
            <a:r>
              <a:rPr lang="ru-RU" b="1">
                <a:solidFill>
                  <a:srgbClr val="0070C0"/>
                </a:solidFill>
              </a:rPr>
              <a:t>Подготовка </a:t>
            </a:r>
            <a:br>
              <a:rPr lang="ru-RU" b="1">
                <a:solidFill>
                  <a:srgbClr val="0070C0"/>
                </a:solidFill>
              </a:rPr>
            </a:br>
            <a:r>
              <a:rPr lang="ru-RU" b="1">
                <a:solidFill>
                  <a:srgbClr val="0070C0"/>
                </a:solidFill>
              </a:rPr>
              <a:t>к </a:t>
            </a:r>
            <a:br>
              <a:rPr lang="ru-RU" b="1">
                <a:solidFill>
                  <a:srgbClr val="0070C0"/>
                </a:solidFill>
              </a:rPr>
            </a:br>
            <a:r>
              <a:rPr lang="ru-RU" b="1">
                <a:solidFill>
                  <a:srgbClr val="0070C0"/>
                </a:solidFill>
              </a:rPr>
              <a:t>ОГЭ-2025 </a:t>
            </a:r>
            <a:br>
              <a:rPr lang="ru-RU" b="1">
                <a:solidFill>
                  <a:srgbClr val="0070C0"/>
                </a:solidFill>
              </a:rPr>
            </a:br>
            <a:r>
              <a:rPr lang="ru-RU" b="1">
                <a:solidFill>
                  <a:srgbClr val="0070C0"/>
                </a:solidFill>
              </a:rPr>
              <a:t>по русскому языку</a:t>
            </a:r>
          </a:p>
        </p:txBody>
      </p:sp>
      <p:sp>
        <p:nvSpPr>
          <p:cNvPr id="3" name="Подзаголовок 2"/>
          <p:cNvSpPr>
            <a:spLocks noGrp="1"/>
          </p:cNvSpPr>
          <p:nvPr>
            <p:ph type="subTitle" idx="1"/>
          </p:nvPr>
        </p:nvSpPr>
        <p:spPr>
          <a:xfrm>
            <a:off x="7351417" y="5230260"/>
            <a:ext cx="4263840" cy="1126283"/>
          </a:xfrm>
        </p:spPr>
        <p:txBody>
          <a:bodyPr>
            <a:normAutofit/>
          </a:bodyPr>
          <a:lstStyle/>
          <a:p>
            <a:r>
              <a:rPr lang="ru-RU" sz="3200" b="1">
                <a:solidFill>
                  <a:srgbClr val="FF0000"/>
                </a:solidFill>
              </a:rPr>
              <a:t>Задание 2. Теория и практика.</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126" y="508369"/>
            <a:ext cx="2880000" cy="2880000"/>
          </a:xfrm>
          <a:prstGeom prst="rect">
            <a:avLst/>
          </a:prstGeom>
        </p:spPr>
      </p:pic>
    </p:spTree>
    <p:extLst>
      <p:ext uri="{BB962C8B-B14F-4D97-AF65-F5344CB8AC3E}">
        <p14:creationId xmlns:p14="http://schemas.microsoft.com/office/powerpoint/2010/main" val="42740686"/>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860698" y="127589"/>
            <a:ext cx="8915399" cy="830847"/>
          </a:xfrm>
        </p:spPr>
        <p:txBody>
          <a:bodyPr/>
          <a:lstStyle/>
          <a:p>
            <a:pPr algn="ctr"/>
            <a:r>
              <a:rPr lang="ru-RU" b="1"/>
              <a:t>Примечание:</a:t>
            </a:r>
            <a:r>
              <a:rPr lang="ru-RU"/>
              <a:t> </a:t>
            </a:r>
          </a:p>
        </p:txBody>
      </p:sp>
      <p:sp>
        <p:nvSpPr>
          <p:cNvPr id="3" name="Текст 2"/>
          <p:cNvSpPr>
            <a:spLocks noGrp="1"/>
          </p:cNvSpPr>
          <p:nvPr>
            <p:ph type="body" idx="1"/>
          </p:nvPr>
        </p:nvSpPr>
        <p:spPr>
          <a:xfrm>
            <a:off x="1531088" y="1148317"/>
            <a:ext cx="10660912" cy="5571460"/>
          </a:xfrm>
        </p:spPr>
        <p:txBody>
          <a:bodyPr>
            <a:normAutofit fontScale="92500"/>
          </a:bodyPr>
          <a:lstStyle/>
          <a:p>
            <a:pPr marL="457200" indent="-457200">
              <a:buFont typeface="Wingdings" panose="05000000000000000000" pitchFamily="2" charset="2"/>
              <a:buChar char="q"/>
            </a:pPr>
            <a:r>
              <a:rPr lang="ru-RU" sz="2800">
                <a:solidFill>
                  <a:srgbClr val="0070C0"/>
                </a:solidFill>
              </a:rPr>
              <a:t>Инфинитив не всегда входит в состав сказуемого.</a:t>
            </a:r>
          </a:p>
          <a:p>
            <a:pPr marL="457200" indent="-457200">
              <a:buFont typeface="Wingdings" panose="05000000000000000000" pitchFamily="2" charset="2"/>
              <a:buChar char="q"/>
            </a:pPr>
            <a:r>
              <a:rPr lang="ru-RU" sz="2800">
                <a:solidFill>
                  <a:srgbClr val="C00000"/>
                </a:solidFill>
              </a:rPr>
              <a:t>Инфинитив не входит в состав сказуемого в следующих случаях:</a:t>
            </a:r>
            <a:br>
              <a:rPr lang="ru-RU" sz="2800">
                <a:solidFill>
                  <a:schemeClr val="tx1"/>
                </a:solidFill>
              </a:rPr>
            </a:br>
            <a:r>
              <a:rPr lang="ru-RU" sz="2800">
                <a:solidFill>
                  <a:schemeClr val="tx1"/>
                </a:solidFill>
              </a:rPr>
              <a:t>1. Инфинитив и вспомогательный глагол </a:t>
            </a:r>
            <a:r>
              <a:rPr lang="ru-RU" sz="2800">
                <a:solidFill>
                  <a:srgbClr val="C00000"/>
                </a:solidFill>
              </a:rPr>
              <a:t>обозначают действия разных лиц.</a:t>
            </a:r>
            <a:r>
              <a:rPr lang="ru-RU" sz="2800">
                <a:solidFill>
                  <a:schemeClr val="tx1"/>
                </a:solidFill>
              </a:rPr>
              <a:t> </a:t>
            </a:r>
            <a:r>
              <a:rPr lang="ru-RU" sz="2800" i="1">
                <a:solidFill>
                  <a:schemeClr val="tx1"/>
                </a:solidFill>
              </a:rPr>
              <a:t>Они просили ее спеть. (они просили, а действие «спеть» совершает другой деятель). Доктора запретили мне курить. </a:t>
            </a:r>
            <a:br>
              <a:rPr lang="ru-RU" sz="2800">
                <a:solidFill>
                  <a:schemeClr val="tx1"/>
                </a:solidFill>
              </a:rPr>
            </a:br>
            <a:r>
              <a:rPr lang="ru-RU" sz="2800">
                <a:solidFill>
                  <a:schemeClr val="tx1"/>
                </a:solidFill>
              </a:rPr>
              <a:t>2. Инфинитив </a:t>
            </a:r>
            <a:r>
              <a:rPr lang="ru-RU" sz="2800">
                <a:solidFill>
                  <a:srgbClr val="C00000"/>
                </a:solidFill>
              </a:rPr>
              <a:t>относится к глаголу движения</a:t>
            </a:r>
            <a:r>
              <a:rPr lang="ru-RU" sz="2800">
                <a:solidFill>
                  <a:schemeClr val="tx1"/>
                </a:solidFill>
              </a:rPr>
              <a:t>. </a:t>
            </a:r>
            <a:r>
              <a:rPr lang="ru-RU" sz="2800" i="1">
                <a:solidFill>
                  <a:schemeClr val="tx1"/>
                </a:solidFill>
              </a:rPr>
              <a:t>Он пришел посмотреть фильм.</a:t>
            </a:r>
            <a:r>
              <a:rPr lang="ru-RU" sz="2800">
                <a:solidFill>
                  <a:schemeClr val="tx1"/>
                </a:solidFill>
              </a:rPr>
              <a:t> (посмотреть – обстоятельство цели) </a:t>
            </a:r>
            <a:br>
              <a:rPr lang="ru-RU" sz="2800">
                <a:solidFill>
                  <a:schemeClr val="tx1"/>
                </a:solidFill>
              </a:rPr>
            </a:br>
            <a:r>
              <a:rPr lang="ru-RU" sz="2800">
                <a:solidFill>
                  <a:schemeClr val="tx1"/>
                </a:solidFill>
              </a:rPr>
              <a:t>3. К инфинитиву </a:t>
            </a:r>
            <a:r>
              <a:rPr lang="ru-RU" sz="2800">
                <a:solidFill>
                  <a:srgbClr val="C00000"/>
                </a:solidFill>
              </a:rPr>
              <a:t>можно задать вопрос «КАКОЙ?». </a:t>
            </a:r>
            <a:r>
              <a:rPr lang="ru-RU" sz="2800">
                <a:solidFill>
                  <a:schemeClr val="tx1"/>
                </a:solidFill>
              </a:rPr>
              <a:t>В таких случаях инфинитив относится к подлежащему, а не к сказуемому. </a:t>
            </a:r>
            <a:br>
              <a:rPr lang="ru-RU" sz="2800">
                <a:solidFill>
                  <a:schemeClr val="tx1"/>
                </a:solidFill>
              </a:rPr>
            </a:br>
            <a:r>
              <a:rPr lang="ru-RU" sz="2800" i="1">
                <a:solidFill>
                  <a:schemeClr val="tx1"/>
                </a:solidFill>
              </a:rPr>
              <a:t>Желание гулять посетило его только сейчас.</a:t>
            </a:r>
            <a:r>
              <a:rPr lang="ru-RU" sz="2800">
                <a:solidFill>
                  <a:schemeClr val="tx1"/>
                </a:solidFill>
              </a:rPr>
              <a:t> </a:t>
            </a:r>
          </a:p>
          <a:p>
            <a:endParaRPr lang="ru-RU" sz="2800">
              <a:solidFill>
                <a:schemeClr val="tx1"/>
              </a:solidFill>
            </a:endParaRPr>
          </a:p>
        </p:txBody>
      </p:sp>
    </p:spTree>
    <p:extLst>
      <p:ext uri="{BB962C8B-B14F-4D97-AF65-F5344CB8AC3E}">
        <p14:creationId xmlns:p14="http://schemas.microsoft.com/office/powerpoint/2010/main" val="1664450803"/>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594885" y="198052"/>
            <a:ext cx="9909726" cy="45719"/>
          </a:xfrm>
        </p:spPr>
        <p:txBody>
          <a:bodyPr>
            <a:normAutofit fontScale="90000"/>
          </a:bodyPr>
          <a:lstStyle/>
          <a:p>
            <a:pPr algn="ctr"/>
            <a:endParaRPr lang="ru-RU" sz="3200"/>
          </a:p>
        </p:txBody>
      </p:sp>
      <p:sp>
        <p:nvSpPr>
          <p:cNvPr id="3" name="Текст 2"/>
          <p:cNvSpPr>
            <a:spLocks noGrp="1"/>
          </p:cNvSpPr>
          <p:nvPr>
            <p:ph type="body" idx="1"/>
          </p:nvPr>
        </p:nvSpPr>
        <p:spPr>
          <a:xfrm>
            <a:off x="2800349" y="903768"/>
            <a:ext cx="7940743" cy="5768495"/>
          </a:xfrm>
        </p:spPr>
        <p:txBody>
          <a:bodyPr>
            <a:normAutofit/>
          </a:bodyPr>
          <a:lstStyle/>
          <a:p>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638" y="0"/>
            <a:ext cx="11415712" cy="6858000"/>
          </a:xfrm>
          <a:prstGeom prst="rect">
            <a:avLst/>
          </a:prstGeom>
        </p:spPr>
      </p:pic>
    </p:spTree>
    <p:extLst>
      <p:ext uri="{BB962C8B-B14F-4D97-AF65-F5344CB8AC3E}">
        <p14:creationId xmlns:p14="http://schemas.microsoft.com/office/powerpoint/2010/main" val="1197573050"/>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4300" y="1581372"/>
            <a:ext cx="8911687" cy="3219227"/>
          </a:xfrm>
        </p:spPr>
        <p:txBody>
          <a:bodyPr>
            <a:normAutofit/>
          </a:bodyPr>
          <a:lstStyle/>
          <a:p>
            <a:pPr algn="ctr"/>
            <a:r>
              <a:rPr lang="ru-RU" sz="5400" b="1">
                <a:solidFill>
                  <a:srgbClr val="C00000"/>
                </a:solidFill>
              </a:rPr>
              <a:t>Практика. </a:t>
            </a:r>
            <a:br>
              <a:rPr lang="ru-RU" sz="5400" b="1">
                <a:solidFill>
                  <a:srgbClr val="C00000"/>
                </a:solidFill>
              </a:rPr>
            </a:br>
            <a:r>
              <a:rPr lang="ru-RU" sz="5400" b="1">
                <a:solidFill>
                  <a:srgbClr val="C00000"/>
                </a:solidFill>
              </a:rPr>
              <a:t>Метод дятла.</a:t>
            </a:r>
          </a:p>
        </p:txBody>
      </p:sp>
    </p:spTree>
    <p:extLst>
      <p:ext uri="{BB962C8B-B14F-4D97-AF65-F5344CB8AC3E}">
        <p14:creationId xmlns:p14="http://schemas.microsoft.com/office/powerpoint/2010/main" val="1147177511"/>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304378"/>
            <a:ext cx="9909726" cy="620655"/>
          </a:xfrm>
        </p:spPr>
        <p:txBody>
          <a:bodyPr>
            <a:normAutofit fontScale="90000"/>
          </a:bodyPr>
          <a:lstStyle/>
          <a:p>
            <a:pPr algn="ctr"/>
            <a:r>
              <a:rPr lang="ru-RU" b="1"/>
              <a:t>Задание 2.</a:t>
            </a:r>
            <a:r>
              <a:rPr lang="en-US" b="1"/>
              <a:t>1</a:t>
            </a:r>
            <a:endParaRPr lang="ru-RU"/>
          </a:p>
        </p:txBody>
      </p:sp>
      <p:sp>
        <p:nvSpPr>
          <p:cNvPr id="3" name="Текст 2"/>
          <p:cNvSpPr>
            <a:spLocks noGrp="1"/>
          </p:cNvSpPr>
          <p:nvPr>
            <p:ph type="body" idx="1"/>
          </p:nvPr>
        </p:nvSpPr>
        <p:spPr>
          <a:xfrm>
            <a:off x="1605518" y="1057276"/>
            <a:ext cx="10481706" cy="5800724"/>
          </a:xfrm>
        </p:spPr>
        <p:txBody>
          <a:bodyPr>
            <a:normAutofit fontScale="92500" lnSpcReduction="10000"/>
          </a:bodyPr>
          <a:lstStyle/>
          <a:p>
            <a:r>
              <a:rPr lang="ru-RU" b="1">
                <a:solidFill>
                  <a:schemeClr val="tx1"/>
                </a:solidFill>
              </a:rPr>
              <a:t>ВАРИАНТ 1. Прочитайте текст и выполните задания 2,3.</a:t>
            </a:r>
          </a:p>
          <a:p>
            <a:r>
              <a:rPr lang="ru-RU">
                <a:solidFill>
                  <a:schemeClr val="tx1"/>
                </a:solidFill>
              </a:rPr>
              <a:t>(1)Зачем садовод осенью при первых ночных заморозках поджигает разложенные по саду кучи влажного мусора? (2)Осенние ночные заморозки – это налетающий с севера холодный ветер и ясное небо. (3)Земля теряет накопленное за день тепло в результате конвекции и теплового инфракрасного излучения, и корни деревьев могут промёрзнуть, пока они не укрыты снегом. (4)Дым от костров поднимается невысоко и не сразу опускается на землю. (5)Он расстилается над садом, образуя некое «одеяло», которое препятствует конвекции воздуха и отражает инфракрасное излучение земли над всей площадью сада.</a:t>
            </a:r>
          </a:p>
          <a:p>
            <a:r>
              <a:rPr lang="ru-RU" b="1">
                <a:solidFill>
                  <a:schemeClr val="tx1"/>
                </a:solidFill>
              </a:rPr>
              <a:t>Задание 2.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поджигает кучи (предложение 1) </a:t>
            </a:r>
          </a:p>
          <a:p>
            <a:pPr lvl="0"/>
            <a:r>
              <a:rPr lang="ru-RU">
                <a:solidFill>
                  <a:schemeClr val="tx1"/>
                </a:solidFill>
              </a:rPr>
              <a:t>2. осенние ночные заморозки (предложение 2)</a:t>
            </a:r>
          </a:p>
          <a:p>
            <a:pPr lvl="0"/>
            <a:r>
              <a:rPr lang="ru-RU">
                <a:solidFill>
                  <a:schemeClr val="tx1"/>
                </a:solidFill>
              </a:rPr>
              <a:t>3. они (не) укрыты (предложение 3)</a:t>
            </a:r>
          </a:p>
          <a:p>
            <a:pPr lvl="0"/>
            <a:r>
              <a:rPr lang="ru-RU">
                <a:solidFill>
                  <a:schemeClr val="tx1"/>
                </a:solidFill>
              </a:rPr>
              <a:t>4. дым поднимается (и) опускается (предложение 4)</a:t>
            </a:r>
          </a:p>
          <a:p>
            <a:pPr lvl="0"/>
            <a:r>
              <a:rPr lang="ru-RU">
                <a:solidFill>
                  <a:schemeClr val="tx1"/>
                </a:solidFill>
              </a:rPr>
              <a:t>5. он расстилается (предложение 5)</a:t>
            </a:r>
          </a:p>
        </p:txBody>
      </p:sp>
    </p:spTree>
    <p:extLst>
      <p:ext uri="{BB962C8B-B14F-4D97-AF65-F5344CB8AC3E}">
        <p14:creationId xmlns:p14="http://schemas.microsoft.com/office/powerpoint/2010/main" val="2275169648"/>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304378"/>
            <a:ext cx="9909726" cy="620655"/>
          </a:xfrm>
        </p:spPr>
        <p:txBody>
          <a:bodyPr>
            <a:normAutofit fontScale="90000"/>
          </a:bodyPr>
          <a:lstStyle/>
          <a:p>
            <a:pPr algn="ctr"/>
            <a:r>
              <a:rPr lang="ru-RU" b="1"/>
              <a:t>Задание 2.</a:t>
            </a:r>
            <a:r>
              <a:rPr lang="en-US" b="1"/>
              <a:t>1</a:t>
            </a:r>
            <a:endParaRPr lang="ru-RU"/>
          </a:p>
        </p:txBody>
      </p:sp>
      <p:sp>
        <p:nvSpPr>
          <p:cNvPr id="3" name="Текст 2"/>
          <p:cNvSpPr>
            <a:spLocks noGrp="1"/>
          </p:cNvSpPr>
          <p:nvPr>
            <p:ph type="body" idx="1"/>
          </p:nvPr>
        </p:nvSpPr>
        <p:spPr>
          <a:xfrm>
            <a:off x="1605518" y="1057276"/>
            <a:ext cx="10481706" cy="5800724"/>
          </a:xfrm>
        </p:spPr>
        <p:txBody>
          <a:bodyPr>
            <a:normAutofit fontScale="92500" lnSpcReduction="10000"/>
          </a:bodyPr>
          <a:lstStyle/>
          <a:p>
            <a:r>
              <a:rPr lang="ru-RU" b="1">
                <a:solidFill>
                  <a:schemeClr val="tx1"/>
                </a:solidFill>
              </a:rPr>
              <a:t>ВАРИАНТ 1. Прочитайте текст и выполните задания 2,3.</a:t>
            </a:r>
          </a:p>
          <a:p>
            <a:r>
              <a:rPr lang="ru-RU">
                <a:solidFill>
                  <a:schemeClr val="tx1"/>
                </a:solidFill>
              </a:rPr>
              <a:t>(1)Зачем садовод осенью при первых ночных заморозках поджигает разложенные по саду кучи влажного мусора? (2)Осенние ночные заморозки – это налетающий с севера холодный ветер и ясное небо. (3)Земля теряет накопленное за день тепло в результате конвекции и теплового инфракрасного излучения, и корни деревьев могут промёрзнуть, пока они не укрыты снегом. (4)Дым от костров поднимается невысоко и не сразу опускается на землю. (5)Он расстилается над садом, образуя некое «одеяло», которое препятствует конвекции воздуха и отражает инфракрасное излучение земли над всей площадью сада.</a:t>
            </a:r>
          </a:p>
          <a:p>
            <a:r>
              <a:rPr lang="ru-RU" b="1">
                <a:solidFill>
                  <a:schemeClr val="tx1"/>
                </a:solidFill>
              </a:rPr>
              <a:t>Задание 2.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поджигает кучи (предложение 1) </a:t>
            </a:r>
          </a:p>
          <a:p>
            <a:pPr lvl="0"/>
            <a:r>
              <a:rPr lang="ru-RU">
                <a:solidFill>
                  <a:schemeClr val="tx1"/>
                </a:solidFill>
              </a:rPr>
              <a:t>2. осенние ночные заморозки (предложение 2)</a:t>
            </a:r>
          </a:p>
          <a:p>
            <a:pPr lvl="0"/>
            <a:r>
              <a:rPr lang="ru-RU">
                <a:solidFill>
                  <a:schemeClr val="tx1"/>
                </a:solidFill>
              </a:rPr>
              <a:t>3. они (не) укрыты (предложение 3)</a:t>
            </a:r>
          </a:p>
          <a:p>
            <a:pPr lvl="0"/>
            <a:r>
              <a:rPr lang="ru-RU">
                <a:solidFill>
                  <a:schemeClr val="tx1"/>
                </a:solidFill>
              </a:rPr>
              <a:t>4. дым поднимается (и) опускается (предложение 4)</a:t>
            </a:r>
          </a:p>
          <a:p>
            <a:pPr lvl="0"/>
            <a:r>
              <a:rPr lang="ru-RU">
                <a:solidFill>
                  <a:schemeClr val="tx1"/>
                </a:solidFill>
              </a:rPr>
              <a:t>5. он расстилается (предложение 5)                                                           </a:t>
            </a:r>
            <a:r>
              <a:rPr lang="ru-RU" b="1">
                <a:solidFill>
                  <a:schemeClr val="accent1"/>
                </a:solidFill>
              </a:rPr>
              <a:t>345</a:t>
            </a:r>
          </a:p>
        </p:txBody>
      </p:sp>
    </p:spTree>
    <p:extLst>
      <p:ext uri="{BB962C8B-B14F-4D97-AF65-F5344CB8AC3E}">
        <p14:creationId xmlns:p14="http://schemas.microsoft.com/office/powerpoint/2010/main" val="1074428004"/>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594885" y="202018"/>
            <a:ext cx="9909726" cy="620655"/>
          </a:xfrm>
        </p:spPr>
        <p:txBody>
          <a:bodyPr>
            <a:normAutofit fontScale="90000"/>
          </a:bodyPr>
          <a:lstStyle/>
          <a:p>
            <a:pPr algn="ctr"/>
            <a:r>
              <a:rPr lang="ru-RU" b="1"/>
              <a:t>Задание 2.</a:t>
            </a:r>
            <a:r>
              <a:rPr lang="en-US" b="1"/>
              <a:t>2</a:t>
            </a:r>
            <a:endParaRPr lang="ru-RU"/>
          </a:p>
        </p:txBody>
      </p:sp>
      <p:sp>
        <p:nvSpPr>
          <p:cNvPr id="3" name="Текст 2"/>
          <p:cNvSpPr>
            <a:spLocks noGrp="1"/>
          </p:cNvSpPr>
          <p:nvPr>
            <p:ph type="body" idx="1"/>
          </p:nvPr>
        </p:nvSpPr>
        <p:spPr>
          <a:xfrm>
            <a:off x="1594885" y="982134"/>
            <a:ext cx="10410848" cy="5673848"/>
          </a:xfrm>
        </p:spPr>
        <p:txBody>
          <a:bodyPr>
            <a:normAutofit lnSpcReduction="10000"/>
          </a:bodyPr>
          <a:lstStyle/>
          <a:p>
            <a:r>
              <a:rPr lang="ru-RU">
                <a:solidFill>
                  <a:schemeClr val="tx1"/>
                </a:solidFill>
              </a:rPr>
              <a:t>(1)Самое большое скопление воды на поверхности Земли – это Мировой океан. (2)Материки и острова разделяют его на отдельные океаны, проливы, заливы. (3)Постоянные морские течения связывают его в единое целое, но у каждой его части есть свои особенности. (4)В Мировом океане обычно выделяют четыре океана: Тихий, Атлантический, Индийский и Северный Ледовитый. (5)На некоторых картах отмечен ещё один океан – Южный, который омывает Антарктиду, однако многие учёные отказываются признавать его отдельное существование и обосновывают это целой системой научных доказательств.</a:t>
            </a:r>
          </a:p>
          <a:p>
            <a:r>
              <a:rPr lang="ru-RU" b="1">
                <a:solidFill>
                  <a:schemeClr val="tx1"/>
                </a:solidFill>
              </a:rPr>
              <a:t>Задание 2.</a:t>
            </a:r>
            <a:r>
              <a:rPr lang="ru-RU">
                <a:solidFill>
                  <a:schemeClr val="tx1"/>
                </a:solidFill>
              </a:rPr>
              <a:t> </a:t>
            </a:r>
            <a:r>
              <a:rPr lang="ru-RU" b="1">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en-US">
                <a:solidFill>
                  <a:schemeClr val="tx1"/>
                </a:solidFill>
              </a:rPr>
              <a:t>1</a:t>
            </a:r>
            <a:r>
              <a:rPr lang="ru-RU">
                <a:solidFill>
                  <a:schemeClr val="tx1"/>
                </a:solidFill>
              </a:rPr>
              <a:t>.это Мировой океан (предложение 1)</a:t>
            </a:r>
          </a:p>
          <a:p>
            <a:pPr lvl="0"/>
            <a:r>
              <a:rPr lang="ru-RU">
                <a:solidFill>
                  <a:schemeClr val="tx1"/>
                </a:solidFill>
              </a:rPr>
              <a:t>2.разделяют (предложение 2)</a:t>
            </a:r>
          </a:p>
          <a:p>
            <a:pPr lvl="0"/>
            <a:r>
              <a:rPr lang="ru-RU">
                <a:solidFill>
                  <a:schemeClr val="tx1"/>
                </a:solidFill>
              </a:rPr>
              <a:t>3.части есть (предложение 3)</a:t>
            </a:r>
          </a:p>
          <a:p>
            <a:pPr lvl="0"/>
            <a:r>
              <a:rPr lang="ru-RU">
                <a:solidFill>
                  <a:schemeClr val="tx1"/>
                </a:solidFill>
              </a:rPr>
              <a:t>4.выделяют (предложение 4)</a:t>
            </a:r>
          </a:p>
          <a:p>
            <a:pPr lvl="0"/>
            <a:r>
              <a:rPr lang="ru-RU">
                <a:solidFill>
                  <a:schemeClr val="tx1"/>
                </a:solidFill>
              </a:rPr>
              <a:t>5.учёные отказываются признавать (и) обосновывают (предложение 5)</a:t>
            </a:r>
          </a:p>
          <a:p>
            <a:endParaRPr lang="ru-RU">
              <a:solidFill>
                <a:schemeClr val="tx1"/>
              </a:solidFill>
            </a:endParaRPr>
          </a:p>
        </p:txBody>
      </p:sp>
    </p:spTree>
    <p:extLst>
      <p:ext uri="{BB962C8B-B14F-4D97-AF65-F5344CB8AC3E}">
        <p14:creationId xmlns:p14="http://schemas.microsoft.com/office/powerpoint/2010/main" val="1702738882"/>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594885" y="202018"/>
            <a:ext cx="9909726" cy="620655"/>
          </a:xfrm>
        </p:spPr>
        <p:txBody>
          <a:bodyPr>
            <a:normAutofit fontScale="90000"/>
          </a:bodyPr>
          <a:lstStyle/>
          <a:p>
            <a:pPr algn="ctr"/>
            <a:r>
              <a:rPr lang="ru-RU" b="1"/>
              <a:t>Задание 2.</a:t>
            </a:r>
            <a:r>
              <a:rPr lang="en-US" b="1"/>
              <a:t>2</a:t>
            </a:r>
            <a:endParaRPr lang="ru-RU"/>
          </a:p>
        </p:txBody>
      </p:sp>
      <p:sp>
        <p:nvSpPr>
          <p:cNvPr id="3" name="Текст 2"/>
          <p:cNvSpPr>
            <a:spLocks noGrp="1"/>
          </p:cNvSpPr>
          <p:nvPr>
            <p:ph type="body" idx="1"/>
          </p:nvPr>
        </p:nvSpPr>
        <p:spPr>
          <a:xfrm>
            <a:off x="1594885" y="822672"/>
            <a:ext cx="10410848" cy="5833309"/>
          </a:xfrm>
        </p:spPr>
        <p:txBody>
          <a:bodyPr>
            <a:normAutofit lnSpcReduction="10000"/>
          </a:bodyPr>
          <a:lstStyle/>
          <a:p>
            <a:r>
              <a:rPr lang="ru-RU">
                <a:solidFill>
                  <a:schemeClr val="tx1"/>
                </a:solidFill>
              </a:rPr>
              <a:t>(1)Самое большое скопление воды на поверхности Земли – это Мировой океан. (2)Материки и острова разделяют его на отдельные океаны, проливы, заливы. (3)Постоянные морские течения связывают его в единое целое, но у каждой его части есть свои особенности. (4)В Мировом океане обычно выделяют четыре океана: Тихий, Атлантический, Индийский и Северный Ледовитый. (5)На некоторых картах отмечен ещё один океан – Южный, который омывает Антарктиду, однако многие учёные отказываются признавать его отдельное существование и обосновывают это целой системой научных доказательств.</a:t>
            </a:r>
          </a:p>
          <a:p>
            <a:r>
              <a:rPr lang="ru-RU" b="1">
                <a:solidFill>
                  <a:schemeClr val="tx1"/>
                </a:solidFill>
              </a:rPr>
              <a:t>Задание 2.</a:t>
            </a:r>
            <a:r>
              <a:rPr lang="ru-RU">
                <a:solidFill>
                  <a:schemeClr val="tx1"/>
                </a:solidFill>
              </a:rPr>
              <a:t> </a:t>
            </a:r>
            <a:r>
              <a:rPr lang="ru-RU" b="1">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en-US">
                <a:solidFill>
                  <a:schemeClr val="tx1"/>
                </a:solidFill>
              </a:rPr>
              <a:t>1</a:t>
            </a:r>
            <a:r>
              <a:rPr lang="ru-RU">
                <a:solidFill>
                  <a:schemeClr val="tx1"/>
                </a:solidFill>
              </a:rPr>
              <a:t>. это Мировой океан (предложение 1)</a:t>
            </a:r>
          </a:p>
          <a:p>
            <a:pPr lvl="0"/>
            <a:r>
              <a:rPr lang="ru-RU">
                <a:solidFill>
                  <a:schemeClr val="tx1"/>
                </a:solidFill>
              </a:rPr>
              <a:t>2. разделяют (предложение 2)</a:t>
            </a:r>
          </a:p>
          <a:p>
            <a:pPr lvl="0"/>
            <a:r>
              <a:rPr lang="ru-RU">
                <a:solidFill>
                  <a:schemeClr val="tx1"/>
                </a:solidFill>
              </a:rPr>
              <a:t>3. части есть (предложение 3)</a:t>
            </a:r>
          </a:p>
          <a:p>
            <a:pPr lvl="0"/>
            <a:r>
              <a:rPr lang="ru-RU">
                <a:solidFill>
                  <a:schemeClr val="tx1"/>
                </a:solidFill>
              </a:rPr>
              <a:t>4. выделяют (предложение 4)</a:t>
            </a:r>
          </a:p>
          <a:p>
            <a:pPr lvl="0"/>
            <a:r>
              <a:rPr lang="ru-RU">
                <a:solidFill>
                  <a:schemeClr val="tx1"/>
                </a:solidFill>
              </a:rPr>
              <a:t>5. учёные отказываются признавать (и) обосновывают (предложение 5)     </a:t>
            </a:r>
            <a:r>
              <a:rPr lang="ru-RU" b="1">
                <a:solidFill>
                  <a:srgbClr val="C00000"/>
                </a:solidFill>
              </a:rPr>
              <a:t>45</a:t>
            </a:r>
          </a:p>
          <a:p>
            <a:endParaRPr lang="ru-RU">
              <a:solidFill>
                <a:schemeClr val="tx1"/>
              </a:solidFill>
            </a:endParaRPr>
          </a:p>
        </p:txBody>
      </p:sp>
    </p:spTree>
    <p:extLst>
      <p:ext uri="{BB962C8B-B14F-4D97-AF65-F5344CB8AC3E}">
        <p14:creationId xmlns:p14="http://schemas.microsoft.com/office/powerpoint/2010/main" val="3813290787"/>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62715" y="0"/>
            <a:ext cx="8915399" cy="854571"/>
          </a:xfrm>
        </p:spPr>
        <p:txBody>
          <a:bodyPr/>
          <a:lstStyle/>
          <a:p>
            <a:pPr algn="ctr"/>
            <a:r>
              <a:rPr lang="ru-RU" b="1"/>
              <a:t>Задание 2.</a:t>
            </a:r>
            <a:r>
              <a:rPr lang="en-US" b="1"/>
              <a:t>3</a:t>
            </a:r>
            <a:endParaRPr lang="ru-RU"/>
          </a:p>
        </p:txBody>
      </p:sp>
      <p:sp>
        <p:nvSpPr>
          <p:cNvPr id="3" name="Текст 2"/>
          <p:cNvSpPr>
            <a:spLocks noGrp="1"/>
          </p:cNvSpPr>
          <p:nvPr>
            <p:ph type="body" idx="1"/>
          </p:nvPr>
        </p:nvSpPr>
        <p:spPr>
          <a:xfrm>
            <a:off x="1557867" y="854571"/>
            <a:ext cx="10464800" cy="5817162"/>
          </a:xfrm>
        </p:spPr>
        <p:txBody>
          <a:bodyPr>
            <a:normAutofit fontScale="92500" lnSpcReduction="10000"/>
          </a:bodyPr>
          <a:lstStyle/>
          <a:p>
            <a:r>
              <a:rPr lang="ru-RU">
                <a:solidFill>
                  <a:schemeClr val="tx1"/>
                </a:solidFill>
              </a:rPr>
              <a:t>(1)Давно уже было замечено, что некоторые слова своими звуками как бы изображают то, что называют. (2)Все эти звуки можно разделить на высокие и низкие. (3)Исследования в области звукового символизма показали, что высокие звуки у большинства говорящих вызывают ощущение светлого, а низкие – тёмного; например, такие слова, как свет, жизнь, день, солнце, состоят преимущественно из высоких, а слова омут, боль, шум, кровь, мрак, оковы – из низких звуков. (4)Этим свойством звука – вызывать у большинства людей одинаковые ощущения и образные представления – издавна интуитивно пользовались поэты. (5)В то время как в обычной, нейтральной русской речи низкие и высокие, мягкие и твёрдые звуки встречаются примерно с одинаковой частотой, в поэтических текстах это равновесие нередко сознательно нарушается.</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было замечено (предложение 1)</a:t>
            </a:r>
          </a:p>
          <a:p>
            <a:pPr lvl="0"/>
            <a:r>
              <a:rPr lang="ru-RU">
                <a:solidFill>
                  <a:schemeClr val="tx1"/>
                </a:solidFill>
              </a:rPr>
              <a:t>2. звуки можно разделить (предложение 2)</a:t>
            </a:r>
          </a:p>
          <a:p>
            <a:pPr lvl="0"/>
            <a:r>
              <a:rPr lang="ru-RU">
                <a:solidFill>
                  <a:schemeClr val="tx1"/>
                </a:solidFill>
              </a:rPr>
              <a:t>3. показали (предложение 3)</a:t>
            </a:r>
          </a:p>
          <a:p>
            <a:pPr lvl="0"/>
            <a:r>
              <a:rPr lang="ru-RU">
                <a:solidFill>
                  <a:schemeClr val="tx1"/>
                </a:solidFill>
              </a:rPr>
              <a:t>4. пользовались поэты (предложение 4)                                          </a:t>
            </a:r>
            <a:endParaRPr lang="ru-RU" b="1">
              <a:solidFill>
                <a:srgbClr val="C00000"/>
              </a:solidFill>
            </a:endParaRPr>
          </a:p>
          <a:p>
            <a:pPr lvl="0"/>
            <a:r>
              <a:rPr lang="ru-RU">
                <a:solidFill>
                  <a:schemeClr val="tx1"/>
                </a:solidFill>
              </a:rPr>
              <a:t>5. это нарушается (предложение 5)</a:t>
            </a:r>
          </a:p>
          <a:p>
            <a:endParaRPr lang="ru-RU" sz="2800" b="1">
              <a:solidFill>
                <a:schemeClr val="tx1"/>
              </a:solidFill>
            </a:endParaRPr>
          </a:p>
        </p:txBody>
      </p:sp>
    </p:spTree>
    <p:extLst>
      <p:ext uri="{BB962C8B-B14F-4D97-AF65-F5344CB8AC3E}">
        <p14:creationId xmlns:p14="http://schemas.microsoft.com/office/powerpoint/2010/main" val="388055965"/>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62715" y="0"/>
            <a:ext cx="8915399" cy="854571"/>
          </a:xfrm>
        </p:spPr>
        <p:txBody>
          <a:bodyPr/>
          <a:lstStyle/>
          <a:p>
            <a:pPr algn="ctr"/>
            <a:r>
              <a:rPr lang="ru-RU" b="1"/>
              <a:t>Задание 2.</a:t>
            </a:r>
            <a:r>
              <a:rPr lang="en-US" b="1"/>
              <a:t>3</a:t>
            </a:r>
            <a:endParaRPr lang="ru-RU"/>
          </a:p>
        </p:txBody>
      </p:sp>
      <p:sp>
        <p:nvSpPr>
          <p:cNvPr id="3" name="Текст 2"/>
          <p:cNvSpPr>
            <a:spLocks noGrp="1"/>
          </p:cNvSpPr>
          <p:nvPr>
            <p:ph type="body" idx="1"/>
          </p:nvPr>
        </p:nvSpPr>
        <p:spPr>
          <a:xfrm>
            <a:off x="1557867" y="854571"/>
            <a:ext cx="10464800" cy="5817162"/>
          </a:xfrm>
        </p:spPr>
        <p:txBody>
          <a:bodyPr>
            <a:normAutofit fontScale="92500" lnSpcReduction="10000"/>
          </a:bodyPr>
          <a:lstStyle/>
          <a:p>
            <a:r>
              <a:rPr lang="ru-RU">
                <a:solidFill>
                  <a:schemeClr val="tx1"/>
                </a:solidFill>
              </a:rPr>
              <a:t>(1)Давно уже было замечено, что некоторые слова своими звуками как бы изображают то, что называют. (2)Все эти звуки можно разделить на высокие и низкие. (3)Исследования в области звукового символизма показали, что высокие звуки у большинства говорящих вызывают ощущение светлого, а низкие – тёмного; например, такие слова, как свет, жизнь, день, солнце, состоят преимущественно из высоких, а слова омут, боль, шум, кровь, мрак, оковы – из низких звуков. (4)Этим свойством звука – вызывать у большинства людей одинаковые ощущения и образные представления – издавна интуитивно пользовались поэты. (5)В то время как в обычной, нейтральной русской речи низкие и высокие, мягкие и твёрдые звуки встречаются примерно с одинаковой частотой, в поэтических текстах это равновесие нередко сознательно нарушается.</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было замечено (предложение 1)</a:t>
            </a:r>
          </a:p>
          <a:p>
            <a:pPr lvl="0"/>
            <a:r>
              <a:rPr lang="ru-RU">
                <a:solidFill>
                  <a:schemeClr val="tx1"/>
                </a:solidFill>
              </a:rPr>
              <a:t>2. звуки можно разделить (предложение 2)</a:t>
            </a:r>
          </a:p>
          <a:p>
            <a:pPr lvl="0"/>
            <a:r>
              <a:rPr lang="ru-RU">
                <a:solidFill>
                  <a:schemeClr val="tx1"/>
                </a:solidFill>
              </a:rPr>
              <a:t>3. показали (предложение 3)</a:t>
            </a:r>
          </a:p>
          <a:p>
            <a:pPr lvl="0"/>
            <a:r>
              <a:rPr lang="ru-RU">
                <a:solidFill>
                  <a:schemeClr val="tx1"/>
                </a:solidFill>
              </a:rPr>
              <a:t>4. пользовались поэты (предложение 4)                                          </a:t>
            </a:r>
            <a:r>
              <a:rPr lang="ru-RU" b="1">
                <a:solidFill>
                  <a:srgbClr val="C00000"/>
                </a:solidFill>
              </a:rPr>
              <a:t>14</a:t>
            </a:r>
          </a:p>
          <a:p>
            <a:pPr lvl="0"/>
            <a:r>
              <a:rPr lang="ru-RU">
                <a:solidFill>
                  <a:schemeClr val="tx1"/>
                </a:solidFill>
              </a:rPr>
              <a:t>5. это нарушается (предложение 5)</a:t>
            </a:r>
          </a:p>
          <a:p>
            <a:endParaRPr lang="ru-RU" sz="2800" b="1">
              <a:solidFill>
                <a:schemeClr val="tx1"/>
              </a:solidFill>
            </a:endParaRPr>
          </a:p>
        </p:txBody>
      </p:sp>
    </p:spTree>
    <p:extLst>
      <p:ext uri="{BB962C8B-B14F-4D97-AF65-F5344CB8AC3E}">
        <p14:creationId xmlns:p14="http://schemas.microsoft.com/office/powerpoint/2010/main" val="641679183"/>
      </p:ext>
    </p:extLst>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2.</a:t>
            </a:r>
            <a:r>
              <a:rPr lang="en-US" b="1"/>
              <a:t>4</a:t>
            </a:r>
            <a:endParaRPr lang="ru-RU">
              <a:solidFill>
                <a:schemeClr val="tx1"/>
              </a:solidFill>
            </a:endParaRPr>
          </a:p>
        </p:txBody>
      </p:sp>
      <p:sp>
        <p:nvSpPr>
          <p:cNvPr id="3" name="Текст 2"/>
          <p:cNvSpPr>
            <a:spLocks noGrp="1"/>
          </p:cNvSpPr>
          <p:nvPr>
            <p:ph type="body" idx="1"/>
          </p:nvPr>
        </p:nvSpPr>
        <p:spPr>
          <a:xfrm>
            <a:off x="1591734" y="790465"/>
            <a:ext cx="10380134" cy="5908357"/>
          </a:xfrm>
        </p:spPr>
        <p:txBody>
          <a:bodyPr/>
          <a:lstStyle/>
          <a:p>
            <a:r>
              <a:rPr lang="ru-RU" b="1">
                <a:solidFill>
                  <a:schemeClr val="tx1"/>
                </a:solidFill>
              </a:rPr>
              <a:t>ВАРИАНТ 4.</a:t>
            </a:r>
            <a:r>
              <a:rPr lang="ru-RU">
                <a:solidFill>
                  <a:schemeClr val="tx1"/>
                </a:solidFill>
              </a:rPr>
              <a:t> Прочитайте текст и выполните задания 2,3.</a:t>
            </a:r>
          </a:p>
          <a:p>
            <a:r>
              <a:rPr lang="ru-RU">
                <a:solidFill>
                  <a:schemeClr val="tx1"/>
                </a:solidFill>
              </a:rPr>
              <a:t>(1)Звуки – это то, что слышит ухо. (2)Мы слышим голоса людей, пение птиц, звуки музыкальных инструментов, шум леса в ветреную погоду, плеск морских волн, гром во время грозы. (3)Звучат работающие машины, движущийся транспорт. (4)Раздел физики, в котором изучаются звуковые явления, называется «акустика» (слово «акустика» образовано от греческого слова akustikos – «звуковой»). (5)При изучении звуковых явлений в качестве источника звука применяют специальные приборы, например камертон.</a:t>
            </a:r>
          </a:p>
          <a:p>
            <a:r>
              <a:rPr lang="ru-RU" b="1">
                <a:solidFill>
                  <a:schemeClr val="tx1"/>
                </a:solidFill>
              </a:rPr>
              <a:t>Задание 2. </a:t>
            </a:r>
            <a:r>
              <a:rPr lang="ru-RU">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звуки – (это) то (предложение 1)</a:t>
            </a:r>
          </a:p>
          <a:p>
            <a:pPr lvl="0"/>
            <a:r>
              <a:rPr lang="ru-RU">
                <a:solidFill>
                  <a:schemeClr val="tx1"/>
                </a:solidFill>
              </a:rPr>
              <a:t>2. мы слышим (предложение 2)</a:t>
            </a:r>
          </a:p>
          <a:p>
            <a:pPr lvl="0"/>
            <a:r>
              <a:rPr lang="ru-RU">
                <a:solidFill>
                  <a:schemeClr val="tx1"/>
                </a:solidFill>
              </a:rPr>
              <a:t>3. звучат машины, транспорт (предложение 3)</a:t>
            </a:r>
          </a:p>
          <a:p>
            <a:pPr lvl="0"/>
            <a:r>
              <a:rPr lang="ru-RU">
                <a:solidFill>
                  <a:schemeClr val="tx1"/>
                </a:solidFill>
              </a:rPr>
              <a:t>4. называется «акустика» (предложение 4)</a:t>
            </a:r>
          </a:p>
          <a:p>
            <a:pPr lvl="0"/>
            <a:r>
              <a:rPr lang="ru-RU">
                <a:solidFill>
                  <a:schemeClr val="tx1"/>
                </a:solidFill>
              </a:rPr>
              <a:t>5. применяют приборы (предложение 5)</a:t>
            </a:r>
          </a:p>
          <a:p>
            <a:endParaRPr lang="ru-RU"/>
          </a:p>
        </p:txBody>
      </p:sp>
    </p:spTree>
    <p:extLst>
      <p:ext uri="{BB962C8B-B14F-4D97-AF65-F5344CB8AC3E}">
        <p14:creationId xmlns:p14="http://schemas.microsoft.com/office/powerpoint/2010/main" val="3652280198"/>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105786" y="155520"/>
            <a:ext cx="10101113" cy="2162377"/>
          </a:xfrm>
        </p:spPr>
        <p:txBody>
          <a:bodyPr>
            <a:normAutofit fontScale="90000"/>
          </a:bodyPr>
          <a:lstStyle/>
          <a:p>
            <a:pPr algn="ctr"/>
            <a:r>
              <a:rPr lang="ru-RU" sz="3600" b="1"/>
              <a:t>Задание 2 ОГЭ по русскому языку. Синтаксический анализ предложения (грамматическая основа).</a:t>
            </a:r>
            <a:br>
              <a:rPr lang="ru-RU"/>
            </a:br>
          </a:p>
        </p:txBody>
      </p:sp>
      <p:sp>
        <p:nvSpPr>
          <p:cNvPr id="3" name="Текст 2"/>
          <p:cNvSpPr>
            <a:spLocks noGrp="1"/>
          </p:cNvSpPr>
          <p:nvPr>
            <p:ph type="body" idx="1"/>
          </p:nvPr>
        </p:nvSpPr>
        <p:spPr>
          <a:xfrm>
            <a:off x="1988288" y="2317897"/>
            <a:ext cx="9516323" cy="3221666"/>
          </a:xfrm>
        </p:spPr>
        <p:txBody>
          <a:bodyPr/>
          <a:lstStyle/>
          <a:p>
            <a:r>
              <a:rPr lang="ru-RU" sz="2400" b="1">
                <a:solidFill>
                  <a:srgbClr val="0070C0"/>
                </a:solidFill>
              </a:rPr>
              <a:t>Перечень правил:</a:t>
            </a:r>
          </a:p>
          <a:p>
            <a:pPr marL="342900" lvl="0" indent="-342900">
              <a:buFont typeface="Wingdings" panose="05000000000000000000" pitchFamily="2" charset="2"/>
              <a:buChar char="q"/>
            </a:pPr>
            <a:r>
              <a:rPr lang="ru-RU" sz="2400">
                <a:solidFill>
                  <a:srgbClr val="0070C0"/>
                </a:solidFill>
              </a:rPr>
              <a:t>Подлежащее и сказуемое как главные члены предложения.</a:t>
            </a:r>
          </a:p>
          <a:p>
            <a:pPr marL="342900" lvl="0" indent="-342900">
              <a:buFont typeface="Wingdings" panose="05000000000000000000" pitchFamily="2" charset="2"/>
              <a:buChar char="q"/>
            </a:pPr>
            <a:r>
              <a:rPr lang="ru-RU" sz="2400">
                <a:solidFill>
                  <a:srgbClr val="0070C0"/>
                </a:solidFill>
              </a:rPr>
              <a:t>Способы выражения подлежащего.</a:t>
            </a:r>
          </a:p>
          <a:p>
            <a:pPr marL="342900" lvl="0" indent="-342900">
              <a:buFont typeface="Wingdings" panose="05000000000000000000" pitchFamily="2" charset="2"/>
              <a:buChar char="q"/>
            </a:pPr>
            <a:r>
              <a:rPr lang="ru-RU" sz="2400">
                <a:solidFill>
                  <a:srgbClr val="0070C0"/>
                </a:solidFill>
              </a:rPr>
              <a:t>Виды сказуемого (простое глагольное, составное глагольное, составное именное) и способы его выражения.</a:t>
            </a:r>
          </a:p>
          <a:p>
            <a:endParaRPr lang="ru-RU"/>
          </a:p>
        </p:txBody>
      </p:sp>
    </p:spTree>
    <p:extLst>
      <p:ext uri="{BB962C8B-B14F-4D97-AF65-F5344CB8AC3E}">
        <p14:creationId xmlns:p14="http://schemas.microsoft.com/office/powerpoint/2010/main" val="1587863229"/>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2.</a:t>
            </a:r>
            <a:r>
              <a:rPr lang="en-US" b="1"/>
              <a:t>4</a:t>
            </a:r>
            <a:endParaRPr lang="ru-RU">
              <a:solidFill>
                <a:schemeClr val="tx1"/>
              </a:solidFill>
            </a:endParaRPr>
          </a:p>
        </p:txBody>
      </p:sp>
      <p:sp>
        <p:nvSpPr>
          <p:cNvPr id="3" name="Текст 2"/>
          <p:cNvSpPr>
            <a:spLocks noGrp="1"/>
          </p:cNvSpPr>
          <p:nvPr>
            <p:ph type="body" idx="1"/>
          </p:nvPr>
        </p:nvSpPr>
        <p:spPr>
          <a:xfrm>
            <a:off x="1591734" y="790465"/>
            <a:ext cx="10380134" cy="5908357"/>
          </a:xfrm>
        </p:spPr>
        <p:txBody>
          <a:bodyPr/>
          <a:lstStyle/>
          <a:p>
            <a:r>
              <a:rPr lang="ru-RU" b="1">
                <a:solidFill>
                  <a:schemeClr val="tx1"/>
                </a:solidFill>
              </a:rPr>
              <a:t>ВАРИАНТ 4.</a:t>
            </a:r>
            <a:r>
              <a:rPr lang="ru-RU">
                <a:solidFill>
                  <a:schemeClr val="tx1"/>
                </a:solidFill>
              </a:rPr>
              <a:t> Прочитайте текст и выполните задания 2,3.</a:t>
            </a:r>
          </a:p>
          <a:p>
            <a:r>
              <a:rPr lang="ru-RU">
                <a:solidFill>
                  <a:schemeClr val="tx1"/>
                </a:solidFill>
              </a:rPr>
              <a:t>(1)Звуки – это то, что слышит ухо. (2)Мы слышим голоса людей, пение птиц, звуки музыкальных инструментов, шум леса в ветреную погоду, плеск морских волн, гром во время грозы. (3)Звучат работающие машины, движущийся транспорт. (4)Раздел физики, в котором изучаются звуковые явления, называется «акустика» (слово «акустика» образовано от греческого слова akustikos – «звуковой»). (5)При изучении звуковых явлений в качестве источника звука применяют специальные приборы, например камертон.</a:t>
            </a:r>
          </a:p>
          <a:p>
            <a:r>
              <a:rPr lang="ru-RU" b="1">
                <a:solidFill>
                  <a:schemeClr val="tx1"/>
                </a:solidFill>
              </a:rPr>
              <a:t>Задание 2. </a:t>
            </a:r>
            <a:r>
              <a:rPr lang="ru-RU">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звуки – (это) то (предложение 1)</a:t>
            </a:r>
          </a:p>
          <a:p>
            <a:pPr lvl="0"/>
            <a:r>
              <a:rPr lang="ru-RU">
                <a:solidFill>
                  <a:schemeClr val="tx1"/>
                </a:solidFill>
              </a:rPr>
              <a:t>2. мы слышим (предложение 2)</a:t>
            </a:r>
          </a:p>
          <a:p>
            <a:pPr lvl="0"/>
            <a:r>
              <a:rPr lang="ru-RU">
                <a:solidFill>
                  <a:schemeClr val="tx1"/>
                </a:solidFill>
              </a:rPr>
              <a:t>3. звучат машины, транспорт (предложение 3)</a:t>
            </a:r>
          </a:p>
          <a:p>
            <a:pPr lvl="0"/>
            <a:r>
              <a:rPr lang="ru-RU">
                <a:solidFill>
                  <a:schemeClr val="tx1"/>
                </a:solidFill>
              </a:rPr>
              <a:t>4. называется «акустика» (предложение 4)                                           </a:t>
            </a:r>
            <a:r>
              <a:rPr lang="ru-RU" b="1">
                <a:solidFill>
                  <a:srgbClr val="C00000"/>
                </a:solidFill>
              </a:rPr>
              <a:t>123</a:t>
            </a:r>
          </a:p>
          <a:p>
            <a:pPr lvl="0"/>
            <a:r>
              <a:rPr lang="ru-RU">
                <a:solidFill>
                  <a:schemeClr val="tx1"/>
                </a:solidFill>
              </a:rPr>
              <a:t>5. применяют приборы (предложение 5)</a:t>
            </a:r>
          </a:p>
          <a:p>
            <a:endParaRPr lang="ru-RU"/>
          </a:p>
        </p:txBody>
      </p:sp>
    </p:spTree>
    <p:extLst>
      <p:ext uri="{BB962C8B-B14F-4D97-AF65-F5344CB8AC3E}">
        <p14:creationId xmlns:p14="http://schemas.microsoft.com/office/powerpoint/2010/main" val="1936204177"/>
      </p:ext>
    </p:extLst>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09736" y="0"/>
            <a:ext cx="8875710" cy="631287"/>
          </a:xfrm>
        </p:spPr>
        <p:txBody>
          <a:bodyPr>
            <a:normAutofit fontScale="90000"/>
          </a:bodyPr>
          <a:lstStyle/>
          <a:p>
            <a:pPr algn="ctr"/>
            <a:r>
              <a:rPr lang="ru-RU" b="1"/>
              <a:t>Задание 2.</a:t>
            </a:r>
            <a:r>
              <a:rPr lang="en-US" b="1"/>
              <a:t>5</a:t>
            </a:r>
            <a:endParaRPr lang="ru-RU">
              <a:solidFill>
                <a:schemeClr val="tx1"/>
              </a:solidFill>
            </a:endParaRPr>
          </a:p>
        </p:txBody>
      </p:sp>
      <p:sp>
        <p:nvSpPr>
          <p:cNvPr id="3" name="Текст 2"/>
          <p:cNvSpPr>
            <a:spLocks noGrp="1"/>
          </p:cNvSpPr>
          <p:nvPr>
            <p:ph type="body" idx="1"/>
          </p:nvPr>
        </p:nvSpPr>
        <p:spPr>
          <a:xfrm>
            <a:off x="1557867" y="631287"/>
            <a:ext cx="10498666" cy="6091246"/>
          </a:xfrm>
        </p:spPr>
        <p:txBody>
          <a:bodyPr>
            <a:normAutofit fontScale="92500" lnSpcReduction="10000"/>
          </a:bodyPr>
          <a:lstStyle/>
          <a:p>
            <a:r>
              <a:rPr lang="ru-RU" b="1">
                <a:solidFill>
                  <a:schemeClr val="tx1"/>
                </a:solidFill>
              </a:rPr>
              <a:t>ВАРИАНТ 5. </a:t>
            </a:r>
            <a:r>
              <a:rPr lang="ru-RU">
                <a:solidFill>
                  <a:schemeClr val="tx1"/>
                </a:solidFill>
              </a:rPr>
              <a:t>Прочитайте текст и выполните задания 2,3.</a:t>
            </a:r>
          </a:p>
          <a:p>
            <a:r>
              <a:rPr lang="ru-RU">
                <a:solidFill>
                  <a:schemeClr val="tx1"/>
                </a:solidFill>
              </a:rPr>
              <a:t>(1)Самым первым инструментом счёта у древнего пещерного человека в верхнем палеолите, безусловно, были пальцы рук. (2)Сама природа предоставила человеку сей универсальный счётный инструмент. (3)У многих народов пальцы (или их суставы) при любых торговых операциях выполняли роль первого счётного устройства, для большинства бытовых потребностей людей их помощи вполне хватало. (4)Счёт дюжинами ведёт своё начало от счёта по фалангам пальцев рук, при этом большой палец играл роль счётчика, при помощи которого пересчитывались фаланги других пальцев. (5)Двенадцать получается, если, например, начать с нижней фаланги указательного пальца и закончить верхней фалангой мизинца.</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были пальцы (предложение 1)</a:t>
            </a:r>
          </a:p>
          <a:p>
            <a:pPr lvl="0"/>
            <a:r>
              <a:rPr lang="ru-RU">
                <a:solidFill>
                  <a:schemeClr val="tx1"/>
                </a:solidFill>
              </a:rPr>
              <a:t>2. природа предоставила (предложение 2)</a:t>
            </a:r>
          </a:p>
          <a:p>
            <a:pPr lvl="0"/>
            <a:r>
              <a:rPr lang="ru-RU">
                <a:solidFill>
                  <a:schemeClr val="tx1"/>
                </a:solidFill>
              </a:rPr>
              <a:t>3. помощи хватало (предложение 3)</a:t>
            </a:r>
          </a:p>
          <a:p>
            <a:pPr lvl="0"/>
            <a:r>
              <a:rPr lang="ru-RU">
                <a:solidFill>
                  <a:schemeClr val="tx1"/>
                </a:solidFill>
              </a:rPr>
              <a:t>4. ведёт начало (предложение 4)</a:t>
            </a:r>
          </a:p>
          <a:p>
            <a:pPr lvl="0"/>
            <a:r>
              <a:rPr lang="ru-RU">
                <a:solidFill>
                  <a:schemeClr val="tx1"/>
                </a:solidFill>
              </a:rPr>
              <a:t>5. двенадцать получается (предложение 5)</a:t>
            </a:r>
          </a:p>
          <a:p>
            <a:endParaRPr lang="ru-RU" sz="2800">
              <a:solidFill>
                <a:schemeClr val="tx1"/>
              </a:solidFill>
            </a:endParaRPr>
          </a:p>
        </p:txBody>
      </p:sp>
    </p:spTree>
    <p:extLst>
      <p:ext uri="{BB962C8B-B14F-4D97-AF65-F5344CB8AC3E}">
        <p14:creationId xmlns:p14="http://schemas.microsoft.com/office/powerpoint/2010/main" val="112383434"/>
      </p:ext>
    </p:extLst>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09736" y="0"/>
            <a:ext cx="8875710" cy="631287"/>
          </a:xfrm>
        </p:spPr>
        <p:txBody>
          <a:bodyPr>
            <a:normAutofit fontScale="90000"/>
          </a:bodyPr>
          <a:lstStyle/>
          <a:p>
            <a:pPr algn="ctr"/>
            <a:r>
              <a:rPr lang="ru-RU" b="1"/>
              <a:t>Задание 2.</a:t>
            </a:r>
            <a:r>
              <a:rPr lang="en-US" b="1"/>
              <a:t>5</a:t>
            </a:r>
            <a:endParaRPr lang="ru-RU">
              <a:solidFill>
                <a:schemeClr val="tx1"/>
              </a:solidFill>
            </a:endParaRPr>
          </a:p>
        </p:txBody>
      </p:sp>
      <p:sp>
        <p:nvSpPr>
          <p:cNvPr id="3" name="Текст 2"/>
          <p:cNvSpPr>
            <a:spLocks noGrp="1"/>
          </p:cNvSpPr>
          <p:nvPr>
            <p:ph type="body" idx="1"/>
          </p:nvPr>
        </p:nvSpPr>
        <p:spPr>
          <a:xfrm>
            <a:off x="1557867" y="631287"/>
            <a:ext cx="10498666" cy="6091246"/>
          </a:xfrm>
        </p:spPr>
        <p:txBody>
          <a:bodyPr>
            <a:normAutofit fontScale="92500" lnSpcReduction="10000"/>
          </a:bodyPr>
          <a:lstStyle/>
          <a:p>
            <a:r>
              <a:rPr lang="ru-RU" b="1">
                <a:solidFill>
                  <a:schemeClr val="tx1"/>
                </a:solidFill>
              </a:rPr>
              <a:t>ВАРИАНТ 5. </a:t>
            </a:r>
            <a:r>
              <a:rPr lang="ru-RU">
                <a:solidFill>
                  <a:schemeClr val="tx1"/>
                </a:solidFill>
              </a:rPr>
              <a:t>Прочитайте текст и выполните задания 2,3.</a:t>
            </a:r>
          </a:p>
          <a:p>
            <a:r>
              <a:rPr lang="ru-RU">
                <a:solidFill>
                  <a:schemeClr val="tx1"/>
                </a:solidFill>
              </a:rPr>
              <a:t>(1)Самым первым инструментом счёта у древнего пещерного человека в верхнем палеолите, безусловно, были пальцы рук. (2)Сама природа предоставила человеку сей универсальный счётный инструмент. (3)У многих народов пальцы (или их суставы) при любых торговых операциях выполняли роль первого счётного устройства, для большинства бытовых потребностей людей их помощи вполне хватало. (4)Счёт дюжинами ведёт своё начало от счёта по фалангам пальцев рук, при этом большой палец играл роль счётчика, при помощи которого пересчитывались фаланги других пальцев. (5)Двенадцать получается, если, например, начать с нижней фаланги указательного пальца и закончить верхней фалангой мизинца.</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были пальцы (предложение 1)</a:t>
            </a:r>
          </a:p>
          <a:p>
            <a:pPr lvl="0"/>
            <a:r>
              <a:rPr lang="ru-RU">
                <a:solidFill>
                  <a:schemeClr val="tx1"/>
                </a:solidFill>
              </a:rPr>
              <a:t>2. природа предоставила (предложение 2)</a:t>
            </a:r>
          </a:p>
          <a:p>
            <a:pPr lvl="0"/>
            <a:r>
              <a:rPr lang="ru-RU">
                <a:solidFill>
                  <a:schemeClr val="tx1"/>
                </a:solidFill>
              </a:rPr>
              <a:t>3. помощи хватало (предложение 3)</a:t>
            </a:r>
          </a:p>
          <a:p>
            <a:pPr lvl="0"/>
            <a:r>
              <a:rPr lang="ru-RU">
                <a:solidFill>
                  <a:schemeClr val="tx1"/>
                </a:solidFill>
              </a:rPr>
              <a:t>4. ведёт начало (предложение 4)                                                              </a:t>
            </a:r>
            <a:r>
              <a:rPr lang="ru-RU" b="1">
                <a:solidFill>
                  <a:srgbClr val="C00000"/>
                </a:solidFill>
              </a:rPr>
              <a:t>25</a:t>
            </a:r>
          </a:p>
          <a:p>
            <a:pPr lvl="0"/>
            <a:r>
              <a:rPr lang="ru-RU">
                <a:solidFill>
                  <a:schemeClr val="tx1"/>
                </a:solidFill>
              </a:rPr>
              <a:t>5. двенадцать получается (предложение 5)</a:t>
            </a:r>
          </a:p>
          <a:p>
            <a:endParaRPr lang="ru-RU" sz="2800">
              <a:solidFill>
                <a:schemeClr val="tx1"/>
              </a:solidFill>
            </a:endParaRPr>
          </a:p>
        </p:txBody>
      </p:sp>
    </p:spTree>
    <p:extLst>
      <p:ext uri="{BB962C8B-B14F-4D97-AF65-F5344CB8AC3E}">
        <p14:creationId xmlns:p14="http://schemas.microsoft.com/office/powerpoint/2010/main" val="450786400"/>
      </p:ext>
    </p:extLst>
  </p:cSld>
  <p:clrMapOvr>
    <a:masterClrMapping/>
  </p:clrMapOvr>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57610" y="0"/>
            <a:ext cx="8915399" cy="843938"/>
          </a:xfrm>
        </p:spPr>
        <p:txBody>
          <a:bodyPr/>
          <a:lstStyle/>
          <a:p>
            <a:pPr algn="ctr"/>
            <a:r>
              <a:rPr lang="ru-RU" b="1"/>
              <a:t>Задание 2.</a:t>
            </a:r>
            <a:r>
              <a:rPr lang="en-US" b="1"/>
              <a:t>6</a:t>
            </a:r>
            <a:endParaRPr lang="ru-RU"/>
          </a:p>
        </p:txBody>
      </p:sp>
      <p:sp>
        <p:nvSpPr>
          <p:cNvPr id="3" name="Текст 2"/>
          <p:cNvSpPr>
            <a:spLocks noGrp="1"/>
          </p:cNvSpPr>
          <p:nvPr>
            <p:ph type="body" idx="1"/>
          </p:nvPr>
        </p:nvSpPr>
        <p:spPr>
          <a:xfrm>
            <a:off x="1642533" y="843938"/>
            <a:ext cx="10397067" cy="5878595"/>
          </a:xfrm>
        </p:spPr>
        <p:txBody>
          <a:bodyPr>
            <a:normAutofit fontScale="92500" lnSpcReduction="20000"/>
          </a:bodyPr>
          <a:lstStyle/>
          <a:p>
            <a:r>
              <a:rPr lang="ru-RU" b="1">
                <a:solidFill>
                  <a:schemeClr val="tx1"/>
                </a:solidFill>
              </a:rPr>
              <a:t>ВАРИАНТ 6.</a:t>
            </a:r>
            <a:r>
              <a:rPr lang="ru-RU">
                <a:solidFill>
                  <a:schemeClr val="tx1"/>
                </a:solidFill>
              </a:rPr>
              <a:t> Прочитайте текст и выполните задания 2,3.</a:t>
            </a:r>
          </a:p>
          <a:p>
            <a:r>
              <a:rPr lang="ru-RU">
                <a:solidFill>
                  <a:schemeClr val="tx1"/>
                </a:solidFill>
              </a:rPr>
              <a:t>(1)Янтарь (окаменевшая смола хвойных деревьев), потёртый о шерсть, приобретает способность притягивать различные тела. (2)Установлено, что этим свойством обладают и другие предметы: стеклянная палочка, потёртая о шёлк; палочка из органического стекла, потёртая о бумагу; эбонит (каучук с большой примесью серы), потёртый о сукно или мех. (3)Так, если потереть стеклянную палочку о лист бумаги, а затем поднести её к мелким кусочкам бумаги, то они начнут притягиваться к ней; тонкие струйки воды также будут притягиваться к стеклянной палочке. (4)Наблюдаемые явления в начале XVII в. были названы электрическими (от греческого слова «электрон» – янтарь). (5)Поэтому стали говорить, что тело, получившее после натирания способность притягивать другие тела, наэлектризовано или что ему сообщён электрический заряд.</a:t>
            </a:r>
          </a:p>
          <a:p>
            <a:r>
              <a:rPr lang="ru-RU" b="1">
                <a:solidFill>
                  <a:schemeClr val="tx1"/>
                </a:solidFill>
              </a:rPr>
              <a:t>Задание 2. </a:t>
            </a:r>
            <a:r>
              <a:rPr lang="ru-RU">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приобретает способность (предложение 1)</a:t>
            </a:r>
          </a:p>
          <a:p>
            <a:pPr lvl="0"/>
            <a:r>
              <a:rPr lang="ru-RU">
                <a:solidFill>
                  <a:schemeClr val="tx1"/>
                </a:solidFill>
              </a:rPr>
              <a:t>2. установлено (предложение 2)</a:t>
            </a:r>
          </a:p>
          <a:p>
            <a:pPr lvl="0"/>
            <a:r>
              <a:rPr lang="ru-RU">
                <a:solidFill>
                  <a:schemeClr val="tx1"/>
                </a:solidFill>
              </a:rPr>
              <a:t>3. они начнут притягиваться (предложение 3)</a:t>
            </a:r>
          </a:p>
          <a:p>
            <a:pPr lvl="0"/>
            <a:r>
              <a:rPr lang="ru-RU">
                <a:solidFill>
                  <a:schemeClr val="tx1"/>
                </a:solidFill>
              </a:rPr>
              <a:t>4. явления были (предложение 4)</a:t>
            </a:r>
          </a:p>
          <a:p>
            <a:pPr lvl="0"/>
            <a:r>
              <a:rPr lang="ru-RU">
                <a:solidFill>
                  <a:schemeClr val="tx1"/>
                </a:solidFill>
              </a:rPr>
              <a:t>5. сообщён заряд (предложение 5)</a:t>
            </a:r>
          </a:p>
          <a:p>
            <a:endParaRPr lang="ru-RU"/>
          </a:p>
        </p:txBody>
      </p:sp>
    </p:spTree>
    <p:extLst>
      <p:ext uri="{BB962C8B-B14F-4D97-AF65-F5344CB8AC3E}">
        <p14:creationId xmlns:p14="http://schemas.microsoft.com/office/powerpoint/2010/main" val="1143873731"/>
      </p:ext>
    </p:extLst>
  </p:cSld>
  <p:clrMapOvr>
    <a:masterClrMapping/>
  </p:clrMapOvr>
  <p:transition/>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57610" y="0"/>
            <a:ext cx="8915399" cy="843938"/>
          </a:xfrm>
        </p:spPr>
        <p:txBody>
          <a:bodyPr/>
          <a:lstStyle/>
          <a:p>
            <a:pPr algn="ctr"/>
            <a:r>
              <a:rPr lang="ru-RU" b="1"/>
              <a:t>Задание 2.</a:t>
            </a:r>
            <a:r>
              <a:rPr lang="en-US" b="1"/>
              <a:t>6</a:t>
            </a:r>
            <a:endParaRPr lang="ru-RU"/>
          </a:p>
        </p:txBody>
      </p:sp>
      <p:sp>
        <p:nvSpPr>
          <p:cNvPr id="3" name="Текст 2"/>
          <p:cNvSpPr>
            <a:spLocks noGrp="1"/>
          </p:cNvSpPr>
          <p:nvPr>
            <p:ph type="body" idx="1"/>
          </p:nvPr>
        </p:nvSpPr>
        <p:spPr>
          <a:xfrm>
            <a:off x="1642533" y="843938"/>
            <a:ext cx="10397067" cy="5878595"/>
          </a:xfrm>
        </p:spPr>
        <p:txBody>
          <a:bodyPr>
            <a:normAutofit fontScale="92500" lnSpcReduction="20000"/>
          </a:bodyPr>
          <a:lstStyle/>
          <a:p>
            <a:r>
              <a:rPr lang="ru-RU" b="1">
                <a:solidFill>
                  <a:schemeClr val="tx1"/>
                </a:solidFill>
              </a:rPr>
              <a:t>ВАРИАНТ 6.</a:t>
            </a:r>
            <a:r>
              <a:rPr lang="ru-RU">
                <a:solidFill>
                  <a:schemeClr val="tx1"/>
                </a:solidFill>
              </a:rPr>
              <a:t> Прочитайте текст и выполните задания 2,3.</a:t>
            </a:r>
          </a:p>
          <a:p>
            <a:r>
              <a:rPr lang="ru-RU">
                <a:solidFill>
                  <a:schemeClr val="tx1"/>
                </a:solidFill>
              </a:rPr>
              <a:t>(1)Янтарь (окаменевшая смола хвойных деревьев), потёртый о шерсть, приобретает способность притягивать различные тела. (2)Установлено, что этим свойством обладают и другие предметы: стеклянная палочка, потёртая о шёлк; палочка из органического стекла, потёртая о бумагу; эбонит (каучук с большой примесью серы), потёртый о сукно или мех. (3)Так, если потереть стеклянную палочку о лист бумаги, а затем поднести её к мелким кусочкам бумаги, то они начнут притягиваться к ней; тонкие струйки воды также будут притягиваться к стеклянной палочке. (4)Наблюдаемые явления в начале XVII в. были названы электрическими (от греческого слова «электрон» – янтарь). (5)Поэтому стали говорить, что тело, получившее после натирания способность притягивать другие тела, наэлектризовано или что ему сообщён электрический заряд.</a:t>
            </a:r>
          </a:p>
          <a:p>
            <a:r>
              <a:rPr lang="ru-RU" b="1">
                <a:solidFill>
                  <a:schemeClr val="tx1"/>
                </a:solidFill>
              </a:rPr>
              <a:t>Задание 2. </a:t>
            </a:r>
            <a:r>
              <a:rPr lang="ru-RU">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приобретает способность (предложение 1)</a:t>
            </a:r>
          </a:p>
          <a:p>
            <a:pPr lvl="0"/>
            <a:r>
              <a:rPr lang="ru-RU">
                <a:solidFill>
                  <a:schemeClr val="tx1"/>
                </a:solidFill>
              </a:rPr>
              <a:t>2. установлено (предложение 2)</a:t>
            </a:r>
          </a:p>
          <a:p>
            <a:pPr lvl="0"/>
            <a:r>
              <a:rPr lang="ru-RU">
                <a:solidFill>
                  <a:schemeClr val="tx1"/>
                </a:solidFill>
              </a:rPr>
              <a:t>3. они начнут притягиваться (предложение 3)</a:t>
            </a:r>
          </a:p>
          <a:p>
            <a:pPr lvl="0"/>
            <a:r>
              <a:rPr lang="ru-RU">
                <a:solidFill>
                  <a:schemeClr val="tx1"/>
                </a:solidFill>
              </a:rPr>
              <a:t>4. явления были (предложение 4)                                             </a:t>
            </a:r>
            <a:r>
              <a:rPr lang="ru-RU" b="1">
                <a:solidFill>
                  <a:srgbClr val="C00000"/>
                </a:solidFill>
              </a:rPr>
              <a:t>235</a:t>
            </a:r>
          </a:p>
          <a:p>
            <a:pPr lvl="0"/>
            <a:r>
              <a:rPr lang="ru-RU">
                <a:solidFill>
                  <a:schemeClr val="tx1"/>
                </a:solidFill>
              </a:rPr>
              <a:t>5. сообщён заряд (предложение 5)</a:t>
            </a:r>
          </a:p>
          <a:p>
            <a:endParaRPr lang="ru-RU"/>
          </a:p>
        </p:txBody>
      </p:sp>
    </p:spTree>
    <p:extLst>
      <p:ext uri="{BB962C8B-B14F-4D97-AF65-F5344CB8AC3E}">
        <p14:creationId xmlns:p14="http://schemas.microsoft.com/office/powerpoint/2010/main" val="360522472"/>
      </p:ext>
    </p:extLst>
  </p:cSld>
  <p:clrMapOvr>
    <a:masterClrMapping/>
  </p:clrMapOvr>
  <p:transition/>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5878" y="0"/>
            <a:ext cx="8915399" cy="673818"/>
          </a:xfrm>
        </p:spPr>
        <p:txBody>
          <a:bodyPr>
            <a:normAutofit fontScale="90000"/>
          </a:bodyPr>
          <a:lstStyle/>
          <a:p>
            <a:pPr algn="ctr"/>
            <a:r>
              <a:rPr lang="ru-RU" b="1"/>
              <a:t>Задание 2.</a:t>
            </a:r>
            <a:r>
              <a:rPr lang="en-US" b="1"/>
              <a:t>7</a:t>
            </a:r>
            <a:endParaRPr lang="ru-RU"/>
          </a:p>
        </p:txBody>
      </p:sp>
      <p:sp>
        <p:nvSpPr>
          <p:cNvPr id="3" name="Текст 2"/>
          <p:cNvSpPr>
            <a:spLocks noGrp="1"/>
          </p:cNvSpPr>
          <p:nvPr>
            <p:ph type="body" idx="1"/>
          </p:nvPr>
        </p:nvSpPr>
        <p:spPr>
          <a:xfrm>
            <a:off x="1574800" y="673818"/>
            <a:ext cx="10397067" cy="6014849"/>
          </a:xfrm>
        </p:spPr>
        <p:txBody>
          <a:bodyPr>
            <a:normAutofit lnSpcReduction="10000"/>
          </a:bodyPr>
          <a:lstStyle/>
          <a:p>
            <a:r>
              <a:rPr lang="ru-RU" b="1">
                <a:solidFill>
                  <a:schemeClr val="tx1"/>
                </a:solidFill>
              </a:rPr>
              <a:t>ВАРИАНТ 7.</a:t>
            </a:r>
            <a:r>
              <a:rPr lang="ru-RU">
                <a:solidFill>
                  <a:schemeClr val="tx1"/>
                </a:solidFill>
              </a:rPr>
              <a:t> Прочитайте текст и выполните задания 2,3.</a:t>
            </a:r>
          </a:p>
          <a:p>
            <a:r>
              <a:rPr lang="ru-RU">
                <a:solidFill>
                  <a:schemeClr val="tx1"/>
                </a:solidFill>
              </a:rPr>
              <a:t>(1)Бурый медведь обитает по всей лесной зоне, кроме юга Европейской части России, и местами в лесотундре. (2)Кожа у него тёмная, почти чёрного цвета, что способствует наименьшей теплоотдаче. (3)А мех полярных медведей выглядит белым, он лишён пигментной окраски, и шерстинки полые. (4)Медведь выглядит белым, потому что неровная внутренняя поверхность трубочек меха дробит свет и отражает его под различными углами, что и создаёт видимость белого цвета. (5)Летом мех может желтеть из-за постоянного воздействия солнечного света.</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медведь обитает по России (предложение 1)</a:t>
            </a:r>
          </a:p>
          <a:p>
            <a:pPr lvl="0"/>
            <a:r>
              <a:rPr lang="ru-RU">
                <a:solidFill>
                  <a:schemeClr val="tx1"/>
                </a:solidFill>
              </a:rPr>
              <a:t>2. что способствует (предложение 2)</a:t>
            </a:r>
          </a:p>
          <a:p>
            <a:pPr lvl="0"/>
            <a:r>
              <a:rPr lang="ru-RU">
                <a:solidFill>
                  <a:schemeClr val="tx1"/>
                </a:solidFill>
              </a:rPr>
              <a:t>3. шерстинки полые (предложение 3)</a:t>
            </a:r>
          </a:p>
          <a:p>
            <a:pPr lvl="0"/>
            <a:r>
              <a:rPr lang="ru-RU">
                <a:solidFill>
                  <a:schemeClr val="tx1"/>
                </a:solidFill>
              </a:rPr>
              <a:t>4. дробит свет (предложение 4)</a:t>
            </a:r>
          </a:p>
          <a:p>
            <a:pPr lvl="0"/>
            <a:r>
              <a:rPr lang="ru-RU">
                <a:solidFill>
                  <a:schemeClr val="tx1"/>
                </a:solidFill>
              </a:rPr>
              <a:t>5. мех может желтеть (предложение 5)</a:t>
            </a:r>
          </a:p>
          <a:p>
            <a:endParaRPr lang="ru-RU" sz="2800"/>
          </a:p>
        </p:txBody>
      </p:sp>
    </p:spTree>
    <p:extLst>
      <p:ext uri="{BB962C8B-B14F-4D97-AF65-F5344CB8AC3E}">
        <p14:creationId xmlns:p14="http://schemas.microsoft.com/office/powerpoint/2010/main" val="1471859237"/>
      </p:ext>
    </p:extLst>
  </p:cSld>
  <p:clrMapOvr>
    <a:masterClrMapping/>
  </p:clrMapOvr>
  <p:transition/>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5878" y="0"/>
            <a:ext cx="8915399" cy="673818"/>
          </a:xfrm>
        </p:spPr>
        <p:txBody>
          <a:bodyPr>
            <a:normAutofit fontScale="90000"/>
          </a:bodyPr>
          <a:lstStyle/>
          <a:p>
            <a:pPr algn="ctr"/>
            <a:r>
              <a:rPr lang="ru-RU" b="1"/>
              <a:t>Задание 2.</a:t>
            </a:r>
            <a:r>
              <a:rPr lang="en-US" b="1"/>
              <a:t>7</a:t>
            </a:r>
            <a:endParaRPr lang="ru-RU"/>
          </a:p>
        </p:txBody>
      </p:sp>
      <p:sp>
        <p:nvSpPr>
          <p:cNvPr id="3" name="Текст 2"/>
          <p:cNvSpPr>
            <a:spLocks noGrp="1"/>
          </p:cNvSpPr>
          <p:nvPr>
            <p:ph type="body" idx="1"/>
          </p:nvPr>
        </p:nvSpPr>
        <p:spPr>
          <a:xfrm>
            <a:off x="1574800" y="673818"/>
            <a:ext cx="10397067" cy="6014849"/>
          </a:xfrm>
        </p:spPr>
        <p:txBody>
          <a:bodyPr>
            <a:normAutofit lnSpcReduction="10000"/>
          </a:bodyPr>
          <a:lstStyle/>
          <a:p>
            <a:r>
              <a:rPr lang="ru-RU" b="1">
                <a:solidFill>
                  <a:schemeClr val="tx1"/>
                </a:solidFill>
              </a:rPr>
              <a:t>ВАРИАНТ 7.</a:t>
            </a:r>
            <a:r>
              <a:rPr lang="ru-RU">
                <a:solidFill>
                  <a:schemeClr val="tx1"/>
                </a:solidFill>
              </a:rPr>
              <a:t> Прочитайте текст и выполните задания 2,3.</a:t>
            </a:r>
          </a:p>
          <a:p>
            <a:r>
              <a:rPr lang="ru-RU">
                <a:solidFill>
                  <a:schemeClr val="tx1"/>
                </a:solidFill>
              </a:rPr>
              <a:t>(1)Бурый медведь обитает по всей лесной зоне, кроме юга Европейской части России, и местами в лесотундре. (2)Кожа у него тёмная, почти чёрного цвета, что способствует наименьшей теплоотдаче. (3)А мех полярных медведей выглядит белым, он лишён пигментной окраски, и шерстинки полые. (4)Медведь выглядит белым, потому что неровная внутренняя поверхность трубочек меха дробит свет и отражает его под различными углами, что и создаёт видимость белого цвета. (5)Летом мех может желтеть из-за постоянного воздействия солнечного света.</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медведь обитает по России (предложение 1)</a:t>
            </a:r>
          </a:p>
          <a:p>
            <a:pPr lvl="0"/>
            <a:r>
              <a:rPr lang="ru-RU">
                <a:solidFill>
                  <a:schemeClr val="tx1"/>
                </a:solidFill>
              </a:rPr>
              <a:t>2. что способствует (предложение 2)</a:t>
            </a:r>
          </a:p>
          <a:p>
            <a:pPr lvl="0"/>
            <a:r>
              <a:rPr lang="ru-RU">
                <a:solidFill>
                  <a:schemeClr val="tx1"/>
                </a:solidFill>
              </a:rPr>
              <a:t>3. шерстинки полые (предложение 3)</a:t>
            </a:r>
          </a:p>
          <a:p>
            <a:pPr lvl="0"/>
            <a:r>
              <a:rPr lang="ru-RU">
                <a:solidFill>
                  <a:schemeClr val="tx1"/>
                </a:solidFill>
              </a:rPr>
              <a:t>4. дробит свет (предложение 4)                                              </a:t>
            </a:r>
            <a:r>
              <a:rPr lang="ru-RU" b="1">
                <a:solidFill>
                  <a:srgbClr val="C00000"/>
                </a:solidFill>
              </a:rPr>
              <a:t>235</a:t>
            </a:r>
          </a:p>
          <a:p>
            <a:pPr lvl="0"/>
            <a:r>
              <a:rPr lang="ru-RU">
                <a:solidFill>
                  <a:schemeClr val="tx1"/>
                </a:solidFill>
              </a:rPr>
              <a:t>5. мех может желтеть (предложение 5)</a:t>
            </a:r>
          </a:p>
          <a:p>
            <a:endParaRPr lang="ru-RU" sz="2800"/>
          </a:p>
        </p:txBody>
      </p:sp>
    </p:spTree>
    <p:extLst>
      <p:ext uri="{BB962C8B-B14F-4D97-AF65-F5344CB8AC3E}">
        <p14:creationId xmlns:p14="http://schemas.microsoft.com/office/powerpoint/2010/main" val="3624034941"/>
      </p:ext>
    </p:extLst>
  </p:cSld>
  <p:clrMapOvr>
    <a:masterClrMapping/>
  </p:clrMapOvr>
  <p:transition/>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335212" y="0"/>
            <a:ext cx="8915399" cy="631287"/>
          </a:xfrm>
        </p:spPr>
        <p:txBody>
          <a:bodyPr>
            <a:normAutofit fontScale="90000"/>
          </a:bodyPr>
          <a:lstStyle/>
          <a:p>
            <a:pPr algn="ctr"/>
            <a:r>
              <a:rPr lang="ru-RU" b="1"/>
              <a:t>Задание 2.</a:t>
            </a:r>
            <a:r>
              <a:rPr lang="en-US" b="1"/>
              <a:t>8</a:t>
            </a:r>
            <a:endParaRPr lang="ru-RU">
              <a:solidFill>
                <a:schemeClr val="tx1"/>
              </a:solidFill>
            </a:endParaRPr>
          </a:p>
        </p:txBody>
      </p:sp>
      <p:sp>
        <p:nvSpPr>
          <p:cNvPr id="3" name="Текст 2"/>
          <p:cNvSpPr>
            <a:spLocks noGrp="1"/>
          </p:cNvSpPr>
          <p:nvPr>
            <p:ph type="body" idx="1"/>
          </p:nvPr>
        </p:nvSpPr>
        <p:spPr>
          <a:xfrm>
            <a:off x="1591733" y="631287"/>
            <a:ext cx="10481733" cy="6057380"/>
          </a:xfrm>
        </p:spPr>
        <p:txBody>
          <a:bodyPr/>
          <a:lstStyle/>
          <a:p>
            <a:r>
              <a:rPr lang="ru-RU">
                <a:solidFill>
                  <a:schemeClr val="tx1"/>
                </a:solidFill>
              </a:rPr>
              <a:t>(1)Язык – это продукт общественной деятельности, отличительная особенность общества. (2)А зачем нужен язык? (3)Во-первых, для того, чтобы люди могли обмениваться мыслями во всякого рода совместной деятельности, то есть он нужен как средство общения; во-вторых, язык необходим для того, чтобы сохранять и закреплять коллективный опыт человечества, достижения человеческой практики. (4)Язык нужен для того, чтобы человек мог с его помощью выразить свои мысли, чувства, эмоции. (5)Без языка не было бы самого человека, потому что всё то, что есть в нём человеческого, связано с языком, выражается и закрепляется в языке.</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язык – (это) особенность (предложение 1)</a:t>
            </a:r>
          </a:p>
          <a:p>
            <a:pPr lvl="0"/>
            <a:r>
              <a:rPr lang="ru-RU">
                <a:solidFill>
                  <a:schemeClr val="tx1"/>
                </a:solidFill>
              </a:rPr>
              <a:t>2. нужен язык (предложение 2)</a:t>
            </a:r>
          </a:p>
          <a:p>
            <a:pPr lvl="0"/>
            <a:r>
              <a:rPr lang="ru-RU">
                <a:solidFill>
                  <a:schemeClr val="tx1"/>
                </a:solidFill>
              </a:rPr>
              <a:t>3. люди могли обмениваться (предложение 3)</a:t>
            </a:r>
          </a:p>
          <a:p>
            <a:pPr lvl="0"/>
            <a:r>
              <a:rPr lang="ru-RU">
                <a:solidFill>
                  <a:schemeClr val="tx1"/>
                </a:solidFill>
              </a:rPr>
              <a:t>4. человек мог (предложение 4)</a:t>
            </a:r>
          </a:p>
          <a:p>
            <a:pPr lvl="0"/>
            <a:r>
              <a:rPr lang="ru-RU">
                <a:solidFill>
                  <a:schemeClr val="tx1"/>
                </a:solidFill>
              </a:rPr>
              <a:t>5. не было (бы) (предложение 5)</a:t>
            </a:r>
          </a:p>
          <a:p>
            <a:endParaRPr lang="ru-RU"/>
          </a:p>
        </p:txBody>
      </p:sp>
    </p:spTree>
    <p:extLst>
      <p:ext uri="{BB962C8B-B14F-4D97-AF65-F5344CB8AC3E}">
        <p14:creationId xmlns:p14="http://schemas.microsoft.com/office/powerpoint/2010/main" val="2913361385"/>
      </p:ext>
    </p:extLst>
  </p:cSld>
  <p:clrMapOvr>
    <a:masterClrMapping/>
  </p:clrMapOvr>
  <p:transition/>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335212" y="0"/>
            <a:ext cx="8915399" cy="631287"/>
          </a:xfrm>
        </p:spPr>
        <p:txBody>
          <a:bodyPr>
            <a:normAutofit fontScale="90000"/>
          </a:bodyPr>
          <a:lstStyle/>
          <a:p>
            <a:pPr algn="ctr"/>
            <a:r>
              <a:rPr lang="ru-RU" b="1"/>
              <a:t>Задание 2.</a:t>
            </a:r>
            <a:r>
              <a:rPr lang="en-US" b="1"/>
              <a:t>8</a:t>
            </a:r>
            <a:endParaRPr lang="ru-RU">
              <a:solidFill>
                <a:schemeClr val="tx1"/>
              </a:solidFill>
            </a:endParaRPr>
          </a:p>
        </p:txBody>
      </p:sp>
      <p:sp>
        <p:nvSpPr>
          <p:cNvPr id="3" name="Текст 2"/>
          <p:cNvSpPr>
            <a:spLocks noGrp="1"/>
          </p:cNvSpPr>
          <p:nvPr>
            <p:ph type="body" idx="1"/>
          </p:nvPr>
        </p:nvSpPr>
        <p:spPr>
          <a:xfrm>
            <a:off x="1591733" y="631287"/>
            <a:ext cx="10481733" cy="6057380"/>
          </a:xfrm>
        </p:spPr>
        <p:txBody>
          <a:bodyPr/>
          <a:lstStyle/>
          <a:p>
            <a:r>
              <a:rPr lang="ru-RU">
                <a:solidFill>
                  <a:schemeClr val="tx1"/>
                </a:solidFill>
              </a:rPr>
              <a:t>(1)Язык – это продукт общественной деятельности, отличительная особенность общества. (2)А зачем нужен язык? (3)Во-первых, для того, чтобы люди могли обмениваться мыслями во всякого рода совместной деятельности, то есть он нужен как средство общения; во-вторых, язык необходим для того, чтобы сохранять и закреплять коллективный опыт человечества, достижения человеческой практики. (4)Язык нужен для того, чтобы человек мог с его помощью выразить свои мысли, чувства, эмоции. (5)Без языка не было бы самого человека, потому что всё то, что есть в нём человеческого, связано с языком, выражается и закрепляется в языке.</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язык – (это) особенность (предложение 1)</a:t>
            </a:r>
          </a:p>
          <a:p>
            <a:pPr lvl="0"/>
            <a:r>
              <a:rPr lang="ru-RU">
                <a:solidFill>
                  <a:schemeClr val="tx1"/>
                </a:solidFill>
              </a:rPr>
              <a:t>2. нужен язык (предложение 2)</a:t>
            </a:r>
          </a:p>
          <a:p>
            <a:pPr lvl="0"/>
            <a:r>
              <a:rPr lang="ru-RU">
                <a:solidFill>
                  <a:schemeClr val="tx1"/>
                </a:solidFill>
              </a:rPr>
              <a:t>3. люди могли обмениваться (предложение 3)</a:t>
            </a:r>
          </a:p>
          <a:p>
            <a:pPr lvl="0"/>
            <a:r>
              <a:rPr lang="ru-RU">
                <a:solidFill>
                  <a:schemeClr val="tx1"/>
                </a:solidFill>
              </a:rPr>
              <a:t>4. человек мог (предложение 4)                                         </a:t>
            </a:r>
            <a:r>
              <a:rPr lang="ru-RU" b="1">
                <a:solidFill>
                  <a:srgbClr val="C00000"/>
                </a:solidFill>
              </a:rPr>
              <a:t>235</a:t>
            </a:r>
          </a:p>
          <a:p>
            <a:pPr lvl="0"/>
            <a:r>
              <a:rPr lang="ru-RU">
                <a:solidFill>
                  <a:schemeClr val="tx1"/>
                </a:solidFill>
              </a:rPr>
              <a:t>5. не было (бы) (предложение 5)</a:t>
            </a:r>
          </a:p>
          <a:p>
            <a:endParaRPr lang="ru-RU"/>
          </a:p>
        </p:txBody>
      </p:sp>
    </p:spTree>
    <p:extLst>
      <p:ext uri="{BB962C8B-B14F-4D97-AF65-F5344CB8AC3E}">
        <p14:creationId xmlns:p14="http://schemas.microsoft.com/office/powerpoint/2010/main" val="2931483266"/>
      </p:ext>
    </p:extLst>
  </p:cSld>
  <p:clrMapOvr>
    <a:masterClrMapping/>
  </p:clrMapOvr>
  <p:transition/>
  <p:timing/>
</p:sld>
</file>

<file path=ppt/slides/slide2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43470" y="0"/>
            <a:ext cx="8915399" cy="693480"/>
          </a:xfrm>
        </p:spPr>
        <p:txBody>
          <a:bodyPr>
            <a:normAutofit fontScale="90000"/>
          </a:bodyPr>
          <a:lstStyle/>
          <a:p>
            <a:pPr algn="ctr"/>
            <a:r>
              <a:rPr lang="ru-RU" b="1"/>
              <a:t>Задание 2.</a:t>
            </a:r>
            <a:r>
              <a:rPr lang="en-US" b="1"/>
              <a:t>9</a:t>
            </a:r>
            <a:endParaRPr lang="ru-RU"/>
          </a:p>
        </p:txBody>
      </p:sp>
      <p:sp>
        <p:nvSpPr>
          <p:cNvPr id="3" name="Текст 2"/>
          <p:cNvSpPr>
            <a:spLocks noGrp="1"/>
          </p:cNvSpPr>
          <p:nvPr>
            <p:ph type="body" idx="1"/>
          </p:nvPr>
        </p:nvSpPr>
        <p:spPr>
          <a:xfrm>
            <a:off x="1591732" y="693480"/>
            <a:ext cx="10397068" cy="6012120"/>
          </a:xfrm>
        </p:spPr>
        <p:txBody>
          <a:bodyPr>
            <a:normAutofit fontScale="92500" lnSpcReduction="10000"/>
          </a:bodyPr>
          <a:lstStyle/>
          <a:p>
            <a:r>
              <a:rPr lang="ru-RU" b="1">
                <a:solidFill>
                  <a:schemeClr val="tx1"/>
                </a:solidFill>
              </a:rPr>
              <a:t>ВАРИАНТ 9.</a:t>
            </a:r>
            <a:r>
              <a:rPr lang="ru-RU">
                <a:solidFill>
                  <a:schemeClr val="tx1"/>
                </a:solidFill>
              </a:rPr>
              <a:t> Прочитайте текст и выполните задания 2,3.</a:t>
            </a:r>
          </a:p>
          <a:p>
            <a:r>
              <a:rPr lang="ru-RU">
                <a:solidFill>
                  <a:schemeClr val="tx1"/>
                </a:solidFill>
              </a:rPr>
              <a:t>(1)Кто из нас в детстве не мечтал стать отважным путешественником, чтобы, ступив на неизведанные земли, рассказать затем соотечественникам об открытых таинственных племенах и о своих удивительных, полных романтики и риска приключениях! (2)Путешественник – это первооткрыватель, своеобразный «сталкер» (если пользоваться терминологией братьев Стругацких). (3)Популяризируя новые маршруты, под иным углом показывая старые, он прокладывает путь своим современникам. (4)Это нам демонстрирует лишь одну из задач путешественника. (5)Только спустя много лет я уяснил для себя совершенно определённо: путешествие – это не только романтика, но и тяжёлое испытание не столько сил, сколько духа.</a:t>
            </a:r>
          </a:p>
          <a:p>
            <a:r>
              <a:rPr lang="ru-RU" b="1">
                <a:solidFill>
                  <a:schemeClr val="tx1"/>
                </a:solidFill>
              </a:rPr>
              <a:t>Задание 2. </a:t>
            </a:r>
            <a:r>
              <a:rPr lang="ru-RU">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рассказать (предложение 1)</a:t>
            </a:r>
          </a:p>
          <a:p>
            <a:pPr lvl="0"/>
            <a:r>
              <a:rPr lang="ru-RU">
                <a:solidFill>
                  <a:schemeClr val="tx1"/>
                </a:solidFill>
              </a:rPr>
              <a:t>2. первооткрыватель (предложение 2)</a:t>
            </a:r>
          </a:p>
          <a:p>
            <a:pPr lvl="0"/>
            <a:r>
              <a:rPr lang="ru-RU">
                <a:solidFill>
                  <a:schemeClr val="tx1"/>
                </a:solidFill>
              </a:rPr>
              <a:t>3. прокладывает путь (предложение 3)</a:t>
            </a:r>
          </a:p>
          <a:p>
            <a:pPr lvl="0"/>
            <a:r>
              <a:rPr lang="ru-RU">
                <a:solidFill>
                  <a:schemeClr val="tx1"/>
                </a:solidFill>
              </a:rPr>
              <a:t>4. это демонстрирует (предложение 4)</a:t>
            </a:r>
          </a:p>
          <a:p>
            <a:pPr lvl="0"/>
            <a:r>
              <a:rPr lang="ru-RU">
                <a:solidFill>
                  <a:schemeClr val="tx1"/>
                </a:solidFill>
              </a:rPr>
              <a:t>5. я уяснил (предложение 5)</a:t>
            </a:r>
          </a:p>
          <a:p>
            <a:endParaRPr lang="ru-RU" sz="2800">
              <a:solidFill>
                <a:schemeClr val="tx1"/>
              </a:solidFill>
            </a:endParaRPr>
          </a:p>
        </p:txBody>
      </p:sp>
    </p:spTree>
    <p:extLst>
      <p:ext uri="{BB962C8B-B14F-4D97-AF65-F5344CB8AC3E}">
        <p14:creationId xmlns:p14="http://schemas.microsoft.com/office/powerpoint/2010/main" val="2836295381"/>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69313" y="144889"/>
            <a:ext cx="9728974" cy="1290506"/>
          </a:xfrm>
        </p:spPr>
        <p:txBody>
          <a:bodyPr>
            <a:normAutofit fontScale="90000"/>
          </a:bodyPr>
          <a:lstStyle/>
          <a:p>
            <a:pPr algn="ctr"/>
            <a:br>
              <a:rPr lang="ru-RU"/>
            </a:br>
            <a:r>
              <a:rPr lang="ru-RU" b="1"/>
              <a:t>Формулировка задания 2 ОГЭ </a:t>
            </a:r>
            <a:br>
              <a:rPr lang="ru-RU"/>
            </a:br>
          </a:p>
        </p:txBody>
      </p:sp>
      <p:sp>
        <p:nvSpPr>
          <p:cNvPr id="3" name="Текст 2"/>
          <p:cNvSpPr>
            <a:spLocks noGrp="1"/>
          </p:cNvSpPr>
          <p:nvPr>
            <p:ph type="body" idx="1"/>
          </p:nvPr>
        </p:nvSpPr>
        <p:spPr>
          <a:xfrm>
            <a:off x="1669313" y="967562"/>
            <a:ext cx="10302947" cy="5613992"/>
          </a:xfrm>
        </p:spPr>
        <p:txBody>
          <a:bodyPr>
            <a:normAutofit fontScale="92500" lnSpcReduction="20000"/>
          </a:bodyPr>
          <a:lstStyle/>
          <a:p>
            <a:br>
              <a:rPr lang="ru-RU" b="1">
                <a:solidFill>
                  <a:schemeClr val="tx1"/>
                </a:solidFill>
              </a:rPr>
            </a:br>
            <a:r>
              <a:rPr lang="ru-RU" b="1">
                <a:solidFill>
                  <a:schemeClr val="tx1"/>
                </a:solidFill>
              </a:rPr>
              <a:t>Прочитайте текст и выполните задания 2,3.</a:t>
            </a:r>
            <a:br>
              <a:rPr lang="ru-RU">
                <a:solidFill>
                  <a:schemeClr val="tx1"/>
                </a:solidFill>
              </a:rPr>
            </a:br>
            <a:br>
              <a:rPr lang="ru-RU">
                <a:solidFill>
                  <a:schemeClr val="tx1"/>
                </a:solidFill>
              </a:rPr>
            </a:br>
            <a:r>
              <a:rPr lang="ru-RU">
                <a:solidFill>
                  <a:schemeClr val="tx1"/>
                </a:solidFill>
              </a:rPr>
              <a:t>(1)Язык – это зеркало, которое стоит между нами и миром, отражая общие представления всех говорящих на нём. (2)Причём зеркало языка отражает не все свойства окружающей действительности, а только те, которые казались особенно важными предкам – носителям этого языка. (3)Так, в языках некоторых северных народов: эскимосов, чукчей, коряков ‒ существует множество названий снега. (4)Люди понимают: снег занимает в их жизни заметное место, его количество, состояние, цвет очень важны. (5)Каждый язык отражает картину мира и через грамматику, поэтому существуют языки, имеющие более тридцати падежей, которые служат способом указать точное положение предмета в пространстве.</a:t>
            </a:r>
            <a:br>
              <a:rPr lang="ru-RU">
                <a:solidFill>
                  <a:schemeClr val="tx1"/>
                </a:solidFill>
              </a:rPr>
            </a:br>
            <a:br>
              <a:rPr lang="ru-RU">
                <a:solidFill>
                  <a:schemeClr val="tx1"/>
                </a:solidFill>
              </a:rPr>
            </a:br>
            <a:r>
              <a:rPr lang="ru-RU" b="1">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r>
              <a:rPr lang="ru-RU">
                <a:solidFill>
                  <a:schemeClr val="tx1"/>
                </a:solidFill>
              </a:rPr>
              <a:t>.</a:t>
            </a:r>
          </a:p>
          <a:p>
            <a:br>
              <a:rPr lang="ru-RU">
                <a:solidFill>
                  <a:schemeClr val="tx1"/>
                </a:solidFill>
              </a:rPr>
            </a:br>
            <a:r>
              <a:rPr lang="ru-RU">
                <a:solidFill>
                  <a:schemeClr val="tx1"/>
                </a:solidFill>
              </a:rPr>
              <a:t>1) язык – зеркало (предложение 1)</a:t>
            </a:r>
            <a:br>
              <a:rPr lang="ru-RU">
                <a:solidFill>
                  <a:schemeClr val="tx1"/>
                </a:solidFill>
              </a:rPr>
            </a:br>
            <a:r>
              <a:rPr lang="ru-RU">
                <a:solidFill>
                  <a:schemeClr val="tx1"/>
                </a:solidFill>
              </a:rPr>
              <a:t>2) которые казались важными (предложение 2)</a:t>
            </a:r>
            <a:br>
              <a:rPr lang="ru-RU">
                <a:solidFill>
                  <a:schemeClr val="tx1"/>
                </a:solidFill>
              </a:rPr>
            </a:br>
            <a:r>
              <a:rPr lang="ru-RU">
                <a:solidFill>
                  <a:schemeClr val="tx1"/>
                </a:solidFill>
              </a:rPr>
              <a:t>3) существует множество названий снега (предложение 3)</a:t>
            </a:r>
            <a:br>
              <a:rPr lang="ru-RU">
                <a:solidFill>
                  <a:schemeClr val="tx1"/>
                </a:solidFill>
              </a:rPr>
            </a:br>
            <a:r>
              <a:rPr lang="ru-RU">
                <a:solidFill>
                  <a:schemeClr val="tx1"/>
                </a:solidFill>
              </a:rPr>
              <a:t>4) состояние, цвет важны (предложение 4)</a:t>
            </a:r>
            <a:br>
              <a:rPr lang="ru-RU">
                <a:solidFill>
                  <a:schemeClr val="tx1"/>
                </a:solidFill>
              </a:rPr>
            </a:br>
            <a:r>
              <a:rPr lang="ru-RU">
                <a:solidFill>
                  <a:schemeClr val="tx1"/>
                </a:solidFill>
              </a:rPr>
              <a:t>5) язык отражает (предложение 5)</a:t>
            </a:r>
          </a:p>
        </p:txBody>
      </p:sp>
    </p:spTree>
    <p:extLst>
      <p:ext uri="{BB962C8B-B14F-4D97-AF65-F5344CB8AC3E}">
        <p14:creationId xmlns:p14="http://schemas.microsoft.com/office/powerpoint/2010/main" val="684240491"/>
      </p:ext>
    </p:extLst>
  </p:cSld>
  <p:clrMapOvr>
    <a:masterClrMapping/>
  </p:clrMapOvr>
  <p:transition/>
  <p:timing/>
</p:sld>
</file>

<file path=ppt/slides/slide3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43470" y="0"/>
            <a:ext cx="8915399" cy="693480"/>
          </a:xfrm>
        </p:spPr>
        <p:txBody>
          <a:bodyPr>
            <a:normAutofit fontScale="90000"/>
          </a:bodyPr>
          <a:lstStyle/>
          <a:p>
            <a:pPr algn="ctr"/>
            <a:r>
              <a:rPr lang="ru-RU" b="1"/>
              <a:t>Задание 2.</a:t>
            </a:r>
            <a:r>
              <a:rPr lang="en-US" b="1"/>
              <a:t>9</a:t>
            </a:r>
            <a:endParaRPr lang="ru-RU"/>
          </a:p>
        </p:txBody>
      </p:sp>
      <p:sp>
        <p:nvSpPr>
          <p:cNvPr id="3" name="Текст 2"/>
          <p:cNvSpPr>
            <a:spLocks noGrp="1"/>
          </p:cNvSpPr>
          <p:nvPr>
            <p:ph type="body" idx="1"/>
          </p:nvPr>
        </p:nvSpPr>
        <p:spPr>
          <a:xfrm>
            <a:off x="1591732" y="693480"/>
            <a:ext cx="10397068" cy="6012120"/>
          </a:xfrm>
        </p:spPr>
        <p:txBody>
          <a:bodyPr>
            <a:normAutofit fontScale="92500" lnSpcReduction="10000"/>
          </a:bodyPr>
          <a:lstStyle/>
          <a:p>
            <a:r>
              <a:rPr lang="ru-RU" b="1">
                <a:solidFill>
                  <a:schemeClr val="tx1"/>
                </a:solidFill>
              </a:rPr>
              <a:t>ВАРИАНТ 9.</a:t>
            </a:r>
            <a:r>
              <a:rPr lang="ru-RU">
                <a:solidFill>
                  <a:schemeClr val="tx1"/>
                </a:solidFill>
              </a:rPr>
              <a:t> Прочитайте текст и выполните задания 2,3.</a:t>
            </a:r>
          </a:p>
          <a:p>
            <a:r>
              <a:rPr lang="ru-RU">
                <a:solidFill>
                  <a:schemeClr val="tx1"/>
                </a:solidFill>
              </a:rPr>
              <a:t>(1)Кто из нас в детстве не мечтал стать отважным путешественником, чтобы, ступив на неизведанные земли, рассказать затем соотечественникам об открытых таинственных племенах и о своих удивительных, полных романтики и риска приключениях! (2)Путешественник – это первооткрыватель, своеобразный «сталкер» (если пользоваться терминологией братьев Стругацких). (3)Популяризируя новые маршруты, под иным углом показывая старые, он прокладывает путь своим современникам. (4)Это нам демонстрирует лишь одну из задач путешественника. (5)Только спустя много лет я уяснил для себя совершенно определённо: путешествие – это не только романтика, но и тяжёлое испытание не столько сил, сколько духа.</a:t>
            </a:r>
          </a:p>
          <a:p>
            <a:r>
              <a:rPr lang="ru-RU" b="1">
                <a:solidFill>
                  <a:schemeClr val="tx1"/>
                </a:solidFill>
              </a:rPr>
              <a:t>Задание 2. </a:t>
            </a:r>
            <a:r>
              <a:rPr lang="ru-RU">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рассказать (предложение 1)</a:t>
            </a:r>
          </a:p>
          <a:p>
            <a:pPr lvl="0"/>
            <a:r>
              <a:rPr lang="ru-RU">
                <a:solidFill>
                  <a:schemeClr val="tx1"/>
                </a:solidFill>
              </a:rPr>
              <a:t>2. первооткрыватель (предложение 2)</a:t>
            </a:r>
          </a:p>
          <a:p>
            <a:pPr lvl="0"/>
            <a:r>
              <a:rPr lang="ru-RU">
                <a:solidFill>
                  <a:schemeClr val="tx1"/>
                </a:solidFill>
              </a:rPr>
              <a:t>3. прокладывает путь (предложение 3)</a:t>
            </a:r>
          </a:p>
          <a:p>
            <a:pPr lvl="0"/>
            <a:r>
              <a:rPr lang="ru-RU">
                <a:solidFill>
                  <a:schemeClr val="tx1"/>
                </a:solidFill>
              </a:rPr>
              <a:t>4. это демонстрирует (предложение 4)                         </a:t>
            </a:r>
            <a:r>
              <a:rPr lang="ru-RU" b="1">
                <a:solidFill>
                  <a:srgbClr val="C00000"/>
                </a:solidFill>
              </a:rPr>
              <a:t>145</a:t>
            </a:r>
          </a:p>
          <a:p>
            <a:pPr lvl="0"/>
            <a:r>
              <a:rPr lang="ru-RU">
                <a:solidFill>
                  <a:schemeClr val="tx1"/>
                </a:solidFill>
              </a:rPr>
              <a:t>5. я уяснил (предложение 5)</a:t>
            </a:r>
          </a:p>
          <a:p>
            <a:endParaRPr lang="ru-RU" sz="2800">
              <a:solidFill>
                <a:schemeClr val="tx1"/>
              </a:solidFill>
            </a:endParaRPr>
          </a:p>
        </p:txBody>
      </p:sp>
    </p:spTree>
    <p:extLst>
      <p:ext uri="{BB962C8B-B14F-4D97-AF65-F5344CB8AC3E}">
        <p14:creationId xmlns:p14="http://schemas.microsoft.com/office/powerpoint/2010/main" val="1639602469"/>
      </p:ext>
    </p:extLst>
  </p:cSld>
  <p:clrMapOvr>
    <a:masterClrMapping/>
  </p:clrMapOvr>
  <p:transition/>
  <p:timing/>
</p:sld>
</file>

<file path=ppt/slides/slide3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43468" y="44200"/>
            <a:ext cx="8915399" cy="802467"/>
          </a:xfrm>
        </p:spPr>
        <p:txBody>
          <a:bodyPr>
            <a:normAutofit/>
          </a:bodyPr>
          <a:lstStyle/>
          <a:p>
            <a:pPr algn="ctr"/>
            <a:r>
              <a:rPr lang="ru-RU" b="1"/>
              <a:t>Задание 2.</a:t>
            </a:r>
            <a:r>
              <a:rPr lang="en-US" b="1"/>
              <a:t>10</a:t>
            </a:r>
            <a:endParaRPr lang="ru-RU"/>
          </a:p>
        </p:txBody>
      </p:sp>
      <p:sp>
        <p:nvSpPr>
          <p:cNvPr id="3" name="Текст 2"/>
          <p:cNvSpPr>
            <a:spLocks noGrp="1"/>
          </p:cNvSpPr>
          <p:nvPr>
            <p:ph type="body" idx="1"/>
          </p:nvPr>
        </p:nvSpPr>
        <p:spPr>
          <a:xfrm>
            <a:off x="1608667" y="846667"/>
            <a:ext cx="10447865" cy="5841999"/>
          </a:xfrm>
        </p:spPr>
        <p:txBody>
          <a:bodyPr>
            <a:normAutofit fontScale="92500" lnSpcReduction="10000"/>
          </a:bodyPr>
          <a:lstStyle/>
          <a:p>
            <a:br>
              <a:rPr lang="ru-RU">
                <a:solidFill>
                  <a:schemeClr val="tx1"/>
                </a:solidFill>
              </a:rPr>
            </a:br>
            <a:r>
              <a:rPr lang="ru-RU" b="1">
                <a:solidFill>
                  <a:schemeClr val="tx1"/>
                </a:solidFill>
              </a:rPr>
              <a:t>ВАРИАНТ 10.</a:t>
            </a:r>
            <a:r>
              <a:rPr lang="ru-RU">
                <a:solidFill>
                  <a:schemeClr val="tx1"/>
                </a:solidFill>
              </a:rPr>
              <a:t> Прочитайте текст и выполните задания 2,3.</a:t>
            </a:r>
          </a:p>
          <a:p>
            <a:r>
              <a:rPr lang="ru-RU">
                <a:solidFill>
                  <a:schemeClr val="tx1"/>
                </a:solidFill>
              </a:rPr>
              <a:t>(1)Одним из признаков лженаучных обобщений является отрицание опыта и теории всей предыдущей науки. (2)На самом деле с этим нельзя согласиться: новое в науке никогда не бывает просто отрицанием старого. (3)Новое – это лишь существенное изменение, углубление и обобщение старого в связи с новыми сферами исследования. (4)Если бы новая теория начисто отрицала сложившиеся знания, наука вообще не смогла бы развиваться. (5)Без опоры на достижения предшественников любая фантастическая концепция стала бы претендовать на истину, и стал бы возможен полный разгул воображения и чувств учёного.</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является отрицание (предложение 1)</a:t>
            </a:r>
          </a:p>
          <a:p>
            <a:pPr lvl="0"/>
            <a:r>
              <a:rPr lang="ru-RU">
                <a:solidFill>
                  <a:schemeClr val="tx1"/>
                </a:solidFill>
              </a:rPr>
              <a:t>2. нельзя согласиться (предложение 2)</a:t>
            </a:r>
          </a:p>
          <a:p>
            <a:pPr lvl="0"/>
            <a:r>
              <a:rPr lang="ru-RU">
                <a:solidFill>
                  <a:schemeClr val="tx1"/>
                </a:solidFill>
              </a:rPr>
              <a:t>3. обобщение (предложение 3)</a:t>
            </a:r>
          </a:p>
          <a:p>
            <a:pPr lvl="0"/>
            <a:r>
              <a:rPr lang="ru-RU">
                <a:solidFill>
                  <a:schemeClr val="tx1"/>
                </a:solidFill>
              </a:rPr>
              <a:t>4. наука (не) смогла бы развиваться (предложение 4)</a:t>
            </a:r>
          </a:p>
          <a:p>
            <a:pPr lvl="0"/>
            <a:r>
              <a:rPr lang="ru-RU">
                <a:solidFill>
                  <a:schemeClr val="tx1"/>
                </a:solidFill>
              </a:rPr>
              <a:t>5. возможен разгул (предложение 5)</a:t>
            </a:r>
          </a:p>
          <a:p>
            <a:endParaRPr lang="ru-RU" sz="2800">
              <a:solidFill>
                <a:schemeClr val="tx1"/>
              </a:solidFill>
            </a:endParaRPr>
          </a:p>
        </p:txBody>
      </p:sp>
    </p:spTree>
    <p:extLst>
      <p:ext uri="{BB962C8B-B14F-4D97-AF65-F5344CB8AC3E}">
        <p14:creationId xmlns:p14="http://schemas.microsoft.com/office/powerpoint/2010/main" val="2197152804"/>
      </p:ext>
    </p:extLst>
  </p:cSld>
  <p:clrMapOvr>
    <a:masterClrMapping/>
  </p:clrMapOvr>
  <p:transition/>
  <p:timing/>
</p:sld>
</file>

<file path=ppt/slides/slide3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43468" y="44200"/>
            <a:ext cx="8915399" cy="802467"/>
          </a:xfrm>
        </p:spPr>
        <p:txBody>
          <a:bodyPr>
            <a:normAutofit/>
          </a:bodyPr>
          <a:lstStyle/>
          <a:p>
            <a:pPr algn="ctr"/>
            <a:r>
              <a:rPr lang="ru-RU" b="1"/>
              <a:t>Задание 2.</a:t>
            </a:r>
            <a:r>
              <a:rPr lang="en-US" b="1"/>
              <a:t>10</a:t>
            </a:r>
            <a:endParaRPr lang="ru-RU"/>
          </a:p>
        </p:txBody>
      </p:sp>
      <p:sp>
        <p:nvSpPr>
          <p:cNvPr id="3" name="Текст 2"/>
          <p:cNvSpPr>
            <a:spLocks noGrp="1"/>
          </p:cNvSpPr>
          <p:nvPr>
            <p:ph type="body" idx="1"/>
          </p:nvPr>
        </p:nvSpPr>
        <p:spPr>
          <a:xfrm>
            <a:off x="1608667" y="846667"/>
            <a:ext cx="10447865" cy="5841999"/>
          </a:xfrm>
        </p:spPr>
        <p:txBody>
          <a:bodyPr>
            <a:normAutofit fontScale="92500" lnSpcReduction="10000"/>
          </a:bodyPr>
          <a:lstStyle/>
          <a:p>
            <a:br>
              <a:rPr lang="ru-RU">
                <a:solidFill>
                  <a:schemeClr val="tx1"/>
                </a:solidFill>
              </a:rPr>
            </a:br>
            <a:r>
              <a:rPr lang="ru-RU" b="1">
                <a:solidFill>
                  <a:schemeClr val="tx1"/>
                </a:solidFill>
              </a:rPr>
              <a:t>ВАРИАНТ 10.</a:t>
            </a:r>
            <a:r>
              <a:rPr lang="ru-RU">
                <a:solidFill>
                  <a:schemeClr val="tx1"/>
                </a:solidFill>
              </a:rPr>
              <a:t> Прочитайте текст и выполните задания 2,3.</a:t>
            </a:r>
          </a:p>
          <a:p>
            <a:r>
              <a:rPr lang="ru-RU">
                <a:solidFill>
                  <a:schemeClr val="tx1"/>
                </a:solidFill>
              </a:rPr>
              <a:t>(1)Одним из признаков лженаучных обобщений является отрицание опыта и теории всей предыдущей науки. (2)На самом деле с этим нельзя согласиться: новое в науке никогда не бывает просто отрицанием старого. (3)Новое – это лишь существенное изменение, углубление и обобщение старого в связи с новыми сферами исследования. (4)Если бы новая теория начисто отрицала сложившиеся знания, наука вообще не смогла бы развиваться. (5)Без опоры на достижения предшественников любая фантастическая концепция стала бы претендовать на истину, и стал бы возможен полный разгул воображения и чувств учёного.</a:t>
            </a:r>
          </a:p>
          <a:p>
            <a:r>
              <a:rPr lang="ru-RU" b="1">
                <a:solidFill>
                  <a:schemeClr val="tx1"/>
                </a:solidFill>
              </a:rPr>
              <a:t>Задание 2.</a:t>
            </a:r>
            <a:r>
              <a:rPr lang="ru-RU">
                <a:solidFill>
                  <a:schemeClr val="tx1"/>
                </a:solidFill>
              </a:rPr>
              <a:t> 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p>
          <a:p>
            <a:pPr lvl="0"/>
            <a:r>
              <a:rPr lang="ru-RU">
                <a:solidFill>
                  <a:schemeClr val="tx1"/>
                </a:solidFill>
              </a:rPr>
              <a:t>1. является отрицание (предложение 1)</a:t>
            </a:r>
          </a:p>
          <a:p>
            <a:pPr lvl="0"/>
            <a:r>
              <a:rPr lang="ru-RU">
                <a:solidFill>
                  <a:schemeClr val="tx1"/>
                </a:solidFill>
              </a:rPr>
              <a:t>2. нельзя согласиться (предложение 2)</a:t>
            </a:r>
          </a:p>
          <a:p>
            <a:pPr lvl="0"/>
            <a:r>
              <a:rPr lang="ru-RU">
                <a:solidFill>
                  <a:schemeClr val="tx1"/>
                </a:solidFill>
              </a:rPr>
              <a:t>3. обобщение (предложение 3)</a:t>
            </a:r>
          </a:p>
          <a:p>
            <a:pPr lvl="0"/>
            <a:r>
              <a:rPr lang="ru-RU">
                <a:solidFill>
                  <a:schemeClr val="tx1"/>
                </a:solidFill>
              </a:rPr>
              <a:t>4. наука (не) смогла бы развиваться (предложение 4)                        </a:t>
            </a:r>
            <a:r>
              <a:rPr lang="ru-RU" b="1">
                <a:solidFill>
                  <a:srgbClr val="C00000"/>
                </a:solidFill>
              </a:rPr>
              <a:t>24</a:t>
            </a:r>
          </a:p>
          <a:p>
            <a:pPr lvl="0"/>
            <a:r>
              <a:rPr lang="ru-RU">
                <a:solidFill>
                  <a:schemeClr val="tx1"/>
                </a:solidFill>
              </a:rPr>
              <a:t>5. возможен разгул (предложение 5)</a:t>
            </a:r>
          </a:p>
          <a:p>
            <a:endParaRPr lang="ru-RU" sz="2800">
              <a:solidFill>
                <a:schemeClr val="tx1"/>
              </a:solidFill>
            </a:endParaRPr>
          </a:p>
        </p:txBody>
      </p:sp>
    </p:spTree>
    <p:extLst>
      <p:ext uri="{BB962C8B-B14F-4D97-AF65-F5344CB8AC3E}">
        <p14:creationId xmlns:p14="http://schemas.microsoft.com/office/powerpoint/2010/main" val="4007905542"/>
      </p:ext>
    </p:extLst>
  </p:cSld>
  <p:clrMapOvr>
    <a:masterClrMapping/>
  </p:clrMapOvr>
  <p:transition/>
  <p:timing/>
</p:sld>
</file>

<file path=ppt/slides/slide3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305845" y="1379021"/>
            <a:ext cx="8911687" cy="4149909"/>
          </a:xfrm>
        </p:spPr>
        <p:txBody>
          <a:bodyPr/>
          <a:lstStyle/>
          <a:p>
            <a:pPr algn="ctr"/>
            <a:r>
              <a:rPr lang="ru-RU">
                <a:solidFill>
                  <a:schemeClr val="tx1"/>
                </a:solidFill>
              </a:rPr>
              <a:t>Работу выполнила </a:t>
            </a:r>
            <a:br>
              <a:rPr lang="ru-RU">
                <a:solidFill>
                  <a:schemeClr val="tx1"/>
                </a:solidFill>
              </a:rPr>
            </a:br>
            <a:r>
              <a:rPr lang="ru-RU">
                <a:solidFill>
                  <a:schemeClr val="tx1"/>
                </a:solidFill>
              </a:rPr>
              <a:t>учитель русского языка и литературы</a:t>
            </a:r>
            <a:br>
              <a:rPr lang="ru-RU">
                <a:solidFill>
                  <a:schemeClr val="tx1"/>
                </a:solidFill>
              </a:rPr>
            </a:br>
            <a:r>
              <a:rPr lang="ru-RU">
                <a:solidFill>
                  <a:schemeClr val="tx1"/>
                </a:solidFill>
              </a:rPr>
              <a:t> ГБПОУ «1-й МОК»</a:t>
            </a:r>
            <a:br>
              <a:rPr lang="ru-RU">
                <a:solidFill>
                  <a:schemeClr val="tx1"/>
                </a:solidFill>
              </a:rPr>
            </a:br>
            <a:r>
              <a:rPr lang="ru-RU">
                <a:solidFill>
                  <a:schemeClr val="tx1"/>
                </a:solidFill>
              </a:rPr>
              <a:t> г. Москвы </a:t>
            </a:r>
            <a:br>
              <a:rPr lang="ru-RU">
                <a:solidFill>
                  <a:schemeClr val="tx1"/>
                </a:solidFill>
              </a:rPr>
            </a:br>
            <a:r>
              <a:rPr lang="ru-RU">
                <a:solidFill>
                  <a:schemeClr val="tx1"/>
                </a:solidFill>
              </a:rPr>
              <a:t>Немцева Л.В.</a:t>
            </a:r>
          </a:p>
        </p:txBody>
      </p:sp>
    </p:spTree>
    <p:extLst>
      <p:ext uri="{BB962C8B-B14F-4D97-AF65-F5344CB8AC3E}">
        <p14:creationId xmlns:p14="http://schemas.microsoft.com/office/powerpoint/2010/main" val="3444502656"/>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69313" y="0"/>
            <a:ext cx="9728974" cy="1290506"/>
          </a:xfrm>
        </p:spPr>
        <p:txBody>
          <a:bodyPr>
            <a:normAutofit fontScale="90000"/>
          </a:bodyPr>
          <a:lstStyle/>
          <a:p>
            <a:pPr algn="ctr"/>
            <a:br>
              <a:rPr lang="ru-RU"/>
            </a:br>
            <a:r>
              <a:rPr lang="ru-RU" b="1"/>
              <a:t>Формулировка задания 2 ОГЭ </a:t>
            </a:r>
            <a:br>
              <a:rPr lang="ru-RU"/>
            </a:br>
          </a:p>
        </p:txBody>
      </p:sp>
      <p:sp>
        <p:nvSpPr>
          <p:cNvPr id="3" name="Текст 2"/>
          <p:cNvSpPr>
            <a:spLocks noGrp="1"/>
          </p:cNvSpPr>
          <p:nvPr>
            <p:ph type="body" idx="1"/>
          </p:nvPr>
        </p:nvSpPr>
        <p:spPr>
          <a:xfrm>
            <a:off x="1669313" y="871869"/>
            <a:ext cx="10302947" cy="5613992"/>
          </a:xfrm>
        </p:spPr>
        <p:txBody>
          <a:bodyPr>
            <a:normAutofit fontScale="92500" lnSpcReduction="20000"/>
          </a:bodyPr>
          <a:lstStyle/>
          <a:p>
            <a:br>
              <a:rPr lang="ru-RU" b="1">
                <a:solidFill>
                  <a:schemeClr val="tx1"/>
                </a:solidFill>
              </a:rPr>
            </a:br>
            <a:r>
              <a:rPr lang="ru-RU" b="1">
                <a:solidFill>
                  <a:schemeClr val="tx1"/>
                </a:solidFill>
              </a:rPr>
              <a:t>Прочитайте текст и выполните задания 2,3.</a:t>
            </a:r>
            <a:br>
              <a:rPr lang="ru-RU">
                <a:solidFill>
                  <a:schemeClr val="tx1"/>
                </a:solidFill>
              </a:rPr>
            </a:br>
            <a:br>
              <a:rPr lang="ru-RU">
                <a:solidFill>
                  <a:schemeClr val="tx1"/>
                </a:solidFill>
              </a:rPr>
            </a:br>
            <a:r>
              <a:rPr lang="ru-RU">
                <a:solidFill>
                  <a:schemeClr val="tx1"/>
                </a:solidFill>
              </a:rPr>
              <a:t>(1)Язык – это зеркало, которое стоит между нами и миром, отражая общие представления всех говорящих на нём. (2)Причём зеркало языка отражает не все свойства окружающей действительности, а только те, которые казались особенно важными предкам – носителям этого языка. (3)Так, в языках некоторых северных народов: эскимосов, чукчей, коряков ‒ существует множество названий снега. (4)Люди понимают: снег занимает в их жизни заметное место, его количество, состояние, цвет очень важны. (5)Каждый язык отражает картину мира и через грамматику, поэтому существуют языки, имеющие более тридцати падежей, которые служат способом указать точное положение предмета в пространстве.</a:t>
            </a:r>
            <a:br>
              <a:rPr lang="ru-RU">
                <a:solidFill>
                  <a:schemeClr val="tx1"/>
                </a:solidFill>
              </a:rPr>
            </a:br>
            <a:br>
              <a:rPr lang="ru-RU">
                <a:solidFill>
                  <a:schemeClr val="tx1"/>
                </a:solidFill>
              </a:rPr>
            </a:br>
            <a:r>
              <a:rPr lang="ru-RU" b="1">
                <a:solidFill>
                  <a:schemeClr val="tx1"/>
                </a:solidFill>
              </a:rPr>
              <a:t>Укажите варианты ответов, в которых верно определена грамматическая основа в одном из предложений или в одной из частей сложного предложения текста. Запишите номера ответов</a:t>
            </a:r>
            <a:r>
              <a:rPr lang="ru-RU">
                <a:solidFill>
                  <a:schemeClr val="tx1"/>
                </a:solidFill>
              </a:rPr>
              <a:t>.</a:t>
            </a:r>
          </a:p>
          <a:p>
            <a:br>
              <a:rPr lang="ru-RU">
                <a:solidFill>
                  <a:schemeClr val="tx1"/>
                </a:solidFill>
              </a:rPr>
            </a:br>
            <a:r>
              <a:rPr lang="ru-RU">
                <a:solidFill>
                  <a:schemeClr val="tx1"/>
                </a:solidFill>
              </a:rPr>
              <a:t>1) язык – зеркало (предложение 1)</a:t>
            </a:r>
            <a:br>
              <a:rPr lang="ru-RU">
                <a:solidFill>
                  <a:schemeClr val="tx1"/>
                </a:solidFill>
              </a:rPr>
            </a:br>
            <a:r>
              <a:rPr lang="ru-RU">
                <a:solidFill>
                  <a:schemeClr val="tx1"/>
                </a:solidFill>
              </a:rPr>
              <a:t>2) которые казались важными (предложение 2)</a:t>
            </a:r>
            <a:br>
              <a:rPr lang="ru-RU">
                <a:solidFill>
                  <a:schemeClr val="tx1"/>
                </a:solidFill>
              </a:rPr>
            </a:br>
            <a:r>
              <a:rPr lang="ru-RU">
                <a:solidFill>
                  <a:schemeClr val="tx1"/>
                </a:solidFill>
              </a:rPr>
              <a:t>3) существует множество названий снега (предложение 3)</a:t>
            </a:r>
            <a:br>
              <a:rPr lang="ru-RU">
                <a:solidFill>
                  <a:schemeClr val="tx1"/>
                </a:solidFill>
              </a:rPr>
            </a:br>
            <a:r>
              <a:rPr lang="ru-RU">
                <a:solidFill>
                  <a:schemeClr val="tx1"/>
                </a:solidFill>
              </a:rPr>
              <a:t>4) состояние, цвет важны (предложение 4)</a:t>
            </a:r>
            <a:br>
              <a:rPr lang="ru-RU">
                <a:solidFill>
                  <a:schemeClr val="tx1"/>
                </a:solidFill>
              </a:rPr>
            </a:br>
            <a:r>
              <a:rPr lang="ru-RU">
                <a:solidFill>
                  <a:schemeClr val="tx1"/>
                </a:solidFill>
              </a:rPr>
              <a:t>5) язык отражает (предложение 5)                                                                  </a:t>
            </a:r>
            <a:r>
              <a:rPr lang="ru-RU" b="1">
                <a:solidFill>
                  <a:srgbClr val="0070C0"/>
                </a:solidFill>
              </a:rPr>
              <a:t>125</a:t>
            </a:r>
          </a:p>
        </p:txBody>
      </p:sp>
    </p:spTree>
    <p:extLst>
      <p:ext uri="{BB962C8B-B14F-4D97-AF65-F5344CB8AC3E}">
        <p14:creationId xmlns:p14="http://schemas.microsoft.com/office/powerpoint/2010/main" val="1637310125"/>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272364" y="85060"/>
            <a:ext cx="9902456" cy="1690577"/>
          </a:xfrm>
        </p:spPr>
        <p:txBody>
          <a:bodyPr>
            <a:normAutofit/>
          </a:bodyPr>
          <a:lstStyle/>
          <a:p>
            <a:r>
              <a:rPr lang="ru-RU" sz="3200" b="1"/>
              <a:t>Грамматическая (предикативная) основа предложения. Подлежащее и сказуемое как главные члены предложения</a:t>
            </a:r>
            <a:endParaRPr lang="ru-RU" sz="3200"/>
          </a:p>
        </p:txBody>
      </p:sp>
      <p:sp>
        <p:nvSpPr>
          <p:cNvPr id="3" name="Текст 2"/>
          <p:cNvSpPr>
            <a:spLocks noGrp="1"/>
          </p:cNvSpPr>
          <p:nvPr>
            <p:ph type="body" idx="1"/>
          </p:nvPr>
        </p:nvSpPr>
        <p:spPr>
          <a:xfrm>
            <a:off x="1807536" y="2030819"/>
            <a:ext cx="9697076" cy="4423144"/>
          </a:xfrm>
        </p:spPr>
        <p:txBody>
          <a:bodyPr>
            <a:normAutofit/>
          </a:bodyPr>
          <a:lstStyle/>
          <a:p>
            <a:pPr marL="342900" indent="-342900">
              <a:buFont typeface="Wingdings" panose="05000000000000000000" pitchFamily="2" charset="2"/>
              <a:buChar char="q"/>
            </a:pPr>
            <a:r>
              <a:rPr lang="ru-RU" b="1">
                <a:solidFill>
                  <a:schemeClr val="tx1"/>
                </a:solidFill>
              </a:rPr>
              <a:t>Грамматическая основа</a:t>
            </a:r>
            <a:r>
              <a:rPr lang="ru-RU">
                <a:solidFill>
                  <a:schemeClr val="tx1"/>
                </a:solidFill>
              </a:rPr>
              <a:t> – это главные члены предложения. Грамматическая основа состоит из подлежащего и сказуемого (или только одного из главных членов предложения).</a:t>
            </a:r>
          </a:p>
          <a:p>
            <a:pPr marL="342900" indent="-342900">
              <a:buFont typeface="Wingdings" panose="05000000000000000000" pitchFamily="2" charset="2"/>
              <a:buChar char="q"/>
            </a:pPr>
            <a:r>
              <a:rPr lang="ru-RU" b="1">
                <a:solidFill>
                  <a:schemeClr val="tx1"/>
                </a:solidFill>
              </a:rPr>
              <a:t>Подлежащее</a:t>
            </a:r>
            <a:r>
              <a:rPr lang="ru-RU">
                <a:solidFill>
                  <a:schemeClr val="tx1"/>
                </a:solidFill>
              </a:rPr>
              <a:t> – то, о чем говорится в предложении. </a:t>
            </a:r>
          </a:p>
          <a:p>
            <a:pPr marL="342900" indent="-342900">
              <a:buFont typeface="Wingdings" panose="05000000000000000000" pitchFamily="2" charset="2"/>
              <a:buChar char="q"/>
            </a:pPr>
            <a:r>
              <a:rPr lang="ru-RU" b="1">
                <a:solidFill>
                  <a:schemeClr val="tx1"/>
                </a:solidFill>
              </a:rPr>
              <a:t>Сказуемое </a:t>
            </a:r>
            <a:r>
              <a:rPr lang="ru-RU">
                <a:solidFill>
                  <a:schemeClr val="tx1"/>
                </a:solidFill>
              </a:rPr>
              <a:t>– это то, что говорится о подлежащем в предложении. </a:t>
            </a:r>
          </a:p>
          <a:p>
            <a:pPr marL="342900" indent="-342900">
              <a:buFont typeface="Wingdings" panose="05000000000000000000" pitchFamily="2" charset="2"/>
              <a:buChar char="q"/>
            </a:pPr>
            <a:r>
              <a:rPr lang="ru-RU">
                <a:solidFill>
                  <a:schemeClr val="tx1"/>
                </a:solidFill>
              </a:rPr>
              <a:t>Подлежащее и сказуемое могут быть выражены любой частью речи. </a:t>
            </a:r>
          </a:p>
          <a:p>
            <a:pPr marL="342900" indent="-342900">
              <a:buFont typeface="Wingdings" panose="05000000000000000000" pitchFamily="2" charset="2"/>
              <a:buChar char="q"/>
            </a:pPr>
            <a:r>
              <a:rPr lang="ru-RU" b="1">
                <a:solidFill>
                  <a:srgbClr val="0070C0"/>
                </a:solidFill>
              </a:rPr>
              <a:t>Запомни:</a:t>
            </a:r>
          </a:p>
          <a:p>
            <a:pPr marL="342900" lvl="0" indent="-342900">
              <a:buFont typeface="Wingdings" panose="05000000000000000000" pitchFamily="2" charset="2"/>
              <a:buChar char="§"/>
            </a:pPr>
            <a:r>
              <a:rPr lang="ru-RU">
                <a:solidFill>
                  <a:schemeClr val="tx1"/>
                </a:solidFill>
              </a:rPr>
              <a:t>Подлежащее должно стоять в </a:t>
            </a:r>
            <a:r>
              <a:rPr lang="ru-RU" b="1" err="1">
                <a:solidFill>
                  <a:schemeClr val="tx1"/>
                </a:solidFill>
              </a:rPr>
              <a:t>И.п</a:t>
            </a:r>
            <a:r>
              <a:rPr lang="ru-RU">
                <a:solidFill>
                  <a:schemeClr val="tx1"/>
                </a:solidFill>
              </a:rPr>
              <a:t>. </a:t>
            </a:r>
          </a:p>
          <a:p>
            <a:pPr marL="342900" lvl="0" indent="-342900">
              <a:buFont typeface="Wingdings" panose="05000000000000000000" pitchFamily="2" charset="2"/>
              <a:buChar char="§"/>
            </a:pPr>
            <a:r>
              <a:rPr lang="ru-RU">
                <a:solidFill>
                  <a:schemeClr val="tx1"/>
                </a:solidFill>
              </a:rPr>
              <a:t>Слова МНЕ, ТЕБЕ, ЕМУ, ЕЙ, НАМ, ВАМ, ИМ не могут быть подлежащим. </a:t>
            </a:r>
          </a:p>
          <a:p>
            <a:pPr marL="342900" lvl="0" indent="-342900">
              <a:buFont typeface="Wingdings" panose="05000000000000000000" pitchFamily="2" charset="2"/>
              <a:buChar char="§"/>
            </a:pPr>
            <a:r>
              <a:rPr lang="ru-RU">
                <a:solidFill>
                  <a:schemeClr val="tx1"/>
                </a:solidFill>
              </a:rPr>
              <a:t>В придаточной части СПП в роли подлежащего могут выступать союзные слова КОТОРЫЙ, ЧТО, КТО. </a:t>
            </a:r>
          </a:p>
          <a:p>
            <a:endParaRPr lang="ru-RU"/>
          </a:p>
          <a:p>
            <a:endParaRPr lang="ru-RU"/>
          </a:p>
        </p:txBody>
      </p:sp>
    </p:spTree>
    <p:extLst>
      <p:ext uri="{BB962C8B-B14F-4D97-AF65-F5344CB8AC3E}">
        <p14:creationId xmlns:p14="http://schemas.microsoft.com/office/powerpoint/2010/main" val="2528618147"/>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925032" y="0"/>
            <a:ext cx="10781413" cy="765545"/>
          </a:xfrm>
        </p:spPr>
        <p:txBody>
          <a:bodyPr>
            <a:normAutofit/>
          </a:bodyPr>
          <a:lstStyle/>
          <a:p>
            <a:pPr algn="ctr"/>
            <a:r>
              <a:rPr lang="ru-RU" b="1"/>
              <a:t>Способы выражения подлежащего.</a:t>
            </a:r>
            <a:endParaRPr lang="ru-RU"/>
          </a:p>
        </p:txBody>
      </p:sp>
      <p:sp>
        <p:nvSpPr>
          <p:cNvPr id="3" name="Текст 2"/>
          <p:cNvSpPr>
            <a:spLocks noGrp="1"/>
          </p:cNvSpPr>
          <p:nvPr>
            <p:ph type="body" idx="1"/>
          </p:nvPr>
        </p:nvSpPr>
        <p:spPr>
          <a:xfrm>
            <a:off x="1616149" y="850605"/>
            <a:ext cx="10398642" cy="5816009"/>
          </a:xfrm>
        </p:spPr>
        <p:txBody>
          <a:bodyPr/>
          <a:lstStyle/>
          <a:p>
            <a:endParaRPr lang="ru-RU" sz="2400">
              <a:solidFill>
                <a:schemeClr val="tx1"/>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252107566"/>
              </p:ext>
            </p:extLst>
          </p:nvPr>
        </p:nvGraphicFramePr>
        <p:xfrm>
          <a:off x="288850" y="774312"/>
          <a:ext cx="11819860" cy="6084145"/>
        </p:xfrm>
        <a:graphic>
          <a:graphicData uri="http://schemas.openxmlformats.org/drawingml/2006/table">
            <a:tbl>
              <a:tblPr firstRow="1" firstCol="1" bandRow="1">
                <a:tableStyleId>{5C22544A-7EE6-4342-B048-85BDC9FD1C3A}</a:tableStyleId>
              </a:tblPr>
              <a:tblGrid>
                <a:gridCol w="5878326">
                  <a:extLst>
                    <a:ext uri="{9D8B030D-6E8A-4147-A177-3AD203B41FA5}">
                      <a16:colId xmlns:a16="http://schemas.microsoft.com/office/drawing/2014/main" val="20000"/>
                    </a:ext>
                  </a:extLst>
                </a:gridCol>
                <a:gridCol w="5941534">
                  <a:extLst>
                    <a:ext uri="{9D8B030D-6E8A-4147-A177-3AD203B41FA5}">
                      <a16:colId xmlns:a16="http://schemas.microsoft.com/office/drawing/2014/main" val="20001"/>
                    </a:ext>
                  </a:extLst>
                </a:gridCol>
              </a:tblGrid>
              <a:tr h="686442">
                <a:tc>
                  <a:txBody>
                    <a:bodyPr/>
                    <a:lstStyle/>
                    <a:p>
                      <a:pPr algn="ctr">
                        <a:lnSpc>
                          <a:spcPct val="107000"/>
                        </a:lnSpc>
                        <a:spcAft>
                          <a:spcPct val="0"/>
                        </a:spcAft>
                      </a:pPr>
                      <a:r>
                        <a:rPr lang="ru-RU" sz="1800">
                          <a:effectLst/>
                        </a:rPr>
                        <a:t>Способы выражения подлежащего</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ct val="0"/>
                        </a:spcAft>
                      </a:pPr>
                      <a:r>
                        <a:rPr lang="ru-RU" sz="1800">
                          <a:effectLst/>
                        </a:rPr>
                        <a:t>Примеры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0"/>
                  </a:ext>
                </a:extLst>
              </a:tr>
              <a:tr h="1188305">
                <a:tc>
                  <a:txBody>
                    <a:bodyPr/>
                    <a:lstStyle/>
                    <a:p>
                      <a:pPr>
                        <a:lnSpc>
                          <a:spcPct val="107000"/>
                        </a:lnSpc>
                        <a:spcAft>
                          <a:spcPct val="0"/>
                        </a:spcAft>
                      </a:pPr>
                      <a:r>
                        <a:rPr lang="ru-RU" sz="1800">
                          <a:effectLst/>
                        </a:rPr>
                        <a:t>1.    Сущ. в И.п. + С + сущ в Т.п. (кто с кем, что с чем)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u="sng">
                          <a:effectLst/>
                        </a:rPr>
                        <a:t>Брат с сестрой</a:t>
                      </a:r>
                      <a:r>
                        <a:rPr lang="ru-RU" sz="1800">
                          <a:effectLst/>
                        </a:rPr>
                        <a:t> шли по дороге. (сказуемое должно быть во мн.ч) </a:t>
                      </a:r>
                      <a:br>
                        <a:rPr lang="ru-RU" sz="1800">
                          <a:effectLst/>
                        </a:rPr>
                      </a:br>
                      <a:r>
                        <a:rPr lang="ru-RU" sz="1800">
                          <a:effectLst/>
                        </a:rPr>
                        <a:t>!!! </a:t>
                      </a:r>
                      <a:r>
                        <a:rPr lang="ru-RU" sz="1800" u="sng">
                          <a:effectLst/>
                        </a:rPr>
                        <a:t>Брат</a:t>
                      </a:r>
                      <a:r>
                        <a:rPr lang="ru-RU" sz="1800">
                          <a:effectLst/>
                        </a:rPr>
                        <a:t> с сестрой шел по дороге!!!!! (в этом предложении подлежащее – брат)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1"/>
                  </a:ext>
                </a:extLst>
              </a:tr>
              <a:tr h="1484180">
                <a:tc>
                  <a:txBody>
                    <a:bodyPr/>
                    <a:lstStyle/>
                    <a:p>
                      <a:pPr>
                        <a:lnSpc>
                          <a:spcPct val="107000"/>
                        </a:lnSpc>
                        <a:spcAft>
                          <a:spcPct val="0"/>
                        </a:spcAft>
                      </a:pPr>
                      <a:br>
                        <a:rPr lang="ru-RU" sz="1800">
                          <a:effectLst/>
                        </a:rPr>
                      </a:br>
                      <a:r>
                        <a:rPr lang="ru-RU" sz="1800">
                          <a:effectLst/>
                        </a:rPr>
                        <a:t>2.    Числ (сущ.) + сущ. в Р.п. (количество деятелей) </a:t>
                      </a:r>
                      <a:br>
                        <a:rPr lang="ru-RU" sz="1800">
                          <a:effectLst/>
                        </a:rPr>
                      </a:br>
                      <a:r>
                        <a:rPr lang="ru-RU" sz="1800">
                          <a:effectLst/>
                        </a:rPr>
                        <a:t>Слова много, мало, несколько, большинство входят в подлежащее.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u="sng">
                          <a:effectLst/>
                        </a:rPr>
                        <a:t>Пять тетрадей</a:t>
                      </a:r>
                      <a:r>
                        <a:rPr lang="ru-RU" sz="1800">
                          <a:effectLst/>
                        </a:rPr>
                        <a:t> лежало на столе. </a:t>
                      </a:r>
                      <a:br>
                        <a:rPr lang="ru-RU" sz="1800">
                          <a:effectLst/>
                        </a:rPr>
                      </a:br>
                      <a:r>
                        <a:rPr lang="ru-RU" sz="1800" u="sng">
                          <a:effectLst/>
                        </a:rPr>
                        <a:t>Двое ребят</a:t>
                      </a:r>
                      <a:r>
                        <a:rPr lang="ru-RU" sz="1800">
                          <a:effectLst/>
                        </a:rPr>
                        <a:t> шли по дороге. </a:t>
                      </a:r>
                      <a:br>
                        <a:rPr lang="ru-RU" sz="1800">
                          <a:effectLst/>
                        </a:rPr>
                      </a:br>
                      <a:r>
                        <a:rPr lang="ru-RU" sz="1800" u="sng">
                          <a:effectLst/>
                        </a:rPr>
                        <a:t>Часть группы</a:t>
                      </a:r>
                      <a:r>
                        <a:rPr lang="ru-RU" sz="1800">
                          <a:effectLst/>
                        </a:rPr>
                        <a:t> осталась в стороне. </a:t>
                      </a:r>
                      <a:br>
                        <a:rPr lang="ru-RU" sz="1800">
                          <a:effectLst/>
                        </a:rPr>
                      </a:br>
                      <a:r>
                        <a:rPr lang="ru-RU" sz="1800" u="sng">
                          <a:effectLst/>
                        </a:rPr>
                        <a:t>Много ребят</a:t>
                      </a:r>
                      <a:r>
                        <a:rPr lang="ru-RU" sz="1800">
                          <a:effectLst/>
                        </a:rPr>
                        <a:t> пришло в аудиторию.</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2"/>
                  </a:ext>
                </a:extLst>
              </a:tr>
              <a:tr h="596170">
                <a:tc>
                  <a:txBody>
                    <a:bodyPr/>
                    <a:lstStyle/>
                    <a:p>
                      <a:pPr>
                        <a:lnSpc>
                          <a:spcPct val="107000"/>
                        </a:lnSpc>
                        <a:spcAft>
                          <a:spcPct val="0"/>
                        </a:spcAft>
                      </a:pPr>
                      <a:r>
                        <a:rPr lang="ru-RU" sz="1800">
                          <a:effectLst/>
                        </a:rPr>
                        <a:t>3.    Слово в И.п. + ИЗ +слово в Р.п. (кто-то из кого-то, что-то из чего-то; часть целого)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u="sng">
                          <a:effectLst/>
                        </a:rPr>
                        <a:t>Двое из нас</a:t>
                      </a:r>
                      <a:r>
                        <a:rPr lang="ru-RU" sz="1800">
                          <a:effectLst/>
                        </a:rPr>
                        <a:t> пришли. </a:t>
                      </a:r>
                      <a:br>
                        <a:rPr lang="ru-RU" sz="1800">
                          <a:effectLst/>
                        </a:rPr>
                      </a:br>
                      <a:r>
                        <a:rPr lang="ru-RU" sz="1800" u="sng">
                          <a:effectLst/>
                        </a:rPr>
                        <a:t>Трое из ребят</a:t>
                      </a:r>
                      <a:r>
                        <a:rPr lang="ru-RU" sz="1800">
                          <a:effectLst/>
                        </a:rPr>
                        <a:t> остались.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3"/>
                  </a:ext>
                </a:extLst>
              </a:tr>
              <a:tr h="595978">
                <a:tc>
                  <a:txBody>
                    <a:bodyPr/>
                    <a:lstStyle/>
                    <a:p>
                      <a:pPr>
                        <a:lnSpc>
                          <a:spcPct val="107000"/>
                        </a:lnSpc>
                        <a:spcAft>
                          <a:spcPct val="0"/>
                        </a:spcAft>
                      </a:pPr>
                      <a:r>
                        <a:rPr lang="ru-RU" sz="1800">
                          <a:effectLst/>
                        </a:rPr>
                        <a:t>4.    Начало, середина, конец + сущ. (значение фазы)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a:effectLst/>
                        </a:rPr>
                        <a:t>Наступило </a:t>
                      </a:r>
                      <a:r>
                        <a:rPr lang="ru-RU" sz="1800" u="sng">
                          <a:effectLst/>
                        </a:rPr>
                        <a:t>начало сентября</a:t>
                      </a: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4"/>
                  </a:ext>
                </a:extLst>
              </a:tr>
              <a:tr h="892238">
                <a:tc>
                  <a:txBody>
                    <a:bodyPr/>
                    <a:lstStyle/>
                    <a:p>
                      <a:pPr>
                        <a:lnSpc>
                          <a:spcPct val="107000"/>
                        </a:lnSpc>
                        <a:spcAft>
                          <a:spcPct val="0"/>
                        </a:spcAft>
                      </a:pPr>
                      <a:r>
                        <a:rPr lang="ru-RU" sz="1800">
                          <a:effectLst/>
                        </a:rPr>
                        <a:t>5.    Фразеологизм (устойчивое неделимое словосочетание) или метафора.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u="sng">
                          <a:effectLst/>
                        </a:rPr>
                        <a:t>Белые мухи</a:t>
                      </a:r>
                      <a:r>
                        <a:rPr lang="ru-RU" sz="1800">
                          <a:effectLst/>
                        </a:rPr>
                        <a:t> летали в воздухе. (белые мухи=метафора снежинок)</a:t>
                      </a:r>
                      <a:br>
                        <a:rPr lang="ru-RU" sz="1800">
                          <a:effectLst/>
                        </a:rPr>
                      </a:br>
                      <a:r>
                        <a:rPr lang="ru-RU" sz="1800">
                          <a:effectLst/>
                        </a:rPr>
                        <a:t>На небе расстилался </a:t>
                      </a:r>
                      <a:r>
                        <a:rPr lang="ru-RU" sz="1800" u="sng">
                          <a:effectLst/>
                        </a:rPr>
                        <a:t>млечный путь</a:t>
                      </a:r>
                      <a:r>
                        <a:rPr lang="ru-RU" sz="1800">
                          <a:effectLst/>
                        </a:rPr>
                        <a:t>.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5"/>
                  </a:ext>
                </a:extLst>
              </a:tr>
              <a:tr h="595978">
                <a:tc>
                  <a:txBody>
                    <a:bodyPr/>
                    <a:lstStyle/>
                    <a:p>
                      <a:pPr>
                        <a:lnSpc>
                          <a:spcPct val="107000"/>
                        </a:lnSpc>
                        <a:spcAft>
                          <a:spcPct val="0"/>
                        </a:spcAft>
                      </a:pPr>
                      <a:r>
                        <a:rPr lang="ru-RU" sz="1800">
                          <a:effectLst/>
                        </a:rPr>
                        <a:t>6.    Неопределенное местоимение от …кто …что +имя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u="sng">
                          <a:effectLst/>
                        </a:rPr>
                        <a:t>Что-то неприятное</a:t>
                      </a:r>
                      <a:r>
                        <a:rPr lang="ru-RU" sz="1800">
                          <a:effectLst/>
                        </a:rPr>
                        <a:t> было в его облике.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98952533"/>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637954" y="223283"/>
            <a:ext cx="11408735" cy="1720013"/>
          </a:xfrm>
        </p:spPr>
        <p:txBody>
          <a:bodyPr>
            <a:normAutofit fontScale="90000"/>
          </a:bodyPr>
          <a:lstStyle/>
          <a:p>
            <a:r>
              <a:rPr lang="ru-RU" b="1"/>
              <a:t>Виды сказуемого: простое глагольное, составное глагольное, составное именное сказуемое)</a:t>
            </a:r>
            <a:endParaRPr lang="ru-RU"/>
          </a:p>
        </p:txBody>
      </p:sp>
      <p:sp>
        <p:nvSpPr>
          <p:cNvPr id="3" name="Текст 2"/>
          <p:cNvSpPr>
            <a:spLocks noGrp="1"/>
          </p:cNvSpPr>
          <p:nvPr>
            <p:ph type="body" idx="1"/>
          </p:nvPr>
        </p:nvSpPr>
        <p:spPr>
          <a:xfrm>
            <a:off x="637954" y="2137143"/>
            <a:ext cx="11249246" cy="4540103"/>
          </a:xfrm>
        </p:spPr>
        <p:txBody>
          <a:bodyPr/>
          <a:lstStyle/>
          <a:p>
            <a:endParaRPr lang="ru-RU" b="1"/>
          </a:p>
        </p:txBody>
      </p:sp>
      <p:graphicFrame>
        <p:nvGraphicFramePr>
          <p:cNvPr id="4" name="Таблица 3"/>
          <p:cNvGraphicFramePr>
            <a:graphicFrameLocks noGrp="1"/>
          </p:cNvGraphicFramePr>
          <p:nvPr>
            <p:extLst>
              <p:ext uri="{D42A27DB-BD31-4B8C-83A1-F6EECF244321}">
                <p14:modId xmlns:p14="http://schemas.microsoft.com/office/powerpoint/2010/main" val="835503695"/>
              </p:ext>
            </p:extLst>
          </p:nvPr>
        </p:nvGraphicFramePr>
        <p:xfrm>
          <a:off x="393405" y="1943296"/>
          <a:ext cx="11493795" cy="4840275"/>
        </p:xfrm>
        <a:graphic>
          <a:graphicData uri="http://schemas.openxmlformats.org/drawingml/2006/table">
            <a:tbl>
              <a:tblPr firstRow="1" firstCol="1" bandRow="1">
                <a:tableStyleId>{5C22544A-7EE6-4342-B048-85BDC9FD1C3A}</a:tableStyleId>
              </a:tblPr>
              <a:tblGrid>
                <a:gridCol w="3831265">
                  <a:extLst>
                    <a:ext uri="{9D8B030D-6E8A-4147-A177-3AD203B41FA5}">
                      <a16:colId xmlns:a16="http://schemas.microsoft.com/office/drawing/2014/main" val="20000"/>
                    </a:ext>
                  </a:extLst>
                </a:gridCol>
                <a:gridCol w="3831265">
                  <a:extLst>
                    <a:ext uri="{9D8B030D-6E8A-4147-A177-3AD203B41FA5}">
                      <a16:colId xmlns:a16="http://schemas.microsoft.com/office/drawing/2014/main" val="20001"/>
                    </a:ext>
                  </a:extLst>
                </a:gridCol>
                <a:gridCol w="3831265">
                  <a:extLst>
                    <a:ext uri="{9D8B030D-6E8A-4147-A177-3AD203B41FA5}">
                      <a16:colId xmlns:a16="http://schemas.microsoft.com/office/drawing/2014/main" val="20002"/>
                    </a:ext>
                  </a:extLst>
                </a:gridCol>
              </a:tblGrid>
              <a:tr h="981158">
                <a:tc>
                  <a:txBody>
                    <a:bodyPr/>
                    <a:lstStyle/>
                    <a:p>
                      <a:pPr>
                        <a:lnSpc>
                          <a:spcPct val="107000"/>
                        </a:lnSpc>
                        <a:spcAft>
                          <a:spcPct val="0"/>
                        </a:spcAft>
                      </a:pPr>
                      <a:r>
                        <a:rPr lang="ru-RU" sz="1800">
                          <a:effectLst/>
                        </a:rPr>
                        <a:t>Простое глагольное сказуемое (ПГС)</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a:effectLst/>
                        </a:rPr>
                        <a:t>Составное глагольное сказуемое (СГС)</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a:effectLst/>
                        </a:rPr>
                        <a:t>Составное именное сказуемое (СИС)</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0"/>
                  </a:ext>
                </a:extLst>
              </a:tr>
              <a:tr h="3859117">
                <a:tc>
                  <a:txBody>
                    <a:bodyPr/>
                    <a:lstStyle/>
                    <a:p>
                      <a:pPr>
                        <a:lnSpc>
                          <a:spcPct val="107000"/>
                        </a:lnSpc>
                        <a:spcAft>
                          <a:spcPct val="0"/>
                        </a:spcAft>
                      </a:pPr>
                      <a:r>
                        <a:rPr lang="ru-RU" sz="1800">
                          <a:effectLst/>
                        </a:rPr>
                        <a:t>ПГС может быть выражено 1 словом или несколькими словами.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a:effectLst/>
                        </a:rPr>
                        <a:t>Составное глагольное сказуемое содержит глагол-связку (вспомогательный глагол) и инфинитив.</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a:effectLst/>
                        </a:rPr>
                        <a:t>Составное именное сказуемое состоит из глагола-связки (вспомогательного глагола) и именной части (существительное, прилагательное, числительное, местоимение, причастие, наречие и др.)</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54496186"/>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778478" y="0"/>
            <a:ext cx="9332728" cy="1237343"/>
          </a:xfrm>
        </p:spPr>
        <p:txBody>
          <a:bodyPr>
            <a:normAutofit fontScale="90000"/>
          </a:bodyPr>
          <a:lstStyle/>
          <a:p>
            <a:pPr algn="ctr"/>
            <a:r>
              <a:rPr lang="ru-RU" b="1"/>
              <a:t>Простое глагольное сказуемое (способы выражения)</a:t>
            </a:r>
            <a:endParaRPr lang="ru-RU"/>
          </a:p>
        </p:txBody>
      </p:sp>
      <p:sp>
        <p:nvSpPr>
          <p:cNvPr id="3" name="Текст 2"/>
          <p:cNvSpPr>
            <a:spLocks noGrp="1"/>
          </p:cNvSpPr>
          <p:nvPr>
            <p:ph type="body" idx="1"/>
          </p:nvPr>
        </p:nvSpPr>
        <p:spPr>
          <a:xfrm>
            <a:off x="1778477" y="1541720"/>
            <a:ext cx="9750055" cy="4667693"/>
          </a:xfrm>
        </p:spPr>
        <p:txBody>
          <a:bodyPr>
            <a:normAutofit/>
          </a:bodyPr>
          <a:lstStyle/>
          <a:p>
            <a:endParaRPr lang="ru-RU" sz="2400">
              <a:solidFill>
                <a:schemeClr val="tx1"/>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253899201"/>
              </p:ext>
            </p:extLst>
          </p:nvPr>
        </p:nvGraphicFramePr>
        <p:xfrm>
          <a:off x="606056" y="1237343"/>
          <a:ext cx="11376836" cy="5484083"/>
        </p:xfrm>
        <a:graphic>
          <a:graphicData uri="http://schemas.openxmlformats.org/drawingml/2006/table">
            <a:tbl>
              <a:tblPr firstRow="1" firstCol="1" bandRow="1">
                <a:tableStyleId>{5C22544A-7EE6-4342-B048-85BDC9FD1C3A}</a:tableStyleId>
              </a:tblPr>
              <a:tblGrid>
                <a:gridCol w="5688418">
                  <a:extLst>
                    <a:ext uri="{9D8B030D-6E8A-4147-A177-3AD203B41FA5}">
                      <a16:colId xmlns:a16="http://schemas.microsoft.com/office/drawing/2014/main" val="20000"/>
                    </a:ext>
                  </a:extLst>
                </a:gridCol>
                <a:gridCol w="5688418">
                  <a:extLst>
                    <a:ext uri="{9D8B030D-6E8A-4147-A177-3AD203B41FA5}">
                      <a16:colId xmlns:a16="http://schemas.microsoft.com/office/drawing/2014/main" val="20001"/>
                    </a:ext>
                  </a:extLst>
                </a:gridCol>
              </a:tblGrid>
              <a:tr h="256970">
                <a:tc>
                  <a:txBody>
                    <a:bodyPr/>
                    <a:lstStyle/>
                    <a:p>
                      <a:pPr algn="ctr">
                        <a:lnSpc>
                          <a:spcPct val="107000"/>
                        </a:lnSpc>
                        <a:spcAft>
                          <a:spcPct val="0"/>
                        </a:spcAft>
                      </a:pPr>
                      <a:r>
                        <a:rPr lang="ru-RU" sz="1600">
                          <a:effectLst/>
                        </a:rPr>
                        <a:t>Способы выражения ПГС</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ct val="0"/>
                        </a:spcAft>
                      </a:pPr>
                      <a:r>
                        <a:rPr lang="ru-RU" sz="1600">
                          <a:effectLst/>
                        </a:rPr>
                        <a:t>Примеры</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0"/>
                  </a:ext>
                </a:extLst>
              </a:tr>
              <a:tr h="1239880">
                <a:tc>
                  <a:txBody>
                    <a:bodyPr/>
                    <a:lstStyle/>
                    <a:p>
                      <a:pPr>
                        <a:lnSpc>
                          <a:spcPct val="107000"/>
                        </a:lnSpc>
                        <a:spcAft>
                          <a:spcPct val="0"/>
                        </a:spcAft>
                      </a:pPr>
                      <a:r>
                        <a:rPr lang="ru-RU" sz="1600">
                          <a:effectLst/>
                        </a:rPr>
                        <a:t>1. Глаголом в любом наклонении (условном, изъявительном и повелительном) и времени (настоящем, прошедшем и будущем).</a:t>
                      </a:r>
                      <a:br>
                        <a:rPr lang="ru-RU" sz="1600">
                          <a:effectLst/>
                        </a:rPr>
                      </a:br>
                      <a:r>
                        <a:rPr lang="ru-RU" sz="1600">
                          <a:effectLst/>
                        </a:rPr>
                        <a:t>(Все частицы, образующие наклонения и время входят в состав ПГС.)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600">
                          <a:effectLst/>
                        </a:rPr>
                        <a:t>Он пришел. Он идет. Он будет идти. Он пойдет. Пусть он идет. Они пришел бы.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1"/>
                  </a:ext>
                </a:extLst>
              </a:tr>
              <a:tr h="502697">
                <a:tc>
                  <a:txBody>
                    <a:bodyPr/>
                    <a:lstStyle/>
                    <a:p>
                      <a:pPr>
                        <a:lnSpc>
                          <a:spcPct val="107000"/>
                        </a:lnSpc>
                        <a:spcAft>
                          <a:spcPct val="0"/>
                        </a:spcAft>
                      </a:pPr>
                      <a:r>
                        <a:rPr lang="ru-RU" sz="1600">
                          <a:effectLst/>
                        </a:rPr>
                        <a:t>2. Инфинитивом (начальной формой глагола).</a:t>
                      </a:r>
                      <a:br>
                        <a:rPr lang="ru-RU" sz="1600">
                          <a:effectLst/>
                        </a:rPr>
                      </a:br>
                      <a:r>
                        <a:rPr lang="ru-RU" sz="1600">
                          <a:effectLst/>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600">
                          <a:effectLst/>
                        </a:rPr>
                        <a:t>Курить – здоровью вредить.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2"/>
                  </a:ext>
                </a:extLst>
              </a:tr>
              <a:tr h="730645">
                <a:tc>
                  <a:txBody>
                    <a:bodyPr/>
                    <a:lstStyle/>
                    <a:p>
                      <a:pPr>
                        <a:lnSpc>
                          <a:spcPct val="107000"/>
                        </a:lnSpc>
                        <a:spcAft>
                          <a:spcPct val="0"/>
                        </a:spcAft>
                      </a:pPr>
                      <a:r>
                        <a:rPr lang="ru-RU" sz="1600">
                          <a:effectLst/>
                        </a:rPr>
                        <a:t>3. Глагольным междометием (бац, хвать, толк, прыг).</a:t>
                      </a:r>
                      <a:br>
                        <a:rPr lang="ru-RU" sz="1600">
                          <a:effectLst/>
                        </a:rPr>
                      </a:b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600">
                          <a:effectLst/>
                        </a:rPr>
                        <a:t>Она прыг да скок.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3"/>
                  </a:ext>
                </a:extLst>
              </a:tr>
              <a:tr h="502697">
                <a:tc>
                  <a:txBody>
                    <a:bodyPr/>
                    <a:lstStyle/>
                    <a:p>
                      <a:pPr>
                        <a:lnSpc>
                          <a:spcPct val="107000"/>
                        </a:lnSpc>
                        <a:spcAft>
                          <a:spcPct val="0"/>
                        </a:spcAft>
                      </a:pPr>
                      <a:r>
                        <a:rPr lang="ru-RU" sz="1600">
                          <a:effectLst/>
                        </a:rPr>
                        <a:t>4. Фразеологизмом (неделимым словосочетанием).</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600">
                          <a:effectLst/>
                        </a:rPr>
                        <a:t>Он бил баклуши. (= ленился).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4"/>
                  </a:ext>
                </a:extLst>
              </a:tr>
              <a:tr h="1977063">
                <a:tc>
                  <a:txBody>
                    <a:bodyPr/>
                    <a:lstStyle/>
                    <a:p>
                      <a:pPr>
                        <a:lnSpc>
                          <a:spcPct val="107000"/>
                        </a:lnSpc>
                        <a:spcAft>
                          <a:spcPct val="0"/>
                        </a:spcAft>
                      </a:pPr>
                      <a:r>
                        <a:rPr lang="ru-RU" sz="1600">
                          <a:effectLst/>
                        </a:rPr>
                        <a:t>5. Глаголом в сочетании с модальной частицей (да, пусть, пускай, давай, давайте, было, будто, как будто, как бы, словно, точно, едва ли, чуть не, только что и др.)</a:t>
                      </a:r>
                      <a:br>
                        <a:rPr lang="ru-RU" sz="1600">
                          <a:effectLst/>
                        </a:rPr>
                      </a:br>
                      <a:r>
                        <a:rPr lang="ru-RU" sz="1600">
                          <a:effectLst/>
                        </a:rPr>
                        <a:t>Частицы либо образуют форму слова (повелительное наклонение глагола, сослагательное наклонение (бы, б), либо добавляют оттенок значения.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600">
                          <a:effectLst/>
                        </a:rPr>
                        <a:t>Он словно умер в этот миг.</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05985728"/>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084521" y="0"/>
            <a:ext cx="10770781" cy="1032865"/>
          </a:xfrm>
        </p:spPr>
        <p:txBody>
          <a:bodyPr>
            <a:normAutofit/>
          </a:bodyPr>
          <a:lstStyle/>
          <a:p>
            <a:pPr algn="ctr"/>
            <a:r>
              <a:rPr lang="ru-RU" b="1"/>
              <a:t>Составное глагольное сказуемое</a:t>
            </a:r>
            <a:endParaRPr lang="ru-RU"/>
          </a:p>
        </p:txBody>
      </p:sp>
      <p:sp>
        <p:nvSpPr>
          <p:cNvPr id="3" name="Текст 2"/>
          <p:cNvSpPr>
            <a:spLocks noGrp="1"/>
          </p:cNvSpPr>
          <p:nvPr>
            <p:ph type="body" idx="1"/>
          </p:nvPr>
        </p:nvSpPr>
        <p:spPr>
          <a:xfrm>
            <a:off x="1850066" y="1658677"/>
            <a:ext cx="10185990" cy="4667693"/>
          </a:xfrm>
        </p:spPr>
        <p:txBody>
          <a:bodyPr>
            <a:normAutofit/>
          </a:bodyPr>
          <a:lstStyle/>
          <a:p>
            <a:endParaRPr lang="ru-RU" sz="2400">
              <a:solidFill>
                <a:schemeClr val="tx1"/>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731192971"/>
              </p:ext>
            </p:extLst>
          </p:nvPr>
        </p:nvGraphicFramePr>
        <p:xfrm>
          <a:off x="701750" y="1127052"/>
          <a:ext cx="11334306" cy="5164370"/>
        </p:xfrm>
        <a:graphic>
          <a:graphicData uri="http://schemas.openxmlformats.org/drawingml/2006/table">
            <a:tbl>
              <a:tblPr firstRow="1" firstCol="1" bandRow="1">
                <a:tableStyleId>{5C22544A-7EE6-4342-B048-85BDC9FD1C3A}</a:tableStyleId>
              </a:tblPr>
              <a:tblGrid>
                <a:gridCol w="5651842">
                  <a:extLst>
                    <a:ext uri="{9D8B030D-6E8A-4147-A177-3AD203B41FA5}">
                      <a16:colId xmlns:a16="http://schemas.microsoft.com/office/drawing/2014/main" val="20000"/>
                    </a:ext>
                  </a:extLst>
                </a:gridCol>
                <a:gridCol w="5682464">
                  <a:extLst>
                    <a:ext uri="{9D8B030D-6E8A-4147-A177-3AD203B41FA5}">
                      <a16:colId xmlns:a16="http://schemas.microsoft.com/office/drawing/2014/main" val="20001"/>
                    </a:ext>
                  </a:extLst>
                </a:gridCol>
              </a:tblGrid>
              <a:tr h="839971">
                <a:tc>
                  <a:txBody>
                    <a:bodyPr/>
                    <a:lstStyle/>
                    <a:p>
                      <a:pPr algn="ctr">
                        <a:lnSpc>
                          <a:spcPct val="107000"/>
                        </a:lnSpc>
                        <a:spcAft>
                          <a:spcPct val="0"/>
                        </a:spcAft>
                      </a:pPr>
                      <a:r>
                        <a:rPr lang="ru-RU" sz="1800">
                          <a:effectLst/>
                        </a:rPr>
                        <a:t>Способы выражения глагола-связки в СГС</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ct val="0"/>
                        </a:spcAft>
                      </a:pPr>
                      <a:r>
                        <a:rPr lang="ru-RU" sz="1800">
                          <a:effectLst/>
                        </a:rPr>
                        <a:t>Примеры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0"/>
                  </a:ext>
                </a:extLst>
              </a:tr>
              <a:tr h="2146084">
                <a:tc>
                  <a:txBody>
                    <a:bodyPr/>
                    <a:lstStyle/>
                    <a:p>
                      <a:pPr>
                        <a:lnSpc>
                          <a:spcPct val="107000"/>
                        </a:lnSpc>
                        <a:spcAft>
                          <a:spcPct val="0"/>
                        </a:spcAft>
                      </a:pPr>
                      <a:r>
                        <a:rPr lang="ru-RU" sz="1800">
                          <a:effectLst/>
                        </a:rPr>
                        <a:t>1) Глаголы со значением "начало", "продолжение", "конец действия".</a:t>
                      </a:r>
                      <a:br>
                        <a:rPr lang="ru-RU" sz="1800">
                          <a:effectLst/>
                        </a:rPr>
                      </a:b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br>
                        <a:rPr lang="ru-RU" sz="1800">
                          <a:effectLst/>
                        </a:rPr>
                      </a:br>
                      <a:r>
                        <a:rPr lang="ru-RU" sz="1800">
                          <a:effectLst/>
                        </a:rPr>
                        <a:t>Я начал читать. Я продолжил читать. Я закончил читать. </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1"/>
                  </a:ext>
                </a:extLst>
              </a:tr>
              <a:tr h="1441162">
                <a:tc>
                  <a:txBody>
                    <a:bodyPr/>
                    <a:lstStyle/>
                    <a:p>
                      <a:pPr>
                        <a:lnSpc>
                          <a:spcPct val="107000"/>
                        </a:lnSpc>
                        <a:spcAft>
                          <a:spcPct val="0"/>
                        </a:spcAft>
                      </a:pPr>
                      <a:r>
                        <a:rPr lang="ru-RU" sz="1800">
                          <a:effectLst/>
                        </a:rPr>
                        <a:t>2) Модальные глаголы = отношение к действию (хочу, могу, желаю, люблю, ненавижу и др).</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a:effectLst/>
                        </a:rPr>
                        <a:t>Я люблю петь. Я хочу есть. Мне нравится гулять</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2"/>
                  </a:ext>
                </a:extLst>
              </a:tr>
              <a:tr h="737153">
                <a:tc>
                  <a:txBody>
                    <a:bodyPr/>
                    <a:lstStyle/>
                    <a:p>
                      <a:pPr>
                        <a:lnSpc>
                          <a:spcPct val="107000"/>
                        </a:lnSpc>
                        <a:spcAft>
                          <a:spcPct val="0"/>
                        </a:spcAft>
                      </a:pPr>
                      <a:r>
                        <a:rPr lang="ru-RU" sz="1800">
                          <a:effectLst/>
                        </a:rPr>
                        <a:t>Словами можно, нужно, надо и т.д</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ct val="0"/>
                        </a:spcAft>
                      </a:pPr>
                      <a:r>
                        <a:rPr lang="ru-RU" sz="1800">
                          <a:effectLst/>
                        </a:rPr>
                        <a:t>Можно выйти? Нужно верить.</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55004217"/>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theme1.xml><?xml version="1.0" encoding="utf-8"?>
<a:theme xmlns:r="http://schemas.openxmlformats.org/officeDocument/2006/relationships"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Arial"/>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Arial"/>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vt="http://schemas.openxmlformats.org/officeDocument/2006/docPropsVTypes" xmlns="http://schemas.openxmlformats.org/officeDocument/2006/extended-properties">
  <Template>Wisp</Template>
  <Company/>
  <PresentationFormat>Широкоэкранный</PresentationFormat>
  <Paragraphs>205</Paragraphs>
  <Slides>33</Slides>
  <Notes>0</Notes>
  <TotalTime>196</TotalTime>
  <HiddenSlides>0</HiddenSlides>
  <MMClips>0</MMClips>
  <ScaleCrop>0</ScaleCrop>
  <HeadingPairs>
    <vt:vector baseType="variant" size="4">
      <vt:variant>
        <vt:lpstr>Theme</vt:lpstr>
      </vt:variant>
      <vt:variant>
        <vt:i4>1</vt:i4>
      </vt:variant>
      <vt:variant>
        <vt:lpstr>Slide Titles</vt:lpstr>
      </vt:variant>
      <vt:variant>
        <vt:i4>33</vt:i4>
      </vt:variant>
    </vt:vector>
  </HeadingPairs>
  <TitlesOfParts>
    <vt:vector baseType="lpstr" size="34">
      <vt:lpstr>Легкий дым</vt:lpstr>
      <vt:lpstr>Подготовка к ОГЭ-2025 по русскому языку</vt:lpstr>
      <vt:lpstr>Задание 2 ОГЭ по русскому языку. Синтаксический анализ предложения (грамматическая основа).</vt:lpstr>
      <vt:lpstr>Формулировка задания 2 ОГЭ </vt:lpstr>
      <vt:lpstr>Формулировка задания 2 ОГЭ </vt:lpstr>
      <vt:lpstr>Грамматическая (предикативная) основа предложения. Подлежащее и сказуемое как главные члены предложения</vt:lpstr>
      <vt:lpstr>Способы выражения подлежащего.</vt:lpstr>
      <vt:lpstr>Виды сказуемого: простое глагольное, составное глагольное, составное именное сказуемое)</vt:lpstr>
      <vt:lpstr>Простое глагольное сказуемое (способы выражения)</vt:lpstr>
      <vt:lpstr>Составное глагольное сказуемое</vt:lpstr>
      <vt:lpstr>Примечание: </vt:lpstr>
      <vt:lpstr>Slide 11</vt:lpstr>
      <vt:lpstr>Практика. Метод дятла.</vt:lpstr>
      <vt:lpstr>Задание 2.1</vt:lpstr>
      <vt:lpstr>Задание 2.1</vt:lpstr>
      <vt:lpstr>Задание 2.2</vt:lpstr>
      <vt:lpstr>Задание 2.2</vt:lpstr>
      <vt:lpstr>Задание 2.3</vt:lpstr>
      <vt:lpstr>Задание 2.3</vt:lpstr>
      <vt:lpstr>Задание 2.4</vt:lpstr>
      <vt:lpstr>Задание 2.4</vt:lpstr>
      <vt:lpstr>Задание 2.5</vt:lpstr>
      <vt:lpstr>Задание 2.5</vt:lpstr>
      <vt:lpstr>Задание 2.6</vt:lpstr>
      <vt:lpstr>Задание 2.6</vt:lpstr>
      <vt:lpstr>Задание 2.7</vt:lpstr>
      <vt:lpstr>Задание 2.7</vt:lpstr>
      <vt:lpstr>Задание 2.8</vt:lpstr>
      <vt:lpstr>Задание 2.8</vt:lpstr>
      <vt:lpstr>Задание 2.9</vt:lpstr>
      <vt:lpstr>Задание 2.9</vt:lpstr>
      <vt:lpstr>Задание 2.10</vt:lpstr>
      <vt:lpstr>Задание 2.10</vt:lpstr>
      <vt:lpstr>Работу выполнила учитель русского языка и литературы ГБПОУ «1-й МОК» г. Москвы Немцева Л.В.</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Презентация PowerPoint</dc:title>
  <dc:creator>Admin</dc:creator>
  <cp:lastModifiedBy>user</cp:lastModifiedBy>
  <cp:revision>76</cp:revision>
  <dcterms:created xsi:type="dcterms:W3CDTF">2023-09-10T13:31:19Z</dcterms:created>
  <dcterms:modified xsi:type="dcterms:W3CDTF">2024-11-28T08:01:45Z</dcterms:modified>
</cp:coreProperties>
</file>