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autoCompressPictures="0">
  <p:sldMasterIdLst>
    <p:sldMasterId id="2147483648" r:id="rId1"/>
  </p:sldMasterIdLst>
  <p:sldIdLst>
    <p:sldId id="256" r:id="rId2"/>
    <p:sldId id="281" r:id="rId3"/>
    <p:sldId id="257" r:id="rId4"/>
    <p:sldId id="293" r:id="rId5"/>
    <p:sldId id="296" r:id="rId6"/>
    <p:sldId id="283" r:id="rId7"/>
    <p:sldId id="261" r:id="rId8"/>
    <p:sldId id="295" r:id="rId9"/>
    <p:sldId id="294" r:id="rId10"/>
    <p:sldId id="269" r:id="rId11"/>
    <p:sldId id="302" r:id="rId12"/>
    <p:sldId id="300" r:id="rId13"/>
    <p:sldId id="285" r:id="rId14"/>
    <p:sldId id="268" r:id="rId15"/>
    <p:sldId id="303" r:id="rId16"/>
    <p:sldId id="284" r:id="rId17"/>
    <p:sldId id="304" r:id="rId18"/>
    <p:sldId id="274" r:id="rId19"/>
    <p:sldId id="305" r:id="rId20"/>
    <p:sldId id="289" r:id="rId21"/>
    <p:sldId id="306" r:id="rId22"/>
    <p:sldId id="277" r:id="rId23"/>
    <p:sldId id="307" r:id="rId24"/>
    <p:sldId id="290" r:id="rId25"/>
    <p:sldId id="308" r:id="rId26"/>
    <p:sldId id="278" r:id="rId27"/>
    <p:sldId id="309" r:id="rId28"/>
    <p:sldId id="291" r:id="rId29"/>
    <p:sldId id="310" r:id="rId30"/>
    <p:sldId id="279" r:id="rId31"/>
    <p:sldId id="311" r:id="rId32"/>
    <p:sldId id="292" r:id="rId33"/>
    <p:sldId id="312" r:id="rId34"/>
    <p:sldId id="275" r:id="rId35"/>
  </p:sldIdLst>
  <p:sldSz cx="12192000" cy="6858000"/>
  <p:notesSz cx="6858000" cy="9144000"/>
  <p:custDataLst>
    <p:tags r:id="rId36"/>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2" autoAdjust="0"/>
    <p:restoredTop sz="94660"/>
  </p:normalViewPr>
  <p:slideViewPr>
    <p:cSldViewPr snapToGrid="0">
      <p:cViewPr varScale="1">
        <p:scale>
          <a:sx n="57" d="100"/>
          <a:sy n="57" d="100"/>
        </p:scale>
        <p:origin x="726" y="78"/>
      </p:cViewPr>
      <p:guideLst/>
    </p:cSldViewPr>
  </p:slideViewPr>
  <p:notesTextViewPr>
    <p:cViewPr>
      <p:scale>
        <a:sx n="1" d="1"/>
        <a:sy n="1" d="1"/>
      </p:scale>
      <p:origin x="0" y="0"/>
    </p:cViewPr>
  </p:notesTextViewPr>
  <p:notesViewPr>
    <p:cSldViewPr>
      <p:cViewPr>
        <p:scale>
          <a:sx n="0" d="100"/>
          <a:sy n="0"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slide" Target="slides/slide25.xml" /><Relationship Id="rId27" Type="http://schemas.openxmlformats.org/officeDocument/2006/relationships/slide" Target="slides/slide26.xml" /><Relationship Id="rId28" Type="http://schemas.openxmlformats.org/officeDocument/2006/relationships/slide" Target="slides/slide27.xml" /><Relationship Id="rId29" Type="http://schemas.openxmlformats.org/officeDocument/2006/relationships/slide" Target="slides/slide28.xml" /><Relationship Id="rId3" Type="http://schemas.openxmlformats.org/officeDocument/2006/relationships/slide" Target="slides/slide2.xml" /><Relationship Id="rId30" Type="http://schemas.openxmlformats.org/officeDocument/2006/relationships/slide" Target="slides/slide29.xml" /><Relationship Id="rId31" Type="http://schemas.openxmlformats.org/officeDocument/2006/relationships/slide" Target="slides/slide30.xml" /><Relationship Id="rId32" Type="http://schemas.openxmlformats.org/officeDocument/2006/relationships/slide" Target="slides/slide31.xml" /><Relationship Id="rId33" Type="http://schemas.openxmlformats.org/officeDocument/2006/relationships/slide" Target="slides/slide32.xml" /><Relationship Id="rId34" Type="http://schemas.openxmlformats.org/officeDocument/2006/relationships/slide" Target="slides/slide33.xml" /><Relationship Id="rId35" Type="http://schemas.openxmlformats.org/officeDocument/2006/relationships/slide" Target="slides/slide34.xml" /><Relationship Id="rId36" Type="http://schemas.openxmlformats.org/officeDocument/2006/relationships/tags" Target="tags/tag1.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 Target="slides/slide3.xml" /><Relationship Id="rId40" Type="http://schemas.openxmlformats.org/officeDocument/2006/relationships/tableStyles" Target="tableStyles.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Титульный слайд">
    <p:spTree>
      <p:nvGrpSpPr>
        <p:cNvPr id="1" name=""/>
        <p:cNvGrpSpPr/>
        <p:nvPr/>
      </p:nvGrpSpPr>
      <p:grpSpPr>
        <a:xfrm>
          <a:off x="0" y="0"/>
          <a: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6/14/2024</a:t>
            </a:fld>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Заголовок и подпись">
    <p:spTree>
      <p:nvGrpSpPr>
        <p:cNvPr id="1" name=""/>
        <p:cNvGrpSpPr/>
        <p:nvPr/>
      </p:nvGrpSpPr>
      <p:grpSpPr>
        <a:xfrm>
          <a:off x="0" y="0"/>
          <a: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6/14/2024</a:t>
            </a:fld>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Цитата с подписью">
    <p:spTree>
      <p:nvGrpSpPr>
        <p:cNvPr id="1" name=""/>
        <p:cNvGrpSpPr/>
        <p:nvPr/>
      </p:nvGrpSpPr>
      <p:grpSpPr>
        <a:xfrm>
          <a:off x="0" y="0"/>
          <a: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6/14/2024</a:t>
            </a:fld>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Карточка имени">
    <p:spTree>
      <p:nvGrpSpPr>
        <p:cNvPr id="1" name=""/>
        <p:cNvGrpSpPr/>
        <p:nvPr/>
      </p:nvGrpSpPr>
      <p:grpSpPr>
        <a:xfrm>
          <a:off x="0" y="0"/>
          <a: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6/14/2024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Цитата карточки имени">
    <p:spTree>
      <p:nvGrpSpPr>
        <p:cNvPr id="1" name=""/>
        <p:cNvGrpSpPr/>
        <p:nvPr/>
      </p:nvGrpSpPr>
      <p:grpSpPr>
        <a:xfrm>
          <a:off x="0" y="0"/>
          <a: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6/14/2024</a:t>
            </a:fld>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Истина или ложь">
    <p:spTree>
      <p:nvGrpSpPr>
        <p:cNvPr id="1" name=""/>
        <p:cNvGrpSpPr/>
        <p:nvPr/>
      </p:nvGrpSpPr>
      <p:grpSpPr>
        <a:xfrm>
          <a:off x="0" y="0"/>
          <a: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6/14/2024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Заголовок и вертикальный текст">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6/14/2024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Вертикальный заголовок и текст">
    <p:spTree>
      <p:nvGrpSpPr>
        <p:cNvPr id="1" name=""/>
        <p:cNvGrpSpPr/>
        <p:nvPr/>
      </p:nvGrpSpPr>
      <p:grpSpPr>
        <a:xfrm>
          <a:off x="0" y="0"/>
          <a: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6/14/2024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Заголовок и объект">
    <p:spTree>
      <p:nvGrpSpPr>
        <p:cNvPr id="1" name=""/>
        <p:cNvGrpSpPr/>
        <p:nvPr/>
      </p:nvGrpSpPr>
      <p:grpSpPr>
        <a:xfrm>
          <a:off x="0" y="0"/>
          <a: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B61BEF0D-F0BB-DE4B-95CE-6DB70DBA9567}" type="datetimeFigureOut">
              <a:rPr lang="en-US"/>
              <a:t>6/14/2024</a:t>
            </a:fld>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Заголовок раздела">
    <p:spTree>
      <p:nvGrpSpPr>
        <p:cNvPr id="1" name=""/>
        <p:cNvGrpSpPr/>
        <p:nvPr/>
      </p:nvGrpSpPr>
      <p:grpSpPr>
        <a:xfrm>
          <a:off x="0" y="0"/>
          <a: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a:t>6/14/2024</a:t>
            </a:fld>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Два объекта">
    <p:spTree>
      <p:nvGrpSpPr>
        <p:cNvPr id="1" name=""/>
        <p:cNvGrpSpPr/>
        <p:nvPr/>
      </p:nvGrpSpPr>
      <p:grpSpPr>
        <a:xfrm>
          <a:off x="0" y="0"/>
          <a:ext cx="0" cy="0"/>
        </a:xfrm>
      </p:grpSpPr>
      <p:sp>
        <p:nvSpPr>
          <p:cNvPr id="8" name="Title 7"/>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B61BEF0D-F0BB-DE4B-95CE-6DB70DBA9567}" type="datetimeFigureOut">
              <a:rPr lang="en-US"/>
              <a:t>6/14/2024</a:t>
            </a:fld>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Сравнение">
    <p:spTree>
      <p:nvGrpSpPr>
        <p:cNvPr id="1" name=""/>
        <p:cNvGrpSpPr/>
        <p:nvPr/>
      </p:nvGrpSpPr>
      <p:grpSpPr>
        <a:xfrm>
          <a:off x="0" y="0"/>
          <a:ext cx="0" cy="0"/>
        </a:xfrm>
      </p:grpSpPr>
      <p:sp>
        <p:nvSpPr>
          <p:cNvPr id="10" name="Title 9"/>
          <p:cNvSpPr>
            <a:spLocks noGrp="1"/>
          </p:cNvSpPr>
          <p:nvPr>
            <p:ph type="title"/>
          </p:nvPr>
        </p:nvSpPr>
        <p:spPr/>
        <p:txBody>
          <a:bodyPr/>
          <a:lstStyle/>
          <a:p>
            <a:r>
              <a:rPr lang="ru-RU"/>
              <a:t>Образец заголовка</a:t>
            </a:r>
            <a:endParaRPr lang="en-US"/>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B61BEF0D-F0BB-DE4B-95CE-6DB70DBA9567}" type="datetimeFigureOut">
              <a:rPr lang="en-US"/>
              <a:t>6/14/2024</a:t>
            </a:fld>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t>‹#›</a:t>
            </a:fld>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Только заголовок">
    <p:spTree>
      <p:nvGrpSpPr>
        <p:cNvPr id="1" name=""/>
        <p:cNvGrpSpPr/>
        <p:nvPr/>
      </p:nvGrpSpPr>
      <p:grpSpPr>
        <a:xfrm>
          <a:off x="0" y="0"/>
          <a: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B61BEF0D-F0BB-DE4B-95CE-6DB70DBA9567}" type="datetimeFigureOut">
              <a:rPr lang="en-US"/>
              <a:t>6/14/2024</a:t>
            </a:fld>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5" name="Slide Number Placeholder 4"/>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Пустой слайд">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B61BEF0D-F0BB-DE4B-95CE-6DB70DBA9567}" type="datetimeFigureOut">
              <a:rPr lang="en-US"/>
              <a:t>6/14/2024</a:t>
            </a:fld>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4" name="Slide Number Placeholder 3"/>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Объект с подписью">
    <p:spTree>
      <p:nvGrpSpPr>
        <p:cNvPr id="1" name=""/>
        <p:cNvGrpSpPr/>
        <p:nvPr/>
      </p:nvGrpSpPr>
      <p:grpSpPr>
        <a:xfrm>
          <a:off x="0" y="0"/>
          <a: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6/14/2024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p:txBody>
          <a:bodyPr/>
          <a:lstStyle/>
          <a:p>
            <a:fld id="{D57F1E4F-1CFF-5643-939E-217C01CDF565}" type="slidenum">
              <a:rPr lang="en-US"/>
              <a:t>‹#›</a:t>
            </a:fld>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Рисунок с подписью">
    <p:spTree>
      <p:nvGrpSpPr>
        <p:cNvPr id="1" name=""/>
        <p:cNvGrpSpPr/>
        <p:nvPr/>
      </p:nvGrpSpPr>
      <p:grpSpPr>
        <a:xfrm>
          <a:off x="0" y="0"/>
          <a: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a:t>6/14/2024</a:t>
            </a:fld>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txBody>
          <a:bodyPr/>
          <a:lstStyle/>
          <a:p/>
        </p:txBody>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t>‹#›</a:t>
            </a:fld>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3">
        <a:schemeClr val="bg2"/>
      </p:bgRef>
    </p:bg>
    <p:spTree>
      <p:nvGrpSpPr>
        <p:cNvPr id="1" name=""/>
        <p:cNvGrpSpPr/>
        <p:nvPr/>
      </p:nvGrpSpPr>
      <p:grpSpPr>
        <a:xfrm>
          <a:off x="0" y="0"/>
          <a: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txBody>
            <a:bodyPr/>
            <a:lstStyle/>
            <a:p/>
          </p:txBody>
        </p:sp>
        <p:sp>
          <p:nvSpPr>
            <p:cNvPr id="25" name="Freeform 12"/>
            <p:cNvSpPr/>
            <p:nvPr/>
          </p:nvSpPr>
          <p:spPr bwMode="auto">
            <a:xfrm>
              <a:off x="2597151" y="2779713"/>
              <a:ext cx="550863" cy="1978025"/>
            </a:xfrm>
            <a:custGeom>
              <a:rect l="0" t="0" r="r" b="b"/>
              <a:pathLst>
                <a:path w="140" h="503">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txBody>
            <a:bodyPr/>
            <a:lstStyle/>
            <a:p/>
          </p:txBody>
        </p:sp>
        <p:sp>
          <p:nvSpPr>
            <p:cNvPr id="26" name="Freeform 13"/>
            <p:cNvSpPr/>
            <p:nvPr/>
          </p:nvSpPr>
          <p:spPr bwMode="auto">
            <a:xfrm>
              <a:off x="3175001" y="4730750"/>
              <a:ext cx="519113" cy="1209675"/>
            </a:xfrm>
            <a:custGeom>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txBody>
            <a:bodyPr/>
            <a:lstStyle/>
            <a:p/>
          </p:txBody>
        </p:sp>
        <p:sp>
          <p:nvSpPr>
            <p:cNvPr id="27" name="Freeform 14"/>
            <p:cNvSpPr/>
            <p:nvPr/>
          </p:nvSpPr>
          <p:spPr bwMode="auto">
            <a:xfrm>
              <a:off x="3305176" y="5630863"/>
              <a:ext cx="146050" cy="309563"/>
            </a:xfrm>
            <a:custGeom>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txBody>
            <a:bodyPr/>
            <a:lstStyle/>
            <a:p/>
          </p:txBody>
        </p:sp>
        <p:sp>
          <p:nvSpPr>
            <p:cNvPr id="28" name="Freeform 15"/>
            <p:cNvSpPr/>
            <p:nvPr/>
          </p:nvSpPr>
          <p:spPr bwMode="auto">
            <a:xfrm>
              <a:off x="2573338" y="2817813"/>
              <a:ext cx="700088" cy="2835275"/>
            </a:xfrm>
            <a:custGeom>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txBody>
            <a:bodyPr/>
            <a:lstStyle/>
            <a:p/>
          </p:txBody>
        </p:sp>
        <p:sp>
          <p:nvSpPr>
            <p:cNvPr id="29" name="Freeform 16"/>
            <p:cNvSpPr/>
            <p:nvPr/>
          </p:nvSpPr>
          <p:spPr bwMode="auto">
            <a:xfrm>
              <a:off x="2506663" y="285750"/>
              <a:ext cx="90488" cy="2493963"/>
            </a:xfrm>
            <a:custGeom>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txBody>
            <a:bodyPr/>
            <a:lstStyle/>
            <a:p/>
          </p:txBody>
        </p:sp>
        <p:sp>
          <p:nvSpPr>
            <p:cNvPr id="30" name="Freeform 17"/>
            <p:cNvSpPr/>
            <p:nvPr/>
          </p:nvSpPr>
          <p:spPr bwMode="auto">
            <a:xfrm>
              <a:off x="2554288" y="2598738"/>
              <a:ext cx="66675" cy="420688"/>
            </a:xfrm>
            <a:custGeom>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txBody>
            <a:bodyPr/>
            <a:lstStyle/>
            <a:p/>
          </p:txBody>
        </p:sp>
        <p:sp>
          <p:nvSpPr>
            <p:cNvPr id="31" name="Freeform 18"/>
            <p:cNvSpPr/>
            <p:nvPr/>
          </p:nvSpPr>
          <p:spPr bwMode="auto">
            <a:xfrm>
              <a:off x="3143251" y="4757738"/>
              <a:ext cx="161925" cy="873125"/>
            </a:xfrm>
            <a:custGeom>
              <a:rect l="0" t="0" r="r" b="b"/>
              <a:pathLst>
                <a:path w="41" h="221">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txBody>
            <a:bodyPr/>
            <a:lstStyle/>
            <a:p/>
          </p:txBody>
        </p:sp>
        <p:sp>
          <p:nvSpPr>
            <p:cNvPr id="32" name="Freeform 19"/>
            <p:cNvSpPr/>
            <p:nvPr/>
          </p:nvSpPr>
          <p:spPr bwMode="auto">
            <a:xfrm>
              <a:off x="3148013" y="1282700"/>
              <a:ext cx="1768475" cy="3448050"/>
            </a:xfrm>
            <a:custGeom>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txBody>
            <a:bodyPr/>
            <a:lstStyle/>
            <a:p/>
          </p:txBody>
        </p:sp>
        <p:sp>
          <p:nvSpPr>
            <p:cNvPr id="33" name="Freeform 20"/>
            <p:cNvSpPr/>
            <p:nvPr/>
          </p:nvSpPr>
          <p:spPr bwMode="auto">
            <a:xfrm>
              <a:off x="3273426" y="5653088"/>
              <a:ext cx="138113" cy="287338"/>
            </a:xfrm>
            <a:custGeom>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txBody>
            <a:bodyPr/>
            <a:lstStyle/>
            <a:p/>
          </p:txBody>
        </p:sp>
        <p:sp>
          <p:nvSpPr>
            <p:cNvPr id="34" name="Freeform 21"/>
            <p:cNvSpPr/>
            <p:nvPr/>
          </p:nvSpPr>
          <p:spPr bwMode="auto">
            <a:xfrm>
              <a:off x="3143251" y="4656138"/>
              <a:ext cx="31750" cy="188913"/>
            </a:xfrm>
            <a:custGeom>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txBody>
            <a:bodyPr/>
            <a:lstStyle/>
            <a:p/>
          </p:txBody>
        </p:sp>
        <p:sp>
          <p:nvSpPr>
            <p:cNvPr id="35" name="Freeform 22"/>
            <p:cNvSpPr/>
            <p:nvPr/>
          </p:nvSpPr>
          <p:spPr bwMode="auto">
            <a:xfrm>
              <a:off x="3211513" y="5410200"/>
              <a:ext cx="203200" cy="530225"/>
            </a:xfrm>
            <a:custGeom>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txBody>
            <a:bodyPr/>
            <a:lstStyle/>
            <a:p/>
          </p:txBody>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txBody>
            <a:bodyPr/>
            <a:lstStyle/>
            <a:p/>
          </p:txBody>
        </p:sp>
        <p:sp>
          <p:nvSpPr>
            <p:cNvPr id="12" name="Freeform 28"/>
            <p:cNvSpPr/>
            <p:nvPr/>
          </p:nvSpPr>
          <p:spPr bwMode="auto">
            <a:xfrm>
              <a:off x="7061201" y="3771900"/>
              <a:ext cx="350838" cy="1309688"/>
            </a:xfrm>
            <a:custGeom>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txBody>
            <a:bodyPr/>
            <a:lstStyle/>
            <a:p/>
          </p:txBody>
        </p:sp>
        <p:sp>
          <p:nvSpPr>
            <p:cNvPr id="13" name="Freeform 29"/>
            <p:cNvSpPr/>
            <p:nvPr/>
          </p:nvSpPr>
          <p:spPr bwMode="auto">
            <a:xfrm>
              <a:off x="7439026" y="5053013"/>
              <a:ext cx="357188" cy="820738"/>
            </a:xfrm>
            <a:custGeom>
              <a:rect l="0" t="0" r="r" b="b"/>
              <a:pathLst>
                <a:path w="90" h="206">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txBody>
            <a:bodyPr/>
            <a:lstStyle/>
            <a:p/>
          </p:txBody>
        </p:sp>
        <p:sp>
          <p:nvSpPr>
            <p:cNvPr id="14" name="Freeform 30"/>
            <p:cNvSpPr/>
            <p:nvPr/>
          </p:nvSpPr>
          <p:spPr bwMode="auto">
            <a:xfrm>
              <a:off x="7037388" y="3811588"/>
              <a:ext cx="457200" cy="1852613"/>
            </a:xfrm>
            <a:custGeom>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txBody>
            <a:bodyPr/>
            <a:lstStyle/>
            <a:p/>
          </p:txBody>
        </p:sp>
        <p:sp>
          <p:nvSpPr>
            <p:cNvPr id="15" name="Freeform 31"/>
            <p:cNvSpPr/>
            <p:nvPr/>
          </p:nvSpPr>
          <p:spPr bwMode="auto">
            <a:xfrm>
              <a:off x="6992938" y="1263650"/>
              <a:ext cx="144463" cy="2508250"/>
            </a:xfrm>
            <a:custGeom>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txBody>
            <a:bodyPr/>
            <a:lstStyle/>
            <a:p/>
          </p:txBody>
        </p:sp>
        <p:sp>
          <p:nvSpPr>
            <p:cNvPr id="16" name="Freeform 32"/>
            <p:cNvSpPr/>
            <p:nvPr/>
          </p:nvSpPr>
          <p:spPr bwMode="auto">
            <a:xfrm>
              <a:off x="7526338" y="5640388"/>
              <a:ext cx="111125" cy="233363"/>
            </a:xfrm>
            <a:custGeom>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txBody>
            <a:bodyPr/>
            <a:lstStyle/>
            <a:p/>
          </p:txBody>
        </p:sp>
        <p:sp>
          <p:nvSpPr>
            <p:cNvPr id="17" name="Freeform 33"/>
            <p:cNvSpPr/>
            <p:nvPr/>
          </p:nvSpPr>
          <p:spPr bwMode="auto">
            <a:xfrm>
              <a:off x="7021513" y="3598863"/>
              <a:ext cx="68263" cy="423863"/>
            </a:xfrm>
            <a:custGeom>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txBody>
            <a:bodyPr/>
            <a:lstStyle/>
            <a:p/>
          </p:txBody>
        </p:sp>
        <p:sp>
          <p:nvSpPr>
            <p:cNvPr id="18" name="Freeform 34"/>
            <p:cNvSpPr/>
            <p:nvPr/>
          </p:nvSpPr>
          <p:spPr bwMode="auto">
            <a:xfrm>
              <a:off x="7412038" y="2801938"/>
              <a:ext cx="1168400" cy="2251075"/>
            </a:xfrm>
            <a:custGeom>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txBody>
            <a:bodyPr/>
            <a:lstStyle/>
            <a:p/>
          </p:txBody>
        </p:sp>
        <p:sp>
          <p:nvSpPr>
            <p:cNvPr id="19" name="Freeform 35"/>
            <p:cNvSpPr/>
            <p:nvPr/>
          </p:nvSpPr>
          <p:spPr bwMode="auto">
            <a:xfrm>
              <a:off x="7494588" y="5664200"/>
              <a:ext cx="100013" cy="209550"/>
            </a:xfrm>
            <a:custGeom>
              <a:rect l="0" t="0" r="r" b="b"/>
              <a:pathLst>
                <a:path w="25" h="52">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txBody>
            <a:bodyPr/>
            <a:lstStyle/>
            <a:p/>
          </p:txBody>
        </p:sp>
        <p:sp>
          <p:nvSpPr>
            <p:cNvPr id="20" name="Freeform 36"/>
            <p:cNvSpPr/>
            <p:nvPr/>
          </p:nvSpPr>
          <p:spPr bwMode="auto">
            <a:xfrm>
              <a:off x="7412038" y="5081588"/>
              <a:ext cx="114300" cy="558800"/>
            </a:xfrm>
            <a:custGeom>
              <a:rect l="0" t="0" r="r" b="b"/>
              <a:pathLst>
                <a:path w="28"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txBody>
            <a:bodyPr/>
            <a:lstStyle/>
            <a:p/>
          </p:txBody>
        </p:sp>
        <p:sp>
          <p:nvSpPr>
            <p:cNvPr id="21" name="Freeform 37"/>
            <p:cNvSpPr/>
            <p:nvPr/>
          </p:nvSpPr>
          <p:spPr bwMode="auto">
            <a:xfrm>
              <a:off x="7412038" y="4978400"/>
              <a:ext cx="31750" cy="188913"/>
            </a:xfrm>
            <a:custGeom>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txBody>
            <a:bodyPr/>
            <a:lstStyle/>
            <a:p/>
          </p:txBody>
        </p:sp>
        <p:sp>
          <p:nvSpPr>
            <p:cNvPr id="22" name="Freeform 38"/>
            <p:cNvSpPr/>
            <p:nvPr/>
          </p:nvSpPr>
          <p:spPr bwMode="auto">
            <a:xfrm>
              <a:off x="7439026" y="5434013"/>
              <a:ext cx="174625" cy="439738"/>
            </a:xfrm>
            <a:custGeom>
              <a:rect l="0" t="0" r="r" b="b"/>
              <a:pathLst>
                <a:path w="44" h="110">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txBody>
            <a:bodyPr/>
            <a:lstStyle/>
            <a:p/>
          </p:txBody>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a:lstStyle/>
          <a:p/>
        </p:txBody>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t>6/14/2024</a:t>
            </a:fld>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t>‹#›</a:t>
            </a:fld>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ransition/>
  <p:timing/>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ct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ct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ct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ct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hyperlink" Target="https://rustutors.ru/oge/teoryoge/1992-punktuacionnyj-analiz-zadanie-3-ogje-po-russkomu-jazyku-2019-2020.html#hmenu-1" TargetMode="External" /><Relationship Id="rId3" Type="http://schemas.openxmlformats.org/officeDocument/2006/relationships/hyperlink" Target="https://rustutors.ru/oge/teoryoge/1992-punktuacionnyj-analiz-zadanie-3-ogje-po-russkomu-jazyku-2019-2020.html#hmenu-2" TargetMode="External" /><Relationship Id="rId4" Type="http://schemas.openxmlformats.org/officeDocument/2006/relationships/hyperlink" Target="https://rustutors.ru/oge/teoryoge/1992-punktuacionnyj-analiz-zadanie-3-ogje-po-russkomu-jazyku-2019-2020.html#hmenu-3" TargetMode="External" /><Relationship Id="rId5" Type="http://schemas.openxmlformats.org/officeDocument/2006/relationships/hyperlink" Target="https://rustutors.ru/oge/teoryoge/1992-punktuacionnyj-analiz-zadanie-3-ogje-po-russkomu-jazyku-2019-2020.html#hmenu-4" TargetMode="External" /><Relationship Id="rId6" Type="http://schemas.openxmlformats.org/officeDocument/2006/relationships/hyperlink" Target="https://rustutors.ru/oge/teoryoge/1992-punktuacionnyj-analiz-zadanie-3-ogje-po-russkomu-jazyku-2019-2020.html#hmenu-5" TargetMode="External" /><Relationship Id="rId7" Type="http://schemas.openxmlformats.org/officeDocument/2006/relationships/hyperlink" Target="https://rustutors.ru/oge/teoryoge/1992-punktuacionnyj-analiz-zadanie-3-ogje-po-russkomu-jazyku-2019-2020.html#hmenu-6" TargetMode="External" /><Relationship Id="rId8" Type="http://schemas.openxmlformats.org/officeDocument/2006/relationships/hyperlink" Target="https://rustutors.ru/oge/teoryoge/1992-punktuacionnyj-analiz-zadanie-3-ogje-po-russkomu-jazyku-2019-2020.html#hmenu-7" TargetMode="External" /><Relationship Id="rId9" Type="http://schemas.openxmlformats.org/officeDocument/2006/relationships/hyperlink" Target="https://rustutors.ru/oge/teoryoge/1992-punktuacionnyj-analiz-zadanie-3-ogje-po-russkomu-jazyku-2019-2020.html#hmenu-8" TargetMode="Ex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hyperlink" Target="https://rustutors.ru/oge/teoryoge/1990-sintaksicheskij-analiz-predlozhenija-zadanie-2-ogje-po-russkomu-jazyku.html" TargetMode="Ex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ctrTitle"/>
          </p:nvPr>
        </p:nvSpPr>
        <p:spPr>
          <a:xfrm>
            <a:off x="4186239" y="828675"/>
            <a:ext cx="7073308" cy="3456863"/>
          </a:xfrm>
        </p:spPr>
        <p:txBody>
          <a:bodyPr>
            <a:normAutofit/>
          </a:bodyPr>
          <a:lstStyle/>
          <a:p>
            <a:pPr algn="ctr"/>
            <a:r>
              <a:rPr lang="ru-RU" b="1">
                <a:solidFill>
                  <a:srgbClr val="0070C0"/>
                </a:solidFill>
              </a:rPr>
              <a:t>Подготовка </a:t>
            </a:r>
            <a:br>
              <a:rPr lang="ru-RU" b="1">
                <a:solidFill>
                  <a:srgbClr val="0070C0"/>
                </a:solidFill>
              </a:rPr>
            </a:br>
            <a:r>
              <a:rPr lang="ru-RU" b="1">
                <a:solidFill>
                  <a:srgbClr val="0070C0"/>
                </a:solidFill>
              </a:rPr>
              <a:t>к </a:t>
            </a:r>
            <a:br>
              <a:rPr lang="ru-RU" b="1">
                <a:solidFill>
                  <a:srgbClr val="0070C0"/>
                </a:solidFill>
              </a:rPr>
            </a:br>
            <a:r>
              <a:rPr lang="ru-RU" b="1">
                <a:solidFill>
                  <a:srgbClr val="0070C0"/>
                </a:solidFill>
              </a:rPr>
              <a:t>ОГЭ-2025 </a:t>
            </a:r>
            <a:br>
              <a:rPr lang="ru-RU" b="1">
                <a:solidFill>
                  <a:srgbClr val="0070C0"/>
                </a:solidFill>
              </a:rPr>
            </a:br>
            <a:r>
              <a:rPr lang="ru-RU" b="1">
                <a:solidFill>
                  <a:srgbClr val="0070C0"/>
                </a:solidFill>
              </a:rPr>
              <a:t>по русскому языку</a:t>
            </a:r>
          </a:p>
        </p:txBody>
      </p:sp>
      <p:sp>
        <p:nvSpPr>
          <p:cNvPr id="3" name="Подзаголовок 2"/>
          <p:cNvSpPr>
            <a:spLocks noGrp="1"/>
          </p:cNvSpPr>
          <p:nvPr>
            <p:ph type="subTitle" idx="1"/>
          </p:nvPr>
        </p:nvSpPr>
        <p:spPr>
          <a:xfrm>
            <a:off x="7351417" y="5230260"/>
            <a:ext cx="4263840" cy="1126283"/>
          </a:xfrm>
        </p:spPr>
        <p:txBody>
          <a:bodyPr>
            <a:normAutofit/>
          </a:bodyPr>
          <a:lstStyle/>
          <a:p>
            <a:r>
              <a:rPr lang="ru-RU" sz="3200" b="1">
                <a:solidFill>
                  <a:srgbClr val="FF0000"/>
                </a:solidFill>
              </a:rPr>
              <a:t>Задание 3. Теория и практика.</a:t>
            </a:r>
          </a:p>
        </p:txBody>
      </p:sp>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9126" y="508369"/>
            <a:ext cx="2880000" cy="2880000"/>
          </a:xfrm>
          <a:prstGeom prst="rect">
            <a:avLst/>
          </a:prstGeom>
        </p:spPr>
      </p:pic>
    </p:spTree>
    <p:extLst>
      <p:ext uri="{BB962C8B-B14F-4D97-AF65-F5344CB8AC3E}">
        <p14:creationId xmlns:p14="http://schemas.microsoft.com/office/powerpoint/2010/main" val="42740686"/>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594885" y="0"/>
            <a:ext cx="9909726" cy="428481"/>
          </a:xfrm>
        </p:spPr>
        <p:txBody>
          <a:bodyPr>
            <a:normAutofit fontScale="90000"/>
          </a:bodyPr>
          <a:lstStyle/>
          <a:p>
            <a:pPr algn="ctr"/>
            <a:r>
              <a:rPr lang="ru-RU" sz="3200"/>
              <a:t>Осложнённые простые предложения</a:t>
            </a:r>
          </a:p>
        </p:txBody>
      </p:sp>
      <p:graphicFrame>
        <p:nvGraphicFramePr>
          <p:cNvPr id="4" name="Таблица 3">
            <a:extLst>
              <a:ext uri="{FF2B5EF4-FFF2-40B4-BE49-F238E27FC236}">
                <a16:creationId xmlns:a16="http://schemas.microsoft.com/office/drawing/2014/main" id="{5DEA332A-EDF7-468C-9113-FF2DD8339976}"/>
              </a:ext>
            </a:extLst>
          </p:cNvPr>
          <p:cNvGraphicFramePr>
            <a:graphicFrameLocks noGrp="1"/>
          </p:cNvGraphicFramePr>
          <p:nvPr>
            <p:extLst>
              <p:ext uri="{D42A27DB-BD31-4B8C-83A1-F6EECF244321}">
                <p14:modId xmlns:p14="http://schemas.microsoft.com/office/powerpoint/2010/main" val="2869589862"/>
              </p:ext>
            </p:extLst>
          </p:nvPr>
        </p:nvGraphicFramePr>
        <p:xfrm>
          <a:off x="245532" y="428482"/>
          <a:ext cx="11794068" cy="6417701"/>
        </p:xfrm>
        <a:graphic>
          <a:graphicData uri="http://schemas.openxmlformats.org/drawingml/2006/table">
            <a:tbl>
              <a:tblPr firstRow="1" firstCol="1" bandRow="1">
                <a:tableStyleId>{5C22544A-7EE6-4342-B048-85BDC9FD1C3A}</a:tableStyleId>
              </a:tblPr>
              <a:tblGrid>
                <a:gridCol w="5897034">
                  <a:extLst>
                    <a:ext uri="{9D8B030D-6E8A-4147-A177-3AD203B41FA5}">
                      <a16:colId xmlns:a16="http://schemas.microsoft.com/office/drawing/2014/main" val="3943945968"/>
                    </a:ext>
                  </a:extLst>
                </a:gridCol>
                <a:gridCol w="5897034">
                  <a:extLst>
                    <a:ext uri="{9D8B030D-6E8A-4147-A177-3AD203B41FA5}">
                      <a16:colId xmlns:a16="http://schemas.microsoft.com/office/drawing/2014/main" val="2224044985"/>
                    </a:ext>
                  </a:extLst>
                </a:gridCol>
              </a:tblGrid>
              <a:tr h="469404">
                <a:tc>
                  <a:txBody>
                    <a:bodyPr/>
                    <a:lstStyle/>
                    <a:p>
                      <a:pPr algn="ctr">
                        <a:lnSpc>
                          <a:spcPct val="107000"/>
                        </a:lnSpc>
                        <a:spcAft>
                          <a:spcPct val="0"/>
                        </a:spcAft>
                      </a:pPr>
                      <a:r>
                        <a:rPr lang="ru-RU" sz="1600">
                          <a:effectLst/>
                        </a:rPr>
                        <a:t>ОСЛОЖНЯЮЩИЕ ЭЛЕМЕНТЫ</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nchor="ctr"/>
                </a:tc>
                <a:tc>
                  <a:txBody>
                    <a:bodyPr/>
                    <a:lstStyle/>
                    <a:p>
                      <a:pPr algn="ctr">
                        <a:lnSpc>
                          <a:spcPct val="107000"/>
                        </a:lnSpc>
                        <a:spcAft>
                          <a:spcPct val="0"/>
                        </a:spcAft>
                      </a:pPr>
                      <a:r>
                        <a:rPr lang="ru-RU" sz="1600">
                          <a:effectLst/>
                        </a:rPr>
                        <a:t>ПРИМЕРЫ</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nchor="ctr"/>
                </a:tc>
                <a:extLst>
                  <a:ext uri="{0D108BD9-81ED-4DB2-BD59-A6C34878D82A}">
                    <a16:rowId xmlns:a16="http://schemas.microsoft.com/office/drawing/2014/main" val="3888566949"/>
                  </a:ext>
                </a:extLst>
              </a:tr>
              <a:tr h="2295014">
                <a:tc>
                  <a:txBody>
                    <a:bodyPr/>
                    <a:lstStyle/>
                    <a:p>
                      <a:pPr>
                        <a:lnSpc>
                          <a:spcPct val="107000"/>
                        </a:lnSpc>
                        <a:spcAft>
                          <a:spcPct val="0"/>
                        </a:spcAft>
                      </a:pPr>
                      <a:r>
                        <a:rPr lang="ru-RU" sz="1600">
                          <a:solidFill>
                            <a:schemeClr val="tx1"/>
                          </a:solidFill>
                          <a:effectLst/>
                        </a:rPr>
                        <a:t>обособленные второстепенные члены предложения: определения (приложения), обстоятельства, дополнения</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tc>
                  <a:txBody>
                    <a:bodyPr/>
                    <a:lstStyle/>
                    <a:p>
                      <a:pPr>
                        <a:lnSpc>
                          <a:spcPct val="107000"/>
                        </a:lnSpc>
                        <a:spcAft>
                          <a:spcPct val="0"/>
                        </a:spcAft>
                      </a:pPr>
                      <a:r>
                        <a:rPr lang="ru-RU" sz="1600">
                          <a:effectLst/>
                        </a:rPr>
                        <a:t>Книги — корабли мысли, странствующие по волнам времени и бережно несущие свой драгоценный груз от пополнения к пополнению. А он, мятежный, просит бури, как будто в бурях есть покой. Мы, снайперы, привыкли быть незаметными и ждать столько, сколько придется. Изучая старое, изучаешь новое. Несмотря на обещанный синоптиками ливень, участников велопарада оказалось на две тысячи больше, чем в прошлом году.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extLst>
                  <a:ext uri="{0D108BD9-81ED-4DB2-BD59-A6C34878D82A}">
                    <a16:rowId xmlns:a16="http://schemas.microsoft.com/office/drawing/2014/main" val="1922178344"/>
                  </a:ext>
                </a:extLst>
              </a:tr>
              <a:tr h="935520">
                <a:tc>
                  <a:txBody>
                    <a:bodyPr/>
                    <a:lstStyle/>
                    <a:p>
                      <a:pPr>
                        <a:lnSpc>
                          <a:spcPct val="107000"/>
                        </a:lnSpc>
                        <a:spcAft>
                          <a:spcPct val="0"/>
                        </a:spcAft>
                      </a:pPr>
                      <a:r>
                        <a:rPr lang="ru-RU" sz="1600">
                          <a:solidFill>
                            <a:schemeClr val="tx1"/>
                          </a:solidFill>
                          <a:effectLst/>
                        </a:rPr>
                        <a:t>однородные члены предложения</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tc>
                  <a:txBody>
                    <a:bodyPr/>
                    <a:lstStyle/>
                    <a:p>
                      <a:pPr>
                        <a:lnSpc>
                          <a:spcPct val="107000"/>
                        </a:lnSpc>
                        <a:spcAft>
                          <a:spcPct val="0"/>
                        </a:spcAft>
                      </a:pPr>
                      <a:r>
                        <a:rPr lang="ru-RU" sz="1600">
                          <a:effectLst/>
                        </a:rPr>
                        <a:t>Бойко, ходко, моментально, с прибауткой, со смешком бьет кузнец по наковальне чудодейным молоткам.</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extLst>
                  <a:ext uri="{0D108BD9-81ED-4DB2-BD59-A6C34878D82A}">
                    <a16:rowId xmlns:a16="http://schemas.microsoft.com/office/drawing/2014/main" val="3435820458"/>
                  </a:ext>
                </a:extLst>
              </a:tr>
              <a:tr h="935520">
                <a:tc>
                  <a:txBody>
                    <a:bodyPr/>
                    <a:lstStyle/>
                    <a:p>
                      <a:pPr>
                        <a:lnSpc>
                          <a:spcPct val="107000"/>
                        </a:lnSpc>
                        <a:spcAft>
                          <a:spcPct val="0"/>
                        </a:spcAft>
                      </a:pPr>
                      <a:r>
                        <a:rPr lang="ru-RU" sz="1600">
                          <a:solidFill>
                            <a:schemeClr val="tx1"/>
                          </a:solidFill>
                          <a:effectLst/>
                        </a:rPr>
                        <a:t>вводные слова, словосочетания, предложения и вставные конструкции</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tc>
                  <a:txBody>
                    <a:bodyPr/>
                    <a:lstStyle/>
                    <a:p>
                      <a:pPr>
                        <a:lnSpc>
                          <a:spcPct val="107000"/>
                        </a:lnSpc>
                        <a:spcAft>
                          <a:spcPct val="0"/>
                        </a:spcAft>
                      </a:pPr>
                      <a:r>
                        <a:rPr lang="ru-RU" sz="1600">
                          <a:effectLst/>
                        </a:rPr>
                        <a:t>Да, конечно, счастье необходимо, но какое? Вашей сестре (или сестрам, если они обе в Москве) привет и пожелание счастья.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extLst>
                  <a:ext uri="{0D108BD9-81ED-4DB2-BD59-A6C34878D82A}">
                    <a16:rowId xmlns:a16="http://schemas.microsoft.com/office/drawing/2014/main" val="946947604"/>
                  </a:ext>
                </a:extLst>
              </a:tr>
              <a:tr h="327179">
                <a:tc>
                  <a:txBody>
                    <a:bodyPr/>
                    <a:lstStyle/>
                    <a:p>
                      <a:pPr>
                        <a:lnSpc>
                          <a:spcPct val="107000"/>
                        </a:lnSpc>
                        <a:spcAft>
                          <a:spcPct val="0"/>
                        </a:spcAft>
                      </a:pPr>
                      <a:r>
                        <a:rPr lang="ru-RU" sz="1600">
                          <a:solidFill>
                            <a:schemeClr val="tx1"/>
                          </a:solidFill>
                          <a:effectLst/>
                        </a:rPr>
                        <a:t>обращения</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tc>
                  <a:txBody>
                    <a:bodyPr/>
                    <a:lstStyle/>
                    <a:p>
                      <a:pPr>
                        <a:lnSpc>
                          <a:spcPct val="107000"/>
                        </a:lnSpc>
                        <a:spcAft>
                          <a:spcPct val="0"/>
                        </a:spcAft>
                      </a:pPr>
                      <a:r>
                        <a:rPr lang="ru-RU" sz="1600">
                          <a:effectLst/>
                        </a:rPr>
                        <a:t>Взыграйте, ветры, взройте воды! </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extLst>
                  <a:ext uri="{0D108BD9-81ED-4DB2-BD59-A6C34878D82A}">
                    <a16:rowId xmlns:a16="http://schemas.microsoft.com/office/drawing/2014/main" val="309626704"/>
                  </a:ext>
                </a:extLst>
              </a:tr>
              <a:tr h="1021170">
                <a:tc>
                  <a:txBody>
                    <a:bodyPr/>
                    <a:lstStyle/>
                    <a:p>
                      <a:pPr>
                        <a:lnSpc>
                          <a:spcPct val="107000"/>
                        </a:lnSpc>
                        <a:spcAft>
                          <a:spcPct val="0"/>
                        </a:spcAft>
                      </a:pPr>
                      <a:r>
                        <a:rPr lang="ru-RU" sz="1600">
                          <a:solidFill>
                            <a:schemeClr val="tx1"/>
                          </a:solidFill>
                          <a:effectLst/>
                        </a:rPr>
                        <a:t>уточняющие, пояснительные конструкции</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tc>
                  <a:txBody>
                    <a:bodyPr/>
                    <a:lstStyle/>
                    <a:p>
                      <a:pPr>
                        <a:lnSpc>
                          <a:spcPct val="107000"/>
                        </a:lnSpc>
                        <a:spcAft>
                          <a:spcPct val="0"/>
                        </a:spcAft>
                      </a:pPr>
                      <a:r>
                        <a:rPr lang="ru-RU" sz="1600">
                          <a:effectLst/>
                        </a:rPr>
                        <a:t>Однажды весною, в час небывало жаркого заката, в Москве, на Патриарших прудах, появились два гражданина.  Мы, то есть студенты, скоро будем сдавать сессию.</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extLst>
                  <a:ext uri="{0D108BD9-81ED-4DB2-BD59-A6C34878D82A}">
                    <a16:rowId xmlns:a16="http://schemas.microsoft.com/office/drawing/2014/main" val="405344863"/>
                  </a:ext>
                </a:extLst>
              </a:tr>
              <a:tr h="327179">
                <a:tc>
                  <a:txBody>
                    <a:bodyPr/>
                    <a:lstStyle/>
                    <a:p>
                      <a:pPr>
                        <a:lnSpc>
                          <a:spcPct val="107000"/>
                        </a:lnSpc>
                        <a:spcAft>
                          <a:spcPct val="0"/>
                        </a:spcAft>
                      </a:pPr>
                      <a:r>
                        <a:rPr lang="ru-RU" sz="1600">
                          <a:solidFill>
                            <a:schemeClr val="tx1"/>
                          </a:solidFill>
                          <a:effectLst/>
                        </a:rPr>
                        <a:t>сравнительные обороты</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tc>
                  <a:txBody>
                    <a:bodyPr/>
                    <a:lstStyle/>
                    <a:p>
                      <a:pPr>
                        <a:lnSpc>
                          <a:spcPct val="107000"/>
                        </a:lnSpc>
                        <a:spcAft>
                          <a:spcPct val="0"/>
                        </a:spcAft>
                      </a:pPr>
                      <a:r>
                        <a:rPr lang="ru-RU" sz="1600">
                          <a:effectLst/>
                        </a:rPr>
                        <a:t>Сирень, как невеста, стояла вся в белом.</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771" marR="7771" marT="7771" marB="7771">
                    <a:solidFill>
                      <a:schemeClr val="bg1">
                        <a:lumMod val="75000"/>
                      </a:schemeClr>
                    </a:solidFill>
                  </a:tcPr>
                </a:tc>
                <a:extLst>
                  <a:ext uri="{0D108BD9-81ED-4DB2-BD59-A6C34878D82A}">
                    <a16:rowId xmlns:a16="http://schemas.microsoft.com/office/drawing/2014/main" val="3436759"/>
                  </a:ext>
                </a:extLst>
              </a:tr>
            </a:tbl>
          </a:graphicData>
        </a:graphic>
      </p:graphicFrame>
      <p:sp>
        <p:nvSpPr>
          <p:cNvPr id="5" name="Rectangle 1">
            <a:extLst>
              <a:ext uri="{FF2B5EF4-FFF2-40B4-BE49-F238E27FC236}">
                <a16:creationId xmlns:a16="http://schemas.microsoft.com/office/drawing/2014/main" id="{BAB04048-E021-429F-8701-D323A4EE9DA2}"/>
              </a:ext>
            </a:extLst>
          </p:cNvPr>
          <p:cNvSpPr>
            <a:spLocks noGrp="1" noChangeArrowheads="1"/>
          </p:cNvSpPr>
          <p:nvPr>
            <p:ph type="body" idx="1"/>
          </p:nvPr>
        </p:nvSpPr>
        <p:spPr bwMode="auto">
          <a:xfrm>
            <a:off x="831850" y="3664665"/>
            <a:ext cx="21352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pPr>
            <a:r>
              <a:rPr kumimoji="0" lang="ru-RU" altLang="ru-RU" sz="1000" b="0" i="0" u="none" strike="noStrike" cap="none" normalizeH="0" baseline="0">
                <a:ln>
                  <a:noFill/>
                </a:ln>
                <a:solidFill>
                  <a:srgbClr val="31708F"/>
                </a:solidFill>
                <a:effectLst/>
                <a:latin typeface="Calibri" panose="020f0502020204030204" pitchFamily="34" charset="0"/>
                <a:ea typeface="Times New Roman" panose="02020603050405020304" pitchFamily="18" charset="0"/>
                <a:cs typeface="Arial" panose="020b0604020202020204" pitchFamily="34" charset="0"/>
              </a:rPr>
              <a:t> </a:t>
            </a:r>
            <a:endParaRPr kumimoji="0" lang="ru-RU" altLang="ru-RU"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97573050"/>
      </p:ext>
    </p:extLst>
  </p:cSld>
  <p:clrMapOvr>
    <a:masterClrMapping/>
  </p:clrMapOvr>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594885" y="198052"/>
            <a:ext cx="9909726" cy="428481"/>
          </a:xfrm>
        </p:spPr>
        <p:txBody>
          <a:bodyPr>
            <a:normAutofit fontScale="90000"/>
          </a:bodyPr>
          <a:lstStyle/>
          <a:p>
            <a:pPr algn="ctr"/>
            <a:r>
              <a:rPr lang="ru-RU" sz="3200"/>
              <a:t>Классификация сложных предложений</a:t>
            </a:r>
          </a:p>
        </p:txBody>
      </p:sp>
      <p:sp>
        <p:nvSpPr>
          <p:cNvPr id="3" name="Текст 2"/>
          <p:cNvSpPr>
            <a:spLocks noGrp="1"/>
          </p:cNvSpPr>
          <p:nvPr>
            <p:ph type="body" idx="1"/>
          </p:nvPr>
        </p:nvSpPr>
        <p:spPr>
          <a:xfrm>
            <a:off x="660401" y="903768"/>
            <a:ext cx="11260666" cy="5768495"/>
          </a:xfrm>
        </p:spPr>
        <p:txBody>
          <a:bodyPr>
            <a:normAutofit/>
          </a:bodyPr>
          <a:lstStyle/>
          <a:p>
            <a:endParaRPr lang="ru-RU"/>
          </a:p>
        </p:txBody>
      </p:sp>
      <p:graphicFrame>
        <p:nvGraphicFramePr>
          <p:cNvPr id="4" name="Таблица 3">
            <a:extLst>
              <a:ext uri="{FF2B5EF4-FFF2-40B4-BE49-F238E27FC236}">
                <a16:creationId xmlns:a16="http://schemas.microsoft.com/office/drawing/2014/main" id="{0878B7D6-7ABB-4756-B820-E6748A377D46}"/>
              </a:ext>
            </a:extLst>
          </p:cNvPr>
          <p:cNvGraphicFramePr>
            <a:graphicFrameLocks noGrp="1"/>
          </p:cNvGraphicFramePr>
          <p:nvPr>
            <p:extLst>
              <p:ext uri="{D42A27DB-BD31-4B8C-83A1-F6EECF244321}">
                <p14:modId xmlns:p14="http://schemas.microsoft.com/office/powerpoint/2010/main" val="912098325"/>
              </p:ext>
            </p:extLst>
          </p:nvPr>
        </p:nvGraphicFramePr>
        <p:xfrm>
          <a:off x="660402" y="626533"/>
          <a:ext cx="11260665" cy="5791147"/>
        </p:xfrm>
        <a:graphic>
          <a:graphicData uri="http://schemas.openxmlformats.org/drawingml/2006/table">
            <a:tbl>
              <a:tblPr firstRow="1" firstCol="1" bandRow="1">
                <a:tableStyleId>{5C22544A-7EE6-4342-B048-85BDC9FD1C3A}</a:tableStyleId>
              </a:tblPr>
              <a:tblGrid>
                <a:gridCol w="3753555">
                  <a:extLst>
                    <a:ext uri="{9D8B030D-6E8A-4147-A177-3AD203B41FA5}">
                      <a16:colId xmlns:a16="http://schemas.microsoft.com/office/drawing/2014/main" val="289778094"/>
                    </a:ext>
                  </a:extLst>
                </a:gridCol>
                <a:gridCol w="3753555">
                  <a:extLst>
                    <a:ext uri="{9D8B030D-6E8A-4147-A177-3AD203B41FA5}">
                      <a16:colId xmlns:a16="http://schemas.microsoft.com/office/drawing/2014/main" val="1814154569"/>
                    </a:ext>
                  </a:extLst>
                </a:gridCol>
                <a:gridCol w="3753555">
                  <a:extLst>
                    <a:ext uri="{9D8B030D-6E8A-4147-A177-3AD203B41FA5}">
                      <a16:colId xmlns:a16="http://schemas.microsoft.com/office/drawing/2014/main" val="768172416"/>
                    </a:ext>
                  </a:extLst>
                </a:gridCol>
              </a:tblGrid>
              <a:tr h="225942">
                <a:tc>
                  <a:txBody>
                    <a:bodyPr/>
                    <a:lstStyle/>
                    <a:p>
                      <a:pPr algn="ctr">
                        <a:lnSpc>
                          <a:spcPct val="107000"/>
                        </a:lnSpc>
                        <a:spcAft>
                          <a:spcPct val="0"/>
                        </a:spcAft>
                      </a:pPr>
                      <a:r>
                        <a:rPr lang="ru-RU" sz="1600">
                          <a:effectLst/>
                        </a:rPr>
                        <a:t>ССП</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ct val="0"/>
                        </a:spcAft>
                      </a:pPr>
                      <a:r>
                        <a:rPr lang="ru-RU" sz="1600">
                          <a:effectLst/>
                        </a:rPr>
                        <a:t>СПП</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ct val="0"/>
                        </a:spcAft>
                      </a:pPr>
                      <a:r>
                        <a:rPr lang="ru-RU" sz="1600">
                          <a:effectLst/>
                        </a:rPr>
                        <a:t>БСП</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235187315"/>
                  </a:ext>
                </a:extLst>
              </a:tr>
              <a:tr h="5530238">
                <a:tc>
                  <a:txBody>
                    <a:bodyPr/>
                    <a:lstStyle/>
                    <a:p>
                      <a:pPr>
                        <a:lnSpc>
                          <a:spcPct val="107000"/>
                        </a:lnSpc>
                        <a:spcAft>
                          <a:spcPct val="0"/>
                        </a:spcAft>
                      </a:pPr>
                      <a:r>
                        <a:rPr lang="ru-RU" sz="1600" b="0" err="1">
                          <a:solidFill>
                            <a:schemeClr val="tx1"/>
                          </a:solidFill>
                          <a:effectLst/>
                        </a:rPr>
                        <a:t>Сложносочинёнными (ССП) называются такие сложные предложения, части которых соединены сочинительными союзами и грамматически не зависят друг от друга, т.е. находятся в отношениях равноправия, равнозначности.</a:t>
                      </a:r>
                      <a:endParaRPr lang="ru-R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lumMod val="75000"/>
                      </a:schemeClr>
                    </a:solidFill>
                  </a:tcPr>
                </a:tc>
                <a:tc>
                  <a:txBody>
                    <a:bodyPr/>
                    <a:lstStyle/>
                    <a:p>
                      <a:pPr>
                        <a:lnSpc>
                          <a:spcPct val="107000"/>
                        </a:lnSpc>
                        <a:spcAft>
                          <a:spcPct val="0"/>
                        </a:spcAft>
                      </a:pPr>
                      <a:r>
                        <a:rPr lang="ru-RU" sz="1600">
                          <a:solidFill>
                            <a:schemeClr val="tx1"/>
                          </a:solidFill>
                          <a:effectLst/>
                        </a:rPr>
                        <a:t>Сложноподчиненные предложения (СПП) — это сложные предложения, части которых соединяются подчинительными союзами или союзными словами, одна часть таких предложений зависит от другой.</a:t>
                      </a:r>
                      <a:br>
                        <a:rPr lang="ru-RU" sz="1600">
                          <a:solidFill>
                            <a:schemeClr val="tx1"/>
                          </a:solidFill>
                          <a:effectLst/>
                        </a:rPr>
                      </a:br>
                      <a:r>
                        <a:rPr lang="ru-RU" sz="1600">
                          <a:solidFill>
                            <a:schemeClr val="tx1"/>
                          </a:solidFill>
                          <a:effectLst/>
                        </a:rPr>
                        <a:t>В СПП есть главное и придаточное предложение. От главного предложения к придаточному можно задать вопрос, а в придаточном предложении должен содержаться подчинительный союз или союзное слово.</a:t>
                      </a:r>
                      <a:br>
                        <a:rPr lang="ru-RU" sz="1600">
                          <a:solidFill>
                            <a:schemeClr val="tx1"/>
                          </a:solidFill>
                          <a:effectLst/>
                        </a:rPr>
                      </a:br>
                      <a:r>
                        <a:rPr lang="ru-RU" sz="1600">
                          <a:solidFill>
                            <a:schemeClr val="tx1"/>
                          </a:solidFill>
                          <a:effectLst/>
                        </a:rPr>
                        <a:t>Придаточная часть может занимать разные позиции:</a:t>
                      </a:r>
                    </a:p>
                    <a:p>
                      <a:pPr marL="342900" lvl="0" indent="-342900">
                        <a:lnSpc>
                          <a:spcPct val="107000"/>
                        </a:lnSpc>
                        <a:spcAft>
                          <a:spcPts val="800"/>
                        </a:spcAft>
                        <a:buFont typeface="+mj-lt"/>
                        <a:buAutoNum type="arabicPeriod"/>
                        <a:tabLst>
                          <a:tab pos="457200"/>
                        </a:tabLst>
                      </a:pPr>
                      <a:r>
                        <a:rPr lang="ru-RU" sz="1600">
                          <a:solidFill>
                            <a:schemeClr val="tx1"/>
                          </a:solidFill>
                          <a:effectLst/>
                        </a:rPr>
                        <a:t>Перед главной</a:t>
                      </a:r>
                    </a:p>
                    <a:p>
                      <a:pPr marL="342900" lvl="0" indent="-342900">
                        <a:lnSpc>
                          <a:spcPct val="107000"/>
                        </a:lnSpc>
                        <a:spcAft>
                          <a:spcPts val="800"/>
                        </a:spcAft>
                        <a:buFont typeface="+mj-lt"/>
                        <a:buAutoNum type="arabicPeriod"/>
                        <a:tabLst>
                          <a:tab pos="457200"/>
                        </a:tabLst>
                      </a:pPr>
                      <a:r>
                        <a:rPr lang="ru-RU" sz="1600">
                          <a:solidFill>
                            <a:schemeClr val="tx1"/>
                          </a:solidFill>
                          <a:effectLst/>
                        </a:rPr>
                        <a:t>После главной части</a:t>
                      </a:r>
                    </a:p>
                    <a:p>
                      <a:pPr marL="342900" lvl="0" indent="-342900">
                        <a:lnSpc>
                          <a:spcPct val="107000"/>
                        </a:lnSpc>
                        <a:spcAft>
                          <a:spcPts val="800"/>
                        </a:spcAft>
                        <a:buFont typeface="+mj-lt"/>
                        <a:buAutoNum type="arabicPeriod"/>
                        <a:tabLst>
                          <a:tab pos="457200"/>
                        </a:tabLst>
                      </a:pPr>
                      <a:r>
                        <a:rPr lang="ru-RU" sz="1600">
                          <a:solidFill>
                            <a:schemeClr val="tx1"/>
                          </a:solidFill>
                          <a:effectLst/>
                        </a:rPr>
                        <a:t>Внутри главной части , разрывая ее.</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lumMod val="75000"/>
                      </a:schemeClr>
                    </a:solidFill>
                  </a:tcPr>
                </a:tc>
                <a:tc>
                  <a:txBody>
                    <a:bodyPr/>
                    <a:lstStyle/>
                    <a:p>
                      <a:pPr>
                        <a:lnSpc>
                          <a:spcPct val="107000"/>
                        </a:lnSpc>
                        <a:spcAft>
                          <a:spcPct val="0"/>
                        </a:spcAft>
                      </a:pPr>
                      <a:r>
                        <a:rPr lang="ru-RU" sz="1600">
                          <a:solidFill>
                            <a:schemeClr val="tx1"/>
                          </a:solidFill>
                          <a:effectLst/>
                        </a:rPr>
                        <a:t>В бессоюзном сложном предложении (БСП) две и более грамматические основы не связаны между собой формально (то есть при помощи союзов, союзных слов).</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lumMod val="75000"/>
                      </a:schemeClr>
                    </a:solidFill>
                  </a:tcPr>
                </a:tc>
                <a:extLst>
                  <a:ext uri="{0D108BD9-81ED-4DB2-BD59-A6C34878D82A}">
                    <a16:rowId xmlns:a16="http://schemas.microsoft.com/office/drawing/2014/main" val="2595233054"/>
                  </a:ext>
                </a:extLst>
              </a:tr>
            </a:tbl>
          </a:graphicData>
        </a:graphic>
      </p:graphicFrame>
    </p:spTree>
    <p:extLst>
      <p:ext uri="{BB962C8B-B14F-4D97-AF65-F5344CB8AC3E}">
        <p14:creationId xmlns:p14="http://schemas.microsoft.com/office/powerpoint/2010/main" val="881404248"/>
      </p:ext>
    </p:extLst>
  </p:cSld>
  <p:clrMapOvr>
    <a:masterClrMapping/>
  </p:clrMapOvr>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687389" y="198052"/>
            <a:ext cx="11030478" cy="428481"/>
          </a:xfrm>
        </p:spPr>
        <p:txBody>
          <a:bodyPr>
            <a:normAutofit fontScale="90000"/>
          </a:bodyPr>
          <a:lstStyle/>
          <a:p>
            <a:pPr algn="ctr"/>
            <a:r>
              <a:rPr lang="ru-RU" sz="3200" b="1"/>
              <a:t>Средства связи в сложных предлож</a:t>
            </a:r>
            <a:r>
              <a:rPr lang="ru-RU" sz="3200" b="1">
                <a:solidFill>
                  <a:schemeClr val="tx1"/>
                </a:solidFill>
              </a:rPr>
              <a:t>е</a:t>
            </a:r>
            <a:r>
              <a:rPr lang="ru-RU" sz="3200" b="1"/>
              <a:t>ниях</a:t>
            </a:r>
          </a:p>
        </p:txBody>
      </p:sp>
      <p:sp>
        <p:nvSpPr>
          <p:cNvPr id="3" name="Текст 2"/>
          <p:cNvSpPr>
            <a:spLocks noGrp="1"/>
          </p:cNvSpPr>
          <p:nvPr>
            <p:ph type="body" idx="1"/>
          </p:nvPr>
        </p:nvSpPr>
        <p:spPr>
          <a:xfrm>
            <a:off x="1371601" y="903768"/>
            <a:ext cx="10133010" cy="5768495"/>
          </a:xfrm>
        </p:spPr>
        <p:txBody>
          <a:bodyPr>
            <a:normAutofit/>
          </a:bodyPr>
          <a:lstStyle/>
          <a:p>
            <a:endParaRPr lang="ru-RU"/>
          </a:p>
        </p:txBody>
      </p:sp>
      <p:graphicFrame>
        <p:nvGraphicFramePr>
          <p:cNvPr id="4" name="Таблица 3">
            <a:extLst>
              <a:ext uri="{FF2B5EF4-FFF2-40B4-BE49-F238E27FC236}">
                <a16:creationId xmlns:a16="http://schemas.microsoft.com/office/drawing/2014/main" id="{33DB0902-8FD1-4F98-B172-7CB0ACF49FEC}"/>
              </a:ext>
            </a:extLst>
          </p:cNvPr>
          <p:cNvGraphicFramePr>
            <a:graphicFrameLocks noGrp="1"/>
          </p:cNvGraphicFramePr>
          <p:nvPr>
            <p:extLst>
              <p:ext uri="{D42A27DB-BD31-4B8C-83A1-F6EECF244321}">
                <p14:modId xmlns:p14="http://schemas.microsoft.com/office/powerpoint/2010/main" val="356787706"/>
              </p:ext>
            </p:extLst>
          </p:nvPr>
        </p:nvGraphicFramePr>
        <p:xfrm>
          <a:off x="687389" y="1089379"/>
          <a:ext cx="11250612" cy="5712359"/>
        </p:xfrm>
        <a:graphic>
          <a:graphicData uri="http://schemas.openxmlformats.org/drawingml/2006/table">
            <a:tbl>
              <a:tblPr firstRow="1" firstCol="1" bandRow="1">
                <a:tableStyleId>{5C22544A-7EE6-4342-B048-85BDC9FD1C3A}</a:tableStyleId>
              </a:tblPr>
              <a:tblGrid>
                <a:gridCol w="3750204">
                  <a:extLst>
                    <a:ext uri="{9D8B030D-6E8A-4147-A177-3AD203B41FA5}">
                      <a16:colId xmlns:a16="http://schemas.microsoft.com/office/drawing/2014/main" val="1765062047"/>
                    </a:ext>
                  </a:extLst>
                </a:gridCol>
                <a:gridCol w="3571874">
                  <a:extLst>
                    <a:ext uri="{9D8B030D-6E8A-4147-A177-3AD203B41FA5}">
                      <a16:colId xmlns:a16="http://schemas.microsoft.com/office/drawing/2014/main" val="2859421716"/>
                    </a:ext>
                  </a:extLst>
                </a:gridCol>
                <a:gridCol w="3928534">
                  <a:extLst>
                    <a:ext uri="{9D8B030D-6E8A-4147-A177-3AD203B41FA5}">
                      <a16:colId xmlns:a16="http://schemas.microsoft.com/office/drawing/2014/main" val="2695164072"/>
                    </a:ext>
                  </a:extLst>
                </a:gridCol>
              </a:tblGrid>
              <a:tr h="5396087">
                <a:tc>
                  <a:txBody>
                    <a:bodyPr/>
                    <a:lstStyle/>
                    <a:p>
                      <a:pPr>
                        <a:lnSpc>
                          <a:spcPct val="107000"/>
                        </a:lnSpc>
                        <a:spcAft>
                          <a:spcPct val="0"/>
                        </a:spcAft>
                      </a:pPr>
                      <a:r>
                        <a:rPr lang="ru-RU" sz="1600">
                          <a:solidFill>
                            <a:schemeClr val="tx1"/>
                          </a:solidFill>
                          <a:effectLst/>
                        </a:rPr>
                        <a:t>И, да=и, не только...., но и, не столько...., сколько, так...., как и , также, тоже, притом, причем, или, либо, же,  то...то, не то...не то, но, однако, зато, а, да=но, а именно, то есть и др.</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lumMod val="65000"/>
                      </a:schemeClr>
                    </a:solidFill>
                  </a:tcPr>
                </a:tc>
                <a:tc>
                  <a:txBody>
                    <a:bodyPr/>
                    <a:lstStyle/>
                    <a:p>
                      <a:pPr>
                        <a:lnSpc>
                          <a:spcPct val="107000"/>
                        </a:lnSpc>
                        <a:spcAft>
                          <a:spcPct val="0"/>
                        </a:spcAft>
                      </a:pPr>
                      <a:r>
                        <a:rPr lang="ru-RU" sz="1600">
                          <a:solidFill>
                            <a:schemeClr val="tx1"/>
                          </a:solidFill>
                          <a:effectLst/>
                        </a:rPr>
                        <a:t>как, чтобы, что, будто, когда, как, как только, между тем как, лишь, лишь только, едва лишь, пока, ибо, потому что, оттого что, так как, из-за того что, благодаря тому что, вследствие того что, в связи с тем что, чтобы (чтоб), дабы, для того чтобы, с тем чтобы, если, если бы, ежели, ежели бы, коли (коль), когда, когда бы, раз, хотя (хоть), хотя бы, пусть, даром что, несмотря на то что, невзирая на то что, как, как бы, как будто, будто, будто бы, словно, словно как, точно, так что</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lumMod val="65000"/>
                      </a:schemeClr>
                    </a:solidFill>
                  </a:tcPr>
                </a:tc>
                <a:tc>
                  <a:txBody>
                    <a:bodyPr/>
                    <a:lstStyle/>
                    <a:p>
                      <a:pPr>
                        <a:lnSpc>
                          <a:spcPct val="107000"/>
                        </a:lnSpc>
                        <a:spcAft>
                          <a:spcPct val="0"/>
                        </a:spcAft>
                      </a:pPr>
                      <a:r>
                        <a:rPr lang="ru-RU" sz="1600">
                          <a:solidFill>
                            <a:schemeClr val="tx1"/>
                          </a:solidFill>
                          <a:effectLst/>
                        </a:rPr>
                        <a:t>Знаки препинания между частями БСП расставляются в зависимости от того, какими отношениями связаны предложения:</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перечисление одновременных или последовательных событий; (запятая)</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причина;(двоеточие)</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пояснение;(двоеточие)</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дополнение;(двоеточие)</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противопоставление (тире)</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время (тире)</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условие в первой части БСП (тире)</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следствие (тире)</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цель (тире)</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уступка (тире)</a:t>
                      </a:r>
                    </a:p>
                    <a:p>
                      <a:pPr marL="342900" lvl="0" indent="-342900">
                        <a:lnSpc>
                          <a:spcPct val="107000"/>
                        </a:lnSpc>
                        <a:spcAft>
                          <a:spcPts val="800"/>
                        </a:spcAft>
                        <a:buSzPts val="1000"/>
                        <a:buFont typeface="Symbol" panose="05050102010706020507" pitchFamily="18" charset="2"/>
                        <a:buChar char=""/>
                        <a:tabLst>
                          <a:tab pos="457200"/>
                        </a:tabLst>
                      </a:pPr>
                      <a:r>
                        <a:rPr lang="ru-RU" sz="1600">
                          <a:solidFill>
                            <a:schemeClr val="tx1"/>
                          </a:solidFill>
                          <a:effectLst/>
                        </a:rPr>
                        <a:t>сравнение и др.(тире)</a:t>
                      </a:r>
                      <a:endParaRPr lang="ru-RU" sz="16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solidFill>
                      <a:schemeClr val="bg1">
                        <a:lumMod val="65000"/>
                      </a:schemeClr>
                    </a:solidFill>
                  </a:tcPr>
                </a:tc>
                <a:extLst>
                  <a:ext uri="{0D108BD9-81ED-4DB2-BD59-A6C34878D82A}">
                    <a16:rowId xmlns:a16="http://schemas.microsoft.com/office/drawing/2014/main" val="1510941122"/>
                  </a:ext>
                </a:extLst>
              </a:tr>
            </a:tbl>
          </a:graphicData>
        </a:graphic>
      </p:graphicFrame>
      <p:graphicFrame>
        <p:nvGraphicFramePr>
          <p:cNvPr id="5" name="Таблица 4">
            <a:extLst>
              <a:ext uri="{FF2B5EF4-FFF2-40B4-BE49-F238E27FC236}">
                <a16:creationId xmlns:a16="http://schemas.microsoft.com/office/drawing/2014/main" id="{1C6DED44-386D-4099-A885-150024E343DA}"/>
              </a:ext>
            </a:extLst>
          </p:cNvPr>
          <p:cNvGraphicFramePr>
            <a:graphicFrameLocks noGrp="1"/>
          </p:cNvGraphicFramePr>
          <p:nvPr>
            <p:extLst>
              <p:ext uri="{D42A27DB-BD31-4B8C-83A1-F6EECF244321}">
                <p14:modId xmlns:p14="http://schemas.microsoft.com/office/powerpoint/2010/main" val="4019890732"/>
              </p:ext>
            </p:extLst>
          </p:nvPr>
        </p:nvGraphicFramePr>
        <p:xfrm>
          <a:off x="687389" y="719338"/>
          <a:ext cx="11250612" cy="370041"/>
        </p:xfrm>
        <a:graphic>
          <a:graphicData uri="http://schemas.openxmlformats.org/drawingml/2006/table">
            <a:tbl>
              <a:tblPr firstRow="1" firstCol="1" bandRow="1">
                <a:tableStyleId>{5C22544A-7EE6-4342-B048-85BDC9FD1C3A}</a:tableStyleId>
              </a:tblPr>
              <a:tblGrid>
                <a:gridCol w="3750204">
                  <a:extLst>
                    <a:ext uri="{9D8B030D-6E8A-4147-A177-3AD203B41FA5}">
                      <a16:colId xmlns:a16="http://schemas.microsoft.com/office/drawing/2014/main" val="2045088786"/>
                    </a:ext>
                  </a:extLst>
                </a:gridCol>
                <a:gridCol w="3569653">
                  <a:extLst>
                    <a:ext uri="{9D8B030D-6E8A-4147-A177-3AD203B41FA5}">
                      <a16:colId xmlns:a16="http://schemas.microsoft.com/office/drawing/2014/main" val="374247400"/>
                    </a:ext>
                  </a:extLst>
                </a:gridCol>
                <a:gridCol w="3930755">
                  <a:extLst>
                    <a:ext uri="{9D8B030D-6E8A-4147-A177-3AD203B41FA5}">
                      <a16:colId xmlns:a16="http://schemas.microsoft.com/office/drawing/2014/main" val="1287534786"/>
                    </a:ext>
                  </a:extLst>
                </a:gridCol>
              </a:tblGrid>
              <a:tr h="370041">
                <a:tc>
                  <a:txBody>
                    <a:bodyPr/>
                    <a:lstStyle/>
                    <a:p>
                      <a:pPr algn="ctr">
                        <a:lnSpc>
                          <a:spcPct val="107000"/>
                        </a:lnSpc>
                        <a:spcAft>
                          <a:spcPct val="0"/>
                        </a:spcAft>
                      </a:pPr>
                      <a:r>
                        <a:rPr lang="ru-RU" sz="1600">
                          <a:effectLst/>
                        </a:rPr>
                        <a:t>ССП</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ct val="0"/>
                        </a:spcAft>
                      </a:pPr>
                      <a:r>
                        <a:rPr lang="ru-RU" sz="1600">
                          <a:effectLst/>
                        </a:rPr>
                        <a:t>СПП</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gn="ctr">
                        <a:lnSpc>
                          <a:spcPct val="107000"/>
                        </a:lnSpc>
                        <a:spcAft>
                          <a:spcPct val="0"/>
                        </a:spcAft>
                      </a:pPr>
                      <a:r>
                        <a:rPr lang="ru-RU" sz="1600">
                          <a:effectLst/>
                        </a:rPr>
                        <a:t>БСП</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3014789185"/>
                  </a:ext>
                </a:extLst>
              </a:tr>
            </a:tbl>
          </a:graphicData>
        </a:graphic>
      </p:graphicFrame>
    </p:spTree>
    <p:extLst>
      <p:ext uri="{BB962C8B-B14F-4D97-AF65-F5344CB8AC3E}">
        <p14:creationId xmlns:p14="http://schemas.microsoft.com/office/powerpoint/2010/main" val="4164916047"/>
      </p:ext>
    </p:extLst>
  </p:cSld>
  <p:clrMapOvr>
    <a:masterClrMapping/>
  </p:clrMapOv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4300" y="1581372"/>
            <a:ext cx="8911687" cy="3219227"/>
          </a:xfrm>
        </p:spPr>
        <p:txBody>
          <a:bodyPr>
            <a:normAutofit/>
          </a:bodyPr>
          <a:lstStyle/>
          <a:p>
            <a:pPr algn="ctr"/>
            <a:r>
              <a:rPr lang="ru-RU" sz="5400" b="1">
                <a:solidFill>
                  <a:srgbClr val="C00000"/>
                </a:solidFill>
              </a:rPr>
              <a:t>Практика. </a:t>
            </a:r>
            <a:br>
              <a:rPr lang="ru-RU" sz="5400" b="1">
                <a:solidFill>
                  <a:srgbClr val="C00000"/>
                </a:solidFill>
              </a:rPr>
            </a:br>
            <a:r>
              <a:rPr lang="ru-RU" sz="5400" b="1">
                <a:solidFill>
                  <a:srgbClr val="C00000"/>
                </a:solidFill>
              </a:rPr>
              <a:t>Метод дятла.</a:t>
            </a:r>
          </a:p>
        </p:txBody>
      </p:sp>
    </p:spTree>
    <p:extLst>
      <p:ext uri="{BB962C8B-B14F-4D97-AF65-F5344CB8AC3E}">
        <p14:creationId xmlns:p14="http://schemas.microsoft.com/office/powerpoint/2010/main" val="1147177511"/>
      </p:ext>
    </p:extLst>
  </p:cSld>
  <p:clrMapOvr>
    <a:masterClrMapping/>
  </p:clrMapOvr>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151978"/>
            <a:ext cx="9909726" cy="620655"/>
          </a:xfrm>
        </p:spPr>
        <p:txBody>
          <a:bodyPr>
            <a:normAutofit fontScale="90000"/>
          </a:bodyPr>
          <a:lstStyle/>
          <a:p>
            <a:pPr algn="ctr"/>
            <a:r>
              <a:rPr lang="ru-RU" b="1"/>
              <a:t>Задание 3.</a:t>
            </a:r>
            <a:r>
              <a:rPr lang="en-US" b="1"/>
              <a:t>1</a:t>
            </a:r>
            <a:endParaRPr lang="ru-RU"/>
          </a:p>
        </p:txBody>
      </p:sp>
      <p:sp>
        <p:nvSpPr>
          <p:cNvPr id="3" name="Текст 2"/>
          <p:cNvSpPr>
            <a:spLocks noGrp="1"/>
          </p:cNvSpPr>
          <p:nvPr>
            <p:ph type="body" idx="1"/>
          </p:nvPr>
        </p:nvSpPr>
        <p:spPr>
          <a:xfrm>
            <a:off x="1605518" y="925033"/>
            <a:ext cx="10481706" cy="5949901"/>
          </a:xfrm>
        </p:spPr>
        <p:txBody>
          <a:bodyPr>
            <a:normAutofit lnSpcReduction="10000"/>
          </a:bodyPr>
          <a:lstStyle/>
          <a:p>
            <a:r>
              <a:rPr lang="ru-RU" b="1">
                <a:solidFill>
                  <a:schemeClr val="tx1"/>
                </a:solidFill>
              </a:rPr>
              <a:t>ВАРИАНТ 1. Прочитайте текст и выполните задания 2,3.</a:t>
            </a:r>
          </a:p>
          <a:p>
            <a:r>
              <a:rPr lang="ru-RU">
                <a:solidFill>
                  <a:schemeClr val="tx1"/>
                </a:solidFill>
              </a:rPr>
              <a:t>(1)Зачем садовод осенью при первых ночных заморозках поджигает разложенные по саду кучи влажного мусора? (2)Осенние ночные заморозки – это налетающий с севера холодный ветер и ясное небо. (3)Земля теряет накопленное за день тепло в результате конвекции и теплового инфракрасного излучения, и корни деревьев могут промёрзнуть, пока они не укрыты снегом. (4)Дым от костров поднимается невысоко и не сразу опускается на землю. (5)Он расстилается над садом, образуя некое «одеяло», которое препятствует конвекции воздуха и отражает инфракрасное излучение земли над всей площадью сада.</a:t>
            </a:r>
          </a:p>
          <a:p>
            <a:r>
              <a:rPr lang="ru-RU" b="1">
                <a:solidFill>
                  <a:schemeClr val="tx1"/>
                </a:solidFill>
              </a:rPr>
              <a:t>Задание 3.</a:t>
            </a:r>
            <a:r>
              <a:rPr lang="ru-RU">
                <a:solidFill>
                  <a:schemeClr val="tx1"/>
                </a:solidFill>
              </a:rPr>
              <a:t> </a:t>
            </a:r>
            <a:r>
              <a:rPr lang="ru-RU" b="1">
                <a:solidFill>
                  <a:schemeClr val="tx1"/>
                </a:solidFill>
              </a:rPr>
              <a:t>Укажите варианты ответов, в которых дано верное утверждение. Запишите номера ответов.</a:t>
            </a:r>
          </a:p>
          <a:p>
            <a:pPr lvl="0"/>
            <a:r>
              <a:rPr lang="ru-RU">
                <a:solidFill>
                  <a:schemeClr val="tx1"/>
                </a:solidFill>
              </a:rPr>
              <a:t>1. Предложение 1 простое, двусоставное.</a:t>
            </a:r>
          </a:p>
          <a:p>
            <a:pPr lvl="0"/>
            <a:r>
              <a:rPr lang="ru-RU">
                <a:solidFill>
                  <a:schemeClr val="tx1"/>
                </a:solidFill>
              </a:rPr>
              <a:t>2. В предложении 2 содержатся однородные составные именные сказуемые.</a:t>
            </a:r>
          </a:p>
          <a:p>
            <a:pPr lvl="0"/>
            <a:r>
              <a:rPr lang="ru-RU">
                <a:solidFill>
                  <a:schemeClr val="tx1"/>
                </a:solidFill>
              </a:rPr>
              <a:t>3. Предложение 3 содержит 2 (две) грамматические основы.</a:t>
            </a:r>
          </a:p>
          <a:p>
            <a:pPr lvl="0"/>
            <a:r>
              <a:rPr lang="ru-RU">
                <a:solidFill>
                  <a:schemeClr val="tx1"/>
                </a:solidFill>
              </a:rPr>
              <a:t>4. Предложение 4 осложнено однородными обстоятельствами.</a:t>
            </a:r>
          </a:p>
          <a:p>
            <a:pPr lvl="0"/>
            <a:r>
              <a:rPr lang="ru-RU">
                <a:solidFill>
                  <a:schemeClr val="tx1"/>
                </a:solidFill>
              </a:rPr>
              <a:t>5. Предложение 5 сложноподчинённое с придаточным определительным.</a:t>
            </a:r>
          </a:p>
          <a:p>
            <a:endParaRPr lang="ru-RU" b="1">
              <a:solidFill>
                <a:schemeClr val="tx1"/>
              </a:solidFill>
            </a:endParaRPr>
          </a:p>
        </p:txBody>
      </p:sp>
    </p:spTree>
    <p:extLst>
      <p:ext uri="{BB962C8B-B14F-4D97-AF65-F5344CB8AC3E}">
        <p14:creationId xmlns:p14="http://schemas.microsoft.com/office/powerpoint/2010/main" val="2275169648"/>
      </p:ext>
    </p:extLst>
  </p:cSld>
  <p:clrMapOvr>
    <a:masterClrMapping/>
  </p:clrMapOvr>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151978"/>
            <a:ext cx="9909726" cy="620655"/>
          </a:xfrm>
        </p:spPr>
        <p:txBody>
          <a:bodyPr>
            <a:normAutofit fontScale="90000"/>
          </a:bodyPr>
          <a:lstStyle/>
          <a:p>
            <a:pPr algn="ctr"/>
            <a:r>
              <a:rPr lang="ru-RU" b="1"/>
              <a:t>Задание 3.</a:t>
            </a:r>
            <a:r>
              <a:rPr lang="en-US" b="1"/>
              <a:t>1</a:t>
            </a:r>
            <a:endParaRPr lang="ru-RU"/>
          </a:p>
        </p:txBody>
      </p:sp>
      <p:sp>
        <p:nvSpPr>
          <p:cNvPr id="3" name="Текст 2"/>
          <p:cNvSpPr>
            <a:spLocks noGrp="1"/>
          </p:cNvSpPr>
          <p:nvPr>
            <p:ph type="body" idx="1"/>
          </p:nvPr>
        </p:nvSpPr>
        <p:spPr>
          <a:xfrm>
            <a:off x="1605518" y="925033"/>
            <a:ext cx="10481706" cy="5949901"/>
          </a:xfrm>
        </p:spPr>
        <p:txBody>
          <a:bodyPr>
            <a:normAutofit lnSpcReduction="10000"/>
          </a:bodyPr>
          <a:lstStyle/>
          <a:p>
            <a:r>
              <a:rPr lang="ru-RU" b="1">
                <a:solidFill>
                  <a:schemeClr val="tx1"/>
                </a:solidFill>
              </a:rPr>
              <a:t>ВАРИАНТ 1. Прочитайте текст и выполните задания 2,3.</a:t>
            </a:r>
          </a:p>
          <a:p>
            <a:r>
              <a:rPr lang="ru-RU">
                <a:solidFill>
                  <a:schemeClr val="tx1"/>
                </a:solidFill>
              </a:rPr>
              <a:t>(1)Зачем садовод осенью при первых ночных заморозках поджигает разложенные по саду кучи влажного мусора? (2)Осенние ночные заморозки – это налетающий с севера холодный ветер и ясное небо. (3)Земля теряет накопленное за день тепло в результате конвекции и теплового инфракрасного излучения, и корни деревьев могут промёрзнуть, пока они не укрыты снегом. (4)Дым от костров поднимается невысоко и не сразу опускается на землю. (5)Он расстилается над садом, образуя некое «одеяло», которое препятствует конвекции воздуха и отражает инфракрасное излучение земли над всей площадью сада.</a:t>
            </a:r>
          </a:p>
          <a:p>
            <a:r>
              <a:rPr lang="ru-RU" b="1">
                <a:solidFill>
                  <a:schemeClr val="tx1"/>
                </a:solidFill>
              </a:rPr>
              <a:t>Задание 3.</a:t>
            </a:r>
            <a:r>
              <a:rPr lang="ru-RU">
                <a:solidFill>
                  <a:schemeClr val="tx1"/>
                </a:solidFill>
              </a:rPr>
              <a:t> </a:t>
            </a:r>
            <a:r>
              <a:rPr lang="ru-RU" b="1">
                <a:solidFill>
                  <a:schemeClr val="tx1"/>
                </a:solidFill>
              </a:rPr>
              <a:t>Укажите варианты ответов, в которых дано верное утверждение. Запишите номера ответов.</a:t>
            </a:r>
          </a:p>
          <a:p>
            <a:pPr lvl="0"/>
            <a:r>
              <a:rPr lang="ru-RU">
                <a:solidFill>
                  <a:schemeClr val="tx1"/>
                </a:solidFill>
              </a:rPr>
              <a:t>1. Предложение 1 простое, двусоставное.</a:t>
            </a:r>
          </a:p>
          <a:p>
            <a:pPr lvl="0"/>
            <a:r>
              <a:rPr lang="ru-RU">
                <a:solidFill>
                  <a:schemeClr val="tx1"/>
                </a:solidFill>
              </a:rPr>
              <a:t>2. В предложении 2 содержатся однородные составные именные сказуемые.</a:t>
            </a:r>
          </a:p>
          <a:p>
            <a:pPr lvl="0"/>
            <a:r>
              <a:rPr lang="ru-RU">
                <a:solidFill>
                  <a:schemeClr val="tx1"/>
                </a:solidFill>
              </a:rPr>
              <a:t>3. Предложение 3 содержит 2 (две) грамматические основы.</a:t>
            </a:r>
          </a:p>
          <a:p>
            <a:pPr lvl="0"/>
            <a:r>
              <a:rPr lang="ru-RU">
                <a:solidFill>
                  <a:schemeClr val="tx1"/>
                </a:solidFill>
              </a:rPr>
              <a:t>4. Предложение 4 осложнено однородными обстоятельствами.       </a:t>
            </a:r>
            <a:r>
              <a:rPr lang="ru-RU" b="1">
                <a:solidFill>
                  <a:schemeClr val="accent1"/>
                </a:solidFill>
              </a:rPr>
              <a:t>125</a:t>
            </a:r>
          </a:p>
          <a:p>
            <a:pPr lvl="0"/>
            <a:r>
              <a:rPr lang="ru-RU">
                <a:solidFill>
                  <a:schemeClr val="tx1"/>
                </a:solidFill>
              </a:rPr>
              <a:t>5. Предложение 5 сложноподчинённое с придаточным определительным.</a:t>
            </a:r>
          </a:p>
          <a:p>
            <a:endParaRPr lang="ru-RU" b="1">
              <a:solidFill>
                <a:schemeClr val="tx1"/>
              </a:solidFill>
            </a:endParaRPr>
          </a:p>
        </p:txBody>
      </p:sp>
    </p:spTree>
    <p:extLst>
      <p:ext uri="{BB962C8B-B14F-4D97-AF65-F5344CB8AC3E}">
        <p14:creationId xmlns:p14="http://schemas.microsoft.com/office/powerpoint/2010/main" val="850232684"/>
      </p:ext>
    </p:extLst>
  </p:cSld>
  <p:clrMapOvr>
    <a:masterClrMapping/>
  </p:clrMapOvr>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135045"/>
            <a:ext cx="9909726" cy="620655"/>
          </a:xfrm>
        </p:spPr>
        <p:txBody>
          <a:bodyPr>
            <a:normAutofit fontScale="90000"/>
          </a:bodyPr>
          <a:lstStyle/>
          <a:p>
            <a:pPr algn="ctr"/>
            <a:r>
              <a:rPr lang="ru-RU" b="1"/>
              <a:t>Задание 3.2</a:t>
            </a:r>
            <a:endParaRPr lang="ru-RU"/>
          </a:p>
        </p:txBody>
      </p:sp>
      <p:sp>
        <p:nvSpPr>
          <p:cNvPr id="3" name="Текст 2"/>
          <p:cNvSpPr>
            <a:spLocks noGrp="1"/>
          </p:cNvSpPr>
          <p:nvPr>
            <p:ph type="body" idx="1"/>
          </p:nvPr>
        </p:nvSpPr>
        <p:spPr>
          <a:xfrm>
            <a:off x="1473200" y="755700"/>
            <a:ext cx="10614024" cy="6102300"/>
          </a:xfrm>
        </p:spPr>
        <p:txBody>
          <a:bodyPr>
            <a:normAutofit lnSpcReduction="10000"/>
          </a:bodyPr>
          <a:lstStyle/>
          <a:p>
            <a:r>
              <a:rPr lang="ru-RU" b="1">
                <a:solidFill>
                  <a:schemeClr val="tx1"/>
                </a:solidFill>
              </a:rPr>
              <a:t>ВАРИАНТ 2. Прочитайте текст и выполните задания 2,3.</a:t>
            </a:r>
          </a:p>
          <a:p>
            <a:r>
              <a:rPr lang="ru-RU">
                <a:solidFill>
                  <a:schemeClr val="tx1"/>
                </a:solidFill>
              </a:rPr>
              <a:t>(1)Самое большое скопление воды на поверхности Земли – это Мировой океан. (2)Материки и острова разделяют его на отдельные океаны, проливы, заливы. (3)Постоянные морские течения связывают его в единое целое, но у каждой его части есть свои особенности. (4)В Мировом океане обычно выделяют четыре океана: Тихий, Атлантический, Индийский и Северный Ледовитый. (5)На некоторых картах отмечен ещё один океан – Южный, который омывает Антарктиду, однако многие учёные отказываются признавать его отдельное существование и обосновывают это целой системой научных доказательств.</a:t>
            </a:r>
          </a:p>
          <a:p>
            <a:r>
              <a:rPr lang="ru-RU" b="1">
                <a:solidFill>
                  <a:schemeClr val="tx1"/>
                </a:solidFill>
              </a:rPr>
              <a:t>Задание 3.</a:t>
            </a:r>
            <a:r>
              <a:rPr lang="ru-RU">
                <a:solidFill>
                  <a:schemeClr val="tx1"/>
                </a:solidFill>
              </a:rPr>
              <a:t> </a:t>
            </a:r>
            <a:r>
              <a:rPr lang="ru-RU" b="1">
                <a:solidFill>
                  <a:schemeClr val="tx1"/>
                </a:solidFill>
              </a:rPr>
              <a:t>Укажите варианты ответов, в которых дано верное утверждение. Запишите номера ответов.</a:t>
            </a:r>
          </a:p>
          <a:p>
            <a:pPr lvl="0"/>
            <a:r>
              <a:rPr lang="ru-RU">
                <a:solidFill>
                  <a:schemeClr val="tx1"/>
                </a:solidFill>
              </a:rPr>
              <a:t>1. Предложение 1 осложнено обособленным приложением.</a:t>
            </a:r>
          </a:p>
          <a:p>
            <a:pPr lvl="0"/>
            <a:r>
              <a:rPr lang="ru-RU">
                <a:solidFill>
                  <a:schemeClr val="tx1"/>
                </a:solidFill>
              </a:rPr>
              <a:t>2. В предложении 2 сказуемое составное глагольное.</a:t>
            </a:r>
          </a:p>
          <a:p>
            <a:pPr lvl="0"/>
            <a:r>
              <a:rPr lang="ru-RU">
                <a:solidFill>
                  <a:schemeClr val="tx1"/>
                </a:solidFill>
              </a:rPr>
              <a:t>3. Предложение 3 сложносочинённое.</a:t>
            </a:r>
          </a:p>
          <a:p>
            <a:pPr lvl="0"/>
            <a:r>
              <a:rPr lang="ru-RU">
                <a:solidFill>
                  <a:schemeClr val="tx1"/>
                </a:solidFill>
              </a:rPr>
              <a:t>4. Предложение 4 осложнено однородными членами предложения, которые следуют после обобщающего слова.</a:t>
            </a:r>
          </a:p>
          <a:p>
            <a:pPr lvl="0"/>
            <a:r>
              <a:rPr lang="ru-RU">
                <a:solidFill>
                  <a:schemeClr val="tx1"/>
                </a:solidFill>
              </a:rPr>
              <a:t>5. Предложение 5 сложное с союзной подчинительной и сочинительной связью.</a:t>
            </a:r>
          </a:p>
          <a:p>
            <a:endParaRPr lang="ru-RU" b="1">
              <a:solidFill>
                <a:schemeClr val="tx1"/>
              </a:solidFill>
            </a:endParaRPr>
          </a:p>
        </p:txBody>
      </p:sp>
    </p:spTree>
    <p:extLst>
      <p:ext uri="{BB962C8B-B14F-4D97-AF65-F5344CB8AC3E}">
        <p14:creationId xmlns:p14="http://schemas.microsoft.com/office/powerpoint/2010/main" val="1074428004"/>
      </p:ext>
    </p:extLst>
  </p:cSld>
  <p:clrMapOvr>
    <a:masterClrMapping/>
  </p:clrMapOvr>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05518" y="135045"/>
            <a:ext cx="9909726" cy="620655"/>
          </a:xfrm>
        </p:spPr>
        <p:txBody>
          <a:bodyPr>
            <a:normAutofit fontScale="90000"/>
          </a:bodyPr>
          <a:lstStyle/>
          <a:p>
            <a:pPr algn="ctr"/>
            <a:r>
              <a:rPr lang="ru-RU" b="1"/>
              <a:t>Задание 3.2</a:t>
            </a:r>
            <a:endParaRPr lang="ru-RU"/>
          </a:p>
        </p:txBody>
      </p:sp>
      <p:sp>
        <p:nvSpPr>
          <p:cNvPr id="3" name="Текст 2"/>
          <p:cNvSpPr>
            <a:spLocks noGrp="1"/>
          </p:cNvSpPr>
          <p:nvPr>
            <p:ph type="body" idx="1"/>
          </p:nvPr>
        </p:nvSpPr>
        <p:spPr>
          <a:xfrm>
            <a:off x="1473200" y="755700"/>
            <a:ext cx="10614024" cy="6102300"/>
          </a:xfrm>
        </p:spPr>
        <p:txBody>
          <a:bodyPr>
            <a:normAutofit lnSpcReduction="10000"/>
          </a:bodyPr>
          <a:lstStyle/>
          <a:p>
            <a:r>
              <a:rPr lang="ru-RU" b="1">
                <a:solidFill>
                  <a:schemeClr val="tx1"/>
                </a:solidFill>
              </a:rPr>
              <a:t>ВАРИАНТ 2. Прочитайте текст и выполните задания 2,3.</a:t>
            </a:r>
          </a:p>
          <a:p>
            <a:r>
              <a:rPr lang="ru-RU">
                <a:solidFill>
                  <a:schemeClr val="tx1"/>
                </a:solidFill>
              </a:rPr>
              <a:t>(1)Самое большое скопление воды на поверхности Земли – это Мировой океан. (2)Материки и острова разделяют его на отдельные океаны, проливы, заливы. (3)Постоянные морские течения связывают его в единое целое, но у каждой его части есть свои особенности. (4)В Мировом океане обычно выделяют четыре океана: Тихий, Атлантический, Индийский и Северный Ледовитый. (5)На некоторых картах отмечен ещё один океан – Южный, который омывает Антарктиду, однако многие учёные отказываются признавать его отдельное существование и обосновывают это целой системой научных доказательств.</a:t>
            </a:r>
          </a:p>
          <a:p>
            <a:r>
              <a:rPr lang="ru-RU" b="1">
                <a:solidFill>
                  <a:schemeClr val="tx1"/>
                </a:solidFill>
              </a:rPr>
              <a:t>Задание 3. Укажите варианты ответов, в которых дано верное утверждение. Запишите номера ответов.</a:t>
            </a:r>
          </a:p>
          <a:p>
            <a:pPr lvl="0"/>
            <a:r>
              <a:rPr lang="ru-RU">
                <a:solidFill>
                  <a:schemeClr val="tx1"/>
                </a:solidFill>
              </a:rPr>
              <a:t>1. Предложение 1 осложнено обособленным приложением.</a:t>
            </a:r>
          </a:p>
          <a:p>
            <a:pPr lvl="0"/>
            <a:r>
              <a:rPr lang="ru-RU">
                <a:solidFill>
                  <a:schemeClr val="tx1"/>
                </a:solidFill>
              </a:rPr>
              <a:t>2. В предложении 2 сказуемое составное глагольное.</a:t>
            </a:r>
          </a:p>
          <a:p>
            <a:pPr lvl="0"/>
            <a:r>
              <a:rPr lang="ru-RU">
                <a:solidFill>
                  <a:schemeClr val="tx1"/>
                </a:solidFill>
              </a:rPr>
              <a:t>3. Предложение 3 сложносочинённое.</a:t>
            </a:r>
          </a:p>
          <a:p>
            <a:pPr lvl="0"/>
            <a:r>
              <a:rPr lang="ru-RU">
                <a:solidFill>
                  <a:schemeClr val="tx1"/>
                </a:solidFill>
              </a:rPr>
              <a:t>4. Предложение 4 осложнено однородными членами предложения, которые следуют после обобщающего слова.                          </a:t>
            </a:r>
            <a:r>
              <a:rPr lang="ru-RU" b="1">
                <a:solidFill>
                  <a:srgbClr val="C00000"/>
                </a:solidFill>
              </a:rPr>
              <a:t>345</a:t>
            </a:r>
          </a:p>
          <a:p>
            <a:pPr lvl="0"/>
            <a:r>
              <a:rPr lang="ru-RU">
                <a:solidFill>
                  <a:schemeClr val="tx1"/>
                </a:solidFill>
              </a:rPr>
              <a:t>5. Предложение 5 сложное с союзной подчинительной и сочинительной связью.</a:t>
            </a:r>
          </a:p>
          <a:p>
            <a:endParaRPr lang="ru-RU" b="1">
              <a:solidFill>
                <a:schemeClr val="tx1"/>
              </a:solidFill>
            </a:endParaRPr>
          </a:p>
        </p:txBody>
      </p:sp>
    </p:spTree>
    <p:extLst>
      <p:ext uri="{BB962C8B-B14F-4D97-AF65-F5344CB8AC3E}">
        <p14:creationId xmlns:p14="http://schemas.microsoft.com/office/powerpoint/2010/main" val="110339005"/>
      </p:ext>
    </p:extLst>
  </p:cSld>
  <p:clrMapOvr>
    <a:masterClrMapping/>
  </p:clrMapOvr>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3.3</a:t>
            </a:r>
            <a:endParaRPr lang="ru-RU">
              <a:solidFill>
                <a:schemeClr val="tx1"/>
              </a:solidFill>
            </a:endParaRPr>
          </a:p>
        </p:txBody>
      </p:sp>
      <p:sp>
        <p:nvSpPr>
          <p:cNvPr id="3" name="Текст 2"/>
          <p:cNvSpPr>
            <a:spLocks noGrp="1"/>
          </p:cNvSpPr>
          <p:nvPr>
            <p:ph type="body" idx="1"/>
          </p:nvPr>
        </p:nvSpPr>
        <p:spPr>
          <a:xfrm>
            <a:off x="1591734" y="790465"/>
            <a:ext cx="10380134" cy="5908357"/>
          </a:xfrm>
        </p:spPr>
        <p:txBody>
          <a:bodyPr>
            <a:normAutofit fontScale="92500" lnSpcReduction="20000"/>
          </a:bodyPr>
          <a:lstStyle/>
          <a:p>
            <a:r>
              <a:rPr lang="ru-RU" b="1">
                <a:solidFill>
                  <a:schemeClr val="tx1"/>
                </a:solidFill>
              </a:rPr>
              <a:t>ВАРИАНТ 3.</a:t>
            </a:r>
            <a:r>
              <a:rPr lang="ru-RU">
                <a:solidFill>
                  <a:schemeClr val="tx1"/>
                </a:solidFill>
              </a:rPr>
              <a:t> Прочитайте текст и выполните задания 2,3.</a:t>
            </a:r>
          </a:p>
          <a:p>
            <a:r>
              <a:rPr lang="ru-RU">
                <a:solidFill>
                  <a:schemeClr val="tx1"/>
                </a:solidFill>
              </a:rPr>
              <a:t>(1)Давно уже было замечено, что некоторые слова своими звуками как бы изображают то, что называют. (2)Все эти звуки можно разделить на высокие и низкие. (3)Исследования в области звукового символизма показали, что высокие звуки у большинства говорящих вызывают ощущение светлого, а низкие – тёмного; например, такие слова, как свет, жизнь, день, солнце, состоят преимущественно из высоких, а слова омут, боль, шум, кровь, мрак, оковы – из низких звуков. (4)Этим свойством звука – вызывать у большинства людей одинаковые ощущения и образные представления – издавна интуитивно пользовались поэты. (5)В то время как в обычной, нейтральной русской речи низкие и высокие, мягкие и твёрдые звуки встречаются примерно с одинаковой частотой, в поэтических текстах это равновесие нередко сознательно нарушается.</a:t>
            </a:r>
          </a:p>
          <a:p>
            <a:r>
              <a:rPr lang="ru-RU" b="1">
                <a:solidFill>
                  <a:schemeClr val="tx1"/>
                </a:solidFill>
              </a:rPr>
              <a:t>Задание 3</a:t>
            </a:r>
            <a:r>
              <a:rPr lang="ru-RU">
                <a:solidFill>
                  <a:schemeClr val="tx1"/>
                </a:solidFill>
              </a:rPr>
              <a:t>. </a:t>
            </a:r>
            <a:r>
              <a:rPr lang="ru-RU" b="1">
                <a:solidFill>
                  <a:schemeClr val="tx1"/>
                </a:solidFill>
              </a:rPr>
              <a:t>Укажите варианты ответов, в которых дано верное утверждение. Запишите номера ответов.</a:t>
            </a:r>
          </a:p>
          <a:p>
            <a:pPr lvl="0"/>
            <a:r>
              <a:rPr lang="ru-RU">
                <a:solidFill>
                  <a:schemeClr val="tx1"/>
                </a:solidFill>
              </a:rPr>
              <a:t>1. Предложение 1 сложноподчинённое.</a:t>
            </a:r>
          </a:p>
          <a:p>
            <a:pPr lvl="0"/>
            <a:r>
              <a:rPr lang="ru-RU">
                <a:solidFill>
                  <a:schemeClr val="tx1"/>
                </a:solidFill>
              </a:rPr>
              <a:t>2. Предложение 2 простое двусоставное.</a:t>
            </a:r>
          </a:p>
          <a:p>
            <a:pPr lvl="0"/>
            <a:r>
              <a:rPr lang="ru-RU">
                <a:solidFill>
                  <a:schemeClr val="tx1"/>
                </a:solidFill>
              </a:rPr>
              <a:t>3. Предложение 3 содержит неполные предложения.</a:t>
            </a:r>
          </a:p>
          <a:p>
            <a:pPr lvl="0"/>
            <a:r>
              <a:rPr lang="ru-RU">
                <a:solidFill>
                  <a:schemeClr val="tx1"/>
                </a:solidFill>
              </a:rPr>
              <a:t>4. В предложении 4 содержится составное именное сказуемое.</a:t>
            </a:r>
          </a:p>
          <a:p>
            <a:pPr lvl="0"/>
            <a:r>
              <a:rPr lang="ru-RU">
                <a:solidFill>
                  <a:schemeClr val="tx1"/>
                </a:solidFill>
              </a:rPr>
              <a:t>5. Первая часть предложения 5 осложнена однородными членами.</a:t>
            </a:r>
          </a:p>
          <a:p>
            <a:endParaRPr lang="ru-RU">
              <a:solidFill>
                <a:schemeClr val="tx1"/>
              </a:solidFill>
            </a:endParaRPr>
          </a:p>
          <a:p>
            <a:endParaRPr lang="ru-RU"/>
          </a:p>
        </p:txBody>
      </p:sp>
    </p:spTree>
    <p:extLst>
      <p:ext uri="{BB962C8B-B14F-4D97-AF65-F5344CB8AC3E}">
        <p14:creationId xmlns:p14="http://schemas.microsoft.com/office/powerpoint/2010/main" val="3652280198"/>
      </p:ext>
    </p:extLst>
  </p:cSld>
  <p:clrMapOvr>
    <a:masterClrMapping/>
  </p:clrMapOvr>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3.3</a:t>
            </a:r>
            <a:endParaRPr lang="ru-RU">
              <a:solidFill>
                <a:schemeClr val="tx1"/>
              </a:solidFill>
            </a:endParaRPr>
          </a:p>
        </p:txBody>
      </p:sp>
      <p:sp>
        <p:nvSpPr>
          <p:cNvPr id="3" name="Текст 2"/>
          <p:cNvSpPr>
            <a:spLocks noGrp="1"/>
          </p:cNvSpPr>
          <p:nvPr>
            <p:ph type="body" idx="1"/>
          </p:nvPr>
        </p:nvSpPr>
        <p:spPr>
          <a:xfrm>
            <a:off x="1591734" y="790465"/>
            <a:ext cx="10380134" cy="5908357"/>
          </a:xfrm>
        </p:spPr>
        <p:txBody>
          <a:bodyPr>
            <a:normAutofit fontScale="92500" lnSpcReduction="20000"/>
          </a:bodyPr>
          <a:lstStyle/>
          <a:p>
            <a:r>
              <a:rPr lang="ru-RU" b="1">
                <a:solidFill>
                  <a:schemeClr val="tx1"/>
                </a:solidFill>
              </a:rPr>
              <a:t>ВАРИАНТ 3.</a:t>
            </a:r>
            <a:r>
              <a:rPr lang="ru-RU">
                <a:solidFill>
                  <a:schemeClr val="tx1"/>
                </a:solidFill>
              </a:rPr>
              <a:t> Прочитайте текст и выполните задания 2,3.</a:t>
            </a:r>
          </a:p>
          <a:p>
            <a:r>
              <a:rPr lang="ru-RU">
                <a:solidFill>
                  <a:schemeClr val="tx1"/>
                </a:solidFill>
              </a:rPr>
              <a:t>(1)Давно уже было замечено, что некоторые слова своими звуками как бы изображают то, что называют. (2)Все эти звуки можно разделить на высокие и низкие. (3)Исследования в области звукового символизма показали, что высокие звуки у большинства говорящих вызывают ощущение светлого, а низкие – тёмного; например, такие слова, как свет, жизнь, день, солнце, состоят преимущественно из высоких, а слова омут, боль, шум, кровь, мрак, оковы – из низких звуков. (4)Этим свойством звука – вызывать у большинства людей одинаковые ощущения и образные представления – издавна интуитивно пользовались поэты. (5)В то время как в обычной, нейтральной русской речи низкие и высокие, мягкие и твёрдые звуки встречаются примерно с одинаковой частотой, в поэтических текстах это равновесие нередко сознательно нарушается.</a:t>
            </a:r>
          </a:p>
          <a:p>
            <a:r>
              <a:rPr lang="ru-RU" b="1">
                <a:solidFill>
                  <a:schemeClr val="tx1"/>
                </a:solidFill>
              </a:rPr>
              <a:t>Задание 3</a:t>
            </a:r>
            <a:r>
              <a:rPr lang="ru-RU">
                <a:solidFill>
                  <a:schemeClr val="tx1"/>
                </a:solidFill>
              </a:rPr>
              <a:t>. </a:t>
            </a:r>
            <a:r>
              <a:rPr lang="ru-RU" b="1">
                <a:solidFill>
                  <a:schemeClr val="tx1"/>
                </a:solidFill>
              </a:rPr>
              <a:t>Укажите варианты ответов, в которых дано верное утверждение. Запишите номера ответов.</a:t>
            </a:r>
          </a:p>
          <a:p>
            <a:pPr lvl="0"/>
            <a:r>
              <a:rPr lang="ru-RU">
                <a:solidFill>
                  <a:schemeClr val="tx1"/>
                </a:solidFill>
              </a:rPr>
              <a:t>1. Предложение 1 сложноподчинённое.</a:t>
            </a:r>
          </a:p>
          <a:p>
            <a:pPr lvl="0"/>
            <a:r>
              <a:rPr lang="ru-RU">
                <a:solidFill>
                  <a:schemeClr val="tx1"/>
                </a:solidFill>
              </a:rPr>
              <a:t>2. Предложение 2 простое двусоставное.</a:t>
            </a:r>
          </a:p>
          <a:p>
            <a:pPr lvl="0"/>
            <a:r>
              <a:rPr lang="ru-RU">
                <a:solidFill>
                  <a:schemeClr val="tx1"/>
                </a:solidFill>
              </a:rPr>
              <a:t>3. Предложение 3 содержит неполные предложения.</a:t>
            </a:r>
          </a:p>
          <a:p>
            <a:pPr lvl="0"/>
            <a:r>
              <a:rPr lang="ru-RU">
                <a:solidFill>
                  <a:schemeClr val="tx1"/>
                </a:solidFill>
              </a:rPr>
              <a:t>4. В предложении 4 содержится составное именное сказуемое.       </a:t>
            </a:r>
            <a:r>
              <a:rPr lang="ru-RU" b="1">
                <a:solidFill>
                  <a:srgbClr val="C00000"/>
                </a:solidFill>
              </a:rPr>
              <a:t>135</a:t>
            </a:r>
          </a:p>
          <a:p>
            <a:pPr lvl="0"/>
            <a:r>
              <a:rPr lang="ru-RU">
                <a:solidFill>
                  <a:schemeClr val="tx1"/>
                </a:solidFill>
              </a:rPr>
              <a:t>5. Первая часть предложения 5 осложнена однородными членами.</a:t>
            </a:r>
          </a:p>
          <a:p>
            <a:endParaRPr lang="ru-RU">
              <a:solidFill>
                <a:schemeClr val="tx1"/>
              </a:solidFill>
            </a:endParaRPr>
          </a:p>
          <a:p>
            <a:endParaRPr lang="ru-RU"/>
          </a:p>
        </p:txBody>
      </p:sp>
    </p:spTree>
    <p:extLst>
      <p:ext uri="{BB962C8B-B14F-4D97-AF65-F5344CB8AC3E}">
        <p14:creationId xmlns:p14="http://schemas.microsoft.com/office/powerpoint/2010/main" val="3012479273"/>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105786" y="155520"/>
            <a:ext cx="10101113" cy="2162377"/>
          </a:xfrm>
        </p:spPr>
        <p:txBody>
          <a:bodyPr>
            <a:normAutofit fontScale="90000"/>
          </a:bodyPr>
          <a:lstStyle/>
          <a:p>
            <a:pPr algn="ctr"/>
            <a:r>
              <a:rPr lang="ru-RU" sz="3600" b="1"/>
              <a:t>Задание  ОГЭ по русскому языку.</a:t>
            </a:r>
            <a:r>
              <a:rPr lang="ru-RU" b="1"/>
              <a:t> Синтаксический анализ (характеристика предложения)</a:t>
            </a:r>
            <a:r>
              <a:rPr lang="ru-RU" sz="3600" b="1"/>
              <a:t> </a:t>
            </a:r>
            <a:br>
              <a:rPr lang="ru-RU"/>
            </a:br>
          </a:p>
        </p:txBody>
      </p:sp>
      <p:sp>
        <p:nvSpPr>
          <p:cNvPr id="3" name="Текст 2"/>
          <p:cNvSpPr>
            <a:spLocks noGrp="1"/>
          </p:cNvSpPr>
          <p:nvPr>
            <p:ph type="body" idx="1"/>
          </p:nvPr>
        </p:nvSpPr>
        <p:spPr>
          <a:xfrm>
            <a:off x="1988288" y="2317897"/>
            <a:ext cx="9516323" cy="3930502"/>
          </a:xfrm>
        </p:spPr>
        <p:txBody>
          <a:bodyPr>
            <a:normAutofit/>
          </a:bodyPr>
          <a:lstStyle/>
          <a:p>
            <a:r>
              <a:rPr lang="ru-RU" u="sng">
                <a:hlinkClick r:id="rId2"/>
              </a:rPr>
              <a:t>1 Формулировка задания 3 ОГЭ по русскому языку</a:t>
            </a:r>
            <a:endParaRPr lang="ru-RU"/>
          </a:p>
          <a:p>
            <a:pPr lvl="0"/>
            <a:r>
              <a:rPr lang="ru-RU">
                <a:hlinkClick r:id="rId3"/>
              </a:rPr>
              <a:t>2 Предложение</a:t>
            </a:r>
            <a:endParaRPr lang="ru-RU"/>
          </a:p>
          <a:p>
            <a:pPr lvl="0"/>
            <a:r>
              <a:rPr lang="ru-RU">
                <a:hlinkClick r:id="rId4"/>
              </a:rPr>
              <a:t>3 Главные и второстепенные члены предложения</a:t>
            </a:r>
            <a:endParaRPr lang="ru-RU"/>
          </a:p>
          <a:p>
            <a:pPr lvl="0"/>
            <a:r>
              <a:rPr lang="ru-RU">
                <a:hlinkClick r:id="rId5"/>
              </a:rPr>
              <a:t>4 Односоставные и двусоставные предложения</a:t>
            </a:r>
            <a:endParaRPr lang="ru-RU"/>
          </a:p>
          <a:p>
            <a:pPr lvl="0"/>
            <a:r>
              <a:rPr lang="ru-RU">
                <a:hlinkClick r:id="rId6"/>
              </a:rPr>
              <a:t>5 Осложнение простого предложения</a:t>
            </a:r>
            <a:endParaRPr lang="ru-RU"/>
          </a:p>
          <a:p>
            <a:pPr lvl="0"/>
            <a:r>
              <a:rPr lang="ru-RU">
                <a:hlinkClick r:id="rId7"/>
              </a:rPr>
              <a:t>6 Классификация сложных предложений</a:t>
            </a:r>
            <a:endParaRPr lang="ru-RU"/>
          </a:p>
          <a:p>
            <a:pPr lvl="0"/>
            <a:r>
              <a:rPr lang="ru-RU">
                <a:hlinkClick r:id="rId8"/>
              </a:rPr>
              <a:t>7 Сложноподчиненное предложение с несколькими придаточными</a:t>
            </a:r>
            <a:endParaRPr lang="ru-RU"/>
          </a:p>
          <a:p>
            <a:pPr lvl="0"/>
            <a:r>
              <a:rPr lang="ru-RU">
                <a:hlinkClick r:id="rId9"/>
              </a:rPr>
              <a:t>8 Способы передачи чужой речи</a:t>
            </a:r>
            <a:endParaRPr lang="ru-RU"/>
          </a:p>
          <a:p>
            <a:endParaRPr lang="ru-RU"/>
          </a:p>
        </p:txBody>
      </p:sp>
    </p:spTree>
    <p:extLst>
      <p:ext uri="{BB962C8B-B14F-4D97-AF65-F5344CB8AC3E}">
        <p14:creationId xmlns:p14="http://schemas.microsoft.com/office/powerpoint/2010/main" val="1587863229"/>
      </p:ext>
    </p:extLst>
  </p:cSld>
  <p:clrMapOvr>
    <a:masterClrMapping/>
  </p:clrMapOvr>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3.</a:t>
            </a:r>
            <a:r>
              <a:rPr lang="en-US" b="1"/>
              <a:t>4</a:t>
            </a:r>
            <a:endParaRPr lang="ru-RU">
              <a:solidFill>
                <a:schemeClr val="tx1"/>
              </a:solidFill>
            </a:endParaRPr>
          </a:p>
        </p:txBody>
      </p:sp>
      <p:sp>
        <p:nvSpPr>
          <p:cNvPr id="3" name="Текст 2"/>
          <p:cNvSpPr>
            <a:spLocks noGrp="1"/>
          </p:cNvSpPr>
          <p:nvPr>
            <p:ph type="body" idx="1"/>
          </p:nvPr>
        </p:nvSpPr>
        <p:spPr>
          <a:xfrm>
            <a:off x="1591734" y="790465"/>
            <a:ext cx="10380134" cy="5908357"/>
          </a:xfrm>
        </p:spPr>
        <p:txBody>
          <a:bodyPr>
            <a:normAutofit lnSpcReduction="10000"/>
          </a:bodyPr>
          <a:lstStyle/>
          <a:p>
            <a:r>
              <a:rPr lang="ru-RU" b="1">
                <a:solidFill>
                  <a:schemeClr val="tx1"/>
                </a:solidFill>
              </a:rPr>
              <a:t>ВАРИАНТ 4.</a:t>
            </a:r>
            <a:r>
              <a:rPr lang="ru-RU">
                <a:solidFill>
                  <a:schemeClr val="tx1"/>
                </a:solidFill>
              </a:rPr>
              <a:t> Прочитайте текст и выполните задания 2,3.</a:t>
            </a:r>
          </a:p>
          <a:p>
            <a:r>
              <a:rPr lang="ru-RU">
                <a:solidFill>
                  <a:schemeClr val="tx1"/>
                </a:solidFill>
              </a:rPr>
              <a:t>(1)Звуки – это то, что слышит ухо. (2)Мы слышим голоса людей, пение птиц, звуки музыкальных инструментов, шум леса в ветреную погоду, плеск морских волн, гром во время грозы. (3)Звучат работающие машины, движущийся транспорт. (4)Раздел физики, в котором изучаются звуковые явления, называется «акустика» (слово «акустика» образовано от греческого слова akustikos – «звуковой»). (5)При изучении звуковых явлений в качестве источника звука применяют специальные приборы, например камертон.</a:t>
            </a:r>
          </a:p>
          <a:p>
            <a:endParaRPr lang="ru-RU">
              <a:solidFill>
                <a:schemeClr val="tx1"/>
              </a:solidFill>
            </a:endParaRPr>
          </a:p>
          <a:p>
            <a:r>
              <a:rPr lang="ru-RU" b="1">
                <a:solidFill>
                  <a:schemeClr val="tx1"/>
                </a:solidFill>
              </a:rPr>
              <a:t>Задание 3.</a:t>
            </a:r>
            <a:r>
              <a:rPr lang="ru-RU">
                <a:solidFill>
                  <a:schemeClr val="tx1"/>
                </a:solidFill>
              </a:rPr>
              <a:t> </a:t>
            </a:r>
            <a:r>
              <a:rPr lang="ru-RU" b="1">
                <a:solidFill>
                  <a:schemeClr val="tx1"/>
                </a:solidFill>
              </a:rPr>
              <a:t>Укажите варианты ответов, в которых дано верное утверждение. Запишите номера ответов.</a:t>
            </a:r>
          </a:p>
          <a:p>
            <a:pPr lvl="0"/>
            <a:r>
              <a:rPr lang="ru-RU">
                <a:solidFill>
                  <a:schemeClr val="tx1"/>
                </a:solidFill>
              </a:rPr>
              <a:t>1. Предложение 1 содержит 2 (две) грамматические основы.</a:t>
            </a:r>
          </a:p>
          <a:p>
            <a:pPr lvl="0"/>
            <a:r>
              <a:rPr lang="ru-RU">
                <a:solidFill>
                  <a:schemeClr val="tx1"/>
                </a:solidFill>
              </a:rPr>
              <a:t>2. Предложение 2 содержит однородные члены предложения.</a:t>
            </a:r>
          </a:p>
          <a:p>
            <a:pPr lvl="0"/>
            <a:r>
              <a:rPr lang="ru-RU">
                <a:solidFill>
                  <a:schemeClr val="tx1"/>
                </a:solidFill>
              </a:rPr>
              <a:t>3. Предложение 3 осложнено обособленным определением, выраженным причастным оборотом.</a:t>
            </a:r>
          </a:p>
          <a:p>
            <a:pPr lvl="0"/>
            <a:r>
              <a:rPr lang="ru-RU">
                <a:solidFill>
                  <a:schemeClr val="tx1"/>
                </a:solidFill>
              </a:rPr>
              <a:t>4. Предложение 4 содержит вставную конструкцию.</a:t>
            </a:r>
          </a:p>
          <a:p>
            <a:pPr lvl="0"/>
            <a:r>
              <a:rPr lang="ru-RU">
                <a:solidFill>
                  <a:schemeClr val="tx1"/>
                </a:solidFill>
              </a:rPr>
              <a:t>5. Предложение 5 двусоставное.</a:t>
            </a:r>
          </a:p>
          <a:p>
            <a:endParaRPr lang="ru-RU"/>
          </a:p>
        </p:txBody>
      </p:sp>
    </p:spTree>
    <p:extLst>
      <p:ext uri="{BB962C8B-B14F-4D97-AF65-F5344CB8AC3E}">
        <p14:creationId xmlns:p14="http://schemas.microsoft.com/office/powerpoint/2010/main" val="1936204177"/>
      </p:ext>
    </p:extLst>
  </p:cSld>
  <p:clrMapOvr>
    <a:masterClrMapping/>
  </p:clrMapOvr>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209005" y="159178"/>
            <a:ext cx="8915399" cy="631287"/>
          </a:xfrm>
        </p:spPr>
        <p:txBody>
          <a:bodyPr>
            <a:normAutofit fontScale="90000"/>
          </a:bodyPr>
          <a:lstStyle/>
          <a:p>
            <a:pPr algn="ctr"/>
            <a:r>
              <a:rPr lang="ru-RU" b="1"/>
              <a:t>Задание 3.</a:t>
            </a:r>
            <a:r>
              <a:rPr lang="en-US" b="1"/>
              <a:t>4</a:t>
            </a:r>
            <a:endParaRPr lang="ru-RU">
              <a:solidFill>
                <a:schemeClr val="tx1"/>
              </a:solidFill>
            </a:endParaRPr>
          </a:p>
        </p:txBody>
      </p:sp>
      <p:sp>
        <p:nvSpPr>
          <p:cNvPr id="3" name="Текст 2"/>
          <p:cNvSpPr>
            <a:spLocks noGrp="1"/>
          </p:cNvSpPr>
          <p:nvPr>
            <p:ph type="body" idx="1"/>
          </p:nvPr>
        </p:nvSpPr>
        <p:spPr>
          <a:xfrm>
            <a:off x="1591734" y="790465"/>
            <a:ext cx="10380134" cy="5908357"/>
          </a:xfrm>
        </p:spPr>
        <p:txBody>
          <a:bodyPr>
            <a:normAutofit lnSpcReduction="10000"/>
          </a:bodyPr>
          <a:lstStyle/>
          <a:p>
            <a:r>
              <a:rPr lang="ru-RU" b="1">
                <a:solidFill>
                  <a:schemeClr val="tx1"/>
                </a:solidFill>
              </a:rPr>
              <a:t>ВАРИАНТ 4.</a:t>
            </a:r>
            <a:r>
              <a:rPr lang="ru-RU">
                <a:solidFill>
                  <a:schemeClr val="tx1"/>
                </a:solidFill>
              </a:rPr>
              <a:t> Прочитайте текст и выполните задания 2,3.</a:t>
            </a:r>
          </a:p>
          <a:p>
            <a:r>
              <a:rPr lang="ru-RU">
                <a:solidFill>
                  <a:schemeClr val="tx1"/>
                </a:solidFill>
              </a:rPr>
              <a:t>(1)Звуки – это то, что слышит ухо. (2)Мы слышим голоса людей, пение птиц, звуки музыкальных инструментов, шум леса в ветреную погоду, плеск морских волн, гром во время грозы. (3)Звучат работающие машины, движущийся транспорт. (4)Раздел физики, в котором изучаются звуковые явления, называется «акустика» (слово «акустика» образовано от греческого слова akustikos – «звуковой»). (5)При изучении звуковых явлений в качестве источника звука применяют специальные приборы, например камертон.</a:t>
            </a:r>
          </a:p>
          <a:p>
            <a:endParaRPr lang="ru-RU">
              <a:solidFill>
                <a:schemeClr val="tx1"/>
              </a:solidFill>
            </a:endParaRPr>
          </a:p>
          <a:p>
            <a:r>
              <a:rPr lang="ru-RU" b="1">
                <a:solidFill>
                  <a:schemeClr val="tx1"/>
                </a:solidFill>
              </a:rPr>
              <a:t>Задание 3.</a:t>
            </a:r>
            <a:r>
              <a:rPr lang="ru-RU">
                <a:solidFill>
                  <a:schemeClr val="tx1"/>
                </a:solidFill>
              </a:rPr>
              <a:t> </a:t>
            </a:r>
            <a:r>
              <a:rPr lang="ru-RU" b="1">
                <a:solidFill>
                  <a:schemeClr val="tx1"/>
                </a:solidFill>
              </a:rPr>
              <a:t>Укажите варианты ответов, в которых дано верное утверждение. Запишите номера ответов.</a:t>
            </a:r>
          </a:p>
          <a:p>
            <a:pPr lvl="0"/>
            <a:r>
              <a:rPr lang="ru-RU">
                <a:solidFill>
                  <a:schemeClr val="tx1"/>
                </a:solidFill>
              </a:rPr>
              <a:t>1. Предложение 1 содержит 2 (две) грамматические основы.</a:t>
            </a:r>
          </a:p>
          <a:p>
            <a:pPr lvl="0"/>
            <a:r>
              <a:rPr lang="ru-RU">
                <a:solidFill>
                  <a:schemeClr val="tx1"/>
                </a:solidFill>
              </a:rPr>
              <a:t>2. Предложение 2 содержит однородные члены предложения.</a:t>
            </a:r>
          </a:p>
          <a:p>
            <a:pPr lvl="0"/>
            <a:r>
              <a:rPr lang="ru-RU">
                <a:solidFill>
                  <a:schemeClr val="tx1"/>
                </a:solidFill>
              </a:rPr>
              <a:t>3. Предложение 3 осложнено обособленным определением, выраженным причастным оборотом.</a:t>
            </a:r>
          </a:p>
          <a:p>
            <a:pPr lvl="0"/>
            <a:r>
              <a:rPr lang="ru-RU">
                <a:solidFill>
                  <a:schemeClr val="tx1"/>
                </a:solidFill>
              </a:rPr>
              <a:t>4. Предложение 4 содержит вставную конструкцию.               </a:t>
            </a:r>
            <a:r>
              <a:rPr lang="ru-RU" b="1">
                <a:solidFill>
                  <a:srgbClr val="C00000"/>
                </a:solidFill>
              </a:rPr>
              <a:t>124</a:t>
            </a:r>
          </a:p>
          <a:p>
            <a:pPr lvl="0"/>
            <a:r>
              <a:rPr lang="ru-RU">
                <a:solidFill>
                  <a:schemeClr val="tx1"/>
                </a:solidFill>
              </a:rPr>
              <a:t>5. Предложение 5 двусоставное.</a:t>
            </a:r>
          </a:p>
          <a:p>
            <a:endParaRPr lang="ru-RU"/>
          </a:p>
        </p:txBody>
      </p:sp>
    </p:spTree>
    <p:extLst>
      <p:ext uri="{BB962C8B-B14F-4D97-AF65-F5344CB8AC3E}">
        <p14:creationId xmlns:p14="http://schemas.microsoft.com/office/powerpoint/2010/main" val="3713860943"/>
      </p:ext>
    </p:extLst>
  </p:cSld>
  <p:clrMapOvr>
    <a:masterClrMapping/>
  </p:clrMapOvr>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09736" y="0"/>
            <a:ext cx="8875710" cy="631287"/>
          </a:xfrm>
        </p:spPr>
        <p:txBody>
          <a:bodyPr>
            <a:normAutofit fontScale="90000"/>
          </a:bodyPr>
          <a:lstStyle/>
          <a:p>
            <a:pPr algn="ctr"/>
            <a:r>
              <a:rPr lang="ru-RU" b="1"/>
              <a:t>Задание 3.</a:t>
            </a:r>
            <a:r>
              <a:rPr lang="en-US" b="1"/>
              <a:t>5</a:t>
            </a:r>
            <a:endParaRPr lang="ru-RU">
              <a:solidFill>
                <a:schemeClr val="tx1"/>
              </a:solidFill>
            </a:endParaRPr>
          </a:p>
        </p:txBody>
      </p:sp>
      <p:sp>
        <p:nvSpPr>
          <p:cNvPr id="3" name="Текст 2"/>
          <p:cNvSpPr>
            <a:spLocks noGrp="1"/>
          </p:cNvSpPr>
          <p:nvPr>
            <p:ph type="body" idx="1"/>
          </p:nvPr>
        </p:nvSpPr>
        <p:spPr>
          <a:xfrm>
            <a:off x="1557867" y="631287"/>
            <a:ext cx="10498666" cy="6091246"/>
          </a:xfrm>
        </p:spPr>
        <p:txBody>
          <a:bodyPr>
            <a:normAutofit fontScale="92500" lnSpcReduction="10000"/>
          </a:bodyPr>
          <a:lstStyle/>
          <a:p>
            <a:r>
              <a:rPr lang="ru-RU" b="1">
                <a:solidFill>
                  <a:schemeClr val="tx1"/>
                </a:solidFill>
              </a:rPr>
              <a:t>ВАРИАНТ 5. </a:t>
            </a:r>
            <a:r>
              <a:rPr lang="ru-RU">
                <a:solidFill>
                  <a:schemeClr val="tx1"/>
                </a:solidFill>
              </a:rPr>
              <a:t>Прочитайте текст и выполните задания 2,3.</a:t>
            </a:r>
          </a:p>
          <a:p>
            <a:r>
              <a:rPr lang="ru-RU">
                <a:solidFill>
                  <a:schemeClr val="tx1"/>
                </a:solidFill>
              </a:rPr>
              <a:t>(1)Самым первым инструментом счёта у древнего пещерного человека в верхнем палеолите, безусловно, были пальцы рук. (2)Сама природа предоставила человеку сей универсальный счётный инструмент. (3)У многих народов пальцы (или их суставы) при любых торговых операциях выполняли роль первого счётного устройства, для большинства бытовых потребностей людей их помощи вполне хватало. (4)Счёт дюжинами ведёт своё начало от счёта по фалангам пальцев рук, при этом большой палец играл роль счётчика, при помощи которого пересчитывались фаланги других пальцев. (5)Двенадцать получается, если, например, начать с нижней фаланги указательного пальца и закончить верхней фалангой мизинца.</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осложнено вводным словом.</a:t>
            </a:r>
          </a:p>
          <a:p>
            <a:pPr lvl="0"/>
            <a:r>
              <a:rPr lang="ru-RU">
                <a:solidFill>
                  <a:schemeClr val="tx1"/>
                </a:solidFill>
              </a:rPr>
              <a:t>2. Предложение 2 простое, распространённое.</a:t>
            </a:r>
          </a:p>
          <a:p>
            <a:pPr lvl="0"/>
            <a:r>
              <a:rPr lang="ru-RU">
                <a:solidFill>
                  <a:schemeClr val="tx1"/>
                </a:solidFill>
              </a:rPr>
              <a:t>3. В сложном предложении 3 первая часть представлена односоставным неопределённо-личным предложением.</a:t>
            </a:r>
          </a:p>
          <a:p>
            <a:pPr lvl="0"/>
            <a:r>
              <a:rPr lang="ru-RU">
                <a:solidFill>
                  <a:schemeClr val="tx1"/>
                </a:solidFill>
              </a:rPr>
              <a:t>4. Предложение 4 содержит 3 (три) грамматические основы.</a:t>
            </a:r>
          </a:p>
          <a:p>
            <a:pPr lvl="0"/>
            <a:r>
              <a:rPr lang="ru-RU">
                <a:solidFill>
                  <a:schemeClr val="tx1"/>
                </a:solidFill>
              </a:rPr>
              <a:t>5. Предложение 5 сложноподчинённое с придаточным уступительным.</a:t>
            </a:r>
          </a:p>
          <a:p>
            <a:endParaRPr lang="ru-RU">
              <a:solidFill>
                <a:schemeClr val="tx1"/>
              </a:solidFill>
            </a:endParaRPr>
          </a:p>
          <a:p>
            <a:endParaRPr lang="ru-RU" sz="2800">
              <a:solidFill>
                <a:schemeClr val="tx1"/>
              </a:solidFill>
            </a:endParaRPr>
          </a:p>
        </p:txBody>
      </p:sp>
    </p:spTree>
    <p:extLst>
      <p:ext uri="{BB962C8B-B14F-4D97-AF65-F5344CB8AC3E}">
        <p14:creationId xmlns:p14="http://schemas.microsoft.com/office/powerpoint/2010/main" val="112383434"/>
      </p:ext>
    </p:extLst>
  </p:cSld>
  <p:clrMapOvr>
    <a:masterClrMapping/>
  </p:clrMapOvr>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09736" y="0"/>
            <a:ext cx="8875710" cy="631287"/>
          </a:xfrm>
        </p:spPr>
        <p:txBody>
          <a:bodyPr>
            <a:normAutofit fontScale="90000"/>
          </a:bodyPr>
          <a:lstStyle/>
          <a:p>
            <a:pPr algn="ctr"/>
            <a:r>
              <a:rPr lang="ru-RU" b="1"/>
              <a:t>Задание 3.</a:t>
            </a:r>
            <a:r>
              <a:rPr lang="en-US" b="1"/>
              <a:t>5</a:t>
            </a:r>
            <a:endParaRPr lang="ru-RU">
              <a:solidFill>
                <a:schemeClr val="tx1"/>
              </a:solidFill>
            </a:endParaRPr>
          </a:p>
        </p:txBody>
      </p:sp>
      <p:sp>
        <p:nvSpPr>
          <p:cNvPr id="3" name="Текст 2"/>
          <p:cNvSpPr>
            <a:spLocks noGrp="1"/>
          </p:cNvSpPr>
          <p:nvPr>
            <p:ph type="body" idx="1"/>
          </p:nvPr>
        </p:nvSpPr>
        <p:spPr>
          <a:xfrm>
            <a:off x="1557867" y="631287"/>
            <a:ext cx="10498666" cy="6091246"/>
          </a:xfrm>
        </p:spPr>
        <p:txBody>
          <a:bodyPr>
            <a:normAutofit fontScale="92500" lnSpcReduction="10000"/>
          </a:bodyPr>
          <a:lstStyle/>
          <a:p>
            <a:r>
              <a:rPr lang="ru-RU" b="1">
                <a:solidFill>
                  <a:schemeClr val="tx1"/>
                </a:solidFill>
              </a:rPr>
              <a:t>ВАРИАНТ 5. </a:t>
            </a:r>
            <a:r>
              <a:rPr lang="ru-RU">
                <a:solidFill>
                  <a:schemeClr val="tx1"/>
                </a:solidFill>
              </a:rPr>
              <a:t>Прочитайте текст и выполните задания 2,3.</a:t>
            </a:r>
          </a:p>
          <a:p>
            <a:r>
              <a:rPr lang="ru-RU">
                <a:solidFill>
                  <a:schemeClr val="tx1"/>
                </a:solidFill>
              </a:rPr>
              <a:t>(1)Самым первым инструментом счёта у древнего пещерного человека в верхнем палеолите, безусловно, были пальцы рук. (2)Сама природа предоставила человеку сей универсальный счётный инструмент. (3)У многих народов пальцы (или их суставы) при любых торговых операциях выполняли роль первого счётного устройства, для большинства бытовых потребностей людей их помощи вполне хватало. (4)Счёт дюжинами ведёт своё начало от счёта по фалангам пальцев рук, при этом большой палец играл роль счётчика, при помощи которого пересчитывались фаланги других пальцев. (5)Двенадцать получается, если, например, начать с нижней фаланги указательного пальца и закончить верхней фалангой мизинца.</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осложнено вводным словом.</a:t>
            </a:r>
          </a:p>
          <a:p>
            <a:pPr lvl="0"/>
            <a:r>
              <a:rPr lang="ru-RU">
                <a:solidFill>
                  <a:schemeClr val="tx1"/>
                </a:solidFill>
              </a:rPr>
              <a:t>2. Предложение 2 простое, распространённое.</a:t>
            </a:r>
          </a:p>
          <a:p>
            <a:pPr lvl="0"/>
            <a:r>
              <a:rPr lang="ru-RU">
                <a:solidFill>
                  <a:schemeClr val="tx1"/>
                </a:solidFill>
              </a:rPr>
              <a:t>3. В сложном предложении 3 первая часть представлена односоставным неопределённо-личным предложением.</a:t>
            </a:r>
          </a:p>
          <a:p>
            <a:pPr lvl="0"/>
            <a:r>
              <a:rPr lang="ru-RU">
                <a:solidFill>
                  <a:schemeClr val="tx1"/>
                </a:solidFill>
              </a:rPr>
              <a:t>4. Предложение 4 содержит 3 (три) грамматические основы.                  </a:t>
            </a:r>
            <a:r>
              <a:rPr lang="ru-RU" b="1">
                <a:solidFill>
                  <a:srgbClr val="C00000"/>
                </a:solidFill>
              </a:rPr>
              <a:t>124</a:t>
            </a:r>
          </a:p>
          <a:p>
            <a:pPr lvl="0"/>
            <a:r>
              <a:rPr lang="ru-RU">
                <a:solidFill>
                  <a:schemeClr val="tx1"/>
                </a:solidFill>
              </a:rPr>
              <a:t>5. Предложение 5 сложноподчинённое с придаточным уступительным.</a:t>
            </a:r>
          </a:p>
          <a:p>
            <a:endParaRPr lang="ru-RU">
              <a:solidFill>
                <a:schemeClr val="tx1"/>
              </a:solidFill>
            </a:endParaRPr>
          </a:p>
          <a:p>
            <a:endParaRPr lang="ru-RU" sz="2800">
              <a:solidFill>
                <a:schemeClr val="tx1"/>
              </a:solidFill>
            </a:endParaRPr>
          </a:p>
        </p:txBody>
      </p:sp>
    </p:spTree>
    <p:extLst>
      <p:ext uri="{BB962C8B-B14F-4D97-AF65-F5344CB8AC3E}">
        <p14:creationId xmlns:p14="http://schemas.microsoft.com/office/powerpoint/2010/main" val="270753915"/>
      </p:ext>
    </p:extLst>
  </p:cSld>
  <p:clrMapOvr>
    <a:masterClrMapping/>
  </p:clrMapOvr>
  <p:transition/>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09736" y="0"/>
            <a:ext cx="8875710" cy="631287"/>
          </a:xfrm>
        </p:spPr>
        <p:txBody>
          <a:bodyPr>
            <a:normAutofit fontScale="90000"/>
          </a:bodyPr>
          <a:lstStyle/>
          <a:p>
            <a:pPr algn="ctr"/>
            <a:r>
              <a:rPr lang="ru-RU" b="1"/>
              <a:t>Задание 3.6</a:t>
            </a:r>
            <a:endParaRPr lang="ru-RU">
              <a:solidFill>
                <a:schemeClr val="tx1"/>
              </a:solidFill>
            </a:endParaRPr>
          </a:p>
        </p:txBody>
      </p:sp>
      <p:sp>
        <p:nvSpPr>
          <p:cNvPr id="3" name="Текст 2"/>
          <p:cNvSpPr>
            <a:spLocks noGrp="1"/>
          </p:cNvSpPr>
          <p:nvPr>
            <p:ph type="body" idx="1"/>
          </p:nvPr>
        </p:nvSpPr>
        <p:spPr>
          <a:xfrm>
            <a:off x="1557867" y="631287"/>
            <a:ext cx="10498666" cy="6091246"/>
          </a:xfrm>
        </p:spPr>
        <p:txBody>
          <a:bodyPr>
            <a:normAutofit fontScale="92500" lnSpcReduction="20000"/>
          </a:bodyPr>
          <a:lstStyle/>
          <a:p>
            <a:r>
              <a:rPr lang="ru-RU" b="1">
                <a:solidFill>
                  <a:schemeClr val="tx1"/>
                </a:solidFill>
              </a:rPr>
              <a:t>ВАРИАНТ 6. </a:t>
            </a:r>
            <a:r>
              <a:rPr lang="ru-RU">
                <a:solidFill>
                  <a:schemeClr val="tx1"/>
                </a:solidFill>
              </a:rPr>
              <a:t>Прочитайте текст и выполните задания 2,3.</a:t>
            </a:r>
          </a:p>
          <a:p>
            <a:r>
              <a:rPr lang="ru-RU">
                <a:solidFill>
                  <a:schemeClr val="tx1"/>
                </a:solidFill>
              </a:rPr>
              <a:t>(1)Янтарь (окаменевшая смола хвойных деревьев), потёртый о шерсть, приобретает способность притягивать различные тела. (2)Установлено, что этим свойством обладают и другие предметы: стеклянная палочка, потёртая о шёлк; палочка из органического стекла, потёртая о бумагу; эбонит (каучук с большой примесью серы), потёртый о сукно или мех. (3)Так, если потереть стеклянную палочку о лист бумаги, а затем поднести её к мелким кусочкам бумаги, то они начнут притягиваться к ней; тонкие струйки воды также будут притягиваться к стеклянной палочке. (4)Наблюдаемые явления в начале XVII в. были названы электрическими (от греческого слова «электрон» – янтарь). (5)Поэтому стали говорить, что тело, получившее после натирания способность притягивать другие тела, наэлектризовано или что ему сообщён электрический заряд.</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осложнено обособленным определением, выраженным причастным оборотом.</a:t>
            </a:r>
          </a:p>
          <a:p>
            <a:pPr lvl="0"/>
            <a:r>
              <a:rPr lang="ru-RU">
                <a:solidFill>
                  <a:schemeClr val="tx1"/>
                </a:solidFill>
              </a:rPr>
              <a:t>2. Предложение 2 сложное с бессоюзной и союзной подчинительной связью.</a:t>
            </a:r>
          </a:p>
          <a:p>
            <a:pPr lvl="0"/>
            <a:r>
              <a:rPr lang="ru-RU">
                <a:solidFill>
                  <a:schemeClr val="tx1"/>
                </a:solidFill>
              </a:rPr>
              <a:t>3. В последней части сложного предложения 3 содержится составное именное сказуемое.</a:t>
            </a:r>
          </a:p>
          <a:p>
            <a:pPr lvl="0"/>
            <a:r>
              <a:rPr lang="ru-RU">
                <a:solidFill>
                  <a:schemeClr val="tx1"/>
                </a:solidFill>
              </a:rPr>
              <a:t>4. Предложение 4 простое.</a:t>
            </a:r>
          </a:p>
          <a:p>
            <a:pPr lvl="0"/>
            <a:r>
              <a:rPr lang="ru-RU">
                <a:solidFill>
                  <a:schemeClr val="tx1"/>
                </a:solidFill>
              </a:rPr>
              <a:t>5. Предложение 5 содержит 3 (три) грамматические основы.</a:t>
            </a:r>
          </a:p>
          <a:p>
            <a:endParaRPr lang="ru-RU" sz="2800">
              <a:solidFill>
                <a:schemeClr val="tx1"/>
              </a:solidFill>
            </a:endParaRPr>
          </a:p>
        </p:txBody>
      </p:sp>
    </p:spTree>
    <p:extLst>
      <p:ext uri="{BB962C8B-B14F-4D97-AF65-F5344CB8AC3E}">
        <p14:creationId xmlns:p14="http://schemas.microsoft.com/office/powerpoint/2010/main" val="450786400"/>
      </p:ext>
    </p:extLst>
  </p:cSld>
  <p:clrMapOvr>
    <a:masterClrMapping/>
  </p:clrMapOvr>
  <p:transition/>
  <p:timing/>
</p:sld>
</file>

<file path=ppt/slides/slide2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09736" y="0"/>
            <a:ext cx="8875710" cy="631287"/>
          </a:xfrm>
        </p:spPr>
        <p:txBody>
          <a:bodyPr>
            <a:normAutofit fontScale="90000"/>
          </a:bodyPr>
          <a:lstStyle/>
          <a:p>
            <a:pPr algn="ctr"/>
            <a:r>
              <a:rPr lang="ru-RU" b="1"/>
              <a:t>Задание 3.6</a:t>
            </a:r>
            <a:endParaRPr lang="ru-RU">
              <a:solidFill>
                <a:schemeClr val="tx1"/>
              </a:solidFill>
            </a:endParaRPr>
          </a:p>
        </p:txBody>
      </p:sp>
      <p:sp>
        <p:nvSpPr>
          <p:cNvPr id="3" name="Текст 2"/>
          <p:cNvSpPr>
            <a:spLocks noGrp="1"/>
          </p:cNvSpPr>
          <p:nvPr>
            <p:ph type="body" idx="1"/>
          </p:nvPr>
        </p:nvSpPr>
        <p:spPr>
          <a:xfrm>
            <a:off x="1557867" y="631287"/>
            <a:ext cx="10498666" cy="6091246"/>
          </a:xfrm>
        </p:spPr>
        <p:txBody>
          <a:bodyPr>
            <a:normAutofit fontScale="92500" lnSpcReduction="20000"/>
          </a:bodyPr>
          <a:lstStyle/>
          <a:p>
            <a:r>
              <a:rPr lang="ru-RU" b="1">
                <a:solidFill>
                  <a:schemeClr val="tx1"/>
                </a:solidFill>
              </a:rPr>
              <a:t>ВАРИАНТ 6. </a:t>
            </a:r>
            <a:r>
              <a:rPr lang="ru-RU">
                <a:solidFill>
                  <a:schemeClr val="tx1"/>
                </a:solidFill>
              </a:rPr>
              <a:t>Прочитайте текст и выполните задания 2,3.</a:t>
            </a:r>
          </a:p>
          <a:p>
            <a:r>
              <a:rPr lang="ru-RU">
                <a:solidFill>
                  <a:schemeClr val="tx1"/>
                </a:solidFill>
              </a:rPr>
              <a:t>(1)Янтарь (окаменевшая смола хвойных деревьев), потёртый о шерсть, приобретает способность притягивать различные тела. (2)Установлено, что этим свойством обладают и другие предметы: стеклянная палочка, потёртая о шёлк; палочка из органического стекла, потёртая о бумагу; эбонит (каучук с большой примесью серы), потёртый о сукно или мех. (3)Так, если потереть стеклянную палочку о лист бумаги, а затем поднести её к мелким кусочкам бумаги, то они начнут притягиваться к ней; тонкие струйки воды также будут притягиваться к стеклянной палочке. (4)Наблюдаемые явления в начале XVII в. были названы электрическими (от греческого слова «электрон» – янтарь). (5)Поэтому стали говорить, что тело, получившее после натирания способность притягивать другие тела, наэлектризовано или что ему сообщён электрический заряд.</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осложнено обособленным определением, выраженным причастным оборотом.</a:t>
            </a:r>
          </a:p>
          <a:p>
            <a:pPr lvl="0"/>
            <a:r>
              <a:rPr lang="ru-RU">
                <a:solidFill>
                  <a:schemeClr val="tx1"/>
                </a:solidFill>
              </a:rPr>
              <a:t>2. Предложение 2 сложное с бессоюзной и союзной подчинительной связью.</a:t>
            </a:r>
          </a:p>
          <a:p>
            <a:pPr lvl="0"/>
            <a:r>
              <a:rPr lang="ru-RU">
                <a:solidFill>
                  <a:schemeClr val="tx1"/>
                </a:solidFill>
              </a:rPr>
              <a:t>3. В последней части сложного предложения 3 содержится составное именное сказуемое.</a:t>
            </a:r>
          </a:p>
          <a:p>
            <a:pPr lvl="0"/>
            <a:r>
              <a:rPr lang="ru-RU">
                <a:solidFill>
                  <a:schemeClr val="tx1"/>
                </a:solidFill>
              </a:rPr>
              <a:t>4. Предложение 4 простое.                                               </a:t>
            </a:r>
            <a:r>
              <a:rPr lang="ru-RU" b="1">
                <a:solidFill>
                  <a:srgbClr val="C00000"/>
                </a:solidFill>
              </a:rPr>
              <a:t>145</a:t>
            </a:r>
          </a:p>
          <a:p>
            <a:pPr lvl="0"/>
            <a:r>
              <a:rPr lang="ru-RU">
                <a:solidFill>
                  <a:schemeClr val="tx1"/>
                </a:solidFill>
              </a:rPr>
              <a:t>5. Предложение 5 содержит 3 (три) грамматические основы.</a:t>
            </a:r>
          </a:p>
          <a:p>
            <a:endParaRPr lang="ru-RU" sz="2800">
              <a:solidFill>
                <a:schemeClr val="tx1"/>
              </a:solidFill>
            </a:endParaRPr>
          </a:p>
        </p:txBody>
      </p:sp>
    </p:spTree>
    <p:extLst>
      <p:ext uri="{BB962C8B-B14F-4D97-AF65-F5344CB8AC3E}">
        <p14:creationId xmlns:p14="http://schemas.microsoft.com/office/powerpoint/2010/main" val="2966860224"/>
      </p:ext>
    </p:extLst>
  </p:cSld>
  <p:clrMapOvr>
    <a:masterClrMapping/>
  </p:clrMapOvr>
  <p:transition/>
  <p:timing/>
</p:sld>
</file>

<file path=ppt/slides/slide2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57610" y="0"/>
            <a:ext cx="8915399" cy="843938"/>
          </a:xfrm>
        </p:spPr>
        <p:txBody>
          <a:bodyPr/>
          <a:lstStyle/>
          <a:p>
            <a:pPr algn="ctr"/>
            <a:r>
              <a:rPr lang="ru-RU" b="1"/>
              <a:t>Задание 3.7</a:t>
            </a:r>
            <a:endParaRPr lang="ru-RU"/>
          </a:p>
        </p:txBody>
      </p:sp>
      <p:sp>
        <p:nvSpPr>
          <p:cNvPr id="3" name="Текст 2"/>
          <p:cNvSpPr>
            <a:spLocks noGrp="1"/>
          </p:cNvSpPr>
          <p:nvPr>
            <p:ph type="body" idx="1"/>
          </p:nvPr>
        </p:nvSpPr>
        <p:spPr>
          <a:xfrm>
            <a:off x="1642533" y="843938"/>
            <a:ext cx="10397067" cy="5878595"/>
          </a:xfrm>
        </p:spPr>
        <p:txBody>
          <a:bodyPr>
            <a:normAutofit fontScale="92500" lnSpcReduction="10000"/>
          </a:bodyPr>
          <a:lstStyle/>
          <a:p>
            <a:r>
              <a:rPr lang="ru-RU" b="1">
                <a:solidFill>
                  <a:schemeClr val="tx1"/>
                </a:solidFill>
              </a:rPr>
              <a:t>ВАРИАНТ 7.</a:t>
            </a:r>
            <a:r>
              <a:rPr lang="ru-RU">
                <a:solidFill>
                  <a:schemeClr val="tx1"/>
                </a:solidFill>
              </a:rPr>
              <a:t> Прочитайте текст и выполните задания 2,3.</a:t>
            </a:r>
          </a:p>
          <a:p>
            <a:r>
              <a:rPr lang="ru-RU">
                <a:solidFill>
                  <a:schemeClr val="tx1"/>
                </a:solidFill>
              </a:rPr>
              <a:t>(1)Бурый медведь обитает по всей лесной зоне, кроме юга Европейской части России, и местами в лесотундре. (2)Кожа у него тёмная, почти чёрного цвета, что способствует наименьшей теплоотдаче. (3)А мех полярных медведей выглядит белым, он лишён пигментной окраски, и шерстинки полые. (4)Медведь выглядит белым, потому что неровная внутренняя поверхность трубочек меха дробит свет и отражает его под различными углами, что и создаёт видимость белого цвета. (5)Летом мех может желтеть из-за постоянного воздействия солнечного света.</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осложнено однородными обстоятельствами и обособленным дополнением.</a:t>
            </a:r>
          </a:p>
          <a:p>
            <a:pPr lvl="0"/>
            <a:r>
              <a:rPr lang="ru-RU">
                <a:solidFill>
                  <a:schemeClr val="tx1"/>
                </a:solidFill>
              </a:rPr>
              <a:t>2. В сложном предложении 2 первая часть представлена односоставным назывным предложением.</a:t>
            </a:r>
          </a:p>
          <a:p>
            <a:pPr lvl="0"/>
            <a:r>
              <a:rPr lang="ru-RU">
                <a:solidFill>
                  <a:schemeClr val="tx1"/>
                </a:solidFill>
              </a:rPr>
              <a:t>3. Предложение 3 содержит 3 (три) грамматические основы.</a:t>
            </a:r>
          </a:p>
          <a:p>
            <a:pPr lvl="0"/>
            <a:r>
              <a:rPr lang="ru-RU">
                <a:solidFill>
                  <a:schemeClr val="tx1"/>
                </a:solidFill>
              </a:rPr>
              <a:t>4. Предложение 4 сложносочинённое.</a:t>
            </a:r>
          </a:p>
          <a:p>
            <a:pPr lvl="0"/>
            <a:r>
              <a:rPr lang="ru-RU">
                <a:solidFill>
                  <a:schemeClr val="tx1"/>
                </a:solidFill>
              </a:rPr>
              <a:t>5. Предложение 5 односоставное безличное.</a:t>
            </a:r>
          </a:p>
          <a:p>
            <a:endParaRPr lang="ru-RU"/>
          </a:p>
        </p:txBody>
      </p:sp>
    </p:spTree>
    <p:extLst>
      <p:ext uri="{BB962C8B-B14F-4D97-AF65-F5344CB8AC3E}">
        <p14:creationId xmlns:p14="http://schemas.microsoft.com/office/powerpoint/2010/main" val="1143873731"/>
      </p:ext>
    </p:extLst>
  </p:cSld>
  <p:clrMapOvr>
    <a:masterClrMapping/>
  </p:clrMapOvr>
  <p:transition/>
  <p:timing/>
</p:sld>
</file>

<file path=ppt/slides/slide2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57610" y="0"/>
            <a:ext cx="8915399" cy="843938"/>
          </a:xfrm>
        </p:spPr>
        <p:txBody>
          <a:bodyPr/>
          <a:lstStyle/>
          <a:p>
            <a:pPr algn="ctr"/>
            <a:r>
              <a:rPr lang="ru-RU" b="1"/>
              <a:t>Задание 3.7</a:t>
            </a:r>
            <a:endParaRPr lang="ru-RU"/>
          </a:p>
        </p:txBody>
      </p:sp>
      <p:sp>
        <p:nvSpPr>
          <p:cNvPr id="3" name="Текст 2"/>
          <p:cNvSpPr>
            <a:spLocks noGrp="1"/>
          </p:cNvSpPr>
          <p:nvPr>
            <p:ph type="body" idx="1"/>
          </p:nvPr>
        </p:nvSpPr>
        <p:spPr>
          <a:xfrm>
            <a:off x="1642533" y="843938"/>
            <a:ext cx="10397067" cy="5878595"/>
          </a:xfrm>
        </p:spPr>
        <p:txBody>
          <a:bodyPr>
            <a:normAutofit fontScale="92500" lnSpcReduction="10000"/>
          </a:bodyPr>
          <a:lstStyle/>
          <a:p>
            <a:r>
              <a:rPr lang="ru-RU" b="1">
                <a:solidFill>
                  <a:schemeClr val="tx1"/>
                </a:solidFill>
              </a:rPr>
              <a:t>ВАРИАНТ 7.</a:t>
            </a:r>
            <a:r>
              <a:rPr lang="ru-RU">
                <a:solidFill>
                  <a:schemeClr val="tx1"/>
                </a:solidFill>
              </a:rPr>
              <a:t> Прочитайте текст и выполните задания 2,3.</a:t>
            </a:r>
          </a:p>
          <a:p>
            <a:r>
              <a:rPr lang="ru-RU">
                <a:solidFill>
                  <a:schemeClr val="tx1"/>
                </a:solidFill>
              </a:rPr>
              <a:t>(1)Бурый медведь обитает по всей лесной зоне, кроме юга Европейской части России, и местами в лесотундре. (2)Кожа у него тёмная, почти чёрного цвета, что способствует наименьшей теплоотдаче. (3)А мех полярных медведей выглядит белым, он лишён пигментной окраски, и шерстинки полые. (4)Медведь выглядит белым, потому что неровная внутренняя поверхность трубочек меха дробит свет и отражает его под различными углами, что и создаёт видимость белого цвета. (5)Летом мех может желтеть из-за постоянного воздействия солнечного света.</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осложнено однородными обстоятельствами и обособленным дополнением.</a:t>
            </a:r>
          </a:p>
          <a:p>
            <a:pPr lvl="0"/>
            <a:r>
              <a:rPr lang="ru-RU">
                <a:solidFill>
                  <a:schemeClr val="tx1"/>
                </a:solidFill>
              </a:rPr>
              <a:t>2. В сложном предложении 2 первая часть представлена односоставным назывным предложением.</a:t>
            </a:r>
          </a:p>
          <a:p>
            <a:pPr lvl="0"/>
            <a:r>
              <a:rPr lang="ru-RU">
                <a:solidFill>
                  <a:schemeClr val="tx1"/>
                </a:solidFill>
              </a:rPr>
              <a:t>3. Предложение 3 содержит 3 (три) грамматические основы.</a:t>
            </a:r>
          </a:p>
          <a:p>
            <a:pPr lvl="0"/>
            <a:r>
              <a:rPr lang="ru-RU">
                <a:solidFill>
                  <a:schemeClr val="tx1"/>
                </a:solidFill>
              </a:rPr>
              <a:t>4. Предложение 4 сложносочинённое.                                           </a:t>
            </a:r>
            <a:r>
              <a:rPr lang="ru-RU" b="1">
                <a:solidFill>
                  <a:srgbClr val="C00000"/>
                </a:solidFill>
              </a:rPr>
              <a:t>13</a:t>
            </a:r>
          </a:p>
          <a:p>
            <a:pPr lvl="0"/>
            <a:r>
              <a:rPr lang="ru-RU">
                <a:solidFill>
                  <a:schemeClr val="tx1"/>
                </a:solidFill>
              </a:rPr>
              <a:t>5. Предложение 5 односоставное безличное.</a:t>
            </a:r>
          </a:p>
          <a:p>
            <a:endParaRPr lang="ru-RU"/>
          </a:p>
        </p:txBody>
      </p:sp>
    </p:spTree>
    <p:extLst>
      <p:ext uri="{BB962C8B-B14F-4D97-AF65-F5344CB8AC3E}">
        <p14:creationId xmlns:p14="http://schemas.microsoft.com/office/powerpoint/2010/main" val="3403727447"/>
      </p:ext>
    </p:extLst>
  </p:cSld>
  <p:clrMapOvr>
    <a:masterClrMapping/>
  </p:clrMapOvr>
  <p:transition/>
  <p:timing/>
</p:sld>
</file>

<file path=ppt/slides/slide2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57610" y="0"/>
            <a:ext cx="8915399" cy="843938"/>
          </a:xfrm>
        </p:spPr>
        <p:txBody>
          <a:bodyPr/>
          <a:lstStyle/>
          <a:p>
            <a:pPr algn="ctr"/>
            <a:r>
              <a:rPr lang="ru-RU" b="1"/>
              <a:t>Задание 3.8</a:t>
            </a:r>
            <a:endParaRPr lang="ru-RU"/>
          </a:p>
        </p:txBody>
      </p:sp>
      <p:sp>
        <p:nvSpPr>
          <p:cNvPr id="3" name="Текст 2"/>
          <p:cNvSpPr>
            <a:spLocks noGrp="1"/>
          </p:cNvSpPr>
          <p:nvPr>
            <p:ph type="body" idx="1"/>
          </p:nvPr>
        </p:nvSpPr>
        <p:spPr>
          <a:xfrm>
            <a:off x="1642533" y="843938"/>
            <a:ext cx="10397067" cy="5878595"/>
          </a:xfrm>
        </p:spPr>
        <p:txBody>
          <a:bodyPr>
            <a:normAutofit fontScale="92500" lnSpcReduction="10000"/>
          </a:bodyPr>
          <a:lstStyle/>
          <a:p>
            <a:r>
              <a:rPr lang="ru-RU" b="1">
                <a:solidFill>
                  <a:schemeClr val="tx1"/>
                </a:solidFill>
              </a:rPr>
              <a:t>ВАРИАНТ 8.</a:t>
            </a:r>
            <a:r>
              <a:rPr lang="ru-RU">
                <a:solidFill>
                  <a:schemeClr val="tx1"/>
                </a:solidFill>
              </a:rPr>
              <a:t> Прочитайте текст и выполните задания 2,3.</a:t>
            </a:r>
          </a:p>
          <a:p>
            <a:r>
              <a:rPr lang="ru-RU">
                <a:solidFill>
                  <a:schemeClr val="tx1"/>
                </a:solidFill>
              </a:rPr>
              <a:t>(1)Язык – это продукт общественной деятельности, отличительная особенность общества. (2)А зачем нужен язык? (3)Во-первых, для того, чтобы люди могли обмениваться мыслями во всякого рода совместной деятельности, то есть он нужен как средство общения; во-вторых, язык необходим для того, чтобы сохранять и закреплять коллективный опыт человечества, достижения человеческой практики. (4)Язык нужен для того, чтобы человек мог с его помощью выразить свои мысли, чувства, эмоции. (5)Без языка не было бы самого человека, потому что всё то, что есть в нём человеческого, связано с языком, выражается и закрепляется в языке.</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сложное бессоюзное.</a:t>
            </a:r>
          </a:p>
          <a:p>
            <a:pPr lvl="0"/>
            <a:r>
              <a:rPr lang="ru-RU">
                <a:solidFill>
                  <a:schemeClr val="tx1"/>
                </a:solidFill>
              </a:rPr>
              <a:t>2. Предложение 2 односоставное.</a:t>
            </a:r>
          </a:p>
          <a:p>
            <a:pPr lvl="0"/>
            <a:r>
              <a:rPr lang="ru-RU">
                <a:solidFill>
                  <a:schemeClr val="tx1"/>
                </a:solidFill>
              </a:rPr>
              <a:t>3. Первая часть сложного предложения 3 осложнена вводным словом.</a:t>
            </a:r>
          </a:p>
          <a:p>
            <a:pPr lvl="0"/>
            <a:r>
              <a:rPr lang="ru-RU">
                <a:solidFill>
                  <a:schemeClr val="tx1"/>
                </a:solidFill>
              </a:rPr>
              <a:t>4. В предложении 4 содержится 3 (три) грамматические основы.</a:t>
            </a:r>
          </a:p>
          <a:p>
            <a:pPr lvl="0"/>
            <a:r>
              <a:rPr lang="ru-RU">
                <a:solidFill>
                  <a:schemeClr val="tx1"/>
                </a:solidFill>
              </a:rPr>
              <a:t>5. Предложение 5 сложноподчинённое с последовательным подчинением придаточных.</a:t>
            </a:r>
          </a:p>
          <a:p>
            <a:endParaRPr lang="ru-RU"/>
          </a:p>
        </p:txBody>
      </p:sp>
    </p:spTree>
    <p:extLst>
      <p:ext uri="{BB962C8B-B14F-4D97-AF65-F5344CB8AC3E}">
        <p14:creationId xmlns:p14="http://schemas.microsoft.com/office/powerpoint/2010/main" val="360522472"/>
      </p:ext>
    </p:extLst>
  </p:cSld>
  <p:clrMapOvr>
    <a:masterClrMapping/>
  </p:clrMapOvr>
  <p:transition/>
  <p:timing/>
</p:sld>
</file>

<file path=ppt/slides/slide2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57610" y="0"/>
            <a:ext cx="8915399" cy="843938"/>
          </a:xfrm>
        </p:spPr>
        <p:txBody>
          <a:bodyPr/>
          <a:lstStyle/>
          <a:p>
            <a:pPr algn="ctr"/>
            <a:r>
              <a:rPr lang="ru-RU" b="1"/>
              <a:t>Задание 3.8</a:t>
            </a:r>
            <a:endParaRPr lang="ru-RU"/>
          </a:p>
        </p:txBody>
      </p:sp>
      <p:sp>
        <p:nvSpPr>
          <p:cNvPr id="3" name="Текст 2"/>
          <p:cNvSpPr>
            <a:spLocks noGrp="1"/>
          </p:cNvSpPr>
          <p:nvPr>
            <p:ph type="body" idx="1"/>
          </p:nvPr>
        </p:nvSpPr>
        <p:spPr>
          <a:xfrm>
            <a:off x="1642533" y="843938"/>
            <a:ext cx="10397067" cy="5878595"/>
          </a:xfrm>
        </p:spPr>
        <p:txBody>
          <a:bodyPr>
            <a:normAutofit fontScale="92500" lnSpcReduction="10000"/>
          </a:bodyPr>
          <a:lstStyle/>
          <a:p>
            <a:r>
              <a:rPr lang="ru-RU" b="1">
                <a:solidFill>
                  <a:schemeClr val="tx1"/>
                </a:solidFill>
              </a:rPr>
              <a:t>ВАРИАНТ 8.</a:t>
            </a:r>
            <a:r>
              <a:rPr lang="ru-RU">
                <a:solidFill>
                  <a:schemeClr val="tx1"/>
                </a:solidFill>
              </a:rPr>
              <a:t> Прочитайте текст и выполните задания 2,3.</a:t>
            </a:r>
          </a:p>
          <a:p>
            <a:r>
              <a:rPr lang="ru-RU">
                <a:solidFill>
                  <a:schemeClr val="tx1"/>
                </a:solidFill>
              </a:rPr>
              <a:t>(1)Язык – это продукт общественной деятельности, отличительная особенность общества. (2)А зачем нужен язык? (3)Во-первых, для того, чтобы люди могли обмениваться мыслями во всякого рода совместной деятельности, то есть он нужен как средство общения; во-вторых, язык необходим для того, чтобы сохранять и закреплять коллективный опыт человечества, достижения человеческой практики. (4)Язык нужен для того, чтобы человек мог с его помощью выразить свои мысли, чувства, эмоции. (5)Без языка не было бы самого человека, потому что всё то, что есть в нём человеческого, связано с языком, выражается и закрепляется в языке.</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сложное бессоюзное.</a:t>
            </a:r>
          </a:p>
          <a:p>
            <a:pPr lvl="0"/>
            <a:r>
              <a:rPr lang="ru-RU">
                <a:solidFill>
                  <a:schemeClr val="tx1"/>
                </a:solidFill>
              </a:rPr>
              <a:t>2. Предложение 2 односоставное.</a:t>
            </a:r>
          </a:p>
          <a:p>
            <a:pPr lvl="0"/>
            <a:r>
              <a:rPr lang="ru-RU">
                <a:solidFill>
                  <a:schemeClr val="tx1"/>
                </a:solidFill>
              </a:rPr>
              <a:t>3. Первая часть сложного предложения 3 осложнена вводным словом.</a:t>
            </a:r>
          </a:p>
          <a:p>
            <a:pPr lvl="0"/>
            <a:r>
              <a:rPr lang="ru-RU">
                <a:solidFill>
                  <a:schemeClr val="tx1"/>
                </a:solidFill>
              </a:rPr>
              <a:t>4. В предложении 4 содержится 3 (три) грамматические основы.                  </a:t>
            </a:r>
            <a:r>
              <a:rPr lang="ru-RU" b="1">
                <a:solidFill>
                  <a:srgbClr val="C00000"/>
                </a:solidFill>
              </a:rPr>
              <a:t>35</a:t>
            </a:r>
          </a:p>
          <a:p>
            <a:pPr lvl="0"/>
            <a:r>
              <a:rPr lang="ru-RU">
                <a:solidFill>
                  <a:schemeClr val="tx1"/>
                </a:solidFill>
              </a:rPr>
              <a:t>5. Предложение 5 сложноподчинённое с последовательным подчинением придаточных.</a:t>
            </a:r>
          </a:p>
          <a:p>
            <a:endParaRPr lang="ru-RU"/>
          </a:p>
        </p:txBody>
      </p:sp>
    </p:spTree>
    <p:extLst>
      <p:ext uri="{BB962C8B-B14F-4D97-AF65-F5344CB8AC3E}">
        <p14:creationId xmlns:p14="http://schemas.microsoft.com/office/powerpoint/2010/main" val="3392063613"/>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69313" y="144889"/>
            <a:ext cx="9728974" cy="1290506"/>
          </a:xfrm>
        </p:spPr>
        <p:txBody>
          <a:bodyPr>
            <a:normAutofit fontScale="90000"/>
          </a:bodyPr>
          <a:lstStyle/>
          <a:p>
            <a:pPr algn="ctr"/>
            <a:br>
              <a:rPr lang="ru-RU"/>
            </a:br>
            <a:r>
              <a:rPr lang="ru-RU" b="1"/>
              <a:t>Формулировка задания  ОГЭ </a:t>
            </a:r>
            <a:br>
              <a:rPr lang="ru-RU"/>
            </a:br>
          </a:p>
        </p:txBody>
      </p:sp>
      <p:sp>
        <p:nvSpPr>
          <p:cNvPr id="3" name="Текст 2"/>
          <p:cNvSpPr>
            <a:spLocks noGrp="1"/>
          </p:cNvSpPr>
          <p:nvPr>
            <p:ph type="body" idx="1"/>
          </p:nvPr>
        </p:nvSpPr>
        <p:spPr>
          <a:xfrm>
            <a:off x="1669313" y="822673"/>
            <a:ext cx="10431327" cy="5890438"/>
          </a:xfrm>
        </p:spPr>
        <p:txBody>
          <a:bodyPr>
            <a:normAutofit fontScale="92500" lnSpcReduction="10000"/>
          </a:bodyPr>
          <a:lstStyle/>
          <a:p>
            <a:br>
              <a:rPr lang="ru-RU" b="1">
                <a:solidFill>
                  <a:schemeClr val="tx1"/>
                </a:solidFill>
              </a:rPr>
            </a:br>
            <a:r>
              <a:rPr lang="ru-RU" b="1">
                <a:solidFill>
                  <a:schemeClr val="tx1"/>
                </a:solidFill>
              </a:rPr>
              <a:t>Прочитайте текст и выполните задания 2,3.</a:t>
            </a:r>
            <a:br>
              <a:rPr lang="ru-RU">
                <a:solidFill>
                  <a:schemeClr val="tx1"/>
                </a:solidFill>
              </a:rPr>
            </a:br>
            <a:br>
              <a:rPr lang="ru-RU">
                <a:solidFill>
                  <a:schemeClr val="tx1"/>
                </a:solidFill>
              </a:rPr>
            </a:br>
            <a:r>
              <a:rPr lang="ru-RU">
                <a:solidFill>
                  <a:schemeClr val="tx1"/>
                </a:solidFill>
              </a:rPr>
              <a:t>(1)Язык – это зеркало, которое стоит между нами и миром, отражая общие представления всех говорящих на нём. (2)Причём зеркало языка отражает не все свойства окружающей действительности, а только те, которые казались особенно важными предкам – носителям этого языка. (3)Так, в языках некоторых северных народов: эскимосов, чукчей, коряков ‒ существует множество названий снега. (4)Люди понимают: снег занимает в их жизни заметное место, его количество, состояние, цвет очень важны. (5)Каждый язык отражает картину мира и через грамматику, поэтому существуют языки, имеющие более тридцати падежей, которые служат способом указать точное положение предмета в пространстве.</a:t>
            </a:r>
            <a:br>
              <a:rPr lang="ru-RU">
                <a:solidFill>
                  <a:schemeClr val="tx1"/>
                </a:solidFill>
              </a:rPr>
            </a:br>
            <a:br>
              <a:rPr lang="ru-RU">
                <a:solidFill>
                  <a:schemeClr val="tx1"/>
                </a:solidFill>
              </a:rPr>
            </a:br>
            <a:r>
              <a:rPr lang="ru-RU" b="1">
                <a:solidFill>
                  <a:schemeClr val="tx1"/>
                </a:solidFill>
              </a:rPr>
              <a:t>Укажите варианты ответов, в которых даны верные характеристики предложений текста. Запишите номера ответов.</a:t>
            </a:r>
            <a:br>
              <a:rPr lang="ru-RU">
                <a:solidFill>
                  <a:schemeClr val="tx1"/>
                </a:solidFill>
              </a:rPr>
            </a:br>
            <a:r>
              <a:rPr lang="ru-RU">
                <a:solidFill>
                  <a:schemeClr val="tx1"/>
                </a:solidFill>
              </a:rPr>
              <a:t>1) Во второй части предложения 1 использовано составное глагольное сказуемое.</a:t>
            </a:r>
            <a:br>
              <a:rPr lang="ru-RU">
                <a:solidFill>
                  <a:schemeClr val="tx1"/>
                </a:solidFill>
              </a:rPr>
            </a:br>
            <a:r>
              <a:rPr lang="ru-RU">
                <a:solidFill>
                  <a:schemeClr val="tx1"/>
                </a:solidFill>
              </a:rPr>
              <a:t>2) Вторая часть сложного предложения 2 осложнена обособленным согласованным приложением.</a:t>
            </a:r>
            <a:br>
              <a:rPr lang="ru-RU">
                <a:solidFill>
                  <a:schemeClr val="tx1"/>
                </a:solidFill>
              </a:rPr>
            </a:br>
            <a:r>
              <a:rPr lang="ru-RU">
                <a:solidFill>
                  <a:schemeClr val="tx1"/>
                </a:solidFill>
              </a:rPr>
              <a:t>3) Предложение 3 простое двусоставное.</a:t>
            </a:r>
            <a:br>
              <a:rPr lang="ru-RU">
                <a:solidFill>
                  <a:schemeClr val="tx1"/>
                </a:solidFill>
              </a:rPr>
            </a:br>
            <a:r>
              <a:rPr lang="ru-RU">
                <a:solidFill>
                  <a:schemeClr val="tx1"/>
                </a:solidFill>
              </a:rPr>
              <a:t>4) В предложении 4 содержится три грамматические основы.</a:t>
            </a:r>
            <a:br>
              <a:rPr lang="ru-RU">
                <a:solidFill>
                  <a:schemeClr val="tx1"/>
                </a:solidFill>
              </a:rPr>
            </a:br>
            <a:r>
              <a:rPr lang="ru-RU">
                <a:solidFill>
                  <a:schemeClr val="tx1"/>
                </a:solidFill>
              </a:rPr>
              <a:t>5) Предложение 5 сложное с бессоюзной и союзной сочинительной связями между частями.</a:t>
            </a:r>
          </a:p>
        </p:txBody>
      </p:sp>
    </p:spTree>
    <p:extLst>
      <p:ext uri="{BB962C8B-B14F-4D97-AF65-F5344CB8AC3E}">
        <p14:creationId xmlns:p14="http://schemas.microsoft.com/office/powerpoint/2010/main" val="684240491"/>
      </p:ext>
    </p:extLst>
  </p:cSld>
  <p:clrMapOvr>
    <a:masterClrMapping/>
  </p:clrMapOvr>
  <p:transition/>
  <p:timing/>
</p:sld>
</file>

<file path=ppt/slides/slide3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5878" y="0"/>
            <a:ext cx="8915399" cy="673818"/>
          </a:xfrm>
        </p:spPr>
        <p:txBody>
          <a:bodyPr>
            <a:normAutofit fontScale="90000"/>
          </a:bodyPr>
          <a:lstStyle/>
          <a:p>
            <a:pPr algn="ctr"/>
            <a:r>
              <a:rPr lang="ru-RU" b="1"/>
              <a:t>Задание 3.9</a:t>
            </a:r>
            <a:endParaRPr lang="ru-RU"/>
          </a:p>
        </p:txBody>
      </p:sp>
      <p:sp>
        <p:nvSpPr>
          <p:cNvPr id="3" name="Текст 2"/>
          <p:cNvSpPr>
            <a:spLocks noGrp="1"/>
          </p:cNvSpPr>
          <p:nvPr>
            <p:ph type="body" idx="1"/>
          </p:nvPr>
        </p:nvSpPr>
        <p:spPr>
          <a:xfrm>
            <a:off x="1574800" y="673818"/>
            <a:ext cx="10397067" cy="6014849"/>
          </a:xfrm>
        </p:spPr>
        <p:txBody>
          <a:bodyPr>
            <a:normAutofit fontScale="92500" lnSpcReduction="10000"/>
          </a:bodyPr>
          <a:lstStyle/>
          <a:p>
            <a:r>
              <a:rPr lang="ru-RU" b="1">
                <a:solidFill>
                  <a:schemeClr val="tx1"/>
                </a:solidFill>
              </a:rPr>
              <a:t>ВАРИАНТ 9.</a:t>
            </a:r>
            <a:r>
              <a:rPr lang="ru-RU">
                <a:solidFill>
                  <a:schemeClr val="tx1"/>
                </a:solidFill>
              </a:rPr>
              <a:t> Прочитайте текст и выполните задания 2,3.</a:t>
            </a:r>
          </a:p>
          <a:p>
            <a:r>
              <a:rPr lang="ru-RU">
                <a:solidFill>
                  <a:schemeClr val="tx1"/>
                </a:solidFill>
              </a:rPr>
              <a:t>(1)Кто из нас в детстве не мечтал стать отважным путешественником, чтобы, ступив на неизведанные земли, рассказать затем соотечественникам об открытых таинственных племенах и о своих удивительных, полных романтики и риска приключениях! (2)Путешественник – это первооткрыватель, своеобразный «сталкер» (если пользоваться терминологией братьев Стругацких). (3)Популяризируя новые маршруты, под иным углом показывая старые, он прокладывает путь своим современникам. (4)Это нам демонстрирует лишь одну из задач путешественника. (5)Только спустя много лет я уяснил для себя совершенно определённо: путешествие – это не только романтика, но и тяжёлое испытание не столько сил, сколько духа.</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содержит 3 (три) грамматические основы.</a:t>
            </a:r>
          </a:p>
          <a:p>
            <a:pPr lvl="0"/>
            <a:r>
              <a:rPr lang="ru-RU">
                <a:solidFill>
                  <a:schemeClr val="tx1"/>
                </a:solidFill>
              </a:rPr>
              <a:t>2. Предложение 2 простое, односоставное.</a:t>
            </a:r>
          </a:p>
          <a:p>
            <a:pPr lvl="0"/>
            <a:r>
              <a:rPr lang="ru-RU">
                <a:solidFill>
                  <a:schemeClr val="tx1"/>
                </a:solidFill>
              </a:rPr>
              <a:t>3. Предложение 3 осложнено однородными обособленными обстоятельствами, выраженными деепричастными оборотами.</a:t>
            </a:r>
          </a:p>
          <a:p>
            <a:pPr lvl="0"/>
            <a:r>
              <a:rPr lang="ru-RU">
                <a:solidFill>
                  <a:schemeClr val="tx1"/>
                </a:solidFill>
              </a:rPr>
              <a:t>4. Предложение 4 простое.</a:t>
            </a:r>
          </a:p>
          <a:p>
            <a:pPr lvl="0"/>
            <a:r>
              <a:rPr lang="ru-RU">
                <a:solidFill>
                  <a:schemeClr val="tx1"/>
                </a:solidFill>
              </a:rPr>
              <a:t>5. Предложение 5 сложное бессоюзное.</a:t>
            </a:r>
          </a:p>
          <a:p>
            <a:endParaRPr lang="ru-RU" sz="2800"/>
          </a:p>
        </p:txBody>
      </p:sp>
    </p:spTree>
    <p:extLst>
      <p:ext uri="{BB962C8B-B14F-4D97-AF65-F5344CB8AC3E}">
        <p14:creationId xmlns:p14="http://schemas.microsoft.com/office/powerpoint/2010/main" val="1471859237"/>
      </p:ext>
    </p:extLst>
  </p:cSld>
  <p:clrMapOvr>
    <a:masterClrMapping/>
  </p:clrMapOvr>
  <p:transition/>
  <p:timing/>
</p:sld>
</file>

<file path=ppt/slides/slide3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5878" y="0"/>
            <a:ext cx="8915399" cy="673818"/>
          </a:xfrm>
        </p:spPr>
        <p:txBody>
          <a:bodyPr>
            <a:normAutofit fontScale="90000"/>
          </a:bodyPr>
          <a:lstStyle/>
          <a:p>
            <a:pPr algn="ctr"/>
            <a:r>
              <a:rPr lang="ru-RU" b="1"/>
              <a:t>Задание 3.9</a:t>
            </a:r>
            <a:endParaRPr lang="ru-RU"/>
          </a:p>
        </p:txBody>
      </p:sp>
      <p:sp>
        <p:nvSpPr>
          <p:cNvPr id="3" name="Текст 2"/>
          <p:cNvSpPr>
            <a:spLocks noGrp="1"/>
          </p:cNvSpPr>
          <p:nvPr>
            <p:ph type="body" idx="1"/>
          </p:nvPr>
        </p:nvSpPr>
        <p:spPr>
          <a:xfrm>
            <a:off x="1574800" y="673818"/>
            <a:ext cx="10397067" cy="6014849"/>
          </a:xfrm>
        </p:spPr>
        <p:txBody>
          <a:bodyPr>
            <a:normAutofit fontScale="92500" lnSpcReduction="10000"/>
          </a:bodyPr>
          <a:lstStyle/>
          <a:p>
            <a:r>
              <a:rPr lang="ru-RU" b="1">
                <a:solidFill>
                  <a:schemeClr val="tx1"/>
                </a:solidFill>
              </a:rPr>
              <a:t>ВАРИАНТ 9.</a:t>
            </a:r>
            <a:r>
              <a:rPr lang="ru-RU">
                <a:solidFill>
                  <a:schemeClr val="tx1"/>
                </a:solidFill>
              </a:rPr>
              <a:t> Прочитайте текст и выполните задания 2,3.</a:t>
            </a:r>
          </a:p>
          <a:p>
            <a:r>
              <a:rPr lang="ru-RU">
                <a:solidFill>
                  <a:schemeClr val="tx1"/>
                </a:solidFill>
              </a:rPr>
              <a:t>(1)Кто из нас в детстве не мечтал стать отважным путешественником, чтобы, ступив на неизведанные земли, рассказать затем соотечественникам об открытых таинственных племенах и о своих удивительных, полных романтики и риска приключениях! (2)Путешественник – это первооткрыватель, своеобразный «сталкер» (если пользоваться терминологией братьев Стругацких). (3)Популяризируя новые маршруты, под иным углом показывая старые, он прокладывает путь своим современникам. (4)Это нам демонстрирует лишь одну из задач путешественника. (5)Только спустя много лет я уяснил для себя совершенно определённо: путешествие – это не только романтика, но и тяжёлое испытание не столько сил, сколько духа.</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содержит 3 (три) грамматические основы.</a:t>
            </a:r>
          </a:p>
          <a:p>
            <a:pPr lvl="0"/>
            <a:r>
              <a:rPr lang="ru-RU">
                <a:solidFill>
                  <a:schemeClr val="tx1"/>
                </a:solidFill>
              </a:rPr>
              <a:t>2. Предложение 2 простое, односоставное.</a:t>
            </a:r>
          </a:p>
          <a:p>
            <a:pPr lvl="0"/>
            <a:r>
              <a:rPr lang="ru-RU">
                <a:solidFill>
                  <a:schemeClr val="tx1"/>
                </a:solidFill>
              </a:rPr>
              <a:t>3. Предложение 3 осложнено однородными обособленными обстоятельствами, выраженными деепричастными оборотами.</a:t>
            </a:r>
          </a:p>
          <a:p>
            <a:pPr lvl="0"/>
            <a:r>
              <a:rPr lang="ru-RU">
                <a:solidFill>
                  <a:schemeClr val="tx1"/>
                </a:solidFill>
              </a:rPr>
              <a:t>4. Предложение 4 простое.                                                  </a:t>
            </a:r>
            <a:r>
              <a:rPr lang="ru-RU" b="1">
                <a:solidFill>
                  <a:srgbClr val="C00000"/>
                </a:solidFill>
              </a:rPr>
              <a:t> 345</a:t>
            </a:r>
          </a:p>
          <a:p>
            <a:pPr lvl="0"/>
            <a:r>
              <a:rPr lang="ru-RU">
                <a:solidFill>
                  <a:schemeClr val="tx1"/>
                </a:solidFill>
              </a:rPr>
              <a:t>5. Предложение 5 сложное бессоюзное.</a:t>
            </a:r>
          </a:p>
          <a:p>
            <a:endParaRPr lang="ru-RU" sz="2800"/>
          </a:p>
        </p:txBody>
      </p:sp>
    </p:spTree>
    <p:extLst>
      <p:ext uri="{BB962C8B-B14F-4D97-AF65-F5344CB8AC3E}">
        <p14:creationId xmlns:p14="http://schemas.microsoft.com/office/powerpoint/2010/main" val="4266804273"/>
      </p:ext>
    </p:extLst>
  </p:cSld>
  <p:clrMapOvr>
    <a:masterClrMapping/>
  </p:clrMapOvr>
  <p:transition/>
  <p:timing/>
</p:sld>
</file>

<file path=ppt/slides/slide3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5878" y="0"/>
            <a:ext cx="8915399" cy="673818"/>
          </a:xfrm>
        </p:spPr>
        <p:txBody>
          <a:bodyPr>
            <a:normAutofit fontScale="90000"/>
          </a:bodyPr>
          <a:lstStyle/>
          <a:p>
            <a:pPr algn="ctr"/>
            <a:r>
              <a:rPr lang="ru-RU" b="1"/>
              <a:t>Задание 3.10</a:t>
            </a:r>
            <a:endParaRPr lang="ru-RU"/>
          </a:p>
        </p:txBody>
      </p:sp>
      <p:sp>
        <p:nvSpPr>
          <p:cNvPr id="3" name="Текст 2"/>
          <p:cNvSpPr>
            <a:spLocks noGrp="1"/>
          </p:cNvSpPr>
          <p:nvPr>
            <p:ph type="body" idx="1"/>
          </p:nvPr>
        </p:nvSpPr>
        <p:spPr>
          <a:xfrm>
            <a:off x="1574800" y="673818"/>
            <a:ext cx="10397067" cy="6014849"/>
          </a:xfrm>
        </p:spPr>
        <p:txBody>
          <a:bodyPr>
            <a:normAutofit fontScale="92500"/>
          </a:bodyPr>
          <a:lstStyle/>
          <a:p>
            <a:r>
              <a:rPr lang="ru-RU" b="1">
                <a:solidFill>
                  <a:schemeClr val="tx1"/>
                </a:solidFill>
              </a:rPr>
              <a:t>ВАРИАНТ 10.</a:t>
            </a:r>
            <a:r>
              <a:rPr lang="ru-RU">
                <a:solidFill>
                  <a:schemeClr val="tx1"/>
                </a:solidFill>
              </a:rPr>
              <a:t> Прочитайте текст и выполните задания 2,3.</a:t>
            </a:r>
          </a:p>
          <a:p>
            <a:r>
              <a:rPr lang="ru-RU">
                <a:solidFill>
                  <a:schemeClr val="tx1"/>
                </a:solidFill>
              </a:rPr>
              <a:t>(1)Одним из признаков лженаучных обобщений является отрицание опыта и теории всей предыдущей науки. (2)На самом деле с этим нельзя согласиться: новое в науке никогда не бывает просто отрицанием старого. (3)Новое – это лишь существенное изменение, углубление и обобщение старого в связи с новыми сферами исследования. (4)Если бы новая теория начисто отрицала сложившиеся знания, наука вообще не смогла бы развиваться. (5)Без опоры на достижения предшественников любая фантастическая концепция стала бы претендовать на истину, и стал бы возможен полный разгул воображения и чувств учёного.</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простое, осложнённое однородными членами предложения.</a:t>
            </a:r>
          </a:p>
          <a:p>
            <a:pPr lvl="0"/>
            <a:r>
              <a:rPr lang="ru-RU">
                <a:solidFill>
                  <a:schemeClr val="tx1"/>
                </a:solidFill>
              </a:rPr>
              <a:t>2. Предложение 2 сложное бессоюзное.</a:t>
            </a:r>
          </a:p>
          <a:p>
            <a:pPr lvl="0"/>
            <a:r>
              <a:rPr lang="ru-RU">
                <a:solidFill>
                  <a:schemeClr val="tx1"/>
                </a:solidFill>
              </a:rPr>
              <a:t>3. В предложении 3 содержится 2 (две) грамматические основы.</a:t>
            </a:r>
          </a:p>
          <a:p>
            <a:pPr lvl="0"/>
            <a:r>
              <a:rPr lang="ru-RU">
                <a:solidFill>
                  <a:schemeClr val="tx1"/>
                </a:solidFill>
              </a:rPr>
              <a:t>4. Предложение 4 сложноподчинённое с придаточным причины.</a:t>
            </a:r>
          </a:p>
          <a:p>
            <a:pPr lvl="0"/>
            <a:r>
              <a:rPr lang="ru-RU">
                <a:solidFill>
                  <a:schemeClr val="tx1"/>
                </a:solidFill>
              </a:rPr>
              <a:t>5. В сложном предложении 5 первая часть содержит составное глагольное сказуемое.</a:t>
            </a:r>
          </a:p>
          <a:p>
            <a:endParaRPr lang="ru-RU" sz="2800"/>
          </a:p>
        </p:txBody>
      </p:sp>
    </p:spTree>
    <p:extLst>
      <p:ext uri="{BB962C8B-B14F-4D97-AF65-F5344CB8AC3E}">
        <p14:creationId xmlns:p14="http://schemas.microsoft.com/office/powerpoint/2010/main" val="3624034941"/>
      </p:ext>
    </p:extLst>
  </p:cSld>
  <p:clrMapOvr>
    <a:masterClrMapping/>
  </p:clrMapOvr>
  <p:transition/>
  <p:timing/>
</p:sld>
</file>

<file path=ppt/slides/slide3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165878" y="0"/>
            <a:ext cx="8915399" cy="673818"/>
          </a:xfrm>
        </p:spPr>
        <p:txBody>
          <a:bodyPr>
            <a:normAutofit fontScale="90000"/>
          </a:bodyPr>
          <a:lstStyle/>
          <a:p>
            <a:pPr algn="ctr"/>
            <a:r>
              <a:rPr lang="ru-RU" b="1"/>
              <a:t>Задание 3.10</a:t>
            </a:r>
            <a:endParaRPr lang="ru-RU"/>
          </a:p>
        </p:txBody>
      </p:sp>
      <p:sp>
        <p:nvSpPr>
          <p:cNvPr id="3" name="Текст 2"/>
          <p:cNvSpPr>
            <a:spLocks noGrp="1"/>
          </p:cNvSpPr>
          <p:nvPr>
            <p:ph type="body" idx="1"/>
          </p:nvPr>
        </p:nvSpPr>
        <p:spPr>
          <a:xfrm>
            <a:off x="1574800" y="673818"/>
            <a:ext cx="10397067" cy="6014849"/>
          </a:xfrm>
        </p:spPr>
        <p:txBody>
          <a:bodyPr>
            <a:normAutofit fontScale="92500"/>
          </a:bodyPr>
          <a:lstStyle/>
          <a:p>
            <a:r>
              <a:rPr lang="ru-RU" b="1">
                <a:solidFill>
                  <a:schemeClr val="tx1"/>
                </a:solidFill>
              </a:rPr>
              <a:t>ВАРИАНТ 10.</a:t>
            </a:r>
            <a:r>
              <a:rPr lang="ru-RU">
                <a:solidFill>
                  <a:schemeClr val="tx1"/>
                </a:solidFill>
              </a:rPr>
              <a:t> Прочитайте текст и выполните задания 2,3.</a:t>
            </a:r>
          </a:p>
          <a:p>
            <a:r>
              <a:rPr lang="ru-RU">
                <a:solidFill>
                  <a:schemeClr val="tx1"/>
                </a:solidFill>
              </a:rPr>
              <a:t>(1)Одним из признаков лженаучных обобщений является отрицание опыта и теории всей предыдущей науки. (2)На самом деле с этим нельзя согласиться: новое в науке никогда не бывает просто отрицанием старого. (3)Новое – это лишь существенное изменение, углубление и обобщение старого в связи с новыми сферами исследования. (4)Если бы новая теория начисто отрицала сложившиеся знания, наука вообще не смогла бы развиваться. (5)Без опоры на достижения предшественников любая фантастическая концепция стала бы претендовать на истину, и стал бы возможен полный разгул воображения и чувств учёного.</a:t>
            </a:r>
          </a:p>
          <a:p>
            <a:r>
              <a:rPr lang="ru-RU" b="1">
                <a:solidFill>
                  <a:schemeClr val="tx1"/>
                </a:solidFill>
              </a:rPr>
              <a:t>Задание 3.</a:t>
            </a:r>
            <a:r>
              <a:rPr lang="ru-RU">
                <a:solidFill>
                  <a:schemeClr val="tx1"/>
                </a:solidFill>
              </a:rPr>
              <a:t> Укажите варианты ответов, в которых дано верное утверждение. Запишите номера ответов.</a:t>
            </a:r>
          </a:p>
          <a:p>
            <a:pPr lvl="0"/>
            <a:r>
              <a:rPr lang="ru-RU">
                <a:solidFill>
                  <a:schemeClr val="tx1"/>
                </a:solidFill>
              </a:rPr>
              <a:t>1. Предложение 1 простое, осложнённое однородными членами предложения.</a:t>
            </a:r>
          </a:p>
          <a:p>
            <a:pPr lvl="0"/>
            <a:r>
              <a:rPr lang="ru-RU">
                <a:solidFill>
                  <a:schemeClr val="tx1"/>
                </a:solidFill>
              </a:rPr>
              <a:t>2. Предложение 2 сложное бессоюзное.</a:t>
            </a:r>
          </a:p>
          <a:p>
            <a:pPr lvl="0"/>
            <a:r>
              <a:rPr lang="ru-RU">
                <a:solidFill>
                  <a:schemeClr val="tx1"/>
                </a:solidFill>
              </a:rPr>
              <a:t>3. В предложении 3 содержится 2 (две) грамматические основы.</a:t>
            </a:r>
          </a:p>
          <a:p>
            <a:pPr lvl="0"/>
            <a:r>
              <a:rPr lang="ru-RU">
                <a:solidFill>
                  <a:schemeClr val="tx1"/>
                </a:solidFill>
              </a:rPr>
              <a:t>4. Предложение 4 сложноподчинённое с придаточным причины.            </a:t>
            </a:r>
            <a:r>
              <a:rPr lang="ru-RU" b="1">
                <a:solidFill>
                  <a:srgbClr val="C00000"/>
                </a:solidFill>
              </a:rPr>
              <a:t>125</a:t>
            </a:r>
          </a:p>
          <a:p>
            <a:pPr lvl="0"/>
            <a:r>
              <a:rPr lang="ru-RU">
                <a:solidFill>
                  <a:schemeClr val="tx1"/>
                </a:solidFill>
              </a:rPr>
              <a:t>5. В сложном предложении 5 первая часть содержит составное глагольное сказуемое.</a:t>
            </a:r>
          </a:p>
          <a:p>
            <a:endParaRPr lang="ru-RU" sz="2800"/>
          </a:p>
        </p:txBody>
      </p:sp>
    </p:spTree>
    <p:extLst>
      <p:ext uri="{BB962C8B-B14F-4D97-AF65-F5344CB8AC3E}">
        <p14:creationId xmlns:p14="http://schemas.microsoft.com/office/powerpoint/2010/main" val="3958992839"/>
      </p:ext>
    </p:extLst>
  </p:cSld>
  <p:clrMapOvr>
    <a:masterClrMapping/>
  </p:clrMapOvr>
  <p:transition/>
  <p:timing/>
</p:sld>
</file>

<file path=ppt/slides/slide3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305845" y="1379021"/>
            <a:ext cx="8911687" cy="4149909"/>
          </a:xfrm>
        </p:spPr>
        <p:txBody>
          <a:bodyPr/>
          <a:lstStyle/>
          <a:p>
            <a:pPr algn="ctr"/>
            <a:r>
              <a:rPr lang="ru-RU">
                <a:solidFill>
                  <a:schemeClr val="tx1"/>
                </a:solidFill>
              </a:rPr>
              <a:t>Работу выполнила </a:t>
            </a:r>
            <a:br>
              <a:rPr lang="ru-RU">
                <a:solidFill>
                  <a:schemeClr val="tx1"/>
                </a:solidFill>
              </a:rPr>
            </a:br>
            <a:r>
              <a:rPr lang="ru-RU">
                <a:solidFill>
                  <a:schemeClr val="tx1"/>
                </a:solidFill>
              </a:rPr>
              <a:t>учитель русского языка и литературы</a:t>
            </a:r>
            <a:br>
              <a:rPr lang="ru-RU">
                <a:solidFill>
                  <a:schemeClr val="tx1"/>
                </a:solidFill>
              </a:rPr>
            </a:br>
            <a:r>
              <a:rPr lang="ru-RU">
                <a:solidFill>
                  <a:schemeClr val="tx1"/>
                </a:solidFill>
              </a:rPr>
              <a:t> ГБПОУ «1-й МОК»</a:t>
            </a:r>
            <a:br>
              <a:rPr lang="ru-RU">
                <a:solidFill>
                  <a:schemeClr val="tx1"/>
                </a:solidFill>
              </a:rPr>
            </a:br>
            <a:r>
              <a:rPr lang="ru-RU">
                <a:solidFill>
                  <a:schemeClr val="tx1"/>
                </a:solidFill>
              </a:rPr>
              <a:t> г. Москвы </a:t>
            </a:r>
            <a:br>
              <a:rPr lang="ru-RU">
                <a:solidFill>
                  <a:schemeClr val="tx1"/>
                </a:solidFill>
              </a:rPr>
            </a:br>
            <a:r>
              <a:rPr lang="ru-RU">
                <a:solidFill>
                  <a:schemeClr val="tx1"/>
                </a:solidFill>
              </a:rPr>
              <a:t>Немцева Л.В.</a:t>
            </a:r>
          </a:p>
        </p:txBody>
      </p:sp>
    </p:spTree>
    <p:extLst>
      <p:ext uri="{BB962C8B-B14F-4D97-AF65-F5344CB8AC3E}">
        <p14:creationId xmlns:p14="http://schemas.microsoft.com/office/powerpoint/2010/main" val="3444502656"/>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669313" y="492472"/>
            <a:ext cx="9728974" cy="777527"/>
          </a:xfrm>
        </p:spPr>
        <p:txBody>
          <a:bodyPr>
            <a:normAutofit fontScale="90000"/>
          </a:bodyPr>
          <a:lstStyle/>
          <a:p>
            <a:pPr algn="ctr"/>
            <a:br>
              <a:rPr lang="ru-RU"/>
            </a:br>
            <a:r>
              <a:rPr lang="ru-RU" b="1"/>
              <a:t>Формулировка задания  ОГЭ </a:t>
            </a:r>
            <a:br>
              <a:rPr lang="ru-RU"/>
            </a:br>
          </a:p>
        </p:txBody>
      </p:sp>
      <p:sp>
        <p:nvSpPr>
          <p:cNvPr id="3" name="Текст 2"/>
          <p:cNvSpPr>
            <a:spLocks noGrp="1"/>
          </p:cNvSpPr>
          <p:nvPr>
            <p:ph type="body" idx="1"/>
          </p:nvPr>
        </p:nvSpPr>
        <p:spPr>
          <a:xfrm>
            <a:off x="1669313" y="677333"/>
            <a:ext cx="10431327" cy="6035778"/>
          </a:xfrm>
        </p:spPr>
        <p:txBody>
          <a:bodyPr>
            <a:normAutofit fontScale="92500" lnSpcReduction="10000"/>
          </a:bodyPr>
          <a:lstStyle/>
          <a:p>
            <a:br>
              <a:rPr lang="ru-RU" b="1">
                <a:solidFill>
                  <a:schemeClr val="tx1"/>
                </a:solidFill>
              </a:rPr>
            </a:br>
            <a:r>
              <a:rPr lang="ru-RU" b="1">
                <a:solidFill>
                  <a:schemeClr val="tx1"/>
                </a:solidFill>
              </a:rPr>
              <a:t>Прочитайте текст и выполните задания 2,3.</a:t>
            </a:r>
            <a:br>
              <a:rPr lang="ru-RU">
                <a:solidFill>
                  <a:schemeClr val="tx1"/>
                </a:solidFill>
              </a:rPr>
            </a:br>
            <a:br>
              <a:rPr lang="ru-RU">
                <a:solidFill>
                  <a:schemeClr val="tx1"/>
                </a:solidFill>
              </a:rPr>
            </a:br>
            <a:r>
              <a:rPr lang="ru-RU">
                <a:solidFill>
                  <a:schemeClr val="tx1"/>
                </a:solidFill>
              </a:rPr>
              <a:t>(1)Язык – это зеркало, которое стоит между нами и миром, отражая общие представления всех говорящих на нём. (2)Причём зеркало языка отражает не все свойства окружающей действительности, а только те, которые казались особенно важными предкам – носителям этого языка. (3)Так, в языках некоторых северных народов: эскимосов, чукчей, коряков ‒ существует множество названий снега. (4)Люди понимают: снег занимает в их жизни заметное место, его количество, состояние, цвет очень важны. (5)Каждый язык отражает картину мира и через грамматику, поэтому существуют языки, имеющие более тридцати падежей, которые служат способом указать точное положение предмета в пространстве.</a:t>
            </a:r>
            <a:br>
              <a:rPr lang="ru-RU">
                <a:solidFill>
                  <a:schemeClr val="tx1"/>
                </a:solidFill>
              </a:rPr>
            </a:br>
            <a:br>
              <a:rPr lang="ru-RU">
                <a:solidFill>
                  <a:schemeClr val="tx1"/>
                </a:solidFill>
              </a:rPr>
            </a:br>
            <a:r>
              <a:rPr lang="ru-RU" b="1">
                <a:solidFill>
                  <a:schemeClr val="tx1"/>
                </a:solidFill>
              </a:rPr>
              <a:t>Укажите варианты ответов, в которых даны верные характеристики предложений текста. Запишите номера ответов.</a:t>
            </a:r>
            <a:br>
              <a:rPr lang="ru-RU">
                <a:solidFill>
                  <a:schemeClr val="tx1"/>
                </a:solidFill>
              </a:rPr>
            </a:br>
            <a:r>
              <a:rPr lang="ru-RU">
                <a:solidFill>
                  <a:schemeClr val="tx1"/>
                </a:solidFill>
              </a:rPr>
              <a:t>1) Во второй части предложения 1 использовано составное глагольное сказуемое.</a:t>
            </a:r>
            <a:br>
              <a:rPr lang="ru-RU">
                <a:solidFill>
                  <a:schemeClr val="tx1"/>
                </a:solidFill>
              </a:rPr>
            </a:br>
            <a:r>
              <a:rPr lang="ru-RU">
                <a:solidFill>
                  <a:schemeClr val="tx1"/>
                </a:solidFill>
              </a:rPr>
              <a:t>2) Вторая часть сложного предложения 2 осложнена обособленным согласованным приложением.</a:t>
            </a:r>
            <a:br>
              <a:rPr lang="ru-RU">
                <a:solidFill>
                  <a:schemeClr val="tx1"/>
                </a:solidFill>
              </a:rPr>
            </a:br>
            <a:r>
              <a:rPr lang="ru-RU">
                <a:solidFill>
                  <a:schemeClr val="tx1"/>
                </a:solidFill>
              </a:rPr>
              <a:t>3) Предложение 3 простое двусоставное.</a:t>
            </a:r>
            <a:br>
              <a:rPr lang="ru-RU">
                <a:solidFill>
                  <a:schemeClr val="tx1"/>
                </a:solidFill>
              </a:rPr>
            </a:br>
            <a:r>
              <a:rPr lang="ru-RU">
                <a:solidFill>
                  <a:schemeClr val="tx1"/>
                </a:solidFill>
              </a:rPr>
              <a:t>4) В предложении 4 содержится три грамматические основы.</a:t>
            </a:r>
            <a:br>
              <a:rPr lang="ru-RU">
                <a:solidFill>
                  <a:schemeClr val="tx1"/>
                </a:solidFill>
              </a:rPr>
            </a:br>
            <a:r>
              <a:rPr lang="ru-RU">
                <a:solidFill>
                  <a:schemeClr val="tx1"/>
                </a:solidFill>
              </a:rPr>
              <a:t>5) Предложение 5 сложное с бессоюзной и союзной сочинительной связями между частями.                                      </a:t>
            </a:r>
            <a:r>
              <a:rPr lang="ru-RU" b="1">
                <a:solidFill>
                  <a:srgbClr val="C00000"/>
                </a:solidFill>
              </a:rPr>
              <a:t>234</a:t>
            </a:r>
          </a:p>
        </p:txBody>
      </p:sp>
    </p:spTree>
    <p:extLst>
      <p:ext uri="{BB962C8B-B14F-4D97-AF65-F5344CB8AC3E}">
        <p14:creationId xmlns:p14="http://schemas.microsoft.com/office/powerpoint/2010/main" val="2055213016"/>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860698" y="127589"/>
            <a:ext cx="8915399" cy="830847"/>
          </a:xfrm>
        </p:spPr>
        <p:txBody>
          <a:bodyPr/>
          <a:lstStyle/>
          <a:p>
            <a:pPr algn="ctr"/>
            <a:r>
              <a:rPr lang="ru-RU" b="1"/>
              <a:t>Задание 3 ОГЭ. Теория.</a:t>
            </a:r>
          </a:p>
        </p:txBody>
      </p:sp>
      <p:sp>
        <p:nvSpPr>
          <p:cNvPr id="3" name="Текст 2"/>
          <p:cNvSpPr>
            <a:spLocks noGrp="1"/>
          </p:cNvSpPr>
          <p:nvPr>
            <p:ph type="body" idx="1"/>
          </p:nvPr>
        </p:nvSpPr>
        <p:spPr>
          <a:xfrm>
            <a:off x="1531088" y="1148317"/>
            <a:ext cx="10220645" cy="5571460"/>
          </a:xfrm>
        </p:spPr>
        <p:txBody>
          <a:bodyPr>
            <a:normAutofit/>
          </a:bodyPr>
          <a:lstStyle/>
          <a:p>
            <a:pPr marL="342900" indent="-342900">
              <a:buFont typeface="Wingdings" panose="05000000000000000000" pitchFamily="2" charset="2"/>
              <a:buChar char="q"/>
            </a:pPr>
            <a:r>
              <a:rPr lang="ru-RU" sz="2400" b="1">
                <a:solidFill>
                  <a:schemeClr val="tx1"/>
                </a:solidFill>
              </a:rPr>
              <a:t>Член предложения </a:t>
            </a:r>
            <a:r>
              <a:rPr lang="ru-RU" sz="2400">
                <a:solidFill>
                  <a:schemeClr val="tx1"/>
                </a:solidFill>
              </a:rPr>
              <a:t>– это минимальная синтаксическая величина, предел членения простого предложения: </a:t>
            </a:r>
            <a:r>
              <a:rPr lang="ru-RU" sz="2400" i="1">
                <a:solidFill>
                  <a:schemeClr val="tx1"/>
                </a:solidFill>
              </a:rPr>
              <a:t>«Члены предложения - структурно-семантические компоненты, связанные друг с другом синтаксическими отношениями. </a:t>
            </a:r>
          </a:p>
          <a:p>
            <a:pPr marL="342900" indent="-342900">
              <a:buFont typeface="Wingdings" panose="05000000000000000000" pitchFamily="2" charset="2"/>
              <a:buChar char="q"/>
            </a:pPr>
            <a:r>
              <a:rPr lang="ru-RU" sz="2400" i="1">
                <a:solidFill>
                  <a:schemeClr val="tx1"/>
                </a:solidFill>
              </a:rPr>
              <a:t>Синтаксическая роль – это место члена предложения, определяемое структурой мысли и валентностными свойствами входящих в предложение слов»</a:t>
            </a:r>
            <a:r>
              <a:rPr lang="ru-RU" sz="2400">
                <a:solidFill>
                  <a:schemeClr val="tx1"/>
                </a:solidFill>
              </a:rPr>
              <a:t> (по Бабайцевой).</a:t>
            </a:r>
          </a:p>
          <a:p>
            <a:pPr marL="342900" indent="-342900">
              <a:buFont typeface="Wingdings" panose="05000000000000000000" pitchFamily="2" charset="2"/>
              <a:buChar char="q"/>
            </a:pPr>
            <a:r>
              <a:rPr lang="ru-RU" sz="2400" b="1">
                <a:solidFill>
                  <a:schemeClr val="tx1"/>
                </a:solidFill>
              </a:rPr>
              <a:t>!!!</a:t>
            </a:r>
            <a:r>
              <a:rPr lang="ru-RU" sz="2400">
                <a:solidFill>
                  <a:schemeClr val="tx1"/>
                </a:solidFill>
              </a:rPr>
              <a:t>Не все слова в предложении являются членами предложения. </a:t>
            </a:r>
          </a:p>
          <a:p>
            <a:pPr marL="342900" indent="-342900">
              <a:buFont typeface="Wingdings" panose="05000000000000000000" pitchFamily="2" charset="2"/>
              <a:buChar char="q"/>
            </a:pPr>
            <a:r>
              <a:rPr lang="ru-RU" sz="2400">
                <a:solidFill>
                  <a:schemeClr val="tx1"/>
                </a:solidFill>
              </a:rPr>
              <a:t>Например, не являются членами предложения предлоги и союзы.</a:t>
            </a:r>
          </a:p>
          <a:p>
            <a:endParaRPr lang="ru-RU" sz="2800">
              <a:solidFill>
                <a:schemeClr val="tx1"/>
              </a:solidFill>
            </a:endParaRPr>
          </a:p>
        </p:txBody>
      </p:sp>
    </p:spTree>
    <p:extLst>
      <p:ext uri="{BB962C8B-B14F-4D97-AF65-F5344CB8AC3E}">
        <p14:creationId xmlns:p14="http://schemas.microsoft.com/office/powerpoint/2010/main" val="3983534824"/>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272364" y="-84273"/>
            <a:ext cx="9902456" cy="897073"/>
          </a:xfrm>
        </p:spPr>
        <p:txBody>
          <a:bodyPr>
            <a:normAutofit/>
          </a:bodyPr>
          <a:lstStyle/>
          <a:p>
            <a:pPr algn="ctr"/>
            <a:r>
              <a:rPr lang="ru-RU" sz="3600" b="1"/>
              <a:t>Задание 3 ОГЭ. Теория.</a:t>
            </a:r>
          </a:p>
        </p:txBody>
      </p:sp>
      <p:sp>
        <p:nvSpPr>
          <p:cNvPr id="3" name="Текст 2"/>
          <p:cNvSpPr>
            <a:spLocks noGrp="1"/>
          </p:cNvSpPr>
          <p:nvPr>
            <p:ph type="body" idx="1"/>
          </p:nvPr>
        </p:nvSpPr>
        <p:spPr>
          <a:xfrm>
            <a:off x="1807535" y="1151466"/>
            <a:ext cx="10147397" cy="5621473"/>
          </a:xfrm>
        </p:spPr>
        <p:txBody>
          <a:bodyPr>
            <a:normAutofit/>
          </a:bodyPr>
          <a:lstStyle/>
          <a:p>
            <a:endParaRPr lang="ru-RU"/>
          </a:p>
          <a:p>
            <a:endParaRPr lang="ru-RU"/>
          </a:p>
        </p:txBody>
      </p:sp>
      <p:graphicFrame>
        <p:nvGraphicFramePr>
          <p:cNvPr id="4" name="Таблица 3">
            <a:extLst>
              <a:ext uri="{FF2B5EF4-FFF2-40B4-BE49-F238E27FC236}">
                <a16:creationId xmlns:a16="http://schemas.microsoft.com/office/drawing/2014/main" id="{313C0D7B-2DA0-433C-A45A-E69FB3E152E6}"/>
              </a:ext>
            </a:extLst>
          </p:cNvPr>
          <p:cNvGraphicFramePr>
            <a:graphicFrameLocks noGrp="1"/>
          </p:cNvGraphicFramePr>
          <p:nvPr>
            <p:extLst>
              <p:ext uri="{D42A27DB-BD31-4B8C-83A1-F6EECF244321}">
                <p14:modId xmlns:p14="http://schemas.microsoft.com/office/powerpoint/2010/main" val="2560461770"/>
              </p:ext>
            </p:extLst>
          </p:nvPr>
        </p:nvGraphicFramePr>
        <p:xfrm>
          <a:off x="389467" y="869538"/>
          <a:ext cx="11684000" cy="5958903"/>
        </p:xfrm>
        <a:graphic>
          <a:graphicData uri="http://schemas.openxmlformats.org/drawingml/2006/table">
            <a:tbl>
              <a:tblPr firstRow="1" firstCol="1" bandRow="1">
                <a:tableStyleId>{5C22544A-7EE6-4342-B048-85BDC9FD1C3A}</a:tableStyleId>
              </a:tblPr>
              <a:tblGrid>
                <a:gridCol w="5842000">
                  <a:extLst>
                    <a:ext uri="{9D8B030D-6E8A-4147-A177-3AD203B41FA5}">
                      <a16:colId xmlns:a16="http://schemas.microsoft.com/office/drawing/2014/main" val="252264677"/>
                    </a:ext>
                  </a:extLst>
                </a:gridCol>
                <a:gridCol w="5842000">
                  <a:extLst>
                    <a:ext uri="{9D8B030D-6E8A-4147-A177-3AD203B41FA5}">
                      <a16:colId xmlns:a16="http://schemas.microsoft.com/office/drawing/2014/main" val="1443231830"/>
                    </a:ext>
                  </a:extLst>
                </a:gridCol>
              </a:tblGrid>
              <a:tr h="721677">
                <a:tc>
                  <a:txBody>
                    <a:bodyPr/>
                    <a:lstStyle/>
                    <a:p>
                      <a:pPr algn="ctr">
                        <a:lnSpc>
                          <a:spcPct val="107000"/>
                        </a:lnSpc>
                        <a:spcAft>
                          <a:spcPct val="0"/>
                        </a:spcAft>
                      </a:pPr>
                      <a:r>
                        <a:rPr lang="ru-RU" sz="2000">
                          <a:effectLst/>
                        </a:rPr>
                        <a:t>Главные члены предложения (грамматическая основа)</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ct val="0"/>
                        </a:spcAft>
                      </a:pPr>
                      <a:r>
                        <a:rPr lang="ru-RU" sz="2000">
                          <a:effectLst/>
                        </a:rPr>
                        <a:t>Второстепенные члены предложения</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58403845"/>
                  </a:ext>
                </a:extLst>
              </a:tr>
              <a:tr h="4899796">
                <a:tc>
                  <a:txBody>
                    <a:bodyPr/>
                    <a:lstStyle/>
                    <a:p>
                      <a:pPr>
                        <a:lnSpc>
                          <a:spcPct val="107000"/>
                        </a:lnSpc>
                        <a:spcAft>
                          <a:spcPct val="0"/>
                        </a:spcAft>
                      </a:pPr>
                      <a:r>
                        <a:rPr lang="ru-RU" sz="2000">
                          <a:effectLst/>
                        </a:rPr>
                        <a:t>Подлежащее – о чем говорится в предложении, носитель признака.</a:t>
                      </a:r>
                      <a:br>
                        <a:rPr lang="ru-RU" sz="2000">
                          <a:effectLst/>
                        </a:rPr>
                      </a:br>
                      <a:r>
                        <a:rPr lang="ru-RU" sz="2000">
                          <a:effectLst/>
                        </a:rPr>
                        <a:t>Сказуемое – что говорится о подлежащем, его признак. см. более подробно </a:t>
                      </a:r>
                      <a:r>
                        <a:rPr lang="ru-RU" sz="2000" u="sng">
                          <a:effectLst/>
                          <a:hlinkClick r:id="rId2"/>
                        </a:rPr>
                        <a:t>в задании 2</a:t>
                      </a:r>
                      <a:r>
                        <a:rPr lang="ru-RU" sz="2000">
                          <a:effectLst/>
                        </a:rPr>
                        <a:t>.</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07000"/>
                        </a:lnSpc>
                        <a:spcAft>
                          <a:spcPct val="0"/>
                        </a:spcAft>
                      </a:pPr>
                      <a:r>
                        <a:rPr lang="ru-RU" sz="2000">
                          <a:effectLst/>
                        </a:rPr>
                        <a:t>Определение (отвечает на вопрос «какой?», обозначает признак) </a:t>
                      </a:r>
                      <a:br>
                        <a:rPr lang="ru-RU" sz="2000">
                          <a:effectLst/>
                        </a:rPr>
                      </a:br>
                      <a:r>
                        <a:rPr lang="ru-RU" sz="2000">
                          <a:effectLst/>
                        </a:rPr>
                        <a:t>Дополнение (отвечают на вопросы косвенных падежей - всех падежей, кроме И.П. ) </a:t>
                      </a:r>
                      <a:br>
                        <a:rPr lang="ru-RU" sz="2000">
                          <a:effectLst/>
                        </a:rPr>
                      </a:br>
                      <a:r>
                        <a:rPr lang="ru-RU" sz="2000">
                          <a:effectLst/>
                        </a:rPr>
                        <a:t>Обстоятельство (отвечают на вопросы: где, куда, откуда, как, почему, когда, с какой целью и т.д.) </a:t>
                      </a:r>
                      <a:br>
                        <a:rPr lang="ru-RU" sz="2000">
                          <a:effectLst/>
                        </a:rPr>
                      </a:br>
                      <a:r>
                        <a:rPr lang="ru-RU" sz="2000">
                          <a:effectLst/>
                        </a:rPr>
                        <a:t>Второстепенные члены предложения могут быть обособленными /необособленными, распространенными / нераспространенными.</a:t>
                      </a:r>
                      <a:br>
                        <a:rPr lang="ru-RU" sz="2000">
                          <a:effectLst/>
                        </a:rPr>
                      </a:br>
                      <a:r>
                        <a:rPr lang="ru-RU" sz="2000">
                          <a:effectLst/>
                        </a:rPr>
                        <a:t>Обособленные – значит выделенные запятыми/запятой.</a:t>
                      </a:r>
                      <a:br>
                        <a:rPr lang="ru-RU" sz="2000">
                          <a:effectLst/>
                        </a:rPr>
                      </a:br>
                      <a:r>
                        <a:rPr lang="ru-RU" sz="2000">
                          <a:effectLst/>
                        </a:rPr>
                        <a:t>Распространенные – имеющие при себе зависимые слова.</a:t>
                      </a:r>
                      <a:endParaRPr lang="ru-R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0515598"/>
                  </a:ext>
                </a:extLst>
              </a:tr>
            </a:tbl>
          </a:graphicData>
        </a:graphic>
      </p:graphicFrame>
    </p:spTree>
    <p:extLst>
      <p:ext uri="{BB962C8B-B14F-4D97-AF65-F5344CB8AC3E}">
        <p14:creationId xmlns:p14="http://schemas.microsoft.com/office/powerpoint/2010/main" val="2528618147"/>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2046964" y="287867"/>
            <a:ext cx="8915399" cy="1093903"/>
          </a:xfrm>
        </p:spPr>
        <p:txBody>
          <a:bodyPr>
            <a:normAutofit fontScale="90000"/>
          </a:bodyPr>
          <a:lstStyle/>
          <a:p>
            <a:pPr algn="ctr"/>
            <a:r>
              <a:rPr lang="ru-RU" b="1">
                <a:solidFill>
                  <a:schemeClr val="tx1"/>
                </a:solidFill>
              </a:rPr>
              <a:t>Односоставные и двусоставные предложения</a:t>
            </a:r>
          </a:p>
        </p:txBody>
      </p:sp>
      <p:sp>
        <p:nvSpPr>
          <p:cNvPr id="3" name="Текст 2"/>
          <p:cNvSpPr>
            <a:spLocks noGrp="1"/>
          </p:cNvSpPr>
          <p:nvPr>
            <p:ph type="body" idx="1"/>
          </p:nvPr>
        </p:nvSpPr>
        <p:spPr>
          <a:xfrm>
            <a:off x="1141621" y="1662223"/>
            <a:ext cx="10660912" cy="4907910"/>
          </a:xfrm>
        </p:spPr>
        <p:txBody>
          <a:bodyPr>
            <a:normAutofit/>
          </a:bodyPr>
          <a:lstStyle/>
          <a:p>
            <a:endParaRPr lang="ru-RU" sz="2800">
              <a:solidFill>
                <a:schemeClr val="tx1"/>
              </a:solidFill>
            </a:endParaRPr>
          </a:p>
        </p:txBody>
      </p:sp>
      <p:graphicFrame>
        <p:nvGraphicFramePr>
          <p:cNvPr id="4" name="Таблица 3">
            <a:extLst>
              <a:ext uri="{FF2B5EF4-FFF2-40B4-BE49-F238E27FC236}">
                <a16:creationId xmlns:a16="http://schemas.microsoft.com/office/drawing/2014/main" id="{23E7030A-A8EE-4DFB-A239-92CC56B73061}"/>
              </a:ext>
            </a:extLst>
          </p:cNvPr>
          <p:cNvGraphicFramePr>
            <a:graphicFrameLocks noGrp="1"/>
          </p:cNvGraphicFramePr>
          <p:nvPr>
            <p:extLst>
              <p:ext uri="{D42A27DB-BD31-4B8C-83A1-F6EECF244321}">
                <p14:modId xmlns:p14="http://schemas.microsoft.com/office/powerpoint/2010/main" val="2339062706"/>
              </p:ext>
            </p:extLst>
          </p:nvPr>
        </p:nvGraphicFramePr>
        <p:xfrm>
          <a:off x="389466" y="1381770"/>
          <a:ext cx="11548534" cy="5069829"/>
        </p:xfrm>
        <a:graphic>
          <a:graphicData uri="http://schemas.openxmlformats.org/drawingml/2006/table">
            <a:tbl>
              <a:tblPr firstRow="1" firstCol="1" bandRow="1">
                <a:tableStyleId>{5C22544A-7EE6-4342-B048-85BDC9FD1C3A}</a:tableStyleId>
              </a:tblPr>
              <a:tblGrid>
                <a:gridCol w="5774267">
                  <a:extLst>
                    <a:ext uri="{9D8B030D-6E8A-4147-A177-3AD203B41FA5}">
                      <a16:colId xmlns:a16="http://schemas.microsoft.com/office/drawing/2014/main" val="2793045403"/>
                    </a:ext>
                  </a:extLst>
                </a:gridCol>
                <a:gridCol w="5774267">
                  <a:extLst>
                    <a:ext uri="{9D8B030D-6E8A-4147-A177-3AD203B41FA5}">
                      <a16:colId xmlns:a16="http://schemas.microsoft.com/office/drawing/2014/main" val="235799910"/>
                    </a:ext>
                  </a:extLst>
                </a:gridCol>
              </a:tblGrid>
              <a:tr h="755332">
                <a:tc>
                  <a:txBody>
                    <a:bodyPr/>
                    <a:lstStyle/>
                    <a:p>
                      <a:pPr algn="ctr">
                        <a:lnSpc>
                          <a:spcPct val="107000"/>
                        </a:lnSpc>
                        <a:spcAft>
                          <a:spcPct val="0"/>
                        </a:spcAft>
                      </a:pPr>
                      <a:r>
                        <a:rPr lang="ru-RU" sz="2400">
                          <a:effectLst/>
                        </a:rPr>
                        <a:t>ОДНОСОСТАВНОЕ</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ct val="0"/>
                        </a:spcAft>
                      </a:pPr>
                      <a:r>
                        <a:rPr lang="ru-RU" sz="2400">
                          <a:effectLst/>
                        </a:rPr>
                        <a:t>ДВУСОСТАВНОЕ</a:t>
                      </a: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83939907"/>
                  </a:ext>
                </a:extLst>
              </a:tr>
              <a:tr h="4314497">
                <a:tc>
                  <a:txBody>
                    <a:bodyPr/>
                    <a:lstStyle/>
                    <a:p>
                      <a:pPr>
                        <a:lnSpc>
                          <a:spcPct val="107000"/>
                        </a:lnSpc>
                        <a:spcAft>
                          <a:spcPct val="0"/>
                        </a:spcAft>
                      </a:pPr>
                      <a:r>
                        <a:rPr lang="ru-RU" sz="2400" b="0">
                          <a:effectLst/>
                        </a:rPr>
                        <a:t>Это предложение, в котором грамматическая основа представлена только подлежащим, или только сказуемым. </a:t>
                      </a:r>
                    </a:p>
                    <a:p>
                      <a:pPr>
                        <a:lnSpc>
                          <a:spcPct val="107000"/>
                        </a:lnSpc>
                        <a:spcAft>
                          <a:spcPct val="0"/>
                        </a:spcAft>
                      </a:pPr>
                      <a:br>
                        <a:rPr lang="ru-RU" sz="2400">
                          <a:effectLst/>
                        </a:rPr>
                      </a:br>
                      <a:r>
                        <a:rPr lang="ru-RU" sz="2400" b="1">
                          <a:effectLst/>
                        </a:rPr>
                        <a:t>Холодно. Едут! Тишина. Подвиньтесь!</a:t>
                      </a:r>
                      <a:endParaRPr lang="ru-RU" sz="2400" b="1">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nSpc>
                          <a:spcPct val="107000"/>
                        </a:lnSpc>
                        <a:spcAft>
                          <a:spcPct val="0"/>
                        </a:spcAft>
                      </a:pPr>
                      <a:r>
                        <a:rPr lang="ru-RU" sz="2400">
                          <a:effectLst/>
                        </a:rPr>
                        <a:t>Это предложение, в котором грамматическая основа представлена и подлежащим, и сказуемым.</a:t>
                      </a:r>
                      <a:br>
                        <a:rPr lang="ru-RU" sz="2400">
                          <a:effectLst/>
                        </a:rPr>
                      </a:br>
                      <a:r>
                        <a:rPr lang="ru-RU" sz="2400" b="1">
                          <a:solidFill>
                            <a:schemeClr val="tx1"/>
                          </a:solidFill>
                          <a:effectLst/>
                        </a:rPr>
                        <a:t>Прозрачный лес один чернеет, И ель сквозь иней зеленеет, И речка подо льдом блестит (П.).</a:t>
                      </a:r>
                      <a:br>
                        <a:rPr lang="ru-RU" sz="2400">
                          <a:effectLst/>
                        </a:rPr>
                      </a:br>
                      <a:endParaRPr lang="ru-RU" sz="24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02855328"/>
                  </a:ext>
                </a:extLst>
              </a:tr>
            </a:tbl>
          </a:graphicData>
        </a:graphic>
      </p:graphicFrame>
    </p:spTree>
    <p:extLst>
      <p:ext uri="{BB962C8B-B14F-4D97-AF65-F5344CB8AC3E}">
        <p14:creationId xmlns:p14="http://schemas.microsoft.com/office/powerpoint/2010/main" val="1664450803"/>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1745513" y="687386"/>
            <a:ext cx="8915399" cy="465077"/>
          </a:xfrm>
        </p:spPr>
        <p:txBody>
          <a:bodyPr>
            <a:normAutofit fontScale="90000"/>
          </a:bodyPr>
          <a:lstStyle/>
          <a:p>
            <a:pPr algn="ctr"/>
            <a:endParaRPr lang="ru-RU" b="1"/>
          </a:p>
        </p:txBody>
      </p:sp>
      <p:sp>
        <p:nvSpPr>
          <p:cNvPr id="3" name="Текст 2"/>
          <p:cNvSpPr>
            <a:spLocks noGrp="1"/>
          </p:cNvSpPr>
          <p:nvPr>
            <p:ph type="body" idx="1"/>
          </p:nvPr>
        </p:nvSpPr>
        <p:spPr>
          <a:xfrm>
            <a:off x="1531088" y="1151467"/>
            <a:ext cx="10660912" cy="5568310"/>
          </a:xfrm>
        </p:spPr>
        <p:txBody>
          <a:bodyPr>
            <a:normAutofit/>
          </a:bodyPr>
          <a:lstStyle/>
          <a:p>
            <a:endParaRPr lang="ru-RU" sz="2800">
              <a:solidFill>
                <a:schemeClr val="tx1"/>
              </a:solidFill>
            </a:endParaRPr>
          </a:p>
        </p:txBody>
      </p:sp>
      <p:graphicFrame>
        <p:nvGraphicFramePr>
          <p:cNvPr id="4" name="Таблица 3">
            <a:extLst>
              <a:ext uri="{FF2B5EF4-FFF2-40B4-BE49-F238E27FC236}">
                <a16:creationId xmlns:a16="http://schemas.microsoft.com/office/drawing/2014/main" id="{E1CC8CF9-EF6B-43C4-B514-C554FC414732}"/>
              </a:ext>
            </a:extLst>
          </p:cNvPr>
          <p:cNvGraphicFramePr>
            <a:graphicFrameLocks noGrp="1"/>
          </p:cNvGraphicFramePr>
          <p:nvPr>
            <p:extLst>
              <p:ext uri="{D42A27DB-BD31-4B8C-83A1-F6EECF244321}">
                <p14:modId xmlns:p14="http://schemas.microsoft.com/office/powerpoint/2010/main" val="3295122234"/>
              </p:ext>
            </p:extLst>
          </p:nvPr>
        </p:nvGraphicFramePr>
        <p:xfrm>
          <a:off x="92017" y="138223"/>
          <a:ext cx="12099983" cy="6557980"/>
        </p:xfrm>
        <a:graphic>
          <a:graphicData uri="http://schemas.openxmlformats.org/drawingml/2006/table">
            <a:tbl>
              <a:tblPr firstRow="1" firstCol="1" bandRow="1">
                <a:tableStyleId>{5C22544A-7EE6-4342-B048-85BDC9FD1C3A}</a:tableStyleId>
              </a:tblPr>
              <a:tblGrid>
                <a:gridCol w="6372650">
                  <a:extLst>
                    <a:ext uri="{9D8B030D-6E8A-4147-A177-3AD203B41FA5}">
                      <a16:colId xmlns:a16="http://schemas.microsoft.com/office/drawing/2014/main" val="2528282203"/>
                    </a:ext>
                  </a:extLst>
                </a:gridCol>
                <a:gridCol w="5727333">
                  <a:extLst>
                    <a:ext uri="{9D8B030D-6E8A-4147-A177-3AD203B41FA5}">
                      <a16:colId xmlns:a16="http://schemas.microsoft.com/office/drawing/2014/main" val="787585890"/>
                    </a:ext>
                  </a:extLst>
                </a:gridCol>
              </a:tblGrid>
              <a:tr h="263536">
                <a:tc>
                  <a:txBody>
                    <a:bodyPr/>
                    <a:lstStyle/>
                    <a:p>
                      <a:pPr algn="ctr">
                        <a:lnSpc>
                          <a:spcPct val="107000"/>
                        </a:lnSpc>
                        <a:spcAft>
                          <a:spcPct val="0"/>
                        </a:spcAft>
                      </a:pPr>
                      <a:r>
                        <a:rPr lang="ru-RU" sz="1600">
                          <a:effectLst/>
                        </a:rPr>
                        <a:t>ВИДЫ ОДНОСОСТАВНОГО ПРЕДЛОЖЕНИЯ</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013" marR="7013" marT="7013" marB="7013" anchor="ctr"/>
                </a:tc>
                <a:tc>
                  <a:txBody>
                    <a:bodyPr/>
                    <a:lstStyle/>
                    <a:p>
                      <a:pPr algn="ctr">
                        <a:lnSpc>
                          <a:spcPct val="107000"/>
                        </a:lnSpc>
                        <a:spcAft>
                          <a:spcPct val="0"/>
                        </a:spcAft>
                      </a:pPr>
                      <a:r>
                        <a:rPr lang="ru-RU" sz="1600">
                          <a:effectLst/>
                        </a:rPr>
                        <a:t>ПРИМЕРЫ</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7013" marR="7013" marT="7013" marB="7013" anchor="ctr"/>
                </a:tc>
                <a:extLst>
                  <a:ext uri="{0D108BD9-81ED-4DB2-BD59-A6C34878D82A}">
                    <a16:rowId xmlns:a16="http://schemas.microsoft.com/office/drawing/2014/main" val="980553610"/>
                  </a:ext>
                </a:extLst>
              </a:tr>
              <a:tr h="2107181">
                <a:tc>
                  <a:txBody>
                    <a:bodyPr/>
                    <a:lstStyle/>
                    <a:p>
                      <a:pPr>
                        <a:lnSpc>
                          <a:spcPct val="107000"/>
                        </a:lnSpc>
                        <a:spcAft>
                          <a:spcPct val="0"/>
                        </a:spcAft>
                      </a:pPr>
                      <a:r>
                        <a:rPr lang="ru-RU" sz="1400">
                          <a:solidFill>
                            <a:schemeClr val="tx1"/>
                          </a:solidFill>
                          <a:effectLst/>
                        </a:rPr>
                        <a:t>Определенно-личные (предложения, в которых главный член (сказуемое) выражен формой глагола 1 , 2 лица единственного или множественного числа и указывает на определенного деятеля или носителя признака, но не называет его.</a:t>
                      </a:r>
                      <a:br>
                        <a:rPr lang="ru-RU" sz="1400">
                          <a:solidFill>
                            <a:schemeClr val="tx1"/>
                          </a:solidFill>
                          <a:effectLst/>
                        </a:rPr>
                      </a:br>
                      <a:r>
                        <a:rPr lang="ru-RU" sz="1400">
                          <a:solidFill>
                            <a:schemeClr val="tx1"/>
                          </a:solidFill>
                          <a:effectLst/>
                        </a:rPr>
                        <a:t>(в таких предложениях нет подлежащего, но вместо него можно подставить местоимения Я, МЫ, ТЫ, ВЫ) </a:t>
                      </a:r>
                      <a:br>
                        <a:rPr lang="ru-RU" sz="1400">
                          <a:solidFill>
                            <a:schemeClr val="tx1"/>
                          </a:solidFill>
                          <a:effectLst/>
                        </a:rPr>
                      </a:br>
                      <a:endParaRPr lang="ru-RU"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13" marR="7013" marT="7013" marB="7013" anchor="ctr">
                    <a:solidFill>
                      <a:schemeClr val="bg1">
                        <a:lumMod val="65000"/>
                      </a:schemeClr>
                    </a:solidFill>
                  </a:tcPr>
                </a:tc>
                <a:tc>
                  <a:txBody>
                    <a:bodyPr/>
                    <a:lstStyle/>
                    <a:p>
                      <a:pPr>
                        <a:lnSpc>
                          <a:spcPct val="107000"/>
                        </a:lnSpc>
                        <a:spcAft>
                          <a:spcPct val="0"/>
                        </a:spcAft>
                      </a:pPr>
                      <a:r>
                        <a:rPr lang="ru-RU" sz="1400">
                          <a:solidFill>
                            <a:schemeClr val="tx1"/>
                          </a:solidFill>
                          <a:effectLst/>
                        </a:rPr>
                        <a:t>Барин, не прикажешь ли воротиться? (А. Пушкин); Сего­дня с утра иду в лес лечиться морозным воздухом (М. Пришвин); Чему смеетесь? Над собой смеетесь! (Н. Гоголь); Не бойся едких осуждений, но упоительных похвал (Е. Баратынский).</a:t>
                      </a:r>
                      <a:endParaRPr lang="ru-RU"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13" marR="7013" marT="7013" marB="7013" anchor="ctr">
                    <a:solidFill>
                      <a:schemeClr val="bg1">
                        <a:lumMod val="65000"/>
                      </a:schemeClr>
                    </a:solidFill>
                  </a:tcPr>
                </a:tc>
                <a:extLst>
                  <a:ext uri="{0D108BD9-81ED-4DB2-BD59-A6C34878D82A}">
                    <a16:rowId xmlns:a16="http://schemas.microsoft.com/office/drawing/2014/main" val="3324472192"/>
                  </a:ext>
                </a:extLst>
              </a:tr>
              <a:tr h="2041236">
                <a:tc>
                  <a:txBody>
                    <a:bodyPr/>
                    <a:lstStyle/>
                    <a:p>
                      <a:pPr>
                        <a:lnSpc>
                          <a:spcPct val="107000"/>
                        </a:lnSpc>
                        <a:spcAft>
                          <a:spcPct val="0"/>
                        </a:spcAft>
                      </a:pPr>
                      <a:r>
                        <a:rPr lang="ru-RU" sz="1400">
                          <a:solidFill>
                            <a:schemeClr val="tx1"/>
                          </a:solidFill>
                          <a:effectLst/>
                        </a:rPr>
                        <a:t>Неопределенно-личные (предложения, главный член (сказуемое) которых выражен формами 3-го лица множественного числа (настоящего и будущего времени), а также формами прошедшего времени множественного числа (в том числе в сослагательном наклонении) и в которых деятель не обозначен и представлен как неопределенный. Вместо подлежащего можно поставить местоимение ОНИ.</a:t>
                      </a:r>
                      <a:br>
                        <a:rPr lang="ru-RU" sz="1400">
                          <a:solidFill>
                            <a:schemeClr val="tx1"/>
                          </a:solidFill>
                          <a:effectLst/>
                        </a:rPr>
                      </a:br>
                      <a:br>
                        <a:rPr lang="ru-RU" sz="1400">
                          <a:solidFill>
                            <a:schemeClr val="tx1"/>
                          </a:solidFill>
                          <a:effectLst/>
                        </a:rPr>
                      </a:br>
                      <a:endParaRPr lang="ru-RU"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13" marR="7013" marT="7013" marB="7013" anchor="ctr">
                    <a:solidFill>
                      <a:schemeClr val="bg1">
                        <a:lumMod val="65000"/>
                      </a:schemeClr>
                    </a:solidFill>
                  </a:tcPr>
                </a:tc>
                <a:tc>
                  <a:txBody>
                    <a:bodyPr/>
                    <a:lstStyle/>
                    <a:p>
                      <a:pPr>
                        <a:lnSpc>
                          <a:spcPct val="107000"/>
                        </a:lnSpc>
                        <a:spcAft>
                          <a:spcPct val="0"/>
                        </a:spcAft>
                      </a:pPr>
                      <a:r>
                        <a:rPr lang="ru-RU" sz="1400">
                          <a:solidFill>
                            <a:schemeClr val="tx1"/>
                          </a:solidFill>
                          <a:effectLst/>
                        </a:rPr>
                        <a:t>Я довольно гадко солгал, и меня вывели на свежую воду, уличили, пристыдили (И. Тургенев); Впереди опять останавливаются (А. Куприн);</a:t>
                      </a:r>
                      <a:endParaRPr lang="ru-RU"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13" marR="7013" marT="7013" marB="7013" anchor="ctr">
                    <a:solidFill>
                      <a:schemeClr val="bg1">
                        <a:lumMod val="65000"/>
                      </a:schemeClr>
                    </a:solidFill>
                  </a:tcPr>
                </a:tc>
                <a:extLst>
                  <a:ext uri="{0D108BD9-81ED-4DB2-BD59-A6C34878D82A}">
                    <a16:rowId xmlns:a16="http://schemas.microsoft.com/office/drawing/2014/main" val="1522035204"/>
                  </a:ext>
                </a:extLst>
              </a:tr>
              <a:tr h="2107181">
                <a:tc>
                  <a:txBody>
                    <a:bodyPr/>
                    <a:lstStyle/>
                    <a:p>
                      <a:pPr>
                        <a:lnSpc>
                          <a:spcPct val="107000"/>
                        </a:lnSpc>
                        <a:spcAft>
                          <a:spcPct val="0"/>
                        </a:spcAft>
                      </a:pPr>
                      <a:r>
                        <a:rPr lang="ru-RU" sz="1400">
                          <a:solidFill>
                            <a:schemeClr val="tx1"/>
                          </a:solidFill>
                          <a:effectLst/>
                        </a:rPr>
                        <a:t>Обобщенно-личные (предложения, в которых действие приписывается обобщенному деятелю (оно относится к любому лицу). Чаще всего к обобщенно-личным предложениям относят пословицы и поговорки.</a:t>
                      </a:r>
                      <a:br>
                        <a:rPr lang="ru-RU" sz="1400">
                          <a:solidFill>
                            <a:schemeClr val="tx1"/>
                          </a:solidFill>
                          <a:effectLst/>
                        </a:rPr>
                      </a:br>
                      <a:endParaRPr lang="ru-RU"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13" marR="7013" marT="7013" marB="7013" anchor="ctr">
                    <a:solidFill>
                      <a:schemeClr val="bg1">
                        <a:lumMod val="65000"/>
                      </a:schemeClr>
                    </a:solidFill>
                  </a:tcPr>
                </a:tc>
                <a:tc>
                  <a:txBody>
                    <a:bodyPr/>
                    <a:lstStyle/>
                    <a:p>
                      <a:pPr>
                        <a:lnSpc>
                          <a:spcPct val="107000"/>
                        </a:lnSpc>
                        <a:spcAft>
                          <a:spcPct val="0"/>
                        </a:spcAft>
                      </a:pPr>
                      <a:r>
                        <a:rPr lang="ru-RU" sz="1400">
                          <a:solidFill>
                            <a:schemeClr val="tx1"/>
                          </a:solidFill>
                          <a:effectLst/>
                        </a:rPr>
                        <a:t>Ведь коли любишь, то обязательно надеешься. Околицей прямо не ездят. От худого семени не жди хорошего племени.</a:t>
                      </a:r>
                      <a:endParaRPr lang="ru-RU"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13" marR="7013" marT="7013" marB="7013" anchor="ctr">
                    <a:solidFill>
                      <a:schemeClr val="bg1">
                        <a:lumMod val="65000"/>
                      </a:schemeClr>
                    </a:solidFill>
                  </a:tcPr>
                </a:tc>
                <a:extLst>
                  <a:ext uri="{0D108BD9-81ED-4DB2-BD59-A6C34878D82A}">
                    <a16:rowId xmlns:a16="http://schemas.microsoft.com/office/drawing/2014/main" val="182860109"/>
                  </a:ext>
                </a:extLst>
              </a:tr>
            </a:tbl>
          </a:graphicData>
        </a:graphic>
      </p:graphicFrame>
    </p:spTree>
    <p:extLst>
      <p:ext uri="{BB962C8B-B14F-4D97-AF65-F5344CB8AC3E}">
        <p14:creationId xmlns:p14="http://schemas.microsoft.com/office/powerpoint/2010/main" val="1462934389"/>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Заголовок 1"/>
          <p:cNvSpPr>
            <a:spLocks noGrp="1"/>
          </p:cNvSpPr>
          <p:nvPr>
            <p:ph type="title"/>
          </p:nvPr>
        </p:nvSpPr>
        <p:spPr>
          <a:xfrm>
            <a:off x="548640" y="127590"/>
            <a:ext cx="11327802" cy="646962"/>
          </a:xfrm>
        </p:spPr>
        <p:txBody>
          <a:bodyPr>
            <a:normAutofit fontScale="90000"/>
          </a:bodyPr>
          <a:lstStyle/>
          <a:p>
            <a:pPr algn="ctr"/>
            <a:r>
              <a:rPr lang="ru-RU"/>
              <a:t>Виды односоставных предложений</a:t>
            </a:r>
          </a:p>
        </p:txBody>
      </p:sp>
      <p:sp>
        <p:nvSpPr>
          <p:cNvPr id="3" name="Текст 2"/>
          <p:cNvSpPr>
            <a:spLocks noGrp="1"/>
          </p:cNvSpPr>
          <p:nvPr>
            <p:ph type="body" idx="1"/>
          </p:nvPr>
        </p:nvSpPr>
        <p:spPr>
          <a:xfrm>
            <a:off x="1531088" y="1148317"/>
            <a:ext cx="10660912" cy="5281003"/>
          </a:xfrm>
        </p:spPr>
        <p:txBody>
          <a:bodyPr>
            <a:normAutofit/>
          </a:bodyPr>
          <a:lstStyle/>
          <a:p>
            <a:endParaRPr lang="ru-RU" sz="2800">
              <a:solidFill>
                <a:schemeClr val="tx1"/>
              </a:solidFill>
            </a:endParaRPr>
          </a:p>
        </p:txBody>
      </p:sp>
      <p:graphicFrame>
        <p:nvGraphicFramePr>
          <p:cNvPr id="4" name="Таблица 3">
            <a:extLst>
              <a:ext uri="{FF2B5EF4-FFF2-40B4-BE49-F238E27FC236}">
                <a16:creationId xmlns:a16="http://schemas.microsoft.com/office/drawing/2014/main" id="{DA9A67A8-E34E-4D1A-B7D5-27987D235449}"/>
              </a:ext>
            </a:extLst>
          </p:cNvPr>
          <p:cNvGraphicFramePr>
            <a:graphicFrameLocks noGrp="1"/>
          </p:cNvGraphicFramePr>
          <p:nvPr>
            <p:extLst>
              <p:ext uri="{D42A27DB-BD31-4B8C-83A1-F6EECF244321}">
                <p14:modId xmlns:p14="http://schemas.microsoft.com/office/powerpoint/2010/main" val="847579425"/>
              </p:ext>
            </p:extLst>
          </p:nvPr>
        </p:nvGraphicFramePr>
        <p:xfrm>
          <a:off x="548640" y="857860"/>
          <a:ext cx="11478410" cy="5725820"/>
        </p:xfrm>
        <a:graphic>
          <a:graphicData uri="http://schemas.openxmlformats.org/drawingml/2006/table">
            <a:tbl>
              <a:tblPr firstRow="1" firstCol="1" bandRow="1">
                <a:tableStyleId>{5C22544A-7EE6-4342-B048-85BDC9FD1C3A}</a:tableStyleId>
              </a:tblPr>
              <a:tblGrid>
                <a:gridCol w="5739205">
                  <a:extLst>
                    <a:ext uri="{9D8B030D-6E8A-4147-A177-3AD203B41FA5}">
                      <a16:colId xmlns:a16="http://schemas.microsoft.com/office/drawing/2014/main" val="1111297532"/>
                    </a:ext>
                  </a:extLst>
                </a:gridCol>
                <a:gridCol w="5739205">
                  <a:extLst>
                    <a:ext uri="{9D8B030D-6E8A-4147-A177-3AD203B41FA5}">
                      <a16:colId xmlns:a16="http://schemas.microsoft.com/office/drawing/2014/main" val="650968713"/>
                    </a:ext>
                  </a:extLst>
                </a:gridCol>
              </a:tblGrid>
              <a:tr h="4846499">
                <a:tc>
                  <a:txBody>
                    <a:bodyPr/>
                    <a:lstStyle/>
                    <a:p>
                      <a:pPr>
                        <a:lnSpc>
                          <a:spcPct val="107000"/>
                        </a:lnSpc>
                        <a:spcAft>
                          <a:spcPct val="0"/>
                        </a:spcAft>
                      </a:pPr>
                      <a:r>
                        <a:rPr lang="ru-RU" sz="1600" b="1">
                          <a:solidFill>
                            <a:schemeClr val="tx1"/>
                          </a:solidFill>
                          <a:effectLst/>
                        </a:rPr>
                        <a:t>Безличные (предложения с главным членом сказуемым, форма которого не указывает на действующее лицо и называет процесс или состояние. В таком предложении нет подлежащего, нельзя подставить вместо него местоимение, действие совершается само по себе или неизвестным лицом. </a:t>
                      </a:r>
                    </a:p>
                    <a:p>
                      <a:pPr marL="342900" lvl="0" indent="-342900">
                        <a:lnSpc>
                          <a:spcPct val="107000"/>
                        </a:lnSpc>
                        <a:spcAft>
                          <a:spcPts val="800"/>
                        </a:spcAft>
                        <a:buSzPts val="1000"/>
                        <a:buFont typeface="Symbol" panose="05050102010706020507" pitchFamily="18" charset="2"/>
                        <a:buChar char=""/>
                        <a:tabLst>
                          <a:tab pos="457200"/>
                        </a:tabLst>
                      </a:pPr>
                      <a:r>
                        <a:rPr lang="ru-RU" sz="1600" b="1" u="sng">
                          <a:solidFill>
                            <a:schemeClr val="tx1"/>
                          </a:solidFill>
                          <a:effectLst/>
                        </a:rPr>
                        <a:t>явления природы.</a:t>
                      </a:r>
                      <a:r>
                        <a:rPr lang="ru-RU" sz="1600" b="1">
                          <a:solidFill>
                            <a:schemeClr val="tx1"/>
                          </a:solidFill>
                          <a:effectLst/>
                        </a:rPr>
                        <a:t> Вечереет. Смеркается. </a:t>
                      </a:r>
                    </a:p>
                    <a:p>
                      <a:pPr marL="342900" lvl="0" indent="-342900">
                        <a:lnSpc>
                          <a:spcPct val="107000"/>
                        </a:lnSpc>
                        <a:spcAft>
                          <a:spcPts val="800"/>
                        </a:spcAft>
                        <a:buSzPts val="1000"/>
                        <a:buFont typeface="Symbol" panose="05050102010706020507" pitchFamily="18" charset="2"/>
                        <a:buChar char=""/>
                        <a:tabLst>
                          <a:tab pos="457200"/>
                        </a:tabLst>
                      </a:pPr>
                      <a:r>
                        <a:rPr lang="ru-RU" sz="1600" b="1" u="sng">
                          <a:solidFill>
                            <a:schemeClr val="tx1"/>
                          </a:solidFill>
                          <a:effectLst/>
                        </a:rPr>
                        <a:t>состояние человека</a:t>
                      </a:r>
                      <a:r>
                        <a:rPr lang="ru-RU" sz="1600" b="1">
                          <a:solidFill>
                            <a:schemeClr val="tx1"/>
                          </a:solidFill>
                          <a:effectLst/>
                        </a:rPr>
                        <a:t>. Мне грустно. Мне тошно. </a:t>
                      </a:r>
                    </a:p>
                    <a:p>
                      <a:pPr marL="342900" lvl="0" indent="-342900">
                        <a:lnSpc>
                          <a:spcPct val="107000"/>
                        </a:lnSpc>
                        <a:spcAft>
                          <a:spcPts val="800"/>
                        </a:spcAft>
                        <a:buSzPts val="1000"/>
                        <a:buFont typeface="Symbol" panose="05050102010706020507" pitchFamily="18" charset="2"/>
                        <a:buChar char=""/>
                        <a:tabLst>
                          <a:tab pos="457200"/>
                        </a:tabLst>
                      </a:pPr>
                      <a:r>
                        <a:rPr lang="ru-RU" sz="1600" b="1" u="sng">
                          <a:solidFill>
                            <a:schemeClr val="tx1"/>
                          </a:solidFill>
                          <a:effectLst/>
                        </a:rPr>
                        <a:t>отсутствие чего-либо.</a:t>
                      </a:r>
                      <a:r>
                        <a:rPr lang="ru-RU" sz="1600" b="1" u="none">
                          <a:solidFill>
                            <a:schemeClr val="tx1"/>
                          </a:solidFill>
                          <a:effectLst/>
                        </a:rPr>
                        <a:t> НЕТ, НЕ БЫЛО, НЕ БУДЕТ, не осталось, не хватило.  </a:t>
                      </a:r>
                      <a:r>
                        <a:rPr lang="ru-RU" sz="1600" b="1">
                          <a:solidFill>
                            <a:schemeClr val="tx1"/>
                          </a:solidFill>
                          <a:effectLst/>
                        </a:rPr>
                        <a:t>На небе нет ни облачка. У него не было сил сражаться. </a:t>
                      </a:r>
                    </a:p>
                    <a:p>
                      <a:pPr marL="342900" lvl="0" indent="-342900">
                        <a:lnSpc>
                          <a:spcPct val="107000"/>
                        </a:lnSpc>
                        <a:spcAft>
                          <a:spcPts val="800"/>
                        </a:spcAft>
                        <a:buSzPts val="1000"/>
                        <a:buFont typeface="Symbol" panose="05050102010706020507" pitchFamily="18" charset="2"/>
                        <a:buChar char=""/>
                        <a:tabLst>
                          <a:tab pos="457200"/>
                        </a:tabLst>
                      </a:pPr>
                      <a:r>
                        <a:rPr lang="ru-RU" sz="1600" b="1" u="sng">
                          <a:solidFill>
                            <a:schemeClr val="tx1"/>
                          </a:solidFill>
                          <a:effectLst/>
                        </a:rPr>
                        <a:t>инфинитивное.</a:t>
                      </a:r>
                      <a:r>
                        <a:rPr lang="ru-RU" sz="1600" b="1">
                          <a:solidFill>
                            <a:schemeClr val="tx1"/>
                          </a:solidFill>
                          <a:effectLst/>
                        </a:rPr>
                        <a:t> Нужно много заниматься. Всем молчать. Быть грозе. </a:t>
                      </a:r>
                    </a:p>
                    <a:p>
                      <a:pPr marL="342900" lvl="0" indent="-342900">
                        <a:lnSpc>
                          <a:spcPct val="107000"/>
                        </a:lnSpc>
                        <a:spcAft>
                          <a:spcPts val="800"/>
                        </a:spcAft>
                        <a:buSzPts val="1000"/>
                        <a:buFont typeface="Symbol" panose="05050102010706020507" pitchFamily="18" charset="2"/>
                        <a:buChar char=""/>
                        <a:tabLst>
                          <a:tab pos="457200"/>
                        </a:tabLst>
                      </a:pPr>
                      <a:r>
                        <a:rPr lang="ru-RU" sz="1600" b="1" u="sng">
                          <a:solidFill>
                            <a:schemeClr val="tx1"/>
                          </a:solidFill>
                          <a:effectLst/>
                        </a:rPr>
                        <a:t>краткое страдательное причастие. </a:t>
                      </a:r>
                      <a:r>
                        <a:rPr lang="ru-RU" sz="1600" b="1">
                          <a:solidFill>
                            <a:schemeClr val="tx1"/>
                          </a:solidFill>
                          <a:effectLst/>
                        </a:rPr>
                        <a:t>Об этом много сказано.</a:t>
                      </a:r>
                      <a:endParaRPr lang="ru-RU"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376" marR="9376" marT="9376" marB="9376" anchor="ctr">
                    <a:solidFill>
                      <a:schemeClr val="bg1">
                        <a:lumMod val="65000"/>
                      </a:schemeClr>
                    </a:solidFill>
                  </a:tcPr>
                </a:tc>
                <a:tc>
                  <a:txBody>
                    <a:bodyPr/>
                    <a:lstStyle/>
                    <a:p>
                      <a:pPr>
                        <a:lnSpc>
                          <a:spcPct val="107000"/>
                        </a:lnSpc>
                        <a:spcAft>
                          <a:spcPct val="0"/>
                        </a:spcAft>
                      </a:pPr>
                      <a:r>
                        <a:rPr lang="ru-RU" sz="1600" b="0">
                          <a:solidFill>
                            <a:schemeClr val="tx1"/>
                          </a:solidFill>
                          <a:effectLst/>
                        </a:rPr>
                        <a:t>Как душно! Как тяжело!; Из ржи, словно из печи, тоже теплом обдает (Н. Некрасов); Не надо заводить архива, над рукописями трястись (Б. Пастернак); И тоскуется, и плачется на есенинский мотив (В. Федоров)</a:t>
                      </a:r>
                      <a:endParaRPr lang="ru-R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376" marR="9376" marT="9376" marB="9376">
                    <a:solidFill>
                      <a:schemeClr val="bg1">
                        <a:lumMod val="65000"/>
                      </a:schemeClr>
                    </a:solidFill>
                  </a:tcPr>
                </a:tc>
                <a:extLst>
                  <a:ext uri="{0D108BD9-81ED-4DB2-BD59-A6C34878D82A}">
                    <a16:rowId xmlns:a16="http://schemas.microsoft.com/office/drawing/2014/main" val="1709866456"/>
                  </a:ext>
                </a:extLst>
              </a:tr>
              <a:tr h="879321">
                <a:tc>
                  <a:txBody>
                    <a:bodyPr/>
                    <a:lstStyle/>
                    <a:p>
                      <a:pPr>
                        <a:lnSpc>
                          <a:spcPct val="107000"/>
                        </a:lnSpc>
                        <a:spcAft>
                          <a:spcPct val="0"/>
                        </a:spcAft>
                      </a:pPr>
                      <a:r>
                        <a:rPr lang="ru-RU" sz="1600" b="1">
                          <a:solidFill>
                            <a:schemeClr val="tx1"/>
                          </a:solidFill>
                          <a:effectLst/>
                        </a:rPr>
                        <a:t>Назывные (предложения с главным членом подлежащим, которые утверждают наличие или существование предмета или явления)</a:t>
                      </a:r>
                      <a:endParaRPr lang="ru-RU" sz="160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376" marR="9376" marT="9376" marB="9376" anchor="ctr">
                    <a:solidFill>
                      <a:schemeClr val="bg1">
                        <a:lumMod val="65000"/>
                      </a:schemeClr>
                    </a:solidFill>
                  </a:tcPr>
                </a:tc>
                <a:tc>
                  <a:txBody>
                    <a:bodyPr/>
                    <a:lstStyle/>
                    <a:p>
                      <a:pPr>
                        <a:lnSpc>
                          <a:spcPct val="107000"/>
                        </a:lnSpc>
                        <a:spcAft>
                          <a:spcPct val="0"/>
                        </a:spcAft>
                      </a:pPr>
                      <a:r>
                        <a:rPr lang="ru-RU" sz="1600" b="0">
                          <a:solidFill>
                            <a:schemeClr val="tx1"/>
                          </a:solidFill>
                          <a:effectLst/>
                        </a:rPr>
                        <a:t>Лето бы! Лишь бы не болезнь! Хоть бы дождь!</a:t>
                      </a:r>
                      <a:r>
                        <a:rPr lang="en-US" sz="1600" b="0">
                          <a:solidFill>
                            <a:schemeClr val="tx1"/>
                          </a:solidFill>
                          <a:effectLst/>
                        </a:rPr>
                        <a:t> </a:t>
                      </a:r>
                      <a:r>
                        <a:rPr lang="ru-RU" sz="1600" b="0">
                          <a:solidFill>
                            <a:schemeClr val="tx1"/>
                          </a:solidFill>
                          <a:effectLst/>
                        </a:rPr>
                        <a:t>Запах розы и жасми­на. Трепет листьев. Блеск луны...</a:t>
                      </a:r>
                      <a:r>
                        <a:rPr lang="en-US" sz="1600" b="0">
                          <a:solidFill>
                            <a:schemeClr val="tx1"/>
                          </a:solidFill>
                          <a:effectLst/>
                        </a:rPr>
                        <a:t> </a:t>
                      </a:r>
                      <a:r>
                        <a:rPr lang="ru-RU" sz="1600" b="0">
                          <a:solidFill>
                            <a:schemeClr val="tx1"/>
                          </a:solidFill>
                          <a:effectLst/>
                        </a:rPr>
                        <a:t>Вот и озеро. Какой день! Что за чудо! Ну и дождь!</a:t>
                      </a:r>
                      <a:endParaRPr lang="ru-RU" sz="1600" b="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9376" marR="9376" marT="9376" marB="9376" anchor="ctr">
                    <a:solidFill>
                      <a:schemeClr val="bg1">
                        <a:lumMod val="65000"/>
                      </a:schemeClr>
                    </a:solidFill>
                  </a:tcPr>
                </a:tc>
                <a:extLst>
                  <a:ext uri="{0D108BD9-81ED-4DB2-BD59-A6C34878D82A}">
                    <a16:rowId xmlns:a16="http://schemas.microsoft.com/office/drawing/2014/main" val="163574492"/>
                  </a:ext>
                </a:extLst>
              </a:tr>
            </a:tbl>
          </a:graphicData>
        </a:graphic>
      </p:graphicFrame>
    </p:spTree>
    <p:extLst>
      <p:ext uri="{BB962C8B-B14F-4D97-AF65-F5344CB8AC3E}">
        <p14:creationId xmlns:p14="http://schemas.microsoft.com/office/powerpoint/2010/main" val="1113969150"/>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theme1.xml><?xml version="1.0" encoding="utf-8"?>
<a:theme xmlns:r="http://schemas.openxmlformats.org/officeDocument/2006/relationships"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Arial"/>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Arial"/>
        <a:cs typeface="Arial"/>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vt="http://schemas.openxmlformats.org/officeDocument/2006/docPropsVTypes" xmlns="http://schemas.openxmlformats.org/officeDocument/2006/extended-properties">
  <Template>Wisp</Template>
  <Company/>
  <PresentationFormat>Широкоэкранный</PresentationFormat>
  <Paragraphs>209</Paragraphs>
  <Slides>34</Slides>
  <Notes>0</Notes>
  <TotalTime>295</TotalTime>
  <HiddenSlides>0</HiddenSlides>
  <MMClips>0</MMClips>
  <ScaleCrop>0</ScaleCrop>
  <HeadingPairs>
    <vt:vector baseType="variant" size="4">
      <vt:variant>
        <vt:lpstr>Theme</vt:lpstr>
      </vt:variant>
      <vt:variant>
        <vt:i4>1</vt:i4>
      </vt:variant>
      <vt:variant>
        <vt:lpstr>Slide Titles</vt:lpstr>
      </vt:variant>
      <vt:variant>
        <vt:i4>34</vt:i4>
      </vt:variant>
    </vt:vector>
  </HeadingPairs>
  <TitlesOfParts>
    <vt:vector baseType="lpstr" size="35">
      <vt:lpstr>Легкий дым</vt:lpstr>
      <vt:lpstr>Подготовка к ОГЭ-2025 по русскому языку</vt:lpstr>
      <vt:lpstr>Задание  ОГЭ по русскому языку. Синтаксический анализ (характеристика предложения) </vt:lpstr>
      <vt:lpstr>Формулировка задания  ОГЭ </vt:lpstr>
      <vt:lpstr>Формулировка задания  ОГЭ </vt:lpstr>
      <vt:lpstr>Задание 3 ОГЭ. Теория.</vt:lpstr>
      <vt:lpstr>Задание 3 ОГЭ. Теория.</vt:lpstr>
      <vt:lpstr>Односоставные и двусоставные предложения</vt:lpstr>
      <vt:lpstr>Slide 8</vt:lpstr>
      <vt:lpstr>Виды односоставных предложений</vt:lpstr>
      <vt:lpstr>Осложнённые простые предложения</vt:lpstr>
      <vt:lpstr>Классификация сложных предложений</vt:lpstr>
      <vt:lpstr>Средства связи в сложных предложениях</vt:lpstr>
      <vt:lpstr>Практика. Метод дятла.</vt:lpstr>
      <vt:lpstr>Задание 3.1</vt:lpstr>
      <vt:lpstr>Задание 3.1</vt:lpstr>
      <vt:lpstr>Задание 3.2</vt:lpstr>
      <vt:lpstr>Задание 3.2</vt:lpstr>
      <vt:lpstr>Задание 3.3</vt:lpstr>
      <vt:lpstr>Задание 3.3</vt:lpstr>
      <vt:lpstr>Задание 3.4</vt:lpstr>
      <vt:lpstr>Задание 3.4</vt:lpstr>
      <vt:lpstr>Задание 3.5</vt:lpstr>
      <vt:lpstr>Задание 3.5</vt:lpstr>
      <vt:lpstr>Задание 3.6</vt:lpstr>
      <vt:lpstr>Задание 3.6</vt:lpstr>
      <vt:lpstr>Задание 3.7</vt:lpstr>
      <vt:lpstr>Задание 3.7</vt:lpstr>
      <vt:lpstr>Задание 3.8</vt:lpstr>
      <vt:lpstr>Задание 3.8</vt:lpstr>
      <vt:lpstr>Задание 3.9</vt:lpstr>
      <vt:lpstr>Задание 3.9</vt:lpstr>
      <vt:lpstr>Задание 3.10</vt:lpstr>
      <vt:lpstr>Задание 3.10</vt:lpstr>
      <vt:lpstr>Работу выполнила учитель русского языка и литературы ГБПОУ «1-й МОК» г. Москвы Немцева Л.В.</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Презентация PowerPoint</dc:title>
  <dc:creator>Admin</dc:creator>
  <cp:lastModifiedBy>user</cp:lastModifiedBy>
  <cp:revision>103</cp:revision>
  <dcterms:created xsi:type="dcterms:W3CDTF">2023-09-10T13:31:19Z</dcterms:created>
  <dcterms:modified xsi:type="dcterms:W3CDTF">2024-11-28T08:01:52Z</dcterms:modified>
</cp:coreProperties>
</file>