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autoCompressPictures="0">
  <p:sldMasterIdLst>
    <p:sldMasterId id="2147483648" r:id="rId1"/>
  </p:sldMasterIdLst>
  <p:sldIdLst>
    <p:sldId id="256" r:id="rId2"/>
    <p:sldId id="281" r:id="rId3"/>
    <p:sldId id="293" r:id="rId4"/>
    <p:sldId id="257" r:id="rId5"/>
    <p:sldId id="294" r:id="rId6"/>
    <p:sldId id="283" r:id="rId7"/>
    <p:sldId id="261" r:id="rId8"/>
    <p:sldId id="269" r:id="rId9"/>
    <p:sldId id="298" r:id="rId10"/>
    <p:sldId id="297" r:id="rId11"/>
    <p:sldId id="296" r:id="rId12"/>
    <p:sldId id="295" r:id="rId13"/>
    <p:sldId id="301" r:id="rId14"/>
    <p:sldId id="300" r:id="rId15"/>
    <p:sldId id="299" r:id="rId16"/>
    <p:sldId id="303" r:id="rId17"/>
    <p:sldId id="302" r:id="rId18"/>
    <p:sldId id="307" r:id="rId19"/>
    <p:sldId id="304" r:id="rId20"/>
    <p:sldId id="305" r:id="rId21"/>
    <p:sldId id="285" r:id="rId22"/>
    <p:sldId id="284" r:id="rId23"/>
    <p:sldId id="309" r:id="rId24"/>
    <p:sldId id="308" r:id="rId25"/>
    <p:sldId id="310" r:id="rId26"/>
    <p:sldId id="274" r:id="rId27"/>
    <p:sldId id="311" r:id="rId28"/>
    <p:sldId id="277" r:id="rId29"/>
    <p:sldId id="312" r:id="rId30"/>
    <p:sldId id="289" r:id="rId31"/>
    <p:sldId id="313" r:id="rId32"/>
    <p:sldId id="278" r:id="rId33"/>
    <p:sldId id="314" r:id="rId34"/>
    <p:sldId id="290" r:id="rId35"/>
    <p:sldId id="315" r:id="rId36"/>
    <p:sldId id="291" r:id="rId37"/>
    <p:sldId id="316" r:id="rId38"/>
    <p:sldId id="279" r:id="rId39"/>
    <p:sldId id="317" r:id="rId40"/>
    <p:sldId id="292" r:id="rId41"/>
    <p:sldId id="318" r:id="rId42"/>
    <p:sldId id="275" r:id="rId43"/>
  </p:sldIdLst>
  <p:sldSz cx="12192000" cy="6858000"/>
  <p:notesSz cx="6858000" cy="9144000"/>
  <p:custDataLst>
    <p:tags r:id="rId4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" Type="http://schemas.openxmlformats.org/officeDocument/2006/relationships/slide" Target="slides/slide2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slide" Target="slides/slide32.xml" /><Relationship Id="rId34" Type="http://schemas.openxmlformats.org/officeDocument/2006/relationships/slide" Target="slides/slide33.xml" /><Relationship Id="rId35" Type="http://schemas.openxmlformats.org/officeDocument/2006/relationships/slide" Target="slides/slide34.xml" /><Relationship Id="rId36" Type="http://schemas.openxmlformats.org/officeDocument/2006/relationships/slide" Target="slides/slide35.xml" /><Relationship Id="rId37" Type="http://schemas.openxmlformats.org/officeDocument/2006/relationships/slide" Target="slides/slide36.xml" /><Relationship Id="rId38" Type="http://schemas.openxmlformats.org/officeDocument/2006/relationships/slide" Target="slides/slide37.xml" /><Relationship Id="rId39" Type="http://schemas.openxmlformats.org/officeDocument/2006/relationships/slide" Target="slides/slide38.xml" /><Relationship Id="rId4" Type="http://schemas.openxmlformats.org/officeDocument/2006/relationships/slide" Target="slides/slide3.xml" /><Relationship Id="rId40" Type="http://schemas.openxmlformats.org/officeDocument/2006/relationships/slide" Target="slides/slide39.xml" /><Relationship Id="rId41" Type="http://schemas.openxmlformats.org/officeDocument/2006/relationships/slide" Target="slides/slide40.xml" /><Relationship Id="rId42" Type="http://schemas.openxmlformats.org/officeDocument/2006/relationships/slide" Target="slides/slide41.xml" /><Relationship Id="rId43" Type="http://schemas.openxmlformats.org/officeDocument/2006/relationships/slide" Target="slides/slide42.xml" /><Relationship Id="rId44" Type="http://schemas.openxmlformats.org/officeDocument/2006/relationships/tags" Target="tags/tag1.xml" /><Relationship Id="rId45" Type="http://schemas.openxmlformats.org/officeDocument/2006/relationships/presProps" Target="presProps.xml" /><Relationship Id="rId46" Type="http://schemas.openxmlformats.org/officeDocument/2006/relationships/viewProps" Target="viewProps.xml" /><Relationship Id="rId47" Type="http://schemas.openxmlformats.org/officeDocument/2006/relationships/theme" Target="theme/theme1.xml" /><Relationship Id="rId48" Type="http://schemas.openxmlformats.org/officeDocument/2006/relationships/tableStyles" Target="tableStyles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6/15/2024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6/15/2024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6/15/2024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6/15/2024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6/15/2024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6/15/2024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6/15/2024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6/15/2024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6/15/2024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6/15/2024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6/15/2024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6/15/2024</a:t>
            </a:fld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6/15/2024</a:t>
            </a:fld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6/15/2024</a:t>
            </a:fld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6/15/2024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6/15/2024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rect l="0" t="0" r="r" b="b"/>
              <a:pathLst>
                <a:path w="140" h="503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rect l="0" t="0" r="r" b="b"/>
              <a:pathLst>
                <a:path w="41" h="22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rect l="0" t="0" r="r" b="b"/>
              <a:pathLst>
                <a:path w="90" h="206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rect l="0" t="0" r="r" b="b"/>
              <a:pathLst>
                <a:path w="25" h="52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rect l="0" t="0" r="r" b="b"/>
              <a:pathLst>
                <a:path w="28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rect l="0" t="0" r="r" b="b"/>
              <a:pathLst>
                <a:path w="44" h="11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/>
              <a:t>6/15/2024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ransition/>
  <p:timing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10" Type="http://schemas.openxmlformats.org/officeDocument/2006/relationships/hyperlink" Target="https://rustutors.ru/oge/teoryoge/1991-sintaksicheskij-analiz-slovosochetanija-zadanie-4-ogje-po-russkomu-jazyku.html#hmenu-9" TargetMode="External" /><Relationship Id="rId11" Type="http://schemas.openxmlformats.org/officeDocument/2006/relationships/hyperlink" Target="https://rustutors.ru/oge/teoryoge/1991-sintaksicheskij-analiz-slovosochetanija-zadanie-4-ogje-po-russkomu-jazyku.html#hmenu-10" TargetMode="External" /><Relationship Id="rId12" Type="http://schemas.openxmlformats.org/officeDocument/2006/relationships/hyperlink" Target="https://rustutors.ru/oge/teoryoge/1991-sintaksicheskij-analiz-slovosochetanija-zadanie-4-ogje-po-russkomu-jazyku.html#hmenu-11" TargetMode="External" /><Relationship Id="rId2" Type="http://schemas.openxmlformats.org/officeDocument/2006/relationships/hyperlink" Target="https://rustutors.ru/oge/teoryoge/1991-sintaksicheskij-analiz-slovosochetanija-zadanie-4-ogje-po-russkomu-jazyku.html#hmenu-1" TargetMode="External" /><Relationship Id="rId3" Type="http://schemas.openxmlformats.org/officeDocument/2006/relationships/hyperlink" Target="https://rustutors.ru/oge/teoryoge/1991-sintaksicheskij-analiz-slovosochetanija-zadanie-4-ogje-po-russkomu-jazyku.html#hmenu-2" TargetMode="External" /><Relationship Id="rId4" Type="http://schemas.openxmlformats.org/officeDocument/2006/relationships/hyperlink" Target="https://rustutors.ru/oge/teoryoge/1991-sintaksicheskij-analiz-slovosochetanija-zadanie-4-ogje-po-russkomu-jazyku.html#hmenu-3" TargetMode="External" /><Relationship Id="rId5" Type="http://schemas.openxmlformats.org/officeDocument/2006/relationships/hyperlink" Target="https://rustutors.ru/oge/teoryoge/1991-sintaksicheskij-analiz-slovosochetanija-zadanie-4-ogje-po-russkomu-jazyku.html#hmenu-4" TargetMode="External" /><Relationship Id="rId6" Type="http://schemas.openxmlformats.org/officeDocument/2006/relationships/hyperlink" Target="https://rustutors.ru/oge/teoryoge/1991-sintaksicheskij-analiz-slovosochetanija-zadanie-4-ogje-po-russkomu-jazyku.html#hmenu-5" TargetMode="External" /><Relationship Id="rId7" Type="http://schemas.openxmlformats.org/officeDocument/2006/relationships/hyperlink" Target="https://rustutors.ru/oge/teoryoge/1991-sintaksicheskij-analiz-slovosochetanija-zadanie-4-ogje-po-russkomu-jazyku.html#hmenu-6" TargetMode="External" /><Relationship Id="rId8" Type="http://schemas.openxmlformats.org/officeDocument/2006/relationships/hyperlink" Target="https://rustutors.ru/oge/teoryoge/1991-sintaksicheskij-analiz-slovosochetanija-zadanie-4-ogje-po-russkomu-jazyku.html#hmenu-7" TargetMode="External" /><Relationship Id="rId9" Type="http://schemas.openxmlformats.org/officeDocument/2006/relationships/hyperlink" Target="https://rustutors.ru/oge/teoryoge/1991-sintaksicheskij-analiz-slovosochetanija-zadanie-4-ogje-po-russkomu-jazyku.html#hmenu-8" TargetMode="Externa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hyperlink" Target="https://rustutors.ru/oge/teoryoge/1991-sintaksicheskij-analiz-slovosochetanija-zadanie-4-ogje-po-russkomu-jazyku.html#hmenu-12" TargetMode="External" /><Relationship Id="rId3" Type="http://schemas.openxmlformats.org/officeDocument/2006/relationships/hyperlink" Target="https://rustutors.ru/oge/teoryoge/1991-sintaksicheskij-analiz-slovosochetanija-zadanie-4-ogje-po-russkomu-jazyku.html#hmenu-13" TargetMode="External" /><Relationship Id="rId4" Type="http://schemas.openxmlformats.org/officeDocument/2006/relationships/hyperlink" Target="https://rustutors.ru/oge/teoryoge/1991-sintaksicheskij-analiz-slovosochetanija-zadanie-4-ogje-po-russkomu-jazyku.html#hmenu-14" TargetMode="External" /><Relationship Id="rId5" Type="http://schemas.openxmlformats.org/officeDocument/2006/relationships/hyperlink" Target="https://rustutors.ru/oge/teoryoge/1991-sintaksicheskij-analiz-slovosochetanija-zadanie-4-ogje-po-russkomu-jazyku.html#hmenu-15" TargetMode="External" /><Relationship Id="rId6" Type="http://schemas.openxmlformats.org/officeDocument/2006/relationships/hyperlink" Target="https://rustutors.ru/oge/teoryoge/1991-sintaksicheskij-analiz-slovosochetanija-zadanie-4-ogje-po-russkomu-jazyku.html#hmenu-16" TargetMode="External" /><Relationship Id="rId7" Type="http://schemas.openxmlformats.org/officeDocument/2006/relationships/hyperlink" Target="https://rustutors.ru/oge/teoryoge/1991-sintaksicheskij-analiz-slovosochetanija-zadanie-4-ogje-po-russkomu-jazyku.html#hmenu-17" TargetMode="External" /><Relationship Id="rId8" Type="http://schemas.openxmlformats.org/officeDocument/2006/relationships/hyperlink" Target="https://rustutors.ru/oge/teoryoge/1991-sintaksicheskij-analiz-slovosochetanija-zadanie-4-ogje-po-russkomu-jazyku.html#hmenu-18" TargetMode="External" /><Relationship Id="rId9" Type="http://schemas.openxmlformats.org/officeDocument/2006/relationships/hyperlink" Target="https://rustutors.ru/oge/teoryoge/1991-sintaksicheskij-analiz-slovosochetanija-zadanie-4-ogje-po-russkomu-jazyku.html#hmenu-19" TargetMode="Externa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86239" y="828675"/>
            <a:ext cx="7073308" cy="3456863"/>
          </a:xfrm>
        </p:spPr>
        <p:txBody>
          <a:bodyPr>
            <a:normAutofit/>
          </a:bodyPr>
          <a:lstStyle/>
          <a:p>
            <a:pPr algn="ctr"/>
            <a:r>
              <a:rPr lang="ru-RU" b="1">
                <a:solidFill>
                  <a:srgbClr val="0070C0"/>
                </a:solidFill>
              </a:rPr>
              <a:t>Подготовка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к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ОГЭ-2025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по русскому языку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51417" y="5230260"/>
            <a:ext cx="4263840" cy="1126283"/>
          </a:xfrm>
        </p:spPr>
        <p:txBody>
          <a:bodyPr>
            <a:norm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Задание 4. Теория и практика.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6" y="508369"/>
            <a:ext cx="288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0686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4885" y="198052"/>
            <a:ext cx="9909726" cy="428481"/>
          </a:xfrm>
        </p:spPr>
        <p:txBody>
          <a:bodyPr>
            <a:noAutofit/>
          </a:bodyPr>
          <a:lstStyle/>
          <a:p>
            <a:pPr algn="ctr"/>
            <a:r>
              <a:rPr lang="ru-RU" sz="3200" b="1"/>
              <a:t>Обособленные приложения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00349" y="903768"/>
            <a:ext cx="7940743" cy="5768495"/>
          </a:xfrm>
        </p:spPr>
        <p:txBody>
          <a:bodyPr>
            <a:normAutofit/>
          </a:bodyPr>
          <a:lstStyle/>
          <a:p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BE4224BC-EBA0-4E83-84EC-5A5EDD9CE8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820733"/>
              </p:ext>
            </p:extLst>
          </p:nvPr>
        </p:nvGraphicFramePr>
        <p:xfrm>
          <a:off x="203200" y="626533"/>
          <a:ext cx="11988798" cy="61930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94399">
                  <a:extLst>
                    <a:ext uri="{9D8B030D-6E8A-4147-A177-3AD203B41FA5}">
                      <a16:colId xmlns:a16="http://schemas.microsoft.com/office/drawing/2014/main" xmlns="" val="4113531843"/>
                    </a:ext>
                  </a:extLst>
                </a:gridCol>
                <a:gridCol w="5994399">
                  <a:extLst>
                    <a:ext uri="{9D8B030D-6E8A-4147-A177-3AD203B41FA5}">
                      <a16:colId xmlns:a16="http://schemas.microsoft.com/office/drawing/2014/main" xmlns="" val="1055211350"/>
                    </a:ext>
                  </a:extLst>
                </a:gridCol>
              </a:tblGrid>
              <a:tr h="3010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 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" marR="6829" marT="6829" marB="682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" marR="6829" marT="6829" marB="6829"/>
                </a:tc>
                <a:extLst>
                  <a:ext uri="{0D108BD9-81ED-4DB2-BD59-A6C34878D82A}">
                    <a16:rowId xmlns:a16="http://schemas.microsoft.com/office/drawing/2014/main" xmlns="" val="2662420328"/>
                  </a:ext>
                </a:extLst>
              </a:tr>
              <a:tr h="10687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Перед согласованным приложением, стоящим после определяемого слова, ставится тире./ Согласованное приложение, стоящее после определяемого слова, выделяется тире.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" marR="6829" marT="6829" marB="6829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В ладошке она сжимала только что выигранный приз – фигурный леденец на полочке.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Рязанцев и Зоя – его жена – были из одного класса.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" marR="6829" marT="6829" marB="6829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6856025"/>
                  </a:ext>
                </a:extLst>
              </a:tr>
              <a:tr h="10687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Одиночное приложение, стоящее после определяемого нарицательного имени существительного, обособляется, если это имя существительное имеет при себе зависимые слова.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" marR="6829" marT="6829" marB="6829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Ухаживала за мной одна девушка, полька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" marR="6829" marT="6829" marB="6829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6613112"/>
                  </a:ext>
                </a:extLst>
              </a:tr>
              <a:tr h="278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Всегда обособляется приложение при личном местоимении.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" marR="6829" marT="6829" marB="6829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Кто из нас, солдат, не мечтает о боевой славе?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" marR="6829" marT="6829" marB="6829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9965719"/>
                  </a:ext>
                </a:extLst>
              </a:tr>
              <a:tr h="5493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Приложение с элементом как обособляется в случае, если имеет оттенок причинности.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" marR="6829" marT="6829" marB="6829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Ему, как человеку робкому и необщительному, прежде всего бросалось в глаза то, чего у него никогда не было.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" marR="6829" marT="6829" marB="6829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6935552"/>
                  </a:ext>
                </a:extLst>
              </a:tr>
              <a:tr h="10488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Распространенные приложения, стоящие перед или после определяемого слова, выраженного нарицательным существительным, обособляются.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" marR="6829" marT="6829" marB="6829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Показалась звезда, предвестница утренней зари, из-за облака.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Говорила больше мать, дама с седыми волосами.</a:t>
                      </a: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" marR="6829" marT="6829" marB="6829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3294516"/>
                  </a:ext>
                </a:extLst>
              </a:tr>
              <a:tr h="5491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Распространенные и одиночные приложения, стоящие после имени собственного, обособляются.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" marR="6829" marT="6829" marB="6829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Егоровна, добрая старуха, теперь сделалась его нянькой.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" marR="6829" marT="6829" marB="6829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3025068"/>
                  </a:ext>
                </a:extLst>
              </a:tr>
              <a:tr h="1063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Распространенные и одиночные приложения, стоящие перед именем собственным, обособляются, если приложение имеет дополнительное обстоятельственное значение.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" marR="6829" marT="6829" marB="6829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Прекрасный оратор, Корней Чуковский всегда покорял слушателей.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" marR="6829" marT="6829" marB="6829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0477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9523869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7952" y="202141"/>
            <a:ext cx="9909726" cy="750215"/>
          </a:xfrm>
        </p:spPr>
        <p:txBody>
          <a:bodyPr>
            <a:normAutofit/>
          </a:bodyPr>
          <a:lstStyle/>
          <a:p>
            <a:pPr algn="ctr"/>
            <a:r>
              <a:rPr lang="ru-RU" sz="3200" b="1"/>
              <a:t>Обособленные дополнения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00349" y="2015067"/>
            <a:ext cx="7940743" cy="4657196"/>
          </a:xfrm>
        </p:spPr>
        <p:txBody>
          <a:bodyPr>
            <a:normAutofit/>
          </a:bodyPr>
          <a:lstStyle/>
          <a:p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A0A2F39D-80FC-4F40-8239-9BF5D50951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414494"/>
              </p:ext>
            </p:extLst>
          </p:nvPr>
        </p:nvGraphicFramePr>
        <p:xfrm>
          <a:off x="671032" y="1254642"/>
          <a:ext cx="11091334" cy="48501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45667">
                  <a:extLst>
                    <a:ext uri="{9D8B030D-6E8A-4147-A177-3AD203B41FA5}">
                      <a16:colId xmlns:a16="http://schemas.microsoft.com/office/drawing/2014/main" xmlns="" val="1476708958"/>
                    </a:ext>
                  </a:extLst>
                </a:gridCol>
                <a:gridCol w="5545667">
                  <a:extLst>
                    <a:ext uri="{9D8B030D-6E8A-4147-A177-3AD203B41FA5}">
                      <a16:colId xmlns:a16="http://schemas.microsoft.com/office/drawing/2014/main" xmlns="" val="169355787"/>
                    </a:ext>
                  </a:extLst>
                </a:gridCol>
              </a:tblGrid>
              <a:tr h="11493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000">
                          <a:effectLst/>
                        </a:rPr>
                        <a:t>ПУНКТУАЦИОННЫЕ ПРАВИЛА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000">
                          <a:effectLst/>
                        </a:rPr>
                        <a:t>ПРЕДЛОЖЕНИЯ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682925121"/>
                  </a:ext>
                </a:extLst>
              </a:tr>
              <a:tr h="37007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000">
                          <a:effectLst/>
                        </a:rPr>
                        <a:t>Дополнения со значением включения (предлоги включая, наряду и др.), исключения (предлоги кроме, помимо, исключая и др.), замещения (предлог вместо) обычно обособляются.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7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2000">
                          <a:effectLst/>
                        </a:rPr>
                        <a:t>Он зашел в магазин и закупил все, включая </a:t>
                      </a:r>
                      <a:r>
                        <a:rPr lang="ru-RU" sz="2000" smtClean="0">
                          <a:effectLst/>
                        </a:rPr>
                        <a:t>чемодан.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2000" smtClean="0">
                          <a:effectLst/>
                        </a:rPr>
                        <a:t>Я </a:t>
                      </a:r>
                      <a:r>
                        <a:rPr lang="ru-RU" sz="2000">
                          <a:effectLst/>
                        </a:rPr>
                        <a:t>ничего не слышал, кроме шума </a:t>
                      </a:r>
                      <a:r>
                        <a:rPr lang="ru-RU" sz="2000" smtClean="0">
                          <a:effectLst/>
                        </a:rPr>
                        <a:t>листьев.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ct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2000" smtClean="0">
                          <a:effectLst/>
                        </a:rPr>
                        <a:t>Вместо </a:t>
                      </a:r>
                      <a:r>
                        <a:rPr lang="ru-RU" sz="2000">
                          <a:effectLst/>
                        </a:rPr>
                        <a:t>голых утёсов, я увидел около себя зеленые горы и плодоносные деревья.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3378354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364539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4885" y="198052"/>
            <a:ext cx="9909726" cy="428481"/>
          </a:xfrm>
        </p:spPr>
        <p:txBody>
          <a:bodyPr>
            <a:noAutofit/>
          </a:bodyPr>
          <a:lstStyle/>
          <a:p>
            <a:pPr algn="ctr"/>
            <a:r>
              <a:rPr lang="ru-RU" sz="3200" b="1"/>
              <a:t>Обособленные обстоятельства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6400" y="903768"/>
            <a:ext cx="11548533" cy="5768495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Обстоятельство</a:t>
            </a:r>
            <a:r>
              <a:rPr lang="ru-RU">
                <a:solidFill>
                  <a:schemeClr val="tx1"/>
                </a:solidFill>
              </a:rPr>
              <a:t> – это второстепенный член предложения, который указывает на место, время, причину, цель совершения действия, поясняет способ, меру, степень проявления действия или признака. Обстоятельства могут быть выражены </a:t>
            </a:r>
            <a:r>
              <a:rPr lang="ru-RU" b="1" i="1">
                <a:solidFill>
                  <a:schemeClr val="tx1"/>
                </a:solidFill>
              </a:rPr>
              <a:t>наречием, деепричастием, деепричастным оборотом, инфинитивом, существительным в косвенном падеже с предлогом или без него, некоторыми фразеологизмами</a:t>
            </a:r>
            <a:r>
              <a:rPr lang="ru-RU">
                <a:solidFill>
                  <a:schemeClr val="tx1"/>
                </a:solidFill>
              </a:rPr>
              <a:t>.</a:t>
            </a:r>
          </a:p>
          <a:p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4B21B654-B15F-4D1D-A399-D05A3CDB80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830453"/>
              </p:ext>
            </p:extLst>
          </p:nvPr>
        </p:nvGraphicFramePr>
        <p:xfrm>
          <a:off x="406400" y="2726268"/>
          <a:ext cx="11548532" cy="40542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4266">
                  <a:extLst>
                    <a:ext uri="{9D8B030D-6E8A-4147-A177-3AD203B41FA5}">
                      <a16:colId xmlns:a16="http://schemas.microsoft.com/office/drawing/2014/main" xmlns="" val="462239245"/>
                    </a:ext>
                  </a:extLst>
                </a:gridCol>
                <a:gridCol w="5774266">
                  <a:extLst>
                    <a:ext uri="{9D8B030D-6E8A-4147-A177-3AD203B41FA5}">
                      <a16:colId xmlns:a16="http://schemas.microsoft.com/office/drawing/2014/main" xmlns="" val="1778066745"/>
                    </a:ext>
                  </a:extLst>
                </a:gridCol>
              </a:tblGrid>
              <a:tr h="4456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 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2714976"/>
                  </a:ext>
                </a:extLst>
              </a:tr>
              <a:tr h="8720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Обстоятельство, выраженное одиночным деепричастием, обособляется.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Солнце, смеясь, собирало в руки лёгкие золотые лучи.</a:t>
                      </a:r>
                      <a:b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Бежит лыжня, искрясь и розовея.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4840620"/>
                  </a:ext>
                </a:extLst>
              </a:tr>
              <a:tr h="4459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Обстоятельства, выраженное деепричастным оборотом, обособляется.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Выйдя за ворота, мы повернули вправо.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7337926"/>
                  </a:ext>
                </a:extLst>
              </a:tr>
              <a:tr h="8720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Обстоятельства, выраженные существительными с предлогами «несмотря на»/«невзирая на», обособляются.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Несмотря на тёплую погоду, он каждый день жарко натапливал русскую печь.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5168959"/>
                  </a:ext>
                </a:extLst>
              </a:tr>
              <a:tr h="1297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Обстоятельства, выраженные оборотами с производными предлогами благодаря, согласно, вопреки, вследствие, спустя, обычно обособляются, если располагаются между подлежащим и сказуемым.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Иван, спустя некоторое время, вернулся.</a:t>
                      </a:r>
                      <a:b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Посевы, благодаря дождям, зазеленели.</a:t>
                      </a:r>
                      <a:b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0144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605913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4885" y="198052"/>
            <a:ext cx="9909726" cy="428481"/>
          </a:xfrm>
        </p:spPr>
        <p:txBody>
          <a:bodyPr>
            <a:noAutofit/>
          </a:bodyPr>
          <a:lstStyle/>
          <a:p>
            <a:pPr algn="ctr"/>
            <a:r>
              <a:rPr lang="ru-RU" sz="3200" b="1"/>
              <a:t>Сравнительный оборот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00349" y="903768"/>
            <a:ext cx="7940743" cy="5768495"/>
          </a:xfrm>
        </p:spPr>
        <p:txBody>
          <a:bodyPr>
            <a:normAutofit/>
          </a:bodyPr>
          <a:lstStyle/>
          <a:p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254627AB-AC25-40A6-A29D-4D62D6BA79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449860"/>
              </p:ext>
            </p:extLst>
          </p:nvPr>
        </p:nvGraphicFramePr>
        <p:xfrm>
          <a:off x="643467" y="733905"/>
          <a:ext cx="11260666" cy="59321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30333">
                  <a:extLst>
                    <a:ext uri="{9D8B030D-6E8A-4147-A177-3AD203B41FA5}">
                      <a16:colId xmlns:a16="http://schemas.microsoft.com/office/drawing/2014/main" xmlns="" val="4237493500"/>
                    </a:ext>
                  </a:extLst>
                </a:gridCol>
                <a:gridCol w="5630333">
                  <a:extLst>
                    <a:ext uri="{9D8B030D-6E8A-4147-A177-3AD203B41FA5}">
                      <a16:colId xmlns:a16="http://schemas.microsoft.com/office/drawing/2014/main" xmlns="" val="3564433825"/>
                    </a:ext>
                  </a:extLst>
                </a:gridCol>
              </a:tblGrid>
              <a:tr h="449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ПУНКТУАЦИОННЫЕ ПРАВИЛА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ПРЕДЛОЖЕНИЯ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/>
                </a:tc>
                <a:extLst>
                  <a:ext uri="{0D108BD9-81ED-4DB2-BD59-A6C34878D82A}">
                    <a16:rowId xmlns:a16="http://schemas.microsoft.com/office/drawing/2014/main" xmlns="" val="3193732788"/>
                  </a:ext>
                </a:extLst>
              </a:tr>
              <a:tr h="8885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Обособляется обстоятельство, выраженное сравнительным оборотом.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К концу охоты утки, словно на прощание, стали подниматься целыми стаями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8354196"/>
                  </a:ext>
                </a:extLst>
              </a:tr>
              <a:tr h="1326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Сравнительный оборот, связанный с главным словом при помощи сравнительного союза, выделяется запятыми./ Сравнительный оборот со сравнительным союзом выделяется запятыми.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Деревья, точно на картине, стояли недвижимы и тихи.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6617510"/>
                  </a:ext>
                </a:extLst>
              </a:tr>
              <a:tr h="1326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Сравнительные обороты, присоединяющиеся союзом как, обособляются, если в предложении есть указательные слова такой, так.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Я не видел леса таки прекрасным, как в эту ночь.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4913087"/>
                  </a:ext>
                </a:extLst>
              </a:tr>
              <a:tr h="888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Обороты как правило, как обычно, как всегда, как сейчас и др. обособляются.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Вчера, как нарочно, пошел снег.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5564684"/>
                  </a:ext>
                </a:extLst>
              </a:tr>
              <a:tr h="888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Перед как ставится запятая, если это слово употреблено в оборотах не что иное, как; не кто иной, как.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Мой вызов маркизу был не чем иным, как шуткой.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3862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35015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4885" y="198052"/>
            <a:ext cx="9909726" cy="4284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/>
              <a:t>Уточняющие члены предложения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1201" y="903768"/>
            <a:ext cx="11192932" cy="5768495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b="1"/>
              <a:t>Уточняющими называются члены предложения, которые поясняют, конкретизируют другие, уточняемые члены предложения. Уточняющие члены предложения могут быть как главные, так и второстепенные члены предложения. Чаще всего значение уточнения имеют </a:t>
            </a:r>
            <a:r>
              <a:rPr lang="ru-RU" b="1" i="1"/>
              <a:t>обстоятельства места и времени</a:t>
            </a:r>
            <a:r>
              <a:rPr lang="ru-RU" b="1"/>
              <a:t>.</a:t>
            </a:r>
          </a:p>
          <a:p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CEC3D711-69FF-4F46-8184-06CBF28053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058514"/>
              </p:ext>
            </p:extLst>
          </p:nvPr>
        </p:nvGraphicFramePr>
        <p:xfrm>
          <a:off x="541867" y="2562447"/>
          <a:ext cx="11362266" cy="40975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81133">
                  <a:extLst>
                    <a:ext uri="{9D8B030D-6E8A-4147-A177-3AD203B41FA5}">
                      <a16:colId xmlns:a16="http://schemas.microsoft.com/office/drawing/2014/main" xmlns="" val="138520531"/>
                    </a:ext>
                  </a:extLst>
                </a:gridCol>
                <a:gridCol w="5681133">
                  <a:extLst>
                    <a:ext uri="{9D8B030D-6E8A-4147-A177-3AD203B41FA5}">
                      <a16:colId xmlns:a16="http://schemas.microsoft.com/office/drawing/2014/main" xmlns="" val="1244121751"/>
                    </a:ext>
                  </a:extLst>
                </a:gridCol>
              </a:tblGrid>
              <a:tr h="7829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ПУНКТУАЦИОННЫЕ ПРАВИЛА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ПРЕДЛОЖЕНИЯ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252850124"/>
                  </a:ext>
                </a:extLst>
              </a:tr>
              <a:tr h="3314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Уточняющее обстоятельство обособляется./Обособляются уточняющие обстоятельства места, стоящие после члена предложения, значение которого они уточняют.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Здесь, в имении Арсеньевых, провёл детские и отроческие годы Михаил Юрьевич Лермонтов.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Там, за речкой тихоструйной, есть высокая гора.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Внизу, в зале, стали тушить огни.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Осенью, во время ненастья, лес имеет особенно унылый вид.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576322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914679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9551" y="316057"/>
            <a:ext cx="9909726" cy="547015"/>
          </a:xfrm>
        </p:spPr>
        <p:txBody>
          <a:bodyPr>
            <a:noAutofit/>
          </a:bodyPr>
          <a:lstStyle/>
          <a:p>
            <a:pPr algn="ctr"/>
            <a:r>
              <a:rPr lang="ru-RU" sz="3600" b="1"/>
              <a:t>Обращение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00349" y="1388533"/>
            <a:ext cx="7940743" cy="5283730"/>
          </a:xfrm>
        </p:spPr>
        <p:txBody>
          <a:bodyPr>
            <a:normAutofit/>
          </a:bodyPr>
          <a:lstStyle/>
          <a:p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F3A1CB30-7749-4FEC-9054-BF6672B445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358799"/>
              </p:ext>
            </p:extLst>
          </p:nvPr>
        </p:nvGraphicFramePr>
        <p:xfrm>
          <a:off x="1015634" y="972683"/>
          <a:ext cx="10695538" cy="53962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47769">
                  <a:extLst>
                    <a:ext uri="{9D8B030D-6E8A-4147-A177-3AD203B41FA5}">
                      <a16:colId xmlns:a16="http://schemas.microsoft.com/office/drawing/2014/main" xmlns="" val="3046024056"/>
                    </a:ext>
                  </a:extLst>
                </a:gridCol>
                <a:gridCol w="5347769">
                  <a:extLst>
                    <a:ext uri="{9D8B030D-6E8A-4147-A177-3AD203B41FA5}">
                      <a16:colId xmlns:a16="http://schemas.microsoft.com/office/drawing/2014/main" xmlns="" val="2677251520"/>
                    </a:ext>
                  </a:extLst>
                </a:gridCol>
              </a:tblGrid>
              <a:tr h="547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000">
                          <a:effectLst/>
                        </a:rPr>
                        <a:t>ПУНКТУАЦИОННЫЕ ПРАВИЛА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000">
                          <a:effectLst/>
                        </a:rPr>
                        <a:t>ПРЕДЛОЖЕНИЯ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/>
                </a:tc>
                <a:extLst>
                  <a:ext uri="{0D108BD9-81ED-4DB2-BD59-A6C34878D82A}">
                    <a16:rowId xmlns:a16="http://schemas.microsoft.com/office/drawing/2014/main" xmlns="" val="2057627268"/>
                  </a:ext>
                </a:extLst>
              </a:tr>
              <a:tr h="26839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Обращения вместе со всеми относящимися к нему словами обособляются./ Обращение обособляется./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000">
                          <a:effectLst/>
                        </a:rPr>
                        <a:t>Ребята и взрослые, мы рады видеть вас на нашем празднике. </a:t>
                      </a:r>
                      <a:br>
                        <a:rPr lang="ru-RU" sz="2000">
                          <a:effectLst/>
                        </a:rPr>
                      </a:br>
                      <a:r>
                        <a:rPr lang="ru-RU" sz="2000">
                          <a:effectLst/>
                        </a:rPr>
                        <a:t>Катя, голубчик, очнитесь! </a:t>
                      </a:r>
                      <a:br>
                        <a:rPr lang="ru-RU" sz="2000">
                          <a:effectLst/>
                        </a:rPr>
                      </a:br>
                      <a:r>
                        <a:rPr lang="ru-RU" sz="2000">
                          <a:effectLst/>
                        </a:rPr>
                        <a:t>Дорогие друзья, милости просим за стол. </a:t>
                      </a:r>
                      <a:br>
                        <a:rPr lang="ru-RU" sz="2000">
                          <a:effectLst/>
                        </a:rPr>
                      </a:br>
                      <a:r>
                        <a:rPr lang="ru-RU" sz="2000">
                          <a:effectLst/>
                        </a:rPr>
                        <a:t>Неужели ты так думаешь, Петр Иванович?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0425726"/>
                  </a:ext>
                </a:extLst>
              </a:tr>
              <a:tr h="1082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Между обращением и междометием ставится запятая (или восклицательный знак).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000">
                          <a:effectLst/>
                        </a:rPr>
                        <a:t>О, моя утраченная свежесть, буйство глаз и половодье чувств.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7713689"/>
                  </a:ext>
                </a:extLst>
              </a:tr>
              <a:tr h="1082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Между обращением и частицами о, а запятая не ставится.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2000">
                          <a:effectLst/>
                        </a:rPr>
                        <a:t>Так вот судьба твоих сынов, о Рим, о громкая держава!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1626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509916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4885" y="198052"/>
            <a:ext cx="9909726" cy="428481"/>
          </a:xfrm>
        </p:spPr>
        <p:txBody>
          <a:bodyPr>
            <a:noAutofit/>
          </a:bodyPr>
          <a:lstStyle/>
          <a:p>
            <a:pPr algn="ctr"/>
            <a:r>
              <a:rPr lang="ru-RU" sz="3200" b="1"/>
              <a:t>Вводные конструкции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0667" y="903768"/>
            <a:ext cx="10634133" cy="5768495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b="1">
                <a:solidFill>
                  <a:schemeClr val="tx1"/>
                </a:solidFill>
              </a:rPr>
              <a:t>Вводные конструкции</a:t>
            </a:r>
            <a:r>
              <a:rPr lang="ru-RU">
                <a:solidFill>
                  <a:schemeClr val="tx1"/>
                </a:solidFill>
              </a:rPr>
              <a:t> – это слова, словосочетания и предложения, выражающие отношение говорящего к высказанной мысли. Вводные конструкции не являются членами предложения и грамматически не связаны с предложением, в котором находятся (к ним нельзя задать вопрос).</a:t>
            </a:r>
          </a:p>
          <a:p>
            <a:r>
              <a:rPr lang="ru-RU">
                <a:solidFill>
                  <a:schemeClr val="tx1"/>
                </a:solidFill>
              </a:rPr>
              <a:t> 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CBACD74F-948A-4FD1-9241-586F5AC544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182290"/>
              </p:ext>
            </p:extLst>
          </p:nvPr>
        </p:nvGraphicFramePr>
        <p:xfrm>
          <a:off x="982133" y="2523067"/>
          <a:ext cx="10888134" cy="4136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44067">
                  <a:extLst>
                    <a:ext uri="{9D8B030D-6E8A-4147-A177-3AD203B41FA5}">
                      <a16:colId xmlns:a16="http://schemas.microsoft.com/office/drawing/2014/main" xmlns="" val="2133493821"/>
                    </a:ext>
                  </a:extLst>
                </a:gridCol>
                <a:gridCol w="5444067">
                  <a:extLst>
                    <a:ext uri="{9D8B030D-6E8A-4147-A177-3AD203B41FA5}">
                      <a16:colId xmlns:a16="http://schemas.microsoft.com/office/drawing/2014/main" xmlns="" val="4190067174"/>
                    </a:ext>
                  </a:extLst>
                </a:gridCol>
              </a:tblGrid>
              <a:tr h="11932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ПУНКТУАЦИОННЫЕ ПРАВИЛА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ПРЕДЛОЖЕНИЯ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110356163"/>
                  </a:ext>
                </a:extLst>
              </a:tr>
              <a:tr h="2943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Вводные слова и сочетания слов выделяются запятыми./ Вводные конструкции (слова и их сочетания, предложения) выделяются запятыми./ Вводное предложение обособляется./Вводное слово обособляется.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Люди понимают, вернее, чувствуют надвигающуюся опасность.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По моему глубочайшему убеждению, XXI век должен быть веком гуманитарной культуры...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Признаться, я и сам хотел писать, да духу не хватило.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Самый яркий образ Москвы создан, конечно, в «Евгении Онегине».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841827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310996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4885" y="198052"/>
            <a:ext cx="9909726" cy="428481"/>
          </a:xfrm>
        </p:spPr>
        <p:txBody>
          <a:bodyPr>
            <a:noAutofit/>
          </a:bodyPr>
          <a:lstStyle/>
          <a:p>
            <a:pPr algn="ctr"/>
            <a:r>
              <a:rPr lang="ru-RU" sz="3200" b="1"/>
              <a:t>Вставные конструкции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367" y="903768"/>
            <a:ext cx="10886500" cy="5768495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b="1">
                <a:solidFill>
                  <a:schemeClr val="tx1"/>
                </a:solidFill>
              </a:rPr>
              <a:t>Вставные конструкции </a:t>
            </a:r>
            <a:r>
              <a:rPr lang="ru-RU">
                <a:solidFill>
                  <a:schemeClr val="tx1"/>
                </a:solidFill>
              </a:rPr>
              <a:t>– это слова, словосочетания и предложения, которые вносят в основное предложение дополнительные сведения, попутные замечания, уточнения, пояснения, поправки и т.д.  Вставные конструкции синтаксические не связаны с предложением, внутри которого они находятся. Вставные конструкции не могут потребляться в начале предложения. </a:t>
            </a:r>
            <a:r>
              <a:rPr lang="ru-RU" i="1">
                <a:solidFill>
                  <a:schemeClr val="tx1"/>
                </a:solidFill>
              </a:rPr>
              <a:t>Цезарь (так звали льва в зверинце) спит и тихо вздрагивает во сне. Даже охотники – а их немало в этом краю – чувствуют себя гостями в лесу.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>
              <a:solidFill>
                <a:schemeClr val="tx1"/>
              </a:solidFill>
            </a:endParaRPr>
          </a:p>
          <a:p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AEF53964-831F-48C9-963D-5C70C7BCCD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273919"/>
              </p:ext>
            </p:extLst>
          </p:nvPr>
        </p:nvGraphicFramePr>
        <p:xfrm>
          <a:off x="831367" y="3166533"/>
          <a:ext cx="10886500" cy="34934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43250">
                  <a:extLst>
                    <a:ext uri="{9D8B030D-6E8A-4147-A177-3AD203B41FA5}">
                      <a16:colId xmlns:a16="http://schemas.microsoft.com/office/drawing/2014/main" xmlns="" val="3245323567"/>
                    </a:ext>
                  </a:extLst>
                </a:gridCol>
                <a:gridCol w="5443250">
                  <a:extLst>
                    <a:ext uri="{9D8B030D-6E8A-4147-A177-3AD203B41FA5}">
                      <a16:colId xmlns:a16="http://schemas.microsoft.com/office/drawing/2014/main" xmlns="" val="2000440330"/>
                    </a:ext>
                  </a:extLst>
                </a:gridCol>
              </a:tblGrid>
              <a:tr h="8927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ПУНКТУАЦИОННЫЕ ПРАВИЛА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ПРЕДЛОЖЕНИЯ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681822763"/>
                  </a:ext>
                </a:extLst>
              </a:tr>
              <a:tr h="26006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Вставные конструкции выделяются запятыми, скобками или тире.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В одно ясное, холодное утро (из тех, какими богата наша русская осень) Иван Петрович Берестов выехал прогуляться верхом…</a:t>
                      </a:r>
                      <a:br>
                        <a:rPr lang="ru-RU" sz="1800">
                          <a:effectLst/>
                        </a:rPr>
                      </a:br>
                      <a:r>
                        <a:rPr lang="ru-RU" sz="1800">
                          <a:effectLst/>
                        </a:rPr>
                        <a:t>Солдаты  - их было трое – ели, не обращая внимания на Пьера.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2214112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266646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1771" y="49195"/>
            <a:ext cx="8915399" cy="748245"/>
          </a:xfrm>
        </p:spPr>
        <p:txBody>
          <a:bodyPr/>
          <a:lstStyle/>
          <a:p>
            <a:pPr algn="ctr"/>
            <a:r>
              <a:rPr lang="ru-RU" smtClean="0"/>
              <a:t>Пунктуация в БСП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4010" y="1318436"/>
            <a:ext cx="10260602" cy="5188689"/>
          </a:xfrm>
        </p:spPr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514904"/>
              </p:ext>
            </p:extLst>
          </p:nvPr>
        </p:nvGraphicFramePr>
        <p:xfrm>
          <a:off x="425300" y="871870"/>
          <a:ext cx="11515062" cy="5847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7531"/>
                <a:gridCol w="5757531"/>
              </a:tblGrid>
              <a:tr h="5678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 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16959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Между частями сложного бессоюзного предложения ставится запятая. / Части бессоюзного сложного предложения разделяются запятыми, если между ними установлены смысловые отношения одновременности.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Солнце спряталось за тучи, пошёл дождь.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День был серый, небо висело низко, сырой ветерок шевелил верхушки трав.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604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Между частями сложного бессоюзного предложения со значением перечисления ставится точка с запятой, если простые предложения распространены или мало связаны между собой по смыслу.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Солнце спряталось, уйдя за тучи; пошёл дождь.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9797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Между частями сложного бессоюзного предложения ставится двоеточие, если вторая часть поясняет, дополняет первую./</a:t>
                      </a:r>
                      <a:b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Между частями сложного бессоюзного предложения ставится двоеточие, если вторая часть имеет значение пояснения.</a:t>
                      </a:r>
                      <a:b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У меня есть одна слабость: мне хочется больше людей приохотить к писательству.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Вдруг слышим: во всё горло кричат чибисы.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405378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710" y="155522"/>
            <a:ext cx="8915399" cy="748245"/>
          </a:xfrm>
        </p:spPr>
        <p:txBody>
          <a:bodyPr/>
          <a:lstStyle/>
          <a:p>
            <a:pPr algn="ctr"/>
            <a:r>
              <a:rPr lang="ru-RU" smtClean="0"/>
              <a:t>Пунктуация в БСП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4010" y="1318436"/>
            <a:ext cx="10260602" cy="5188689"/>
          </a:xfrm>
        </p:spPr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957607"/>
              </p:ext>
            </p:extLst>
          </p:nvPr>
        </p:nvGraphicFramePr>
        <p:xfrm>
          <a:off x="489097" y="999460"/>
          <a:ext cx="11483164" cy="57309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41582"/>
                <a:gridCol w="5741582"/>
              </a:tblGrid>
              <a:tr h="8755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Между частями сложного бессоюзного предложения ставится двоеточие, если вторая часть имеет значение причины.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Однажды в доме поднялись крики: у хозяйки украли двух кур.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886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Между частями сложного бессоюзного предложения ставится тире, если первая часть имеет значение условия или времени.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Пашню пашут – руками не машут.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886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Между частями сложного предложения, связанными бессоюзной связью, ставится тире, если вторая часть имеет значение следствия.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Молодёжь ушла — на вечере стало скучно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886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Между частями сложного бессоюзного предложения ставится тире, если вторая часть предложения указывает на результат, вывод.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Вы раздвинете мокрый куст — вас так и обдаст накопившимся тёплым запахом ночи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309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Между частями сложного бессоюзного предложения ставится тире, если во второй части содержится сравнение с тем, о чём говорится в первой части.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Рассказывать начнёт – ручеёк журчит.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886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Между частями сложного бессоюзного предложения ставится тире, если первая и вторая части предложения противопоставлены.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Давно наступили сумерки – она всё еще сидела в гостиной.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415193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186" y="203199"/>
            <a:ext cx="10101113" cy="21146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/>
              <a:t>Задание 4 ОГЭ по русскому языку. Соответствие между пунктуационным правилом и примером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0267" y="1828800"/>
            <a:ext cx="10101113" cy="4707467"/>
          </a:xfrm>
        </p:spPr>
        <p:txBody>
          <a:bodyPr>
            <a:normAutofit/>
          </a:bodyPr>
          <a:lstStyle/>
          <a:p>
            <a:r>
              <a:rPr lang="ru-RU" u="sng">
                <a:hlinkClick r:id="rId2"/>
              </a:rPr>
              <a:t>1 Формулировка задания 4 ОГЭ по русскому языку</a:t>
            </a:r>
            <a:endParaRPr lang="ru-RU"/>
          </a:p>
          <a:p>
            <a:pPr lvl="0"/>
            <a:r>
              <a:rPr lang="ru-RU" sz="1800" u="sng">
                <a:hlinkClick r:id="rId3"/>
              </a:rPr>
              <a:t>2</a:t>
            </a:r>
            <a:r>
              <a:rPr lang="ru-RU" u="sng">
                <a:hlinkClick r:id="rId3"/>
              </a:rPr>
              <a:t> Тире между подлежащим и сказуемым</a:t>
            </a:r>
            <a:endParaRPr lang="ru-RU" sz="2400"/>
          </a:p>
          <a:p>
            <a:pPr lvl="0"/>
            <a:r>
              <a:rPr lang="ru-RU" sz="1800" u="sng">
                <a:hlinkClick r:id="rId4"/>
              </a:rPr>
              <a:t>3</a:t>
            </a:r>
            <a:r>
              <a:rPr lang="ru-RU" u="sng">
                <a:hlinkClick r:id="rId4"/>
              </a:rPr>
              <a:t> Знаки препинания при однородных членах предложения</a:t>
            </a:r>
            <a:endParaRPr lang="ru-RU" sz="2400"/>
          </a:p>
          <a:p>
            <a:pPr lvl="1"/>
            <a:r>
              <a:rPr lang="ru-RU" sz="1600" u="sng">
                <a:hlinkClick r:id="rId5"/>
              </a:rPr>
              <a:t>3.1</a:t>
            </a:r>
            <a:r>
              <a:rPr lang="ru-RU" u="sng">
                <a:hlinkClick r:id="rId5"/>
              </a:rPr>
              <a:t> Обобщающие слова при однородных членах предложения</a:t>
            </a:r>
            <a:endParaRPr lang="ru-RU" sz="2000"/>
          </a:p>
          <a:p>
            <a:pPr lvl="0"/>
            <a:r>
              <a:rPr lang="ru-RU" sz="1800" u="sng">
                <a:hlinkClick r:id="rId6"/>
              </a:rPr>
              <a:t>4</a:t>
            </a:r>
            <a:r>
              <a:rPr lang="ru-RU" u="sng">
                <a:hlinkClick r:id="rId6"/>
              </a:rPr>
              <a:t> Знаки препинания при обособленных членах предложения</a:t>
            </a:r>
            <a:endParaRPr lang="ru-RU" sz="2400"/>
          </a:p>
          <a:p>
            <a:pPr lvl="1"/>
            <a:r>
              <a:rPr lang="ru-RU" sz="1600" u="sng">
                <a:hlinkClick r:id="rId7"/>
              </a:rPr>
              <a:t>4.1</a:t>
            </a:r>
            <a:r>
              <a:rPr lang="ru-RU" u="sng">
                <a:hlinkClick r:id="rId7"/>
              </a:rPr>
              <a:t> Определение</a:t>
            </a:r>
            <a:endParaRPr lang="ru-RU" sz="2000"/>
          </a:p>
          <a:p>
            <a:pPr lvl="1"/>
            <a:r>
              <a:rPr lang="ru-RU" sz="1600" u="sng">
                <a:hlinkClick r:id="rId8"/>
              </a:rPr>
              <a:t>4.2</a:t>
            </a:r>
            <a:r>
              <a:rPr lang="ru-RU" u="sng">
                <a:hlinkClick r:id="rId8"/>
              </a:rPr>
              <a:t> Приложение</a:t>
            </a:r>
            <a:endParaRPr lang="ru-RU" sz="2000"/>
          </a:p>
          <a:p>
            <a:pPr lvl="1"/>
            <a:r>
              <a:rPr lang="ru-RU" sz="1600" u="sng">
                <a:hlinkClick r:id="rId9"/>
              </a:rPr>
              <a:t>4.3</a:t>
            </a:r>
            <a:r>
              <a:rPr lang="ru-RU" u="sng">
                <a:hlinkClick r:id="rId9"/>
              </a:rPr>
              <a:t> Дополнение</a:t>
            </a:r>
            <a:endParaRPr lang="ru-RU" sz="2000"/>
          </a:p>
          <a:p>
            <a:pPr lvl="1"/>
            <a:r>
              <a:rPr lang="ru-RU" sz="1600" u="sng">
                <a:hlinkClick r:id="rId10"/>
              </a:rPr>
              <a:t>4.4</a:t>
            </a:r>
            <a:r>
              <a:rPr lang="ru-RU" u="sng">
                <a:hlinkClick r:id="rId10"/>
              </a:rPr>
              <a:t> Обстоятельство</a:t>
            </a:r>
            <a:endParaRPr lang="ru-RU" sz="2000"/>
          </a:p>
          <a:p>
            <a:pPr lvl="1"/>
            <a:r>
              <a:rPr lang="ru-RU" sz="1600" u="sng">
                <a:hlinkClick r:id="rId11"/>
              </a:rPr>
              <a:t>4.5</a:t>
            </a:r>
            <a:r>
              <a:rPr lang="ru-RU" u="sng">
                <a:hlinkClick r:id="rId11"/>
              </a:rPr>
              <a:t> Сравнительный оборот (обстоятельство)</a:t>
            </a:r>
            <a:endParaRPr lang="ru-RU" sz="2000"/>
          </a:p>
          <a:p>
            <a:pPr lvl="1"/>
            <a:r>
              <a:rPr lang="ru-RU" sz="1600" u="sng">
                <a:hlinkClick r:id="rId12"/>
              </a:rPr>
              <a:t>4.6</a:t>
            </a:r>
            <a:r>
              <a:rPr lang="ru-RU" u="sng">
                <a:hlinkClick r:id="rId12"/>
              </a:rPr>
              <a:t> Уточняющие члены предложения</a:t>
            </a:r>
            <a:endParaRPr lang="ru-RU" sz="2000"/>
          </a:p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863229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952" y="134257"/>
            <a:ext cx="8915399" cy="748245"/>
          </a:xfrm>
        </p:spPr>
        <p:txBody>
          <a:bodyPr/>
          <a:lstStyle/>
          <a:p>
            <a:r>
              <a:rPr lang="ru-RU" smtClean="0"/>
              <a:t>Тире в неполном предложении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4010" y="1318436"/>
            <a:ext cx="10260602" cy="5188689"/>
          </a:xfrm>
        </p:spPr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475584"/>
              </p:ext>
            </p:extLst>
          </p:nvPr>
        </p:nvGraphicFramePr>
        <p:xfrm>
          <a:off x="935664" y="988828"/>
          <a:ext cx="10568948" cy="55182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84474"/>
                <a:gridCol w="5284474"/>
              </a:tblGrid>
              <a:tr h="8218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ПУНКТУАЦИОННЫЕ ПРАВИЛА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effectLst/>
                        </a:rPr>
                        <a:t>ПРЕДЛОЖЕНИЯ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  <a:tr h="13548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В неполном предложении на месте пропуска члена предложения ставится тире.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В понедельник иду в театр, в среду – на концерт.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3415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В неполных предложениях, являющихся часть сложного предложения, на месте пропущенного члена предложения ставится тире, если этот пропущенный член восстанавливается из предыдущей части.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В глубине Австралии живёт гигантский рыжий кенгуру, а в лесах – его серый брат.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686441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4300" y="1581372"/>
            <a:ext cx="8911687" cy="3219227"/>
          </a:xfrm>
        </p:spPr>
        <p:txBody>
          <a:bodyPr>
            <a:normAutofit/>
          </a:bodyPr>
          <a:lstStyle/>
          <a:p>
            <a:pPr algn="ctr"/>
            <a:r>
              <a:rPr lang="ru-RU" sz="5400" b="1">
                <a:solidFill>
                  <a:srgbClr val="C00000"/>
                </a:solidFill>
              </a:rPr>
              <a:t>Практика. </a:t>
            </a:r>
            <a:br>
              <a:rPr lang="ru-RU" sz="5400" b="1">
                <a:solidFill>
                  <a:srgbClr val="C00000"/>
                </a:solidFill>
              </a:rPr>
            </a:br>
            <a:r>
              <a:rPr lang="ru-RU" sz="5400" b="1">
                <a:solidFill>
                  <a:srgbClr val="C00000"/>
                </a:solidFill>
              </a:rPr>
              <a:t>Метод дятла.</a:t>
            </a:r>
          </a:p>
        </p:txBody>
      </p:sp>
    </p:spTree>
    <p:extLst>
      <p:ext uri="{BB962C8B-B14F-4D97-AF65-F5344CB8AC3E}">
        <p14:creationId xmlns:p14="http://schemas.microsoft.com/office/powerpoint/2010/main" val="1147177511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4.1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0602" y="925033"/>
            <a:ext cx="11236622" cy="5932967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</a:t>
            </a:r>
            <a:r>
              <a:rPr lang="ru-RU" b="1" smtClean="0">
                <a:solidFill>
                  <a:schemeClr val="tx1"/>
                </a:solidFill>
              </a:rPr>
              <a:t>1.</a:t>
            </a:r>
            <a:r>
              <a:rPr lang="ru-RU" b="1">
                <a:solidFill>
                  <a:schemeClr val="tx1"/>
                </a:solidFill>
              </a:rPr>
              <a:t> 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919348"/>
              </p:ext>
            </p:extLst>
          </p:nvPr>
        </p:nvGraphicFramePr>
        <p:xfrm>
          <a:off x="850602" y="2966484"/>
          <a:ext cx="11132290" cy="36257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6145"/>
                <a:gridCol w="5566145"/>
              </a:tblGrid>
              <a:tr h="3625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Обстоятельство, выраженное деепричастным оборотом, обособляется.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Если первая и вторая части сложного бессоюзного предложения противопоставлены по смыслу, то между частями предложения ставится тире.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Согласованное приложение, стоящее после определяемого слова, выделяется тире.</a:t>
                      </a: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И берёзовая рощица, протягивающая к небу ветки, и могучий дуб, закрывающий своим шатром поляну, – словом, всё было по-своему прекрасно.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Каштанка, вскочив, присела на все четыре лапы и, протягивая к коту морду, залилась громким лаем.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Далеко впереди, в ясном небе, проступала светлая полоса, отблеск близких полярных льдов.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С Балтики на город наползали тёмные тучи – предвестники шторма, нередкого в этих краях.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Старик взволнованно подёргал за ручку – дверь оказалась запертой, видимо, с внутренней стороны.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700004"/>
              </p:ext>
            </p:extLst>
          </p:nvPr>
        </p:nvGraphicFramePr>
        <p:xfrm>
          <a:off x="850602" y="2541718"/>
          <a:ext cx="11132290" cy="385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2096"/>
                <a:gridCol w="5550194"/>
              </a:tblGrid>
              <a:tr h="3852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428004"/>
      </p:ext>
    </p:extLst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ru-RU" b="1" smtClean="0"/>
              <a:t>4.1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0602" y="925033"/>
            <a:ext cx="11236622" cy="5932967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</a:t>
            </a:r>
            <a:r>
              <a:rPr lang="ru-RU" b="1" smtClean="0">
                <a:solidFill>
                  <a:schemeClr val="tx1"/>
                </a:solidFill>
              </a:rPr>
              <a:t>1.</a:t>
            </a:r>
            <a:r>
              <a:rPr lang="ru-RU" b="1">
                <a:solidFill>
                  <a:schemeClr val="tx1"/>
                </a:solidFill>
              </a:rPr>
              <a:t> 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958030"/>
              </p:ext>
            </p:extLst>
          </p:nvPr>
        </p:nvGraphicFramePr>
        <p:xfrm>
          <a:off x="850602" y="2966484"/>
          <a:ext cx="11132290" cy="36257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6145"/>
                <a:gridCol w="5566145"/>
              </a:tblGrid>
              <a:tr h="36257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Обстоятельство, выраженное деепричастным оборотом, обособляется.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Если первая и вторая части сложного бессоюзного предложения противопоставлены по смыслу, то между частями предложения ставится тире.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Согласованное приложение, стоящее после определяемого слова, выделяется тире.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 smtClean="0">
                          <a:effectLst/>
                        </a:rPr>
                        <a:t>                           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ct val="0"/>
                        </a:spcAft>
                        <a:buNone/>
                      </a:pPr>
                      <a:r>
                        <a:rPr lang="ru-RU" sz="1600" smtClean="0">
                          <a:effectLst/>
                        </a:rPr>
                        <a:t>1) И </a:t>
                      </a:r>
                      <a:r>
                        <a:rPr lang="ru-RU" sz="1600">
                          <a:effectLst/>
                        </a:rPr>
                        <a:t>берёзовая рощица, протягивающая к небу ветки, и могучий дуб, закрывающий своим шатром поляну, – словом, всё было по-своему прекрасно.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Каштанка, вскочив, присела на все четыре лапы и, протягивая к коту морду, залилась громким лаем.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Далеко впереди, в ясном небе, проступала светлая полоса, отблеск близких полярных льдов.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С Балтики на город наползали тёмные тучи – предвестники шторма, нередкого в этих краях.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Старик взволнованно подёргал за ручку – дверь оказалась запертой, видимо, с внутренней стороны</a:t>
                      </a:r>
                      <a:r>
                        <a:rPr lang="ru-RU" sz="1600" smtClean="0">
                          <a:effectLst/>
                        </a:rPr>
                        <a:t>.              254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700004"/>
              </p:ext>
            </p:extLst>
          </p:nvPr>
        </p:nvGraphicFramePr>
        <p:xfrm>
          <a:off x="850602" y="2541718"/>
          <a:ext cx="11132290" cy="385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2096"/>
                <a:gridCol w="5550194"/>
              </a:tblGrid>
              <a:tr h="3852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572659"/>
      </p:ext>
    </p:extLst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3043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4.2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9340" y="925033"/>
            <a:ext cx="11257884" cy="5932967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2</a:t>
            </a:r>
            <a:r>
              <a:rPr lang="ru-RU" b="1" smtClean="0">
                <a:solidFill>
                  <a:schemeClr val="tx1"/>
                </a:solidFill>
              </a:rPr>
              <a:t>. </a:t>
            </a:r>
            <a:r>
              <a:rPr lang="ru-RU" b="1">
                <a:solidFill>
                  <a:schemeClr val="tx1"/>
                </a:solidFill>
              </a:rPr>
              <a:t>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  <a:p>
            <a:pPr fontAlgn="ctr"/>
            <a:r>
              <a:rPr lang="ru-RU" b="1">
                <a:solidFill>
                  <a:schemeClr val="tx1"/>
                </a:solidFill>
              </a:rPr>
              <a:t> 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035669"/>
              </p:ext>
            </p:extLst>
          </p:nvPr>
        </p:nvGraphicFramePr>
        <p:xfrm>
          <a:off x="829340" y="2381694"/>
          <a:ext cx="11132288" cy="2819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6144"/>
                <a:gridCol w="5566144"/>
              </a:tblGrid>
              <a:tr h="2819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983858"/>
              </p:ext>
            </p:extLst>
          </p:nvPr>
        </p:nvGraphicFramePr>
        <p:xfrm>
          <a:off x="829340" y="2663621"/>
          <a:ext cx="11132288" cy="40561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6144"/>
                <a:gridCol w="5566144"/>
              </a:tblGrid>
              <a:tr h="40561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Между частями сложносочинённого предложения ставится запятая.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Согласованное приложение, стоящее после определяемого слова, обособляется.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Если обобщающее слово стоит после однородных членов, то перед ним ставится тире.</a:t>
                      </a:r>
                      <a:br>
                        <a:rPr lang="ru-RU" sz="1600">
                          <a:effectLst/>
                        </a:rPr>
                      </a:b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Ирония Звягинцева, профессора нашего университета, не произвела, однако, на нового студента никакого впечатления.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Вдалеке, на склоне горы, поросшей лесом, показался огонёк.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Хорошая книга – это ручеёк, по которому в человеческую душу втекает добро.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Между холмами мелькнуло море, однако дорога сразу же повернула вправо, и море исчезло из вида.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Перелёты через Северный полюс в Америку, рекорды дальности полёта, десятки новых самолётов, впервые поднятых в воздух, – всё это связано с именем прославленного лётчика Михаила Громова.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889221"/>
      </p:ext>
    </p:extLst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5518" y="17678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4.2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9340" y="797443"/>
            <a:ext cx="11257884" cy="6060557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2</a:t>
            </a:r>
            <a:r>
              <a:rPr lang="ru-RU" b="1" smtClean="0">
                <a:solidFill>
                  <a:schemeClr val="tx1"/>
                </a:solidFill>
              </a:rPr>
              <a:t>. </a:t>
            </a:r>
            <a:r>
              <a:rPr lang="ru-RU" b="1">
                <a:solidFill>
                  <a:schemeClr val="tx1"/>
                </a:solidFill>
              </a:rPr>
              <a:t>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  <a:p>
            <a:pPr fontAlgn="ctr"/>
            <a:r>
              <a:rPr lang="ru-RU" b="1">
                <a:solidFill>
                  <a:schemeClr val="tx1"/>
                </a:solidFill>
              </a:rPr>
              <a:t> 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035669"/>
              </p:ext>
            </p:extLst>
          </p:nvPr>
        </p:nvGraphicFramePr>
        <p:xfrm>
          <a:off x="829340" y="2381694"/>
          <a:ext cx="11132288" cy="2819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6144"/>
                <a:gridCol w="5566144"/>
              </a:tblGrid>
              <a:tr h="2819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839416"/>
              </p:ext>
            </p:extLst>
          </p:nvPr>
        </p:nvGraphicFramePr>
        <p:xfrm>
          <a:off x="829340" y="2663621"/>
          <a:ext cx="11132288" cy="40561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6144"/>
                <a:gridCol w="5566144"/>
              </a:tblGrid>
              <a:tr h="40561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Между частями сложносочинённого предложения ставится запятая.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Согласованное приложение, стоящее после определяемого слова, обособляется.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Если обобщающее слово стоит после однородных членов, то перед ним ставится тире.</a:t>
                      </a:r>
                      <a:br>
                        <a:rPr lang="ru-RU" sz="1600">
                          <a:effectLst/>
                        </a:rPr>
                      </a:b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Ирония Звягинцева, профессора нашего университета, не произвела, однако, на нового студента никакого впечатления.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Вдалеке, на склоне горы, поросшей лесом, показался огонёк.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Хорошая книга – это ручеёк, по которому в человеческую душу втекает добро.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Между холмами мелькнуло море, однако дорога сразу же повернула вправо, и море исчезло из вида.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Перелёты через Северный полюс в Америку, рекорды дальности полёта, десятки новых самолётов, впервые поднятых в воздух, – всё это связано с именем прославленного лётчика Михаила Громова</a:t>
                      </a:r>
                      <a:r>
                        <a:rPr lang="ru-RU" sz="1600" smtClean="0">
                          <a:effectLst/>
                        </a:rPr>
                        <a:t>.                            415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619665"/>
      </p:ext>
    </p:extLst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6518" y="124532"/>
            <a:ext cx="8915399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4.3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3134" y="755819"/>
            <a:ext cx="11078734" cy="5943003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ВАРИАНТ 3</a:t>
            </a:r>
            <a:r>
              <a:rPr lang="ru-RU" b="1" smtClean="0">
                <a:solidFill>
                  <a:schemeClr val="tx1"/>
                </a:solidFill>
              </a:rPr>
              <a:t>.</a:t>
            </a:r>
            <a:r>
              <a:rPr lang="ru-RU">
                <a:solidFill>
                  <a:schemeClr val="tx1"/>
                </a:solidFill>
              </a:rPr>
              <a:t> </a:t>
            </a:r>
            <a:r>
              <a:rPr lang="ru-RU" b="1">
                <a:solidFill>
                  <a:schemeClr val="tx1"/>
                </a:solidFill>
              </a:rPr>
              <a:t>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689305"/>
              </p:ext>
            </p:extLst>
          </p:nvPr>
        </p:nvGraphicFramePr>
        <p:xfrm>
          <a:off x="893135" y="2211574"/>
          <a:ext cx="10962167" cy="510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86400"/>
                <a:gridCol w="5475767"/>
              </a:tblGrid>
              <a:tr h="5103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427393"/>
              </p:ext>
            </p:extLst>
          </p:nvPr>
        </p:nvGraphicFramePr>
        <p:xfrm>
          <a:off x="893134" y="2756582"/>
          <a:ext cx="10962168" cy="39422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81084"/>
                <a:gridCol w="5481084"/>
              </a:tblGrid>
              <a:tr h="39422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Между частями сложноподчинённого предложения ставится запятая.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Обращение выделяется запятыми.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Согласованное приложение, стоящее после определяемого слова, обособляется.</a:t>
                      </a:r>
                      <a:br>
                        <a:rPr lang="ru-RU" sz="1600">
                          <a:effectLst/>
                        </a:rPr>
                      </a:br>
                      <a:br>
                        <a:rPr lang="ru-RU" sz="1600">
                          <a:effectLst/>
                        </a:rPr>
                      </a:b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Берёзовый лесок закончился, и перед путниками возникла речка, прячущаяся в камышовых зарослях.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Когда стало совсем жарко и толчея в порту замерла, друзья выбрались за городскую черту и поднялись на холм, с которого видна была гавань.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В это время Иван Езерский, мой сосед, вошёл в свой тесный кабинет.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В.И. Даля мы знаем как известного собирателя пословиц, как знатока русского языка.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И мы сохраним тебя, русская речь, великое русское слово</a:t>
                      </a:r>
                      <a:r>
                        <a:rPr lang="ru-RU" sz="1600" smtClean="0">
                          <a:effectLst/>
                        </a:rPr>
                        <a:t>.                     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280198"/>
      </p:ext>
    </p:extLst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7740" y="35553"/>
            <a:ext cx="8915399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4.3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6809" y="744279"/>
            <a:ext cx="11185059" cy="5954543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ВАРИАНТ 3</a:t>
            </a:r>
            <a:r>
              <a:rPr lang="ru-RU" b="1" smtClean="0">
                <a:solidFill>
                  <a:schemeClr val="tx1"/>
                </a:solidFill>
              </a:rPr>
              <a:t>.</a:t>
            </a:r>
            <a:r>
              <a:rPr lang="ru-RU">
                <a:solidFill>
                  <a:schemeClr val="tx1"/>
                </a:solidFill>
              </a:rPr>
              <a:t> </a:t>
            </a:r>
            <a:r>
              <a:rPr lang="ru-RU" b="1">
                <a:solidFill>
                  <a:schemeClr val="tx1"/>
                </a:solidFill>
              </a:rPr>
              <a:t>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689305"/>
              </p:ext>
            </p:extLst>
          </p:nvPr>
        </p:nvGraphicFramePr>
        <p:xfrm>
          <a:off x="893135" y="2211574"/>
          <a:ext cx="10962167" cy="510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86400"/>
                <a:gridCol w="5475767"/>
              </a:tblGrid>
              <a:tr h="5103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214352"/>
              </p:ext>
            </p:extLst>
          </p:nvPr>
        </p:nvGraphicFramePr>
        <p:xfrm>
          <a:off x="893134" y="2756582"/>
          <a:ext cx="10962168" cy="39422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81084"/>
                <a:gridCol w="5481084"/>
              </a:tblGrid>
              <a:tr h="39422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Между частями сложноподчинённого предложения ставится запятая.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Обращение выделяется запятыми.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Согласованное приложение, стоящее после определяемого слова, обособляется.</a:t>
                      </a:r>
                      <a:br>
                        <a:rPr lang="ru-RU" sz="1600">
                          <a:effectLst/>
                        </a:rPr>
                      </a:br>
                      <a:br>
                        <a:rPr lang="ru-RU" sz="1600">
                          <a:effectLst/>
                        </a:rPr>
                      </a:b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Берёзовый лесок закончился, и перед путниками возникла речка, прячущаяся в камышовых зарослях.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Когда стало совсем жарко и толчея в порту замерла, друзья выбрались за городскую черту и поднялись на холм, с которого видна была гавань.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В это время Иван Езерский, мой сосед, вошёл в свой тесный кабинет.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В.И. Даля мы знаем как известного собирателя пословиц, как знатока русского языка.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И мы сохраним тебя, русская речь, великое русское слово</a:t>
                      </a:r>
                      <a:r>
                        <a:rPr lang="ru-RU" sz="1600" smtClean="0">
                          <a:effectLst/>
                        </a:rPr>
                        <a:t>.                       253                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2794486"/>
      </p:ext>
    </p:extLst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9736" y="0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4.4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71868" y="631287"/>
            <a:ext cx="11184665" cy="6091246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4</a:t>
            </a:r>
            <a:r>
              <a:rPr lang="ru-RU" b="1" smtClean="0">
                <a:solidFill>
                  <a:schemeClr val="tx1"/>
                </a:solidFill>
              </a:rPr>
              <a:t>.</a:t>
            </a:r>
            <a:r>
              <a:rPr lang="ru-RU" b="1">
                <a:solidFill>
                  <a:schemeClr val="tx1"/>
                </a:solidFill>
              </a:rPr>
              <a:t> 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  <a:p>
            <a:endParaRPr lang="ru-RU" sz="280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268844"/>
              </p:ext>
            </p:extLst>
          </p:nvPr>
        </p:nvGraphicFramePr>
        <p:xfrm>
          <a:off x="871868" y="1935126"/>
          <a:ext cx="10760150" cy="4520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0075"/>
                <a:gridCol w="5380075"/>
              </a:tblGrid>
              <a:tr h="4520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069619"/>
              </p:ext>
            </p:extLst>
          </p:nvPr>
        </p:nvGraphicFramePr>
        <p:xfrm>
          <a:off x="946298" y="2387175"/>
          <a:ext cx="10685720" cy="4335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7241"/>
                <a:gridCol w="5328479"/>
              </a:tblGrid>
              <a:tr h="4335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Если обобщающее слово стоит перед однородными членами, то после него ставится двоеточие.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Уточняющее обстоятельство обособляется.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Определение, выраженное причастным оборотом, стоящим после определяемого слова, обособляется.</a:t>
                      </a: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Луна, яркая и точно мокрая, мелькала по голым верхушкам деревьев, и голые сучья сливались с её влажным блеском, исчезали в нём.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Погода стояла неблагоприятная: по временам шёл мелкий осенний дождь, постоянно дул ветер.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Приметы связаны со всем: с цветом неба, росой и туманами, криком птиц и яркостью звёздного неба.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Высокое, почти безоблачное летнее небо, наполненное солнечным блеском, было восхитительно.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В детстве мы с братом любили проводить время в заброшенном уголке сада, между сараем и забором, где хранилось множество вышедших из употребления вещей.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83434"/>
      </p:ext>
    </p:extLst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9736" y="0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4.4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46298" y="631287"/>
            <a:ext cx="11110235" cy="6091246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4</a:t>
            </a:r>
            <a:r>
              <a:rPr lang="ru-RU" b="1" smtClean="0">
                <a:solidFill>
                  <a:schemeClr val="tx1"/>
                </a:solidFill>
              </a:rPr>
              <a:t>.</a:t>
            </a:r>
            <a:r>
              <a:rPr lang="ru-RU" b="1">
                <a:solidFill>
                  <a:schemeClr val="tx1"/>
                </a:solidFill>
              </a:rPr>
              <a:t> 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  <a:p>
            <a:endParaRPr lang="ru-RU" sz="280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268844"/>
              </p:ext>
            </p:extLst>
          </p:nvPr>
        </p:nvGraphicFramePr>
        <p:xfrm>
          <a:off x="871868" y="1935126"/>
          <a:ext cx="10760150" cy="4520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0075"/>
                <a:gridCol w="5380075"/>
              </a:tblGrid>
              <a:tr h="4520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302454"/>
              </p:ext>
            </p:extLst>
          </p:nvPr>
        </p:nvGraphicFramePr>
        <p:xfrm>
          <a:off x="946298" y="2387175"/>
          <a:ext cx="10685720" cy="4335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7241"/>
                <a:gridCol w="5328479"/>
              </a:tblGrid>
              <a:tr h="4335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Если обобщающее слово стоит перед однородными членами, то после него ставится двоеточие.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Уточняющее обстоятельство обособляется.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Определение, выраженное причастным оборотом, стоящим после определяемого слова, обособляется.</a:t>
                      </a: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Луна, яркая и точно мокрая, мелькала по голым верхушкам деревьев, и голые сучья сливались с её влажным блеском, исчезали в нём.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Погода стояла неблагоприятная: по временам шёл мелкий осенний дождь, постоянно дул ветер.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Приметы связаны со всем: с цветом неба, росой и туманами, криком птиц и яркостью звёздного неба.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Высокое, почти безоблачное летнее небо, наполненное солнечным блеском, было восхитительно.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В детстве мы с братом любили проводить время в заброшенном уголке сада, между сараем и забором, где хранилось множество вышедших из употребления вещей</a:t>
                      </a:r>
                      <a:r>
                        <a:rPr lang="ru-RU" sz="1600" smtClean="0">
                          <a:effectLst/>
                        </a:rPr>
                        <a:t>.    354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584482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186" y="203199"/>
            <a:ext cx="10101113" cy="21146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/>
              <a:t>Задание 4 ОГЭ по русскому языку. Соответствие между пунктуационным правилом и примером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0267" y="2015067"/>
            <a:ext cx="10101113" cy="4521200"/>
          </a:xfrm>
        </p:spPr>
        <p:txBody>
          <a:bodyPr>
            <a:normAutofit/>
          </a:bodyPr>
          <a:lstStyle/>
          <a:p>
            <a:pPr lvl="0"/>
            <a:r>
              <a:rPr lang="ru-RU" sz="1800" u="sng">
                <a:hlinkClick r:id="rId2"/>
              </a:rPr>
              <a:t>5</a:t>
            </a:r>
            <a:r>
              <a:rPr lang="ru-RU" u="sng">
                <a:hlinkClick r:id="rId2"/>
              </a:rPr>
              <a:t> Знаки препинания при обращениях</a:t>
            </a:r>
            <a:endParaRPr lang="ru-RU" sz="2400"/>
          </a:p>
          <a:p>
            <a:pPr lvl="0"/>
            <a:r>
              <a:rPr lang="ru-RU" sz="1800" u="sng">
                <a:hlinkClick r:id="rId3"/>
              </a:rPr>
              <a:t>6</a:t>
            </a:r>
            <a:r>
              <a:rPr lang="ru-RU" u="sng">
                <a:hlinkClick r:id="rId3"/>
              </a:rPr>
              <a:t> Знаки препинания при вводных и вставных конструкциях</a:t>
            </a:r>
            <a:endParaRPr lang="ru-RU" sz="2400"/>
          </a:p>
          <a:p>
            <a:pPr lvl="0"/>
            <a:r>
              <a:rPr lang="ru-RU" sz="1800" u="sng">
                <a:hlinkClick r:id="rId4"/>
              </a:rPr>
              <a:t>7</a:t>
            </a:r>
            <a:r>
              <a:rPr lang="ru-RU" u="sng">
                <a:hlinkClick r:id="rId4"/>
              </a:rPr>
              <a:t> Знаки препинания в сложном предложении</a:t>
            </a:r>
            <a:endParaRPr lang="ru-RU" sz="2400"/>
          </a:p>
          <a:p>
            <a:pPr lvl="1"/>
            <a:r>
              <a:rPr lang="ru-RU" sz="1600" u="sng">
                <a:hlinkClick r:id="rId5"/>
              </a:rPr>
              <a:t>7.1</a:t>
            </a:r>
            <a:r>
              <a:rPr lang="ru-RU" u="sng">
                <a:hlinkClick r:id="rId5"/>
              </a:rPr>
              <a:t> Знаки препинания в сложносочиненном предложении</a:t>
            </a:r>
            <a:endParaRPr lang="ru-RU" sz="2000"/>
          </a:p>
          <a:p>
            <a:pPr lvl="1"/>
            <a:r>
              <a:rPr lang="ru-RU" sz="1600" u="sng">
                <a:hlinkClick r:id="rId6"/>
              </a:rPr>
              <a:t>7.2</a:t>
            </a:r>
            <a:r>
              <a:rPr lang="ru-RU" u="sng">
                <a:hlinkClick r:id="rId6"/>
              </a:rPr>
              <a:t> Знаки препинания в сложноподчиненном предложении</a:t>
            </a:r>
            <a:endParaRPr lang="ru-RU" sz="2000"/>
          </a:p>
          <a:p>
            <a:pPr lvl="1"/>
            <a:r>
              <a:rPr lang="ru-RU" sz="1600" u="sng">
                <a:hlinkClick r:id="rId7"/>
              </a:rPr>
              <a:t>7.3</a:t>
            </a:r>
            <a:r>
              <a:rPr lang="ru-RU" u="sng">
                <a:hlinkClick r:id="rId7"/>
              </a:rPr>
              <a:t> Знаки препинания в бессоюзном сложном предложении</a:t>
            </a:r>
            <a:endParaRPr lang="ru-RU" sz="2000"/>
          </a:p>
          <a:p>
            <a:pPr lvl="0"/>
            <a:r>
              <a:rPr lang="ru-RU" sz="1800" u="sng">
                <a:hlinkClick r:id="rId8"/>
              </a:rPr>
              <a:t>8</a:t>
            </a:r>
            <a:r>
              <a:rPr lang="ru-RU" u="sng">
                <a:hlinkClick r:id="rId8"/>
              </a:rPr>
              <a:t> Тире в неполном предложении</a:t>
            </a:r>
            <a:endParaRPr lang="ru-RU" sz="2400"/>
          </a:p>
          <a:p>
            <a:pPr lvl="0"/>
            <a:r>
              <a:rPr lang="ru-RU" sz="1800" u="sng">
                <a:hlinkClick r:id="rId9"/>
              </a:rPr>
              <a:t>9</a:t>
            </a:r>
            <a:r>
              <a:rPr lang="ru-RU" u="sng">
                <a:hlinkClick r:id="rId9"/>
              </a:rPr>
              <a:t> Знаки препинания при прямой речи</a:t>
            </a:r>
            <a:endParaRPr lang="ru-RU" sz="2400"/>
          </a:p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334144"/>
      </p:ext>
    </p:extLst>
  </p:cSld>
  <p:clrMapOvr>
    <a:masterClrMapping/>
  </p:clrMapOvr>
  <p:transition/>
  <p:timing/>
</p:sld>
</file>

<file path=ppt/slides/slide3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9005" y="159178"/>
            <a:ext cx="8915399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4.5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3012" y="790465"/>
            <a:ext cx="11248856" cy="5908357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ВАРИАНТ 5.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  <a:p>
            <a:endParaRPr lang="ru-RU">
              <a:solidFill>
                <a:schemeClr val="tx1"/>
              </a:solidFill>
            </a:endParaRPr>
          </a:p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946388"/>
              </p:ext>
            </p:extLst>
          </p:nvPr>
        </p:nvGraphicFramePr>
        <p:xfrm>
          <a:off x="723012" y="2179675"/>
          <a:ext cx="11142922" cy="5954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71461"/>
                <a:gridCol w="5571461"/>
              </a:tblGrid>
              <a:tr h="5954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781787"/>
              </p:ext>
            </p:extLst>
          </p:nvPr>
        </p:nvGraphicFramePr>
        <p:xfrm>
          <a:off x="723012" y="2753833"/>
          <a:ext cx="11142922" cy="3944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71461"/>
                <a:gridCol w="5571461"/>
              </a:tblGrid>
              <a:tr h="39449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Между однородными членами предложения перед второй частью двойного союза ставится запятая.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Обстоятельство, выраженное деепричастным оборотом, обособляется.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Обстоятельство, выраженное сравнительным оборотом, обособляется.</a:t>
                      </a:r>
                      <a:br>
                        <a:rPr lang="ru-RU" sz="1600">
                          <a:effectLst/>
                        </a:rPr>
                      </a:b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Мы плыли на лодке по тёмной, как чернила, реке, петляющей между мрачными скалами.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Н.М. Пржевальский, известный географ и натуралист, путешествовал не только по Дальнему Востоку, но и по Центральной Азии.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Звёзды дрожали в тёмно-синей глубине неба, как дрожат капли росы утром на траве, окутанной туманом.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Оставшись один, Алексей ходил по комнате, браня себя вполголоса за невнимательное отношение к сестре.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Кусака долго металась по следам уехавших людей, добежала до станции и, промокшая, грязная, вернулась обратно</a:t>
                      </a:r>
                      <a:r>
                        <a:rPr lang="ru-RU" sz="1600" smtClean="0">
                          <a:effectLst/>
                        </a:rPr>
                        <a:t>.       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204177"/>
      </p:ext>
    </p:extLst>
  </p:cSld>
  <p:clrMapOvr>
    <a:masterClrMapping/>
  </p:clrMapOvr>
  <p:transition/>
  <p:timing/>
</p:sld>
</file>

<file path=ppt/slides/slide3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9005" y="159178"/>
            <a:ext cx="8915399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4.5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4038" y="705405"/>
            <a:ext cx="11131896" cy="5908357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ВАРИАНТ 5.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  <a:p>
            <a:endParaRPr lang="ru-RU">
              <a:solidFill>
                <a:schemeClr val="tx1"/>
              </a:solidFill>
            </a:endParaRPr>
          </a:p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946388"/>
              </p:ext>
            </p:extLst>
          </p:nvPr>
        </p:nvGraphicFramePr>
        <p:xfrm>
          <a:off x="723012" y="2179675"/>
          <a:ext cx="11142922" cy="5954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71461"/>
                <a:gridCol w="5571461"/>
              </a:tblGrid>
              <a:tr h="5954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688379"/>
              </p:ext>
            </p:extLst>
          </p:nvPr>
        </p:nvGraphicFramePr>
        <p:xfrm>
          <a:off x="723012" y="2753833"/>
          <a:ext cx="11142922" cy="3944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71461"/>
                <a:gridCol w="5571461"/>
              </a:tblGrid>
              <a:tr h="39449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Между однородными членами предложения перед второй частью двойного союза ставится запятая.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Обстоятельство, выраженное деепричастным оборотом, обособляется.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Обстоятельство, выраженное сравнительным оборотом, обособляется.</a:t>
                      </a:r>
                      <a:br>
                        <a:rPr lang="ru-RU" sz="1600">
                          <a:effectLst/>
                        </a:rPr>
                      </a:b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Мы плыли на лодке по тёмной, как чернила, реке, петляющей между мрачными скалами.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Н.М. Пржевальский, известный географ и натуралист, путешествовал не только по Дальнему Востоку, но и по Центральной Азии.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Звёзды дрожали в тёмно-синей глубине неба, как дрожат капли росы утром на траве, окутанной туманом.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Оставшись один, Алексей ходил по комнате, браня себя вполголоса за невнимательное отношение к сестре.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Кусака долго металась по следам уехавших людей, добежала до станции и, промокшая, грязная, вернулась обратно</a:t>
                      </a:r>
                      <a:r>
                        <a:rPr lang="ru-RU" sz="1600" smtClean="0">
                          <a:effectLst/>
                        </a:rPr>
                        <a:t>.        241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3982602"/>
      </p:ext>
    </p:extLst>
  </p:cSld>
  <p:clrMapOvr>
    <a:masterClrMapping/>
  </p:clrMapOvr>
  <p:transition/>
  <p:timing/>
</p:sld>
</file>

<file path=ppt/slides/slide3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7610" y="0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4.</a:t>
            </a:r>
            <a:r>
              <a:rPr lang="en-US" b="1"/>
              <a:t>6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483" y="843938"/>
            <a:ext cx="11359117" cy="5878595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6.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14808"/>
              </p:ext>
            </p:extLst>
          </p:nvPr>
        </p:nvGraphicFramePr>
        <p:xfrm>
          <a:off x="680485" y="2158410"/>
          <a:ext cx="11174818" cy="441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92724"/>
                <a:gridCol w="5582094"/>
              </a:tblGrid>
              <a:tr h="4414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12659"/>
              </p:ext>
            </p:extLst>
          </p:nvPr>
        </p:nvGraphicFramePr>
        <p:xfrm>
          <a:off x="680484" y="2599828"/>
          <a:ext cx="11174818" cy="41227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7409"/>
                <a:gridCol w="5587409"/>
              </a:tblGrid>
              <a:tr h="4122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Обращение отделяется запятой.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Между однородными членами предложения, связанными повторяющимся союзом, ставится запятая.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Между подлежащим и сказуемым, выраженными именами существительными в именительном падеже, при нулевой связке ставится тире.</a:t>
                      </a: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Дети радовались и хорошей погоде, и встречам с одноклассниками, и короткому дождю, оставившему лужи на асфальте.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Высоко пари́т, распластав крылья, орёл – гроза пернатого царства.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Солнце только что село, и алый тонкий свет лежал на зелёных лозах, на сухой земле и на белой стене небольшого домика, стоявшего на самом верху горы.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«Поди прочь, безумный мальчишка!» – нетерпеливо прервал Азамата Ка́збич.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Папе стихи понравились, он поцеловал Виту в щёчку и сказал, что его дочь – настоящая поэтесса вроде Агнии Барто.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873731"/>
      </p:ext>
    </p:extLst>
  </p:cSld>
  <p:clrMapOvr>
    <a:masterClrMapping/>
  </p:clrMapOvr>
  <p:transition/>
  <p:timing/>
</p:sld>
</file>

<file path=ppt/slides/slide3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7610" y="0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4.</a:t>
            </a:r>
            <a:r>
              <a:rPr lang="en-US" b="1"/>
              <a:t>6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483" y="843938"/>
            <a:ext cx="11359117" cy="5878595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6.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14808"/>
              </p:ext>
            </p:extLst>
          </p:nvPr>
        </p:nvGraphicFramePr>
        <p:xfrm>
          <a:off x="680485" y="2158410"/>
          <a:ext cx="11174818" cy="441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92724"/>
                <a:gridCol w="5582094"/>
              </a:tblGrid>
              <a:tr h="4414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087727"/>
              </p:ext>
            </p:extLst>
          </p:nvPr>
        </p:nvGraphicFramePr>
        <p:xfrm>
          <a:off x="680484" y="2599828"/>
          <a:ext cx="11174818" cy="41227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7409"/>
                <a:gridCol w="5587409"/>
              </a:tblGrid>
              <a:tr h="41227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Обращение отделяется запятой.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Между однородными членами предложения, связанными повторяющимся союзом, ставится запятая.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Между подлежащим и сказуемым, выраженными именами существительными в именительном падеже, при нулевой связке ставится тире.</a:t>
                      </a: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Дети радовались и хорошей погоде, и встречам с одноклассниками, и короткому дождю, оставившему лужи на асфальте.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Высоко пари́т, распластав крылья, орёл – гроза пернатого царства.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Солнце только что село, и алый тонкий свет лежал на зелёных лозах, на сухой земле и на белой стене небольшого домика, стоявшего на самом верху горы.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«Поди прочь, безумный мальчишка!» – нетерпеливо прервал Азамата Ка́збич.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Папе стихи понравились, он поцеловал Виту в щёчку и сказал, что его дочь – настоящая поэтесса вроде Агнии Барто</a:t>
                      </a:r>
                      <a:r>
                        <a:rPr lang="ru-RU" sz="1600" smtClean="0">
                          <a:effectLst/>
                        </a:rPr>
                        <a:t>.               415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574283"/>
      </p:ext>
    </p:extLst>
  </p:cSld>
  <p:clrMapOvr>
    <a:masterClrMapping/>
  </p:clrMapOvr>
  <p:transition/>
  <p:timing/>
</p:sld>
</file>

<file path=ppt/slides/slide3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9736" y="0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4.7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3643" y="631287"/>
            <a:ext cx="11322890" cy="6091246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7. 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  <a:p>
            <a:r>
              <a:rPr lang="ru-RU" b="1">
                <a:solidFill>
                  <a:schemeClr val="tx1"/>
                </a:solidFill>
              </a:rPr>
              <a:t> </a:t>
            </a:r>
            <a:endParaRPr lang="ru-RU" sz="280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967658"/>
              </p:ext>
            </p:extLst>
          </p:nvPr>
        </p:nvGraphicFramePr>
        <p:xfrm>
          <a:off x="733646" y="1981032"/>
          <a:ext cx="10930269" cy="3979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65135"/>
                <a:gridCol w="5465134"/>
              </a:tblGrid>
              <a:tr h="397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459170"/>
              </p:ext>
            </p:extLst>
          </p:nvPr>
        </p:nvGraphicFramePr>
        <p:xfrm>
          <a:off x="733644" y="2381694"/>
          <a:ext cx="10930270" cy="4221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54505"/>
                <a:gridCol w="5475765"/>
              </a:tblGrid>
              <a:tr h="42211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Вводная конструкция выделяется запятыми.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Обстоятельство, выраженное деепричастным оборотом, обособляется.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В неполном предложении на месте пропуска члена предложения ставится тире.</a:t>
                      </a: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Бора – это яростный и таинственный ветер, который рождается где-то в горах около Новороссийска, сваливается в круглую бухту и вызывает страшное волнение на Чёрном море.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«Держитесь, ребята, крепче!» – весело крикнул капитан, вцепившись в поручни.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С одной стороны вала широкая полянка оканчивалась лесом,с другой – бежала маленькая речка.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Мите казалось, что го́ре, свалившееся на его плечи, сделало его глубоким стариком.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Руки, к страшной моей досаде, дрожали, горло пересохло.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786400"/>
      </p:ext>
    </p:extLst>
  </p:cSld>
  <p:clrMapOvr>
    <a:masterClrMapping/>
  </p:clrMapOvr>
  <p:transition/>
  <p:timing/>
</p:sld>
</file>

<file path=ppt/slides/slide3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9736" y="0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4.7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3643" y="631287"/>
            <a:ext cx="11322890" cy="6091246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7. 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  <a:p>
            <a:r>
              <a:rPr lang="ru-RU" b="1">
                <a:solidFill>
                  <a:schemeClr val="tx1"/>
                </a:solidFill>
              </a:rPr>
              <a:t> </a:t>
            </a:r>
            <a:endParaRPr lang="ru-RU" sz="280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967658"/>
              </p:ext>
            </p:extLst>
          </p:nvPr>
        </p:nvGraphicFramePr>
        <p:xfrm>
          <a:off x="733646" y="1981032"/>
          <a:ext cx="10930269" cy="3979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65135"/>
                <a:gridCol w="5465134"/>
              </a:tblGrid>
              <a:tr h="3979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927864"/>
              </p:ext>
            </p:extLst>
          </p:nvPr>
        </p:nvGraphicFramePr>
        <p:xfrm>
          <a:off x="733644" y="2381694"/>
          <a:ext cx="10930270" cy="4221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54505"/>
                <a:gridCol w="5475765"/>
              </a:tblGrid>
              <a:tr h="42211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Вводная конструкция выделяется запятыми.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Обстоятельство, выраженное деепричастным оборотом, обособляется.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В неполном предложении на месте пропуска члена предложения ставится тире.</a:t>
                      </a: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Бора – это яростный и таинственный ветер, который рождается где-то в горах около Новороссийска, сваливается в круглую бухту и вызывает страшное волнение на Чёрном море.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«Держитесь, ребята, крепче!» – весело крикнул капитан, вцепившись в поручни.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С одной стороны вала широкая полянка оканчивалась лесом,с другой – бежала маленькая речка.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Мите казалось, что го́ре, свалившееся на его плечи, сделало его глубоким стариком.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Руки, к страшной моей досаде, дрожали, горло пересохло</a:t>
                      </a:r>
                      <a:r>
                        <a:rPr lang="ru-RU" sz="1600" smtClean="0">
                          <a:effectLst/>
                        </a:rPr>
                        <a:t>.                                 523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754742"/>
      </p:ext>
    </p:extLst>
  </p:cSld>
  <p:clrMapOvr>
    <a:masterClrMapping/>
  </p:clrMapOvr>
  <p:transition/>
  <p:timing/>
</p:sld>
</file>

<file path=ppt/slides/slide3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7610" y="0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4.8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8707" y="843938"/>
            <a:ext cx="11220893" cy="5878595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8.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072685"/>
              </p:ext>
            </p:extLst>
          </p:nvPr>
        </p:nvGraphicFramePr>
        <p:xfrm>
          <a:off x="744280" y="2169043"/>
          <a:ext cx="11111022" cy="409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24622"/>
                <a:gridCol w="5486400"/>
              </a:tblGrid>
              <a:tr h="409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369424"/>
              </p:ext>
            </p:extLst>
          </p:nvPr>
        </p:nvGraphicFramePr>
        <p:xfrm>
          <a:off x="744280" y="2578563"/>
          <a:ext cx="11111023" cy="41439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0827"/>
                <a:gridCol w="5450196"/>
              </a:tblGrid>
              <a:tr h="41439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Определение, выраженное причастным оборотом, стоящим после определяемого слова, обособляется.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Между однородными членами предложения перед второй частью двойного союза ставится запятая.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Если обобщающее слово стоит перед однородными членами, то после него ставится двоеточие.</a:t>
                      </a:r>
                      <a:br>
                        <a:rPr lang="ru-RU" sz="1600">
                          <a:effectLst/>
                        </a:rPr>
                      </a:b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Вскоре после захода солнца полевой стан опустел: тракторы ушли на стоянки, а отработавшая смена ужинала в палатке.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Коллекция лекарственных трав, которую собрал учёный, известна не только отечественным, но и зарубежным специалистам.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Стёпка наскоро умылся, съел холодный огурец с куском хлеба, выскочил на улицу, накинув на худенькие плечи курточку.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Теперь уж ничего не было видно: ни гор, ни неба, ни земли.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Прерванный на минуту разговор возобновился, и Николай мог свободно разглядеть общество, сидящее за столом.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22472"/>
      </p:ext>
    </p:extLst>
  </p:cSld>
  <p:clrMapOvr>
    <a:masterClrMapping/>
  </p:clrMapOvr>
  <p:transition/>
  <p:timing/>
</p:sld>
</file>

<file path=ppt/slides/slide3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7610" y="0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4.8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8707" y="843938"/>
            <a:ext cx="11220893" cy="5878595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8.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072685"/>
              </p:ext>
            </p:extLst>
          </p:nvPr>
        </p:nvGraphicFramePr>
        <p:xfrm>
          <a:off x="744280" y="2169043"/>
          <a:ext cx="11111022" cy="409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24622"/>
                <a:gridCol w="5486400"/>
              </a:tblGrid>
              <a:tr h="409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04230"/>
              </p:ext>
            </p:extLst>
          </p:nvPr>
        </p:nvGraphicFramePr>
        <p:xfrm>
          <a:off x="744280" y="2578563"/>
          <a:ext cx="11111023" cy="41439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0827"/>
                <a:gridCol w="5450196"/>
              </a:tblGrid>
              <a:tr h="41439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Определение, выраженное причастным оборотом, стоящим после определяемого слова, обособляется.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Между однородными членами предложения перед второй частью двойного союза ставится запятая.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Если обобщающее слово стоит перед однородными членами, то после него ставится двоеточие.</a:t>
                      </a:r>
                      <a:br>
                        <a:rPr lang="ru-RU" sz="1600">
                          <a:effectLst/>
                        </a:rPr>
                      </a:b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Вскоре после захода солнца полевой стан опустел: тракторы ушли на стоянки, а отработавшая смена ужинала в палатке.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Коллекция лекарственных трав, которую собрал учёный, известна не только отечественным, но и зарубежным специалистам.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Стёпка наскоро умылся, съел холодный огурец с куском хлеба, выскочил на улицу, накинув на худенькие плечи курточку.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Теперь уж ничего не было видно: ни гор, ни неба, ни земли.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Прерванный на минуту разговор возобновился, и Николай мог свободно разглядеть общество, сидящее за столом</a:t>
                      </a:r>
                      <a:r>
                        <a:rPr lang="ru-RU" sz="1600" smtClean="0">
                          <a:effectLst/>
                        </a:rPr>
                        <a:t>.             524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015666"/>
      </p:ext>
    </p:extLst>
  </p:cSld>
  <p:clrMapOvr>
    <a:masterClrMapping/>
  </p:clrMapOvr>
  <p:transition/>
  <p:timing/>
</p:sld>
</file>

<file path=ppt/slides/slide3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5878" y="0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4.9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1116" y="673818"/>
            <a:ext cx="11089365" cy="6014849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9.</a:t>
            </a:r>
            <a:r>
              <a:rPr lang="ru-RU" sz="1800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  <a:p>
            <a:endParaRPr lang="ru-RU" sz="280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797372"/>
              </p:ext>
            </p:extLst>
          </p:nvPr>
        </p:nvGraphicFramePr>
        <p:xfrm>
          <a:off x="691116" y="1956391"/>
          <a:ext cx="11281144" cy="5209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0572"/>
                <a:gridCol w="5640572"/>
              </a:tblGrid>
              <a:tr h="5209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074693"/>
              </p:ext>
            </p:extLst>
          </p:nvPr>
        </p:nvGraphicFramePr>
        <p:xfrm>
          <a:off x="691116" y="2477386"/>
          <a:ext cx="11281144" cy="4082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0572"/>
                <a:gridCol w="5640572"/>
              </a:tblGrid>
              <a:tr h="40829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Если обобщающее слово стоит после однородных членов, то перед ним ставится тире.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Между однородными членами предложения, соединёнными повторяющимся союзом, ставится запятая.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В неполном предложении на месте пропуска члена предложения ставится тире.</a:t>
                      </a:r>
                      <a:br>
                        <a:rPr lang="ru-RU" sz="1600">
                          <a:effectLst/>
                        </a:rPr>
                      </a:b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Сибирская тайга – бесценное творение природы, богатое непроходимыми лесами и болотами.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Сад тётушки славился соловьями, горлинками и яблонями, а дом – крышей.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Слова, созданные далёкими предками, раскрывают нам и удивительные стороны психологии народа, и его умение подмечать наиболее характерное в явлениях действительности.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Ветер шевелил листву, и шум моря сливался со звуками затихающей песни, и слышался треск сучьев в костре.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Вода, камыши, прибрежный кустарник – всё было скрыто в густом рассветном тумане.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859237"/>
      </p:ext>
    </p:extLst>
  </p:cSld>
  <p:clrMapOvr>
    <a:masterClrMapping/>
  </p:clrMapOvr>
  <p:transition/>
  <p:timing/>
</p:sld>
</file>

<file path=ppt/slides/slide3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5878" y="0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4.9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1116" y="673818"/>
            <a:ext cx="11089365" cy="6014849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9.</a:t>
            </a:r>
            <a:r>
              <a:rPr lang="ru-RU" sz="1800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  <a:p>
            <a:endParaRPr lang="ru-RU" sz="280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797372"/>
              </p:ext>
            </p:extLst>
          </p:nvPr>
        </p:nvGraphicFramePr>
        <p:xfrm>
          <a:off x="691116" y="1956391"/>
          <a:ext cx="11281144" cy="5209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0572"/>
                <a:gridCol w="5640572"/>
              </a:tblGrid>
              <a:tr h="5209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952489"/>
              </p:ext>
            </p:extLst>
          </p:nvPr>
        </p:nvGraphicFramePr>
        <p:xfrm>
          <a:off x="691116" y="2477386"/>
          <a:ext cx="11281144" cy="4082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0572"/>
                <a:gridCol w="5640572"/>
              </a:tblGrid>
              <a:tr h="40829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Если обобщающее слово стоит после однородных членов, то перед ним ставится тире.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Между однородными членами предложения, соединёнными повторяющимся союзом, ставится запятая.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В неполном предложении на месте пропуска члена предложения ставится тире.</a:t>
                      </a:r>
                      <a:br>
                        <a:rPr lang="ru-RU" sz="1600">
                          <a:effectLst/>
                        </a:rPr>
                      </a:b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Сибирская тайга – бесценное творение природы, богатое непроходимыми лесами и болотами.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Сад тётушки славился соловьями, горлинками и яблонями, а дом – крышей.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Слова, созданные далёкими предками, раскрывают нам и удивительные стороны психологии народа, и его умение подмечать наиболее характерное в явлениях действительности.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Ветер шевелил листву, и шум моря сливался со звуками затихающей песни, и слышался треск сучьев в костре.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Вода, камыши, прибрежный кустарник – всё было скрыто в густом рассветном тумане</a:t>
                      </a:r>
                      <a:r>
                        <a:rPr lang="ru-RU" sz="1600" smtClean="0">
                          <a:effectLst/>
                        </a:rPr>
                        <a:t>.         532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88872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9313" y="-67734"/>
            <a:ext cx="9728974" cy="1179822"/>
          </a:xfrm>
        </p:spPr>
        <p:txBody>
          <a:bodyPr>
            <a:normAutofit fontScale="90000"/>
          </a:bodyPr>
          <a:lstStyle/>
          <a:p>
            <a:pPr algn="ctr"/>
            <a:br>
              <a:rPr lang="ru-RU"/>
            </a:br>
            <a:r>
              <a:rPr lang="ru-RU" b="1"/>
              <a:t>Формулировка задания 4 ОГЭ 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69313" y="967562"/>
            <a:ext cx="10302947" cy="5613992"/>
          </a:xfrm>
        </p:spPr>
        <p:txBody>
          <a:bodyPr>
            <a:normAutofit/>
          </a:bodyPr>
          <a:lstStyle/>
          <a:p>
            <a:br>
              <a:rPr lang="ru-RU" b="1">
                <a:solidFill>
                  <a:schemeClr val="tx1"/>
                </a:solidFill>
              </a:rPr>
            </a:br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A75B18F4-3A80-48B2-A8F1-AFA68D54FB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196979"/>
              </p:ext>
            </p:extLst>
          </p:nvPr>
        </p:nvGraphicFramePr>
        <p:xfrm>
          <a:off x="575733" y="1626679"/>
          <a:ext cx="11381950" cy="4995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90975">
                  <a:extLst>
                    <a:ext uri="{9D8B030D-6E8A-4147-A177-3AD203B41FA5}">
                      <a16:colId xmlns:a16="http://schemas.microsoft.com/office/drawing/2014/main" xmlns="" val="3737419839"/>
                    </a:ext>
                  </a:extLst>
                </a:gridCol>
                <a:gridCol w="5690975">
                  <a:extLst>
                    <a:ext uri="{9D8B030D-6E8A-4147-A177-3AD203B41FA5}">
                      <a16:colId xmlns:a16="http://schemas.microsoft.com/office/drawing/2014/main" xmlns="" val="39869374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 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26688955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А) Определение, выраженное причастным оборотом, стоящим после определяемого слова, обособляется.</a:t>
                      </a:r>
                      <a:b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Б) Между подлежащим и сказуемым, выраженными именами существительными в именительном падеже, при нулевой связке ставится тире.</a:t>
                      </a:r>
                      <a:b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В) Между частями сложного бессоюзного предложения ставится двоеточие, если вторая часть поясняет, дополняет первую.</a:t>
                      </a:r>
                      <a:b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Язык – это зеркало, которое стоит между нами и миром, отражая общие представления всех говорящих на нём.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Причём зеркало языка отражает не все свойства окружающей действительности, а только те, которые казались особенно важными предкам – носителям этого языка.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Так, в языках некоторых северных народов: эскимосов, чукчей, коряков ‒ существует множество названий снега.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Люди понимают: снег занимает в их жизни заметное место, его количество, состояние, цвет очень важны.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Каждый язык отражает картину мира и через грамматику, поэтому существуют языки, имеющие более тридцати падежей, которые служат способом указать точное положение предмета в пространстве.</a:t>
                      </a: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992968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B22BA7C1-1CCA-4ED2-BFCF-01869C053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733" y="522177"/>
            <a:ext cx="11192933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b="1" i="0" u="none" strike="noStrike" cap="none" normalizeH="0" baseline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  <a:br>
              <a:rPr kumimoji="0" lang="ru-RU" altLang="ru-RU" sz="1600" b="0" i="0" u="none" strike="noStrike" cap="none" normalizeH="0" baseline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240491"/>
      </p:ext>
    </p:extLst>
  </p:cSld>
  <p:clrMapOvr>
    <a:masterClrMapping/>
  </p:clrMapOvr>
  <p:transition/>
  <p:timing/>
</p:sld>
</file>

<file path=ppt/slides/slide4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5878" y="0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4.10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8586" y="673818"/>
            <a:ext cx="11323281" cy="6014849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10.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  <a:p>
            <a:endParaRPr lang="ru-RU" sz="280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45615"/>
              </p:ext>
            </p:extLst>
          </p:nvPr>
        </p:nvGraphicFramePr>
        <p:xfrm>
          <a:off x="648586" y="1988289"/>
          <a:ext cx="11121658" cy="6060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0829"/>
                <a:gridCol w="5560829"/>
              </a:tblGrid>
              <a:tr h="606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566838"/>
              </p:ext>
            </p:extLst>
          </p:nvPr>
        </p:nvGraphicFramePr>
        <p:xfrm>
          <a:off x="648586" y="2604977"/>
          <a:ext cx="11121658" cy="3976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0829"/>
                <a:gridCol w="5560829"/>
              </a:tblGrid>
              <a:tr h="3976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Обращение отделяется запятой.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Если обобщающее слово стоит перед однородными членами, то после него ставится двоеточие.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Между частями сложноподчинённого предложения ставится запятая.</a:t>
                      </a: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Родина подсолнечника – Центральная Америка, откуда испанцы вывезли его в Европу в ХVI веке.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В мелколесье юные деревца всех пород: ель и сосна, осина и берёза – растут дружно и тесно.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Вид с вала был прекрасный: с одной стороны широкая полянка кончалась лесом, с другой – бежала маленькая речка.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«Ты спрашивала меня, мама?» – сказал Митя, входя и останавливаясь у порога.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Иногда находило облачко, синее небо голубело, и тёплый воздух становился ещё нежнее и слаще.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034941"/>
      </p:ext>
    </p:extLst>
  </p:cSld>
  <p:clrMapOvr>
    <a:masterClrMapping/>
  </p:clrMapOvr>
  <p:transition/>
  <p:timing/>
</p:sld>
</file>

<file path=ppt/slides/slide4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5878" y="0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4.10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8586" y="673818"/>
            <a:ext cx="11323281" cy="6014849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chemeClr val="tx1"/>
                </a:solidFill>
              </a:rPr>
              <a:t>ВАРИАНТ 10.</a:t>
            </a:r>
            <a:r>
              <a:rPr lang="ru-RU">
                <a:solidFill>
                  <a:schemeClr val="tx1"/>
                </a:solidFill>
              </a:rPr>
              <a:t> </a:t>
            </a:r>
            <a:r>
              <a:rPr lang="ru-RU" b="1">
                <a:solidFill>
                  <a:schemeClr val="tx1"/>
                </a:solidFill>
              </a:rPr>
              <a:t>Задание:</a:t>
            </a:r>
            <a:r>
              <a:rPr lang="ru-RU">
                <a:solidFill>
                  <a:schemeClr val="tx1"/>
                </a:solidFill>
              </a:rPr>
              <a:t> 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</a:p>
          <a:p>
            <a:endParaRPr lang="ru-RU" sz="280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45615"/>
              </p:ext>
            </p:extLst>
          </p:nvPr>
        </p:nvGraphicFramePr>
        <p:xfrm>
          <a:off x="648586" y="1988289"/>
          <a:ext cx="11121658" cy="6060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0829"/>
                <a:gridCol w="5560829"/>
              </a:tblGrid>
              <a:tr h="606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 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503096"/>
              </p:ext>
            </p:extLst>
          </p:nvPr>
        </p:nvGraphicFramePr>
        <p:xfrm>
          <a:off x="648586" y="2604977"/>
          <a:ext cx="11121658" cy="3976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0829"/>
                <a:gridCol w="5560829"/>
              </a:tblGrid>
              <a:tr h="3976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А) Обращение отделяется запятой.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Б) Если обобщающее слово стоит перед однородными членами, то после него ставится двоеточие.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В) Между частями сложноподчинённого предложения ставится запятая.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 smtClean="0">
                          <a:effectLst/>
                        </a:rPr>
                        <a:t>                                                                      421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ct val="0"/>
                        </a:spcAft>
                        <a:buNone/>
                      </a:pPr>
                      <a:r>
                        <a:rPr lang="ru-RU" sz="1600" smtClean="0">
                          <a:effectLst/>
                        </a:rPr>
                        <a:t>1) Родина </a:t>
                      </a:r>
                      <a:r>
                        <a:rPr lang="ru-RU" sz="1600">
                          <a:effectLst/>
                        </a:rPr>
                        <a:t>подсолнечника – Центральная Америка, откуда испанцы вывезли его в Европу в ХVI веке.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В мелколесье юные деревца всех пород: ель и сосна, осина и берёза – растут дружно и тесно.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Вид с вала был прекрасный: с одной стороны широкая полянка кончалась лесом, с другой – бежала маленькая речка.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«Ты спрашивала меня, мама?» – сказал Митя, входя и останавливаясь у порога.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Иногда находило облачко, синее небо голубело, и тёплый воздух становился ещё нежнее и слаще</a:t>
                      </a:r>
                      <a:r>
                        <a:rPr lang="ru-RU" sz="1600" smtClean="0">
                          <a:effectLst/>
                        </a:rPr>
                        <a:t>.</a:t>
                      </a: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487829"/>
      </p:ext>
    </p:extLst>
  </p:cSld>
  <p:clrMapOvr>
    <a:masterClrMapping/>
  </p:clrMapOvr>
  <p:transition/>
  <p:timing/>
</p:sld>
</file>

<file path=ppt/slides/slide4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5845" y="1379021"/>
            <a:ext cx="8911687" cy="4149909"/>
          </a:xfrm>
        </p:spPr>
        <p:txBody>
          <a:bodyPr/>
          <a:lstStyle/>
          <a:p>
            <a:pPr algn="ctr"/>
            <a:r>
              <a:rPr lang="ru-RU">
                <a:solidFill>
                  <a:schemeClr val="tx1"/>
                </a:solidFill>
              </a:rPr>
              <a:t>Работу выполнила 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учитель русского языка и литературы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 ГБПОУ «1-й МОК»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 г. Москвы 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Немцева Л.В.</a:t>
            </a:r>
          </a:p>
        </p:txBody>
      </p:sp>
    </p:spTree>
    <p:extLst>
      <p:ext uri="{BB962C8B-B14F-4D97-AF65-F5344CB8AC3E}">
        <p14:creationId xmlns:p14="http://schemas.microsoft.com/office/powerpoint/2010/main" val="344450265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9313" y="-67734"/>
            <a:ext cx="9728974" cy="1179822"/>
          </a:xfrm>
        </p:spPr>
        <p:txBody>
          <a:bodyPr>
            <a:normAutofit fontScale="90000"/>
          </a:bodyPr>
          <a:lstStyle/>
          <a:p>
            <a:pPr algn="ctr"/>
            <a:br>
              <a:rPr lang="ru-RU"/>
            </a:br>
            <a:r>
              <a:rPr lang="ru-RU" b="1"/>
              <a:t>Формулировка задания 4 ОГЭ 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69313" y="967562"/>
            <a:ext cx="10302947" cy="5613992"/>
          </a:xfrm>
        </p:spPr>
        <p:txBody>
          <a:bodyPr>
            <a:normAutofit/>
          </a:bodyPr>
          <a:lstStyle/>
          <a:p>
            <a:br>
              <a:rPr lang="ru-RU" b="1">
                <a:solidFill>
                  <a:schemeClr val="tx1"/>
                </a:solidFill>
              </a:rPr>
            </a:br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A75B18F4-3A80-48B2-A8F1-AFA68D54FB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986525"/>
              </p:ext>
            </p:extLst>
          </p:nvPr>
        </p:nvGraphicFramePr>
        <p:xfrm>
          <a:off x="575733" y="1626679"/>
          <a:ext cx="11381950" cy="4995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90975">
                  <a:extLst>
                    <a:ext uri="{9D8B030D-6E8A-4147-A177-3AD203B41FA5}">
                      <a16:colId xmlns:a16="http://schemas.microsoft.com/office/drawing/2014/main" xmlns="" val="3737419839"/>
                    </a:ext>
                  </a:extLst>
                </a:gridCol>
                <a:gridCol w="5690975">
                  <a:extLst>
                    <a:ext uri="{9D8B030D-6E8A-4147-A177-3AD203B41FA5}">
                      <a16:colId xmlns:a16="http://schemas.microsoft.com/office/drawing/2014/main" xmlns="" val="39869374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 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26688955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А) Определение, выраженное причастным оборотом, стоящим после определяемого слова, обособляется.</a:t>
                      </a:r>
                      <a:b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Б) Между подлежащим и сказуемым, выраженными именами существительными в именительном падеже, при нулевой связке ставится тире.</a:t>
                      </a:r>
                      <a:b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В) Между частями сложного бессоюзного предложения ставится двоеточие, если вторая часть поясняет, дополняет первую.</a:t>
                      </a:r>
                      <a:b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                              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</a:t>
                      </a:r>
                      <a:r>
                        <a:rPr lang="ru-RU" sz="1600" b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514</a:t>
                      </a: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1) Язык – это зеркало, которое стоит между нами и миром, отражая общие представления всех говорящих на нём.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2) Причём зеркало языка отражает не все свойства окружающей действительности, а только те, которые казались особенно важными предкам – носителям этого языка.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3) Так, в языках некоторых северных народов: эскимосов, чукчей, коряков ‒ существует множество названий снега.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4) Люди понимают: снег занимает в их жизни заметное место, его количество, состояние, цвет очень важны.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5) Каждый язык отражает картину мира и через грамматику, поэтому существуют языки, имеющие более тридцати падежей, которые служат способом указать точное положение предмета в пространстве.</a:t>
                      </a: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992968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B22BA7C1-1CCA-4ED2-BFCF-01869C053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733" y="522177"/>
            <a:ext cx="11192933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b="1" i="0" u="none" strike="noStrike" cap="none" normalizeH="0" baseline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Установите соответствие между пунктуационными правилами и предложениями, которые могут служить примерами для приведённых пунктуационных правил. К каждой позиции первого столбца подберите соответствующую позицию из второго столбца.</a:t>
            </a:r>
            <a:br>
              <a:rPr kumimoji="0" lang="ru-RU" altLang="ru-RU" sz="1600" b="0" i="0" u="none" strike="noStrike" cap="none" normalizeH="0" baseline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74450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4846" y="30754"/>
            <a:ext cx="9902456" cy="643073"/>
          </a:xfrm>
        </p:spPr>
        <p:txBody>
          <a:bodyPr>
            <a:normAutofit/>
          </a:bodyPr>
          <a:lstStyle/>
          <a:p>
            <a:r>
              <a:rPr lang="ru-RU" sz="3200" b="1"/>
              <a:t>Тире между подлежащим и сказуемым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7536" y="2030819"/>
            <a:ext cx="9697076" cy="4423144"/>
          </a:xfrm>
        </p:spPr>
        <p:txBody>
          <a:bodyPr>
            <a:normAutofit/>
          </a:bodyPr>
          <a:lstStyle/>
          <a:p>
            <a:endParaRPr lang="ru-RU"/>
          </a:p>
          <a:p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E67315ED-2DA4-4BA4-B718-7D33003F24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956428"/>
              </p:ext>
            </p:extLst>
          </p:nvPr>
        </p:nvGraphicFramePr>
        <p:xfrm>
          <a:off x="687388" y="806537"/>
          <a:ext cx="11216746" cy="5959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08373">
                  <a:extLst>
                    <a:ext uri="{9D8B030D-6E8A-4147-A177-3AD203B41FA5}">
                      <a16:colId xmlns:a16="http://schemas.microsoft.com/office/drawing/2014/main" xmlns="" val="1657958577"/>
                    </a:ext>
                  </a:extLst>
                </a:gridCol>
                <a:gridCol w="5608373">
                  <a:extLst>
                    <a:ext uri="{9D8B030D-6E8A-4147-A177-3AD203B41FA5}">
                      <a16:colId xmlns:a16="http://schemas.microsoft.com/office/drawing/2014/main" xmlns="" val="381416985"/>
                    </a:ext>
                  </a:extLst>
                </a:gridCol>
              </a:tblGrid>
              <a:tr h="285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 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00" marR="9300" marT="9300" marB="93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00" marR="9300" marT="9300" marB="9300"/>
                </a:tc>
                <a:extLst>
                  <a:ext uri="{0D108BD9-81ED-4DB2-BD59-A6C34878D82A}">
                    <a16:rowId xmlns:a16="http://schemas.microsoft.com/office/drawing/2014/main" xmlns="" val="3260427071"/>
                  </a:ext>
                </a:extLst>
              </a:tr>
              <a:tr h="8314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Между подлежащим и сказуемым, выраженными именами существительными в именительном падеже, при нулевой связке ставится тире.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00" marR="9300" marT="9300" marB="930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Архитектура – душа народа.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Встречи – наша единственная радость.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00" marR="9300" marT="9300" marB="930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8292810"/>
                  </a:ext>
                </a:extLst>
              </a:tr>
              <a:tr h="558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Между подлежащим и сказуемым, выраженными глаголами в неопределенной форме, ставится тире.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00" marR="9300" marT="9300" marB="930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Курить – здоровью вредить.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00" marR="9300" marT="9300" marB="930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0276149"/>
                  </a:ext>
                </a:extLst>
              </a:tr>
              <a:tr h="1079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Между подлежащим и сказуемым ставится тире, если один из главных членов выражен существительным в именительном падеже, а другой – неопределенной формой глагола.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00" marR="9300" marT="9300" marB="930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Наша цель – реставрировать исторические памятники.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00" marR="9300" marT="9300" marB="930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1542075"/>
                  </a:ext>
                </a:extLst>
              </a:tr>
              <a:tr h="8316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Между подлежащим и сказуемым ставится тире, если перед сказуемым стоят слова это, это есть, это значит, вот.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00" marR="9300" marT="9300" marB="930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Кремль – это центральная часть древнерусских городов.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Уважение к минувшему – вот черта, отличающая образованность от дикости.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00" marR="9300" marT="9300" marB="930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7806956"/>
                  </a:ext>
                </a:extLst>
              </a:tr>
              <a:tr h="13778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Между подлежащим и сказуемым ставится тире, если оба главных члена предложения выражены количественным числительным или если один из них выражен именем существительным в именительном падеже, в другой – именем числительным или оборотом с числительным.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00" marR="9300" marT="9300" marB="930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Трижды пять – пятнадцать.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Сила ветра – пять метров в секунду.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Большая медведица – это семь ярких звёзд.</a:t>
                      </a:r>
                      <a:br>
                        <a:rPr lang="ru-RU" sz="1600">
                          <a:effectLst/>
                        </a:rPr>
                      </a:b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00" marR="9300" marT="9300" marB="930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8074099"/>
                  </a:ext>
                </a:extLst>
              </a:tr>
              <a:tr h="558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Между подлежащим и сказуемым, выраженным фразеологизмом, ставится тире.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00" marR="9300" marT="9300" marB="930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Пирог – пальчики оближешь.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Сам Ефим – пальца в рот не клади.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00" marR="9300" marT="9300" marB="930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3162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618147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8933" y="293932"/>
            <a:ext cx="11108267" cy="830847"/>
          </a:xfrm>
        </p:spPr>
        <p:txBody>
          <a:bodyPr>
            <a:noAutofit/>
          </a:bodyPr>
          <a:lstStyle/>
          <a:p>
            <a:pPr algn="ctr"/>
            <a:r>
              <a:rPr lang="ru-RU" sz="3200" b="1"/>
              <a:t>Знаки препинания при однородных членах предложения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1148317"/>
            <a:ext cx="10660912" cy="5571460"/>
          </a:xfrm>
        </p:spPr>
        <p:txBody>
          <a:bodyPr>
            <a:normAutofit/>
          </a:bodyPr>
          <a:lstStyle/>
          <a:p>
            <a:endParaRPr lang="ru-RU" sz="280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6C09E155-652C-4806-9D8F-0FFF77C88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733729"/>
              </p:ext>
            </p:extLst>
          </p:nvPr>
        </p:nvGraphicFramePr>
        <p:xfrm>
          <a:off x="440266" y="1148318"/>
          <a:ext cx="11616268" cy="5415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8134">
                  <a:extLst>
                    <a:ext uri="{9D8B030D-6E8A-4147-A177-3AD203B41FA5}">
                      <a16:colId xmlns:a16="http://schemas.microsoft.com/office/drawing/2014/main" xmlns="" val="3081207817"/>
                    </a:ext>
                  </a:extLst>
                </a:gridCol>
                <a:gridCol w="5808134">
                  <a:extLst>
                    <a:ext uri="{9D8B030D-6E8A-4147-A177-3AD203B41FA5}">
                      <a16:colId xmlns:a16="http://schemas.microsoft.com/office/drawing/2014/main" xmlns="" val="3735463332"/>
                    </a:ext>
                  </a:extLst>
                </a:gridCol>
              </a:tblGrid>
              <a:tr h="2577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>
                          <a:effectLst/>
                        </a:rPr>
                        <a:t>ПУНКТУАЦИОННЫЕ ПРАВИЛА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6" marR="8496" marT="8496" marB="84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>
                          <a:effectLst/>
                        </a:rPr>
                        <a:t>ПРЕДЛОЖЕНИЯ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6" marR="8496" marT="8496" marB="8496"/>
                </a:tc>
                <a:extLst>
                  <a:ext uri="{0D108BD9-81ED-4DB2-BD59-A6C34878D82A}">
                    <a16:rowId xmlns:a16="http://schemas.microsoft.com/office/drawing/2014/main" xmlns="" val="2520183369"/>
                  </a:ext>
                </a:extLst>
              </a:tr>
              <a:tr h="9797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Между однородными членами предложения при отсутствии союза ставится запятая./ Однородные члены предложения, связанные только интонацией, разделяются запятой. </a:t>
                      </a:r>
                      <a:b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6" marR="8496" marT="8496" marB="8496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>
                          <a:effectLst/>
                        </a:rPr>
                        <a:t>Володя, Петя, Вася пошли гулять.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Холодом, пустотой, нежилым духом встречает дом.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6" marR="8496" marT="8496" marB="8496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0168209"/>
                  </a:ext>
                </a:extLst>
              </a:tr>
              <a:tr h="733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Запятая ставится между однородными членами предложения перед противительными союзами.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6" marR="8496" marT="8496" marB="8496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>
                          <a:effectLst/>
                        </a:rPr>
                        <a:t>Начнем с простого материала, а потом перейдем к сложному.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Она говорила мало, но толково.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6" marR="8496" marT="8496" marB="8496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6653696"/>
                  </a:ext>
                </a:extLst>
              </a:tr>
              <a:tr h="14548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Между однородными членами предложения перед повторяющимися союзами ставится запятая./ Между однородными членами предложения перед повторяющимися союзами ставится запятая (даже если повторяющийся союз стоит не перед всеми однородными членами).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6" marR="8496" marT="8496" marB="8496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>
                          <a:effectLst/>
                        </a:rPr>
                        <a:t>Было грустно и в весеннем воздухе, и на темневшем небе, и в вагонах.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Горный поток (и) шумел, и пенился, и бился о скалы.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6" marR="8496" marT="8496" marB="8496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7389453"/>
                  </a:ext>
                </a:extLst>
              </a:tr>
              <a:tr h="733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Между однородными членами предложения, соединенными двойным союзом, перед второй частью этого союза ставится запятая.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6" marR="8496" marT="8496" marB="8496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>
                          <a:effectLst/>
                        </a:rPr>
                        <a:t>На большей части их лиц выражалась если не боязнь, то беспокойство.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6" marR="8496" marT="8496" marB="8496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5946545"/>
                  </a:ext>
                </a:extLst>
              </a:tr>
              <a:tr h="504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При попарном объединении однородных членов запятая ставится между парами.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6" marR="8496" marT="8496" marB="8496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>
                          <a:effectLst/>
                        </a:rPr>
                        <a:t>Лицо Николая и голос, тепло и свет в комнате успокаивали Власову.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6" marR="8496" marT="8496" marB="8496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2474530"/>
                  </a:ext>
                </a:extLst>
              </a:tr>
              <a:tr h="7521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Между однородными членами предложения ставится точка с запятой, если однородные члены распространены, в их состав включаются вводные слова.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6" marR="8496" marT="8496" marB="8496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400">
                          <a:effectLst/>
                        </a:rPr>
                        <a:t>Надо, чтобы костер был, во-первых, бездымен; во-вторых, не очень жарок; а в-третьих, в полном безветрии.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96" marR="8496" marT="8496" marB="8496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9173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450803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066" y="356799"/>
            <a:ext cx="10955866" cy="428481"/>
          </a:xfrm>
        </p:spPr>
        <p:txBody>
          <a:bodyPr>
            <a:noAutofit/>
          </a:bodyPr>
          <a:lstStyle/>
          <a:p>
            <a:pPr algn="ctr"/>
            <a:r>
              <a:rPr lang="ru-RU" sz="3200" b="1"/>
              <a:t>Обобщающие слова при ОЧП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B88268D8-23C4-45C3-94DC-897056497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202757"/>
              </p:ext>
            </p:extLst>
          </p:nvPr>
        </p:nvGraphicFramePr>
        <p:xfrm>
          <a:off x="745067" y="2305834"/>
          <a:ext cx="11277600" cy="4540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38800">
                  <a:extLst>
                    <a:ext uri="{9D8B030D-6E8A-4147-A177-3AD203B41FA5}">
                      <a16:colId xmlns:a16="http://schemas.microsoft.com/office/drawing/2014/main" xmlns="" val="2788935212"/>
                    </a:ext>
                  </a:extLst>
                </a:gridCol>
                <a:gridCol w="5638800">
                  <a:extLst>
                    <a:ext uri="{9D8B030D-6E8A-4147-A177-3AD203B41FA5}">
                      <a16:colId xmlns:a16="http://schemas.microsoft.com/office/drawing/2014/main" xmlns="" val="3021986206"/>
                    </a:ext>
                  </a:extLst>
                </a:gridCol>
              </a:tblGrid>
              <a:tr h="5801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 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4114322154"/>
                  </a:ext>
                </a:extLst>
              </a:tr>
              <a:tr h="11352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Если обобщающее слово стоит после однородных членов предложения, то перед ним ставится тире.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В траве, в кустах дикого шиповника, в виноградниках и на деревьях – всюду заливались цикады.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57376016"/>
                  </a:ext>
                </a:extLst>
              </a:tr>
              <a:tr h="11352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Если обобщающее слово стоит перед однородными членами предложения, после него ставится двоеточие.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В человеке все должно быть прекрасно: и лицо, и одежда, и душа, и мысли.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1989801"/>
                  </a:ext>
                </a:extLst>
              </a:tr>
              <a:tr h="1689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Если обобщающее слово стоит перед однородными членами, а после них предложение продолжается, то перед однородными членами ставится двоеточие, а после них – тире.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Все это: звуки и запахи, тучи и люди – было странно красиво, казалось началом чудной сказки.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839269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47E16FB3-EA62-49E5-8594-CC0BDD1BEE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 flipH="1">
            <a:off x="745066" y="892022"/>
            <a:ext cx="1127759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800" b="1" i="0" u="none" strike="noStrike" cap="none" normalizeH="0" baseline="0">
                <a:ln>
                  <a:noFill/>
                </a:ln>
                <a:solidFill>
                  <a:srgbClr val="31708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Обобщающим словом</a:t>
            </a: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rgbClr val="31708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rgbClr val="31708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называется один из ряда однородных членов, который служит общим обозначением других однородных членов. Чаще всего обобщающими словами являются местоимения и местоименные наречия (</a:t>
            </a:r>
            <a:r>
              <a:rPr kumimoji="0" lang="ru-RU" altLang="ru-RU" sz="1800" b="0" i="1" u="none" strike="noStrike" cap="none" normalizeH="0" baseline="0">
                <a:ln>
                  <a:noFill/>
                </a:ln>
                <a:solidFill>
                  <a:srgbClr val="31708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всё, всегда, везде, всюду, никуда</a:t>
            </a: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rgbClr val="31708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rgbClr val="31708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т.д.), существительные (</a:t>
            </a:r>
            <a:r>
              <a:rPr kumimoji="0" lang="ru-RU" altLang="ru-RU" sz="1800" b="0" i="1" u="none" strike="noStrike" cap="none" normalizeH="0" baseline="0">
                <a:ln>
                  <a:noFill/>
                </a:ln>
                <a:solidFill>
                  <a:srgbClr val="31708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лесу росли разные</a:t>
            </a:r>
            <a:r>
              <a:rPr kumimoji="0" lang="ru-RU" altLang="ru-RU" sz="1800" b="0" i="1" u="none" strike="noStrike" cap="none" normalizeH="0" baseline="0">
                <a:ln>
                  <a:noFill/>
                </a:ln>
                <a:solidFill>
                  <a:srgbClr val="31708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ru-RU" altLang="ru-RU" sz="1800" b="0" i="1" u="none" strike="noStrike" cap="none" normalizeH="0" baseline="0">
                <a:ln>
                  <a:noFill/>
                </a:ln>
                <a:solidFill>
                  <a:srgbClr val="31708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грибы: сыроежки, рыжики, грузди</a:t>
            </a: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rgbClr val="31708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rgbClr val="31708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573050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4885" y="198052"/>
            <a:ext cx="9909726" cy="428481"/>
          </a:xfrm>
        </p:spPr>
        <p:txBody>
          <a:bodyPr>
            <a:noAutofit/>
          </a:bodyPr>
          <a:lstStyle/>
          <a:p>
            <a:pPr algn="ctr"/>
            <a:r>
              <a:rPr lang="ru-RU" sz="3200" b="1"/>
              <a:t>Обособленные определения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00349" y="903768"/>
            <a:ext cx="7940743" cy="5768495"/>
          </a:xfrm>
        </p:spPr>
        <p:txBody>
          <a:bodyPr>
            <a:normAutofit/>
          </a:bodyPr>
          <a:lstStyle/>
          <a:p>
            <a:endParaRPr lang="ru-RU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D2606F97-8BA5-48A9-8A36-5F217859D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231620"/>
              </p:ext>
            </p:extLst>
          </p:nvPr>
        </p:nvGraphicFramePr>
        <p:xfrm>
          <a:off x="457199" y="626533"/>
          <a:ext cx="11616268" cy="61715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8134">
                  <a:extLst>
                    <a:ext uri="{9D8B030D-6E8A-4147-A177-3AD203B41FA5}">
                      <a16:colId xmlns:a16="http://schemas.microsoft.com/office/drawing/2014/main" xmlns="" val="803968921"/>
                    </a:ext>
                  </a:extLst>
                </a:gridCol>
                <a:gridCol w="5808134">
                  <a:extLst>
                    <a:ext uri="{9D8B030D-6E8A-4147-A177-3AD203B41FA5}">
                      <a16:colId xmlns:a16="http://schemas.microsoft.com/office/drawing/2014/main" xmlns="" val="3250917278"/>
                    </a:ext>
                  </a:extLst>
                </a:gridCol>
              </a:tblGrid>
              <a:tr h="364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ПУНКТУАЦИОННЫЕ ПРАВИЛА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ПРЕДЛОЖЕНИЯ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/>
                </a:tc>
                <a:extLst>
                  <a:ext uri="{0D108BD9-81ED-4DB2-BD59-A6C34878D82A}">
                    <a16:rowId xmlns:a16="http://schemas.microsoft.com/office/drawing/2014/main" xmlns="" val="1177608107"/>
                  </a:ext>
                </a:extLst>
              </a:tr>
              <a:tr h="7208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Распространенное согласованное определение, стоящее после определяемого слова, обособляется.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В жесткой траве, похожей на шерсть козы, цвели лиловые низкие цветки.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Солнце, еще не вошедшее в силу, греет бережно и ласково.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2160470"/>
                  </a:ext>
                </a:extLst>
              </a:tr>
              <a:tr h="7206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Определение, выраженное причастным оборотом, стоящим после определяемого слова, обособляется.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Ребяческий крик, повторяемый эхом, с утра и до ночи гремит по лесам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9862472"/>
                  </a:ext>
                </a:extLst>
              </a:tr>
              <a:tr h="7206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Согласованные нераспространенные однородные определения, стоящие после определяемого слова, обособляются.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Вот каким увидел я себя в это утро, яркое и солнечное.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1937498"/>
                  </a:ext>
                </a:extLst>
              </a:tr>
              <a:tr h="10764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Обособляются любые согласованные определения, если относятся к личному местоимению.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Он, довольный, заснул на руках матери. 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Она, очарованная осенью, вся сияла. 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Усталая, разбитая, я сидела среди всего этого разгрома.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6208406"/>
                  </a:ext>
                </a:extLst>
              </a:tr>
              <a:tr h="10764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Определения, оторванные от определяемого слова другими членами предложения, обособляются.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Благоухающая и красивая, выросла у нашего дома сирень.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В соседней маленькой комнате на диване, укрытый больничным халатом, лежал в глубоком сне мастер.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5496027"/>
                  </a:ext>
                </a:extLst>
              </a:tr>
              <a:tr h="1076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Распространенные определения, стоящие перед определяемым словом, обособляются, если имеют дополнительное значение обстоятельства причины или уступки.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ct val="0"/>
                        </a:spcAft>
                      </a:pPr>
                      <a:r>
                        <a:rPr lang="ru-RU" sz="1600">
                          <a:effectLst/>
                        </a:rPr>
                        <a:t>Поглощенный спором, Алексей не смотрел на дорогу.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Раненный осколком в плечо, капитан Сабуров не покинул строя.</a:t>
                      </a: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762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7045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30495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Wisp</Template>
  <Company/>
  <PresentationFormat>Широкоэкранный</PresentationFormat>
  <Paragraphs>96</Paragraphs>
  <Slides>42</Slides>
  <Notes>0</Notes>
  <TotalTime>391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baseType="lpstr" size="43">
      <vt:lpstr>Легкий дым</vt:lpstr>
      <vt:lpstr>Подготовка к ОГЭ-2025 по русскому языку</vt:lpstr>
      <vt:lpstr>Задание 4 ОГЭ по русскому языку. Соответствие между пунктуационным правилом и примером</vt:lpstr>
      <vt:lpstr>Задание 4 ОГЭ по русскому языку. Соответствие между пунктуационным правилом и примером</vt:lpstr>
      <vt:lpstr>Формулировка задания 4 ОГЭ </vt:lpstr>
      <vt:lpstr>Формулировка задания 4 ОГЭ </vt:lpstr>
      <vt:lpstr>Тире между подлежащим и сказуемым</vt:lpstr>
      <vt:lpstr>Знаки препинания при однородных членах предложения</vt:lpstr>
      <vt:lpstr>Обобщающие слова при ОЧП</vt:lpstr>
      <vt:lpstr>Обособленные определения</vt:lpstr>
      <vt:lpstr>Обособленные приложения</vt:lpstr>
      <vt:lpstr>Обособленные дополнения</vt:lpstr>
      <vt:lpstr>Обособленные обстоятельства</vt:lpstr>
      <vt:lpstr>Сравнительный оборот</vt:lpstr>
      <vt:lpstr>Уточняющие члены предложения</vt:lpstr>
      <vt:lpstr>Обращение</vt:lpstr>
      <vt:lpstr>Вводные конструкции</vt:lpstr>
      <vt:lpstr>Вставные конструкции</vt:lpstr>
      <vt:lpstr>Пунктуация в БСП</vt:lpstr>
      <vt:lpstr>Пунктуация в БСП</vt:lpstr>
      <vt:lpstr>Тире в неполном предложении</vt:lpstr>
      <vt:lpstr>Практика. Метод дятла.</vt:lpstr>
      <vt:lpstr>Задание 4.1</vt:lpstr>
      <vt:lpstr>Задание 4.1</vt:lpstr>
      <vt:lpstr>Задание 4.2</vt:lpstr>
      <vt:lpstr>Задание 4.2</vt:lpstr>
      <vt:lpstr>Задание 4.3</vt:lpstr>
      <vt:lpstr>Задание 4.3</vt:lpstr>
      <vt:lpstr>Задание 4.4</vt:lpstr>
      <vt:lpstr>Задание 4.4</vt:lpstr>
      <vt:lpstr>Задание 4.5</vt:lpstr>
      <vt:lpstr>Задание 4.5</vt:lpstr>
      <vt:lpstr>Задание 4.6</vt:lpstr>
      <vt:lpstr>Задание 4.6</vt:lpstr>
      <vt:lpstr>Задание 4.7</vt:lpstr>
      <vt:lpstr>Задание 4.7</vt:lpstr>
      <vt:lpstr>Задание 4.8</vt:lpstr>
      <vt:lpstr>Задание 4.8</vt:lpstr>
      <vt:lpstr>Задание 4.9</vt:lpstr>
      <vt:lpstr>Задание 4.9</vt:lpstr>
      <vt:lpstr>Задание 4.10</vt:lpstr>
      <vt:lpstr>Задание 4.10</vt:lpstr>
      <vt:lpstr>Работу выполнила учитель русского языка и литературы ГБПОУ «1-й МОК» г. Москвы Немцева Л.В.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Презентация PowerPoint</dc:title>
  <dc:creator>Admin</dc:creator>
  <cp:lastModifiedBy>Admin</cp:lastModifiedBy>
  <cp:revision>124</cp:revision>
  <dcterms:created xsi:type="dcterms:W3CDTF">2023-09-10T13:31:19Z</dcterms:created>
  <dcterms:modified xsi:type="dcterms:W3CDTF">2024-11-28T08:01:57Z</dcterms:modified>
</cp:coreProperties>
</file>