
<file path=[Content_Types].xml><?xml version="1.0" encoding="utf-8"?>
<Types xmlns="http://schemas.openxmlformats.org/package/2006/content-types">
  <Default Extension="rels" ContentType="application/vnd.openxmlformats-package.relationships+xml"/>
  <Default Extension="jpeg" ContentType="image/jpeg"/>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6.12.1.0-->
<p:presentation xmlns:r="http://schemas.openxmlformats.org/officeDocument/2006/relationships" xmlns:a="http://schemas.openxmlformats.org/drawingml/2006/main" xmlns:p="http://schemas.openxmlformats.org/presentationml/2006/main" autoCompressPictures="0">
  <p:sldMasterIdLst>
    <p:sldMasterId id="2147483648" r:id="rId1"/>
  </p:sldMasterIdLst>
  <p:sldIdLst>
    <p:sldId id="256" r:id="rId2"/>
    <p:sldId id="293" r:id="rId3"/>
    <p:sldId id="281" r:id="rId4"/>
    <p:sldId id="257" r:id="rId5"/>
    <p:sldId id="294" r:id="rId6"/>
    <p:sldId id="298" r:id="rId7"/>
    <p:sldId id="283" r:id="rId8"/>
    <p:sldId id="261" r:id="rId9"/>
    <p:sldId id="296" r:id="rId10"/>
    <p:sldId id="297" r:id="rId11"/>
    <p:sldId id="295" r:id="rId12"/>
    <p:sldId id="299" r:id="rId13"/>
    <p:sldId id="269" r:id="rId14"/>
    <p:sldId id="285" r:id="rId15"/>
    <p:sldId id="268" r:id="rId16"/>
    <p:sldId id="302" r:id="rId17"/>
    <p:sldId id="284" r:id="rId18"/>
    <p:sldId id="303" r:id="rId19"/>
    <p:sldId id="274" r:id="rId20"/>
    <p:sldId id="304" r:id="rId21"/>
    <p:sldId id="289" r:id="rId22"/>
    <p:sldId id="305" r:id="rId23"/>
    <p:sldId id="277" r:id="rId24"/>
    <p:sldId id="306" r:id="rId25"/>
    <p:sldId id="290" r:id="rId26"/>
    <p:sldId id="307" r:id="rId27"/>
    <p:sldId id="278" r:id="rId28"/>
    <p:sldId id="308" r:id="rId29"/>
    <p:sldId id="291" r:id="rId30"/>
    <p:sldId id="309" r:id="rId31"/>
    <p:sldId id="279" r:id="rId32"/>
    <p:sldId id="310" r:id="rId33"/>
    <p:sldId id="292" r:id="rId34"/>
    <p:sldId id="311" r:id="rId35"/>
    <p:sldId id="300" r:id="rId36"/>
    <p:sldId id="312" r:id="rId37"/>
    <p:sldId id="301" r:id="rId38"/>
    <p:sldId id="313" r:id="rId39"/>
    <p:sldId id="275" r:id="rId40"/>
  </p:sldIdLst>
  <p:sldSz cx="12192000" cy="6858000"/>
  <p:notesSz cx="6858000" cy="9144000"/>
  <p:custDataLst>
    <p:tags r:id="rId4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2" autoAdjust="0"/>
    <p:restoredTop sz="94660"/>
  </p:normalViewPr>
  <p:slideViewPr>
    <p:cSldViewPr snapToGrid="0">
      <p:cViewPr varScale="1">
        <p:scale>
          <a:sx n="57" d="100"/>
          <a:sy n="57" d="100"/>
        </p:scale>
        <p:origin x="726" y="78"/>
      </p:cViewPr>
      <p:guideLst/>
    </p:cSldViewPr>
  </p:slideViewPr>
  <p:notesTextViewPr>
    <p:cViewPr>
      <p:scale>
        <a:sx n="1" d="1"/>
        <a:sy n="1" d="1"/>
      </p:scale>
      <p:origin x="0" y="0"/>
    </p:cViewPr>
  </p:notesTextViewPr>
  <p:notesViewPr>
    <p:cSldViewPr>
      <p:cViewPr>
        <p:scale>
          <a:sx n="0" d="100"/>
          <a:sy n="0"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slide" Target="slides/slide27.xml" /><Relationship Id="rId29" Type="http://schemas.openxmlformats.org/officeDocument/2006/relationships/slide" Target="slides/slide28.xml" /><Relationship Id="rId3" Type="http://schemas.openxmlformats.org/officeDocument/2006/relationships/slide" Target="slides/slide2.xml" /><Relationship Id="rId30" Type="http://schemas.openxmlformats.org/officeDocument/2006/relationships/slide" Target="slides/slide29.xml" /><Relationship Id="rId31" Type="http://schemas.openxmlformats.org/officeDocument/2006/relationships/slide" Target="slides/slide30.xml" /><Relationship Id="rId32" Type="http://schemas.openxmlformats.org/officeDocument/2006/relationships/slide" Target="slides/slide31.xml" /><Relationship Id="rId33" Type="http://schemas.openxmlformats.org/officeDocument/2006/relationships/slide" Target="slides/slide32.xml" /><Relationship Id="rId34" Type="http://schemas.openxmlformats.org/officeDocument/2006/relationships/slide" Target="slides/slide33.xml" /><Relationship Id="rId35" Type="http://schemas.openxmlformats.org/officeDocument/2006/relationships/slide" Target="slides/slide34.xml" /><Relationship Id="rId36" Type="http://schemas.openxmlformats.org/officeDocument/2006/relationships/slide" Target="slides/slide35.xml" /><Relationship Id="rId37" Type="http://schemas.openxmlformats.org/officeDocument/2006/relationships/slide" Target="slides/slide36.xml" /><Relationship Id="rId38" Type="http://schemas.openxmlformats.org/officeDocument/2006/relationships/slide" Target="slides/slide37.xml" /><Relationship Id="rId39" Type="http://schemas.openxmlformats.org/officeDocument/2006/relationships/slide" Target="slides/slide38.xml" /><Relationship Id="rId4" Type="http://schemas.openxmlformats.org/officeDocument/2006/relationships/slide" Target="slides/slide3.xml" /><Relationship Id="rId40" Type="http://schemas.openxmlformats.org/officeDocument/2006/relationships/slide" Target="slides/slide39.xml" /><Relationship Id="rId41" Type="http://schemas.openxmlformats.org/officeDocument/2006/relationships/tags" Target="tags/tag1.xml" /><Relationship Id="rId42" Type="http://schemas.openxmlformats.org/officeDocument/2006/relationships/presProps" Target="presProps.xml" /><Relationship Id="rId43" Type="http://schemas.openxmlformats.org/officeDocument/2006/relationships/viewProps" Target="viewProps.xml" /><Relationship Id="rId44" Type="http://schemas.openxmlformats.org/officeDocument/2006/relationships/theme" Target="theme/theme1.xml" /><Relationship Id="rId45" Type="http://schemas.openxmlformats.org/officeDocument/2006/relationships/tableStyles" Target="tableStyles.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 preserve="1">
  <p:cSld name="Титульный слайд">
    <p:spTree>
      <p:nvGrpSpPr>
        <p:cNvPr id="1" name=""/>
        <p:cNvGrpSpPr/>
        <p:nvPr/>
      </p:nvGrpSpPr>
      <p:grpSpPr>
        <a:xfrm>
          <a:off x="0" y="0"/>
          <a: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B61BEF0D-F0BB-DE4B-95CE-6DB70DBA9567}" type="datetimeFigureOut">
              <a:rPr lang="en-US"/>
              <a:t>6/17/2024</a:t>
            </a:fld>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Заголовок и подпись">
    <p:spTree>
      <p:nvGrpSpPr>
        <p:cNvPr id="1" name=""/>
        <p:cNvGrpSpPr/>
        <p:nvPr/>
      </p:nvGrpSpPr>
      <p:grpSpPr>
        <a:xfrm>
          <a:off x="0" y="0"/>
          <a: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a:t>6/17/2024</a:t>
            </a:fld>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Цитата с подписью">
    <p:spTree>
      <p:nvGrpSpPr>
        <p:cNvPr id="1" name=""/>
        <p:cNvGrpSpPr/>
        <p:nvPr/>
      </p:nvGrpSpPr>
      <p:grpSpPr>
        <a:xfrm>
          <a:off x="0" y="0"/>
          <a: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a:t>6/17/2024</a:t>
            </a:fld>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t>‹#›</a:t>
            </a:fld>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Карточка имени">
    <p:spTree>
      <p:nvGrpSpPr>
        <p:cNvPr id="1" name=""/>
        <p:cNvGrpSpPr/>
        <p:nvPr/>
      </p:nvGrpSpPr>
      <p:grpSpPr>
        <a:xfrm>
          <a:off x="0" y="0"/>
          <a: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a:t>6/17/2024</a:t>
            </a:fld>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Цитата карточки имени">
    <p:spTree>
      <p:nvGrpSpPr>
        <p:cNvPr id="1" name=""/>
        <p:cNvGrpSpPr/>
        <p:nvPr/>
      </p:nvGrpSpPr>
      <p:grpSpPr>
        <a:xfrm>
          <a:off x="0" y="0"/>
          <a: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a:t>6/17/2024</a:t>
            </a:fld>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t>‹#›</a:t>
            </a:fld>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Истина или ложь">
    <p:spTree>
      <p:nvGrpSpPr>
        <p:cNvPr id="1" name=""/>
        <p:cNvGrpSpPr/>
        <p:nvPr/>
      </p:nvGrpSpPr>
      <p:grpSpPr>
        <a:xfrm>
          <a:off x="0" y="0"/>
          <a: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a:t>6/17/2024</a:t>
            </a:fld>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x" preserve="1">
  <p:cSld name="Заголовок и вертикальный текст">
    <p:spTree>
      <p:nvGrpSpPr>
        <p:cNvPr id="1" name=""/>
        <p:cNvGrpSpPr/>
        <p:nvPr/>
      </p:nvGrpSpPr>
      <p:grpSpPr>
        <a:xfrm>
          <a:off x="0" y="0"/>
          <a: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61BEF0D-F0BB-DE4B-95CE-6DB70DBA9567}" type="datetimeFigureOut">
              <a:rPr lang="en-US"/>
              <a:t>6/17/2024</a:t>
            </a:fld>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itleAndTx" preserve="1">
  <p:cSld name="Вертикальный заголовок и текст">
    <p:spTree>
      <p:nvGrpSpPr>
        <p:cNvPr id="1" name=""/>
        <p:cNvGrpSpPr/>
        <p:nvPr/>
      </p:nvGrpSpPr>
      <p:grpSpPr>
        <a:xfrm>
          <a:off x="0" y="0"/>
          <a: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61BEF0D-F0BB-DE4B-95CE-6DB70DBA9567}" type="datetimeFigureOut">
              <a:rPr lang="en-US"/>
              <a:t>6/17/2024</a:t>
            </a:fld>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Заголовок и объект">
    <p:spTree>
      <p:nvGrpSpPr>
        <p:cNvPr id="1" name=""/>
        <p:cNvGrpSpPr/>
        <p:nvPr/>
      </p:nvGrpSpPr>
      <p:grpSpPr>
        <a:xfrm>
          <a:off x="0" y="0"/>
          <a: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61BEF0D-F0BB-DE4B-95CE-6DB70DBA9567}" type="datetimeFigureOut">
              <a:rPr lang="en-US"/>
              <a:t>6/17/2024</a:t>
            </a:fld>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secHead" preserve="1">
  <p:cSld name="Заголовок раздела">
    <p:spTree>
      <p:nvGrpSpPr>
        <p:cNvPr id="1" name=""/>
        <p:cNvGrpSpPr/>
        <p:nvPr/>
      </p:nvGrpSpPr>
      <p:grpSpPr>
        <a:xfrm>
          <a:off x="0" y="0"/>
          <a: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a:t>6/17/2024</a:t>
            </a:fld>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Два объекта">
    <p:spTree>
      <p:nvGrpSpPr>
        <p:cNvPr id="1" name=""/>
        <p:cNvGrpSpPr/>
        <p:nvPr/>
      </p:nvGrpSpPr>
      <p:grpSpPr>
        <a:xfrm>
          <a:off x="0" y="0"/>
          <a:ext cx="0" cy="0"/>
        </a:xfrm>
      </p:grpSpPr>
      <p:sp>
        <p:nvSpPr>
          <p:cNvPr id="8" name="Title 7"/>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B61BEF0D-F0BB-DE4B-95CE-6DB70DBA9567}" type="datetimeFigureOut">
              <a:rPr lang="en-US"/>
              <a:t>6/17/2024</a:t>
            </a:fld>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TxTwoObj" preserve="1">
  <p:cSld name="Сравнение">
    <p:spTree>
      <p:nvGrpSpPr>
        <p:cNvPr id="1" name=""/>
        <p:cNvGrpSpPr/>
        <p:nvPr/>
      </p:nvGrpSpPr>
      <p:grpSpPr>
        <a:xfrm>
          <a:off x="0" y="0"/>
          <a:ext cx="0" cy="0"/>
        </a:xfrm>
      </p:grpSpPr>
      <p:sp>
        <p:nvSpPr>
          <p:cNvPr id="10" name="Title 9"/>
          <p:cNvSpPr>
            <a:spLocks noGrp="1"/>
          </p:cNvSpPr>
          <p:nvPr>
            <p:ph type="title"/>
          </p:nvPr>
        </p:nvSpPr>
        <p:spPr/>
        <p:txBody>
          <a:bodyPr/>
          <a:lstStyle/>
          <a:p>
            <a:r>
              <a:rPr lang="ru-RU"/>
              <a:t>Образец заголовка</a:t>
            </a:r>
            <a:endParaRPr lang="en-US"/>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B61BEF0D-F0BB-DE4B-95CE-6DB70DBA9567}" type="datetimeFigureOut">
              <a:rPr lang="en-US"/>
              <a:t>6/17/2024</a:t>
            </a:fld>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Только заголовок">
    <p:spTree>
      <p:nvGrpSpPr>
        <p:cNvPr id="1" name=""/>
        <p:cNvGrpSpPr/>
        <p:nvPr/>
      </p:nvGrpSpPr>
      <p:grpSpPr>
        <a:xfrm>
          <a:off x="0" y="0"/>
          <a: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B61BEF0D-F0BB-DE4B-95CE-6DB70DBA9567}" type="datetimeFigureOut">
              <a:rPr lang="en-US"/>
              <a:t>6/17/2024</a:t>
            </a:fld>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5" name="Slide Number Placeholder 4"/>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Пустой слайд">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B61BEF0D-F0BB-DE4B-95CE-6DB70DBA9567}" type="datetimeFigureOut">
              <a:rPr lang="en-US"/>
              <a:t>6/17/2024</a:t>
            </a:fld>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4" name="Slide Number Placeholder 3"/>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Tx" preserve="1">
  <p:cSld name="Объект с подписью">
    <p:spTree>
      <p:nvGrpSpPr>
        <p:cNvPr id="1" name=""/>
        <p:cNvGrpSpPr/>
        <p:nvPr/>
      </p:nvGrpSpPr>
      <p:grpSpPr>
        <a:xfrm>
          <a:off x="0" y="0"/>
          <a: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a:t>6/17/2024</a:t>
            </a:fld>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7" name="Slide Number Placeholder 6"/>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picTx" preserve="1">
  <p:cSld name="Рисунок с подписью">
    <p:spTree>
      <p:nvGrpSpPr>
        <p:cNvPr id="1" name=""/>
        <p:cNvGrpSpPr/>
        <p:nvPr/>
      </p:nvGrpSpPr>
      <p:grpSpPr>
        <a:xfrm>
          <a:off x="0" y="0"/>
          <a: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a:t>6/17/2024</a:t>
            </a:fld>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t>‹#›</a:t>
            </a:fld>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slideLayout" Target="../slideLayouts/slideLayout16.xml" /><Relationship Id="rId17"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Ref idx="1003">
        <a:schemeClr val="bg2"/>
      </p:bgRef>
    </p:bg>
    <p:spTree>
      <p:nvGrpSpPr>
        <p:cNvPr id="1" name=""/>
        <p:cNvGrpSpPr/>
        <p:nvPr/>
      </p:nvGrpSpPr>
      <p:grpSpPr>
        <a:xfrm>
          <a:off x="0" y="0"/>
          <a: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p:txBody>
        </p:sp>
        <p:sp>
          <p:nvSpPr>
            <p:cNvPr id="25" name="Freeform 12"/>
            <p:cNvSpPr/>
            <p:nvPr/>
          </p:nvSpPr>
          <p:spPr bwMode="auto">
            <a:xfrm>
              <a:off x="2597151" y="2779713"/>
              <a:ext cx="550863" cy="1978025"/>
            </a:xfrm>
            <a:custGeom>
              <a:rect l="0" t="0" r="r" b="b"/>
              <a:pathLst>
                <a:path w="140" h="503">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p:txBody>
        </p:sp>
        <p:sp>
          <p:nvSpPr>
            <p:cNvPr id="26" name="Freeform 13"/>
            <p:cNvSpPr/>
            <p:nvPr/>
          </p:nvSpPr>
          <p:spPr bwMode="auto">
            <a:xfrm>
              <a:off x="3175001" y="4730750"/>
              <a:ext cx="519113" cy="1209675"/>
            </a:xfrm>
            <a:custGeom>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p:txBody>
        </p:sp>
        <p:sp>
          <p:nvSpPr>
            <p:cNvPr id="27" name="Freeform 14"/>
            <p:cNvSpPr/>
            <p:nvPr/>
          </p:nvSpPr>
          <p:spPr bwMode="auto">
            <a:xfrm>
              <a:off x="3305176" y="5630863"/>
              <a:ext cx="146050" cy="309563"/>
            </a:xfrm>
            <a:custGeom>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p:txBody>
        </p:sp>
        <p:sp>
          <p:nvSpPr>
            <p:cNvPr id="28" name="Freeform 15"/>
            <p:cNvSpPr/>
            <p:nvPr/>
          </p:nvSpPr>
          <p:spPr bwMode="auto">
            <a:xfrm>
              <a:off x="2573338" y="2817813"/>
              <a:ext cx="700088" cy="2835275"/>
            </a:xfrm>
            <a:custGeom>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p:txBody>
        </p:sp>
        <p:sp>
          <p:nvSpPr>
            <p:cNvPr id="29" name="Freeform 16"/>
            <p:cNvSpPr/>
            <p:nvPr/>
          </p:nvSpPr>
          <p:spPr bwMode="auto">
            <a:xfrm>
              <a:off x="2506663" y="285750"/>
              <a:ext cx="90488" cy="2493963"/>
            </a:xfrm>
            <a:custGeom>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p:txBody>
        </p:sp>
        <p:sp>
          <p:nvSpPr>
            <p:cNvPr id="30" name="Freeform 17"/>
            <p:cNvSpPr/>
            <p:nvPr/>
          </p:nvSpPr>
          <p:spPr bwMode="auto">
            <a:xfrm>
              <a:off x="2554288" y="2598738"/>
              <a:ext cx="66675" cy="420688"/>
            </a:xfrm>
            <a:custGeom>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p:txBody>
        </p:sp>
        <p:sp>
          <p:nvSpPr>
            <p:cNvPr id="31" name="Freeform 18"/>
            <p:cNvSpPr/>
            <p:nvPr/>
          </p:nvSpPr>
          <p:spPr bwMode="auto">
            <a:xfrm>
              <a:off x="3143251" y="4757738"/>
              <a:ext cx="161925" cy="873125"/>
            </a:xfrm>
            <a:custGeom>
              <a:rect l="0" t="0" r="r" b="b"/>
              <a:pathLst>
                <a:path w="41" h="221">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p:txBody>
        </p:sp>
        <p:sp>
          <p:nvSpPr>
            <p:cNvPr id="32" name="Freeform 19"/>
            <p:cNvSpPr/>
            <p:nvPr/>
          </p:nvSpPr>
          <p:spPr bwMode="auto">
            <a:xfrm>
              <a:off x="3148013" y="1282700"/>
              <a:ext cx="1768475" cy="3448050"/>
            </a:xfrm>
            <a:custGeom>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p:txBody>
        </p:sp>
        <p:sp>
          <p:nvSpPr>
            <p:cNvPr id="33" name="Freeform 20"/>
            <p:cNvSpPr/>
            <p:nvPr/>
          </p:nvSpPr>
          <p:spPr bwMode="auto">
            <a:xfrm>
              <a:off x="3273426" y="5653088"/>
              <a:ext cx="138113" cy="287338"/>
            </a:xfrm>
            <a:custGeom>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p:txBody>
        </p:sp>
        <p:sp>
          <p:nvSpPr>
            <p:cNvPr id="34" name="Freeform 21"/>
            <p:cNvSpPr/>
            <p:nvPr/>
          </p:nvSpPr>
          <p:spPr bwMode="auto">
            <a:xfrm>
              <a:off x="3143251" y="4656138"/>
              <a:ext cx="31750" cy="188913"/>
            </a:xfrm>
            <a:custGeom>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p:txBody>
        </p:sp>
        <p:sp>
          <p:nvSpPr>
            <p:cNvPr id="35" name="Freeform 22"/>
            <p:cNvSpPr/>
            <p:nvPr/>
          </p:nvSpPr>
          <p:spPr bwMode="auto">
            <a:xfrm>
              <a:off x="3211513" y="5410200"/>
              <a:ext cx="203200" cy="530225"/>
            </a:xfrm>
            <a:custGeom>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p:txBody>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p:txBody>
        </p:sp>
        <p:sp>
          <p:nvSpPr>
            <p:cNvPr id="12" name="Freeform 28"/>
            <p:cNvSpPr/>
            <p:nvPr/>
          </p:nvSpPr>
          <p:spPr bwMode="auto">
            <a:xfrm>
              <a:off x="7061201" y="3771900"/>
              <a:ext cx="350838" cy="1309688"/>
            </a:xfrm>
            <a:custGeom>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p:txBody>
        </p:sp>
        <p:sp>
          <p:nvSpPr>
            <p:cNvPr id="13" name="Freeform 29"/>
            <p:cNvSpPr/>
            <p:nvPr/>
          </p:nvSpPr>
          <p:spPr bwMode="auto">
            <a:xfrm>
              <a:off x="7439026" y="5053013"/>
              <a:ext cx="357188" cy="820738"/>
            </a:xfrm>
            <a:custGeom>
              <a:rect l="0" t="0" r="r" b="b"/>
              <a:pathLst>
                <a:path w="90" h="206">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p:txBody>
        </p:sp>
        <p:sp>
          <p:nvSpPr>
            <p:cNvPr id="14" name="Freeform 30"/>
            <p:cNvSpPr/>
            <p:nvPr/>
          </p:nvSpPr>
          <p:spPr bwMode="auto">
            <a:xfrm>
              <a:off x="7037388" y="3811588"/>
              <a:ext cx="457200" cy="1852613"/>
            </a:xfrm>
            <a:custGeom>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p:txBody>
        </p:sp>
        <p:sp>
          <p:nvSpPr>
            <p:cNvPr id="15" name="Freeform 31"/>
            <p:cNvSpPr/>
            <p:nvPr/>
          </p:nvSpPr>
          <p:spPr bwMode="auto">
            <a:xfrm>
              <a:off x="6992938" y="1263650"/>
              <a:ext cx="144463" cy="2508250"/>
            </a:xfrm>
            <a:custGeom>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p:txBody>
        </p:sp>
        <p:sp>
          <p:nvSpPr>
            <p:cNvPr id="16" name="Freeform 32"/>
            <p:cNvSpPr/>
            <p:nvPr/>
          </p:nvSpPr>
          <p:spPr bwMode="auto">
            <a:xfrm>
              <a:off x="7526338" y="5640388"/>
              <a:ext cx="111125" cy="233363"/>
            </a:xfrm>
            <a:custGeom>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p:txBody>
        </p:sp>
        <p:sp>
          <p:nvSpPr>
            <p:cNvPr id="17" name="Freeform 33"/>
            <p:cNvSpPr/>
            <p:nvPr/>
          </p:nvSpPr>
          <p:spPr bwMode="auto">
            <a:xfrm>
              <a:off x="7021513" y="3598863"/>
              <a:ext cx="68263" cy="423863"/>
            </a:xfrm>
            <a:custGeom>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p:txBody>
        </p:sp>
        <p:sp>
          <p:nvSpPr>
            <p:cNvPr id="18" name="Freeform 34"/>
            <p:cNvSpPr/>
            <p:nvPr/>
          </p:nvSpPr>
          <p:spPr bwMode="auto">
            <a:xfrm>
              <a:off x="7412038" y="2801938"/>
              <a:ext cx="1168400" cy="2251075"/>
            </a:xfrm>
            <a:custGeom>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p:txBody>
        </p:sp>
        <p:sp>
          <p:nvSpPr>
            <p:cNvPr id="19" name="Freeform 35"/>
            <p:cNvSpPr/>
            <p:nvPr/>
          </p:nvSpPr>
          <p:spPr bwMode="auto">
            <a:xfrm>
              <a:off x="7494588" y="5664200"/>
              <a:ext cx="100013" cy="209550"/>
            </a:xfrm>
            <a:custGeom>
              <a:rect l="0" t="0" r="r" b="b"/>
              <a:pathLst>
                <a:path w="25" h="52">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p:txBody>
        </p:sp>
        <p:sp>
          <p:nvSpPr>
            <p:cNvPr id="20" name="Freeform 36"/>
            <p:cNvSpPr/>
            <p:nvPr/>
          </p:nvSpPr>
          <p:spPr bwMode="auto">
            <a:xfrm>
              <a:off x="7412038" y="5081588"/>
              <a:ext cx="114300" cy="558800"/>
            </a:xfrm>
            <a:custGeom>
              <a:rect l="0" t="0" r="r" b="b"/>
              <a:pathLst>
                <a:path w="28"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p:txBody>
        </p:sp>
        <p:sp>
          <p:nvSpPr>
            <p:cNvPr id="21" name="Freeform 37"/>
            <p:cNvSpPr/>
            <p:nvPr/>
          </p:nvSpPr>
          <p:spPr bwMode="auto">
            <a:xfrm>
              <a:off x="7412038" y="4978400"/>
              <a:ext cx="31750" cy="188913"/>
            </a:xfrm>
            <a:custGeom>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p:txBody>
        </p:sp>
        <p:sp>
          <p:nvSpPr>
            <p:cNvPr id="22" name="Freeform 38"/>
            <p:cNvSpPr/>
            <p:nvPr/>
          </p:nvSpPr>
          <p:spPr bwMode="auto">
            <a:xfrm>
              <a:off x="7439026" y="5434013"/>
              <a:ext cx="174625" cy="439738"/>
            </a:xfrm>
            <a:custGeom>
              <a:rect l="0" t="0" r="r" b="b"/>
              <a:pathLst>
                <a:path w="44" h="11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p:txBody>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t>6/17/2024</a:t>
            </a:fld>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a:t>‹#›</a:t>
            </a:fl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ransition/>
  <p:timing/>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ct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ct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ct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6.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3.xml" /><Relationship Id="rId10" Type="http://schemas.openxmlformats.org/officeDocument/2006/relationships/hyperlink" Target="https://rustutors.ru/oge/teoryoge/1989-orfograficheskij-analiz-zadanie-5-ogje-po-russkomu-jazyku.html#hmenu-9" TargetMode="External" /><Relationship Id="rId11" Type="http://schemas.openxmlformats.org/officeDocument/2006/relationships/hyperlink" Target="https://rustutors.ru/oge/teoryoge/1989-orfograficheskij-analiz-zadanie-5-ogje-po-russkomu-jazyku.html#hmenu-10" TargetMode="External" /><Relationship Id="rId12" Type="http://schemas.openxmlformats.org/officeDocument/2006/relationships/hyperlink" Target="https://rustutors.ru/oge/teoryoge/1989-orfograficheskij-analiz-zadanie-5-ogje-po-russkomu-jazyku.html#hmenu-11" TargetMode="External" /><Relationship Id="rId13" Type="http://schemas.openxmlformats.org/officeDocument/2006/relationships/hyperlink" Target="https://rustutors.ru/oge/teoryoge/1989-orfograficheskij-analiz-zadanie-5-ogje-po-russkomu-jazyku.html#hmenu-12" TargetMode="External" /><Relationship Id="rId14" Type="http://schemas.openxmlformats.org/officeDocument/2006/relationships/hyperlink" Target="https://rustutors.ru/oge/teoryoge/1989-orfograficheskij-analiz-zadanie-5-ogje-po-russkomu-jazyku.html#hmenu-13" TargetMode="External" /><Relationship Id="rId2" Type="http://schemas.openxmlformats.org/officeDocument/2006/relationships/hyperlink" Target="https://rustutors.ru/oge/teoryoge/1989-orfograficheskij-analiz-zadanie-5-ogje-po-russkomu-jazyku.html#hmenu-1" TargetMode="External" /><Relationship Id="rId3" Type="http://schemas.openxmlformats.org/officeDocument/2006/relationships/hyperlink" Target="https://rustutors.ru/oge/teoryoge/1989-orfograficheskij-analiz-zadanie-5-ogje-po-russkomu-jazyku.html#hmenu-2" TargetMode="External" /><Relationship Id="rId4" Type="http://schemas.openxmlformats.org/officeDocument/2006/relationships/hyperlink" Target="https://rustutors.ru/oge/teoryoge/1989-orfograficheskij-analiz-zadanie-5-ogje-po-russkomu-jazyku.html#hmenu-3" TargetMode="External" /><Relationship Id="rId5" Type="http://schemas.openxmlformats.org/officeDocument/2006/relationships/hyperlink" Target="https://rustutors.ru/oge/teoryoge/1989-orfograficheskij-analiz-zadanie-5-ogje-po-russkomu-jazyku.html#hmenu-4" TargetMode="External" /><Relationship Id="rId6" Type="http://schemas.openxmlformats.org/officeDocument/2006/relationships/hyperlink" Target="https://rustutors.ru/oge/teoryoge/1989-orfograficheskij-analiz-zadanie-5-ogje-po-russkomu-jazyku.html#hmenu-5" TargetMode="External" /><Relationship Id="rId7" Type="http://schemas.openxmlformats.org/officeDocument/2006/relationships/hyperlink" Target="https://rustutors.ru/oge/teoryoge/1989-orfograficheskij-analiz-zadanie-5-ogje-po-russkomu-jazyku.html#hmenu-6" TargetMode="External" /><Relationship Id="rId8" Type="http://schemas.openxmlformats.org/officeDocument/2006/relationships/hyperlink" Target="https://rustutors.ru/oge/teoryoge/1989-orfograficheskij-analiz-zadanie-5-ogje-po-russkomu-jazyku.html#hmenu-7" TargetMode="External" /><Relationship Id="rId9" Type="http://schemas.openxmlformats.org/officeDocument/2006/relationships/hyperlink" Target="https://rustutors.ru/oge/teoryoge/1989-orfograficheskij-analiz-zadanie-5-ogje-po-russkomu-jazyku.html#hmenu-8" TargetMode="Externa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hyperlink" Target="https://rustutors.ru/oge/teoryoge/1989-orfograficheskij-analiz-zadanie-5-ogje-po-russkomu-jazyku.html#hmenu-14" TargetMode="External" /><Relationship Id="rId3" Type="http://schemas.openxmlformats.org/officeDocument/2006/relationships/hyperlink" Target="https://rustutors.ru/oge/teoryoge/1989-orfograficheskij-analiz-zadanie-5-ogje-po-russkomu-jazyku.html#hmenu-15" TargetMode="External" /><Relationship Id="rId4" Type="http://schemas.openxmlformats.org/officeDocument/2006/relationships/hyperlink" Target="https://rustutors.ru/oge/teoryoge/1989-orfograficheskij-analiz-zadanie-5-ogje-po-russkomu-jazyku.html#hmenu-16" TargetMode="External" /><Relationship Id="rId5" Type="http://schemas.openxmlformats.org/officeDocument/2006/relationships/hyperlink" Target="https://rustutors.ru/oge/teoryoge/1989-orfograficheskij-analiz-zadanie-5-ogje-po-russkomu-jazyku.html#hmenu-17" TargetMode="External" /><Relationship Id="rId6" Type="http://schemas.openxmlformats.org/officeDocument/2006/relationships/hyperlink" Target="https://rustutors.ru/oge/teoryoge/1989-orfograficheskij-analiz-zadanie-5-ogje-po-russkomu-jazyku.html#hmenu-18" TargetMode="External" /><Relationship Id="rId7" Type="http://schemas.openxmlformats.org/officeDocument/2006/relationships/hyperlink" Target="https://rustutors.ru/oge/teoryoge/1989-orfograficheskij-analiz-zadanie-5-ogje-po-russkomu-jazyku.html#hmenu-19" TargetMode="External" /><Relationship Id="rId8" Type="http://schemas.openxmlformats.org/officeDocument/2006/relationships/hyperlink" Target="https://rustutors.ru/oge/teoryoge/1989-orfograficheskij-analiz-zadanie-5-ogje-po-russkomu-jazyku.html#hmenu-20" TargetMode="External" /><Relationship Id="rId9" Type="http://schemas.openxmlformats.org/officeDocument/2006/relationships/hyperlink" Target="https://rustutors.ru/oge/teoryoge/1989-orfograficheskij-analiz-zadanie-5-ogje-po-russkomu-jazyku.html#hmenu-21" TargetMode="Externa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6.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ctrTitle"/>
          </p:nvPr>
        </p:nvSpPr>
        <p:spPr>
          <a:xfrm>
            <a:off x="4186239" y="828675"/>
            <a:ext cx="7073308" cy="3456863"/>
          </a:xfrm>
        </p:spPr>
        <p:txBody>
          <a:bodyPr>
            <a:normAutofit/>
          </a:bodyPr>
          <a:lstStyle/>
          <a:p>
            <a:pPr algn="ctr"/>
            <a:r>
              <a:rPr lang="ru-RU" b="1">
                <a:solidFill>
                  <a:srgbClr val="0070C0"/>
                </a:solidFill>
              </a:rPr>
              <a:t>Подготовка </a:t>
            </a:r>
            <a:br>
              <a:rPr lang="ru-RU" b="1">
                <a:solidFill>
                  <a:srgbClr val="0070C0"/>
                </a:solidFill>
              </a:rPr>
            </a:br>
            <a:r>
              <a:rPr lang="ru-RU" b="1">
                <a:solidFill>
                  <a:srgbClr val="0070C0"/>
                </a:solidFill>
              </a:rPr>
              <a:t>к </a:t>
            </a:r>
            <a:br>
              <a:rPr lang="ru-RU" b="1">
                <a:solidFill>
                  <a:srgbClr val="0070C0"/>
                </a:solidFill>
              </a:rPr>
            </a:br>
            <a:r>
              <a:rPr lang="ru-RU" b="1">
                <a:solidFill>
                  <a:srgbClr val="0070C0"/>
                </a:solidFill>
              </a:rPr>
              <a:t>ОГЭ-2025 </a:t>
            </a:r>
            <a:br>
              <a:rPr lang="ru-RU" b="1">
                <a:solidFill>
                  <a:srgbClr val="0070C0"/>
                </a:solidFill>
              </a:rPr>
            </a:br>
            <a:r>
              <a:rPr lang="ru-RU" b="1">
                <a:solidFill>
                  <a:srgbClr val="0070C0"/>
                </a:solidFill>
              </a:rPr>
              <a:t>по русскому языку</a:t>
            </a:r>
          </a:p>
        </p:txBody>
      </p:sp>
      <p:sp>
        <p:nvSpPr>
          <p:cNvPr id="3" name="Подзаголовок 2"/>
          <p:cNvSpPr>
            <a:spLocks noGrp="1"/>
          </p:cNvSpPr>
          <p:nvPr>
            <p:ph type="subTitle" idx="1"/>
          </p:nvPr>
        </p:nvSpPr>
        <p:spPr>
          <a:xfrm>
            <a:off x="7351417" y="5230260"/>
            <a:ext cx="4263840" cy="1126283"/>
          </a:xfrm>
        </p:spPr>
        <p:txBody>
          <a:bodyPr>
            <a:normAutofit/>
          </a:bodyPr>
          <a:lstStyle/>
          <a:p>
            <a:r>
              <a:rPr lang="ru-RU" sz="3200" b="1">
                <a:solidFill>
                  <a:srgbClr val="FF0000"/>
                </a:solidFill>
              </a:rPr>
              <a:t>Задание </a:t>
            </a:r>
            <a:r>
              <a:rPr lang="en-US" sz="3200" b="1">
                <a:solidFill>
                  <a:srgbClr val="FF0000"/>
                </a:solidFill>
              </a:rPr>
              <a:t>5</a:t>
            </a:r>
            <a:r>
              <a:rPr lang="ru-RU" sz="3200" b="1">
                <a:solidFill>
                  <a:srgbClr val="FF0000"/>
                </a:solidFill>
              </a:rPr>
              <a:t>. Теория и практика.</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9126" y="508369"/>
            <a:ext cx="2880000" cy="2880000"/>
          </a:xfrm>
          <a:prstGeom prst="rect">
            <a:avLst/>
          </a:prstGeom>
        </p:spPr>
      </p:pic>
    </p:spTree>
    <p:extLst>
      <p:ext uri="{BB962C8B-B14F-4D97-AF65-F5344CB8AC3E}">
        <p14:creationId xmlns:p14="http://schemas.microsoft.com/office/powerpoint/2010/main" val="42740686"/>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508000" y="0"/>
            <a:ext cx="11463867" cy="830847"/>
          </a:xfrm>
        </p:spPr>
        <p:txBody>
          <a:bodyPr>
            <a:normAutofit fontScale="90000"/>
          </a:bodyPr>
          <a:lstStyle/>
          <a:p>
            <a:pPr algn="ctr"/>
            <a:r>
              <a:rPr lang="ru-RU" b="1"/>
              <a:t>Однородные и неоднородные определения</a:t>
            </a:r>
          </a:p>
        </p:txBody>
      </p:sp>
      <p:sp>
        <p:nvSpPr>
          <p:cNvPr id="3" name="Текст 2"/>
          <p:cNvSpPr>
            <a:spLocks noGrp="1"/>
          </p:cNvSpPr>
          <p:nvPr>
            <p:ph type="body" idx="1"/>
          </p:nvPr>
        </p:nvSpPr>
        <p:spPr>
          <a:xfrm>
            <a:off x="1531088" y="1148317"/>
            <a:ext cx="10660912" cy="5571460"/>
          </a:xfrm>
        </p:spPr>
        <p:txBody>
          <a:bodyPr>
            <a:normAutofit/>
          </a:bodyPr>
          <a:lstStyle/>
          <a:p>
            <a:endParaRPr lang="ru-RU" sz="2800">
              <a:solidFill>
                <a:schemeClr val="tx1"/>
              </a:solidFill>
            </a:endParaRPr>
          </a:p>
        </p:txBody>
      </p:sp>
      <p:graphicFrame>
        <p:nvGraphicFramePr>
          <p:cNvPr id="4" name="Таблица 3">
            <a:extLst>
              <a:ext uri="{FF2B5EF4-FFF2-40B4-BE49-F238E27FC236}">
                <a16:creationId xmlns:a16="http://schemas.microsoft.com/office/drawing/2014/main" id="{D38E1DC5-7393-4A52-8325-BD3A7E17BE6A}"/>
              </a:ext>
            </a:extLst>
          </p:cNvPr>
          <p:cNvGraphicFramePr>
            <a:graphicFrameLocks noGrp="1"/>
          </p:cNvGraphicFramePr>
          <p:nvPr>
            <p:extLst>
              <p:ext uri="{D42A27DB-BD31-4B8C-83A1-F6EECF244321}">
                <p14:modId xmlns:p14="http://schemas.microsoft.com/office/powerpoint/2010/main" val="463269326"/>
              </p:ext>
            </p:extLst>
          </p:nvPr>
        </p:nvGraphicFramePr>
        <p:xfrm>
          <a:off x="270933" y="831961"/>
          <a:ext cx="11700934" cy="5707131"/>
        </p:xfrm>
        <a:graphic>
          <a:graphicData uri="http://schemas.openxmlformats.org/drawingml/2006/table">
            <a:tbl>
              <a:tblPr firstRow="1" firstCol="1" bandRow="1">
                <a:tableStyleId>{5C22544A-7EE6-4342-B048-85BDC9FD1C3A}</a:tableStyleId>
              </a:tblPr>
              <a:tblGrid>
                <a:gridCol w="5850467">
                  <a:extLst>
                    <a:ext uri="{9D8B030D-6E8A-4147-A177-3AD203B41FA5}">
                      <a16:colId xmlns:a16="http://schemas.microsoft.com/office/drawing/2014/main" val="1575040450"/>
                    </a:ext>
                  </a:extLst>
                </a:gridCol>
                <a:gridCol w="5850467">
                  <a:extLst>
                    <a:ext uri="{9D8B030D-6E8A-4147-A177-3AD203B41FA5}">
                      <a16:colId xmlns:a16="http://schemas.microsoft.com/office/drawing/2014/main" val="1120356674"/>
                    </a:ext>
                  </a:extLst>
                </a:gridCol>
              </a:tblGrid>
              <a:tr h="271975">
                <a:tc>
                  <a:txBody>
                    <a:bodyPr/>
                    <a:lstStyle/>
                    <a:p>
                      <a:pPr algn="ctr">
                        <a:lnSpc>
                          <a:spcPct val="107000"/>
                        </a:lnSpc>
                        <a:spcAft>
                          <a:spcPct val="0"/>
                        </a:spcAft>
                      </a:pPr>
                      <a:r>
                        <a:rPr lang="ru-RU" sz="1600" cap="all">
                          <a:effectLst/>
                        </a:rPr>
                        <a:t>ОДНОРОДНЫЕ ОПРЕДЕЛЕНИЯ</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389" marR="6389" marT="6389" marB="6389"/>
                </a:tc>
                <a:tc>
                  <a:txBody>
                    <a:bodyPr/>
                    <a:lstStyle/>
                    <a:p>
                      <a:pPr algn="ctr">
                        <a:lnSpc>
                          <a:spcPct val="107000"/>
                        </a:lnSpc>
                        <a:spcAft>
                          <a:spcPct val="0"/>
                        </a:spcAft>
                      </a:pPr>
                      <a:r>
                        <a:rPr lang="ru-RU" sz="1600" cap="all">
                          <a:effectLst/>
                        </a:rPr>
                        <a:t>НЕОДНОРОДНЫЕ ОПРЕДЕЛЕНИЯ</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389" marR="6389" marT="6389" marB="6389"/>
                </a:tc>
                <a:extLst>
                  <a:ext uri="{0D108BD9-81ED-4DB2-BD59-A6C34878D82A}">
                    <a16:rowId xmlns:a16="http://schemas.microsoft.com/office/drawing/2014/main" val="2702783820"/>
                  </a:ext>
                </a:extLst>
              </a:tr>
              <a:tr h="4921713">
                <a:tc>
                  <a:txBody>
                    <a:bodyPr/>
                    <a:lstStyle/>
                    <a:p>
                      <a:pPr>
                        <a:lnSpc>
                          <a:spcPct val="107000"/>
                        </a:lnSpc>
                        <a:spcAft>
                          <a:spcPct val="0"/>
                        </a:spcAft>
                      </a:pPr>
                      <a:r>
                        <a:rPr lang="ru-RU" sz="1500">
                          <a:solidFill>
                            <a:schemeClr val="tx1"/>
                          </a:solidFill>
                          <a:effectLst/>
                        </a:rPr>
                        <a:t>Отделяются друг от друга запятой.</a:t>
                      </a:r>
                      <a:br>
                        <a:rPr lang="ru-RU" sz="1500">
                          <a:solidFill>
                            <a:schemeClr val="tx1"/>
                          </a:solidFill>
                          <a:effectLst/>
                        </a:rPr>
                      </a:br>
                      <a:r>
                        <a:rPr lang="ru-RU" sz="1500">
                          <a:solidFill>
                            <a:schemeClr val="tx1"/>
                          </a:solidFill>
                          <a:effectLst/>
                        </a:rPr>
                        <a:t>Однородные определения:</a:t>
                      </a:r>
                    </a:p>
                    <a:p>
                      <a:pPr marL="342900" lvl="0" indent="-342900">
                        <a:lnSpc>
                          <a:spcPct val="107000"/>
                        </a:lnSpc>
                        <a:spcAft>
                          <a:spcPts val="800"/>
                        </a:spcAft>
                        <a:buSzPts val="1000"/>
                        <a:buFont typeface="Symbol" panose="05050102010706020507" pitchFamily="18" charset="2"/>
                        <a:buChar char=""/>
                        <a:tabLst>
                          <a:tab pos="457200"/>
                        </a:tabLst>
                      </a:pPr>
                      <a:r>
                        <a:rPr lang="ru-RU" sz="1500">
                          <a:solidFill>
                            <a:schemeClr val="tx1"/>
                          </a:solidFill>
                          <a:effectLst/>
                        </a:rPr>
                        <a:t>характеризуют предмет с одной точки зрения;</a:t>
                      </a:r>
                    </a:p>
                    <a:p>
                      <a:pPr marL="342900" lvl="0" indent="-342900">
                        <a:lnSpc>
                          <a:spcPct val="107000"/>
                        </a:lnSpc>
                        <a:spcAft>
                          <a:spcPts val="800"/>
                        </a:spcAft>
                        <a:buSzPts val="1000"/>
                        <a:buFont typeface="Symbol" panose="05050102010706020507" pitchFamily="18" charset="2"/>
                        <a:buChar char=""/>
                        <a:tabLst>
                          <a:tab pos="457200"/>
                        </a:tabLst>
                      </a:pPr>
                      <a:r>
                        <a:rPr lang="ru-RU" sz="1500">
                          <a:solidFill>
                            <a:schemeClr val="tx1"/>
                          </a:solidFill>
                          <a:effectLst/>
                        </a:rPr>
                        <a:t>равноправны;</a:t>
                      </a:r>
                    </a:p>
                    <a:p>
                      <a:pPr marL="342900" lvl="0" indent="-342900">
                        <a:lnSpc>
                          <a:spcPct val="107000"/>
                        </a:lnSpc>
                        <a:spcAft>
                          <a:spcPts val="800"/>
                        </a:spcAft>
                        <a:buSzPts val="1000"/>
                        <a:buFont typeface="Symbol" panose="05050102010706020507" pitchFamily="18" charset="2"/>
                        <a:buChar char=""/>
                        <a:tabLst>
                          <a:tab pos="457200"/>
                        </a:tabLst>
                      </a:pPr>
                      <a:r>
                        <a:rPr lang="ru-RU" sz="1500">
                          <a:solidFill>
                            <a:schemeClr val="tx1"/>
                          </a:solidFill>
                          <a:effectLst/>
                        </a:rPr>
                        <a:t>между однородными определениями можно поставить союз и;</a:t>
                      </a:r>
                    </a:p>
                    <a:p>
                      <a:pPr marL="342900" lvl="0" indent="-342900">
                        <a:lnSpc>
                          <a:spcPct val="107000"/>
                        </a:lnSpc>
                        <a:spcAft>
                          <a:spcPts val="800"/>
                        </a:spcAft>
                        <a:buSzPts val="1000"/>
                        <a:buFont typeface="Symbol" panose="05050102010706020507" pitchFamily="18" charset="2"/>
                        <a:buChar char=""/>
                        <a:tabLst>
                          <a:tab pos="457200"/>
                        </a:tabLst>
                      </a:pPr>
                      <a:r>
                        <a:rPr lang="ru-RU" sz="1500">
                          <a:solidFill>
                            <a:schemeClr val="tx1"/>
                          </a:solidFill>
                          <a:effectLst/>
                        </a:rPr>
                        <a:t>произносятся с перечислительной интонацией.</a:t>
                      </a:r>
                    </a:p>
                    <a:p>
                      <a:pPr>
                        <a:lnSpc>
                          <a:spcPct val="107000"/>
                        </a:lnSpc>
                        <a:spcAft>
                          <a:spcPct val="0"/>
                        </a:spcAft>
                      </a:pPr>
                      <a:r>
                        <a:rPr lang="ru-RU" sz="1500">
                          <a:solidFill>
                            <a:schemeClr val="tx1"/>
                          </a:solidFill>
                          <a:effectLst/>
                        </a:rPr>
                        <a:t>Красные, зеленые огни сменяли друг друга.</a:t>
                      </a:r>
                      <a:br>
                        <a:rPr lang="ru-RU" sz="1500">
                          <a:solidFill>
                            <a:schemeClr val="tx1"/>
                          </a:solidFill>
                          <a:effectLst/>
                        </a:rPr>
                      </a:br>
                      <a:r>
                        <a:rPr lang="ru-RU" sz="1500">
                          <a:solidFill>
                            <a:schemeClr val="tx1"/>
                          </a:solidFill>
                          <a:effectLst/>
                        </a:rPr>
                        <a:t>(Предмет характеризуется с одной стороны – по цвету; между определениями можно поставить и)</a:t>
                      </a:r>
                      <a:endParaRPr lang="ru-RU"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89" marR="6389" marT="6389" marB="6389">
                    <a:solidFill>
                      <a:schemeClr val="bg1">
                        <a:lumMod val="65000"/>
                      </a:schemeClr>
                    </a:solidFill>
                  </a:tcPr>
                </a:tc>
                <a:tc>
                  <a:txBody>
                    <a:bodyPr/>
                    <a:lstStyle/>
                    <a:p>
                      <a:pPr>
                        <a:lnSpc>
                          <a:spcPct val="107000"/>
                        </a:lnSpc>
                        <a:spcAft>
                          <a:spcPct val="0"/>
                        </a:spcAft>
                      </a:pPr>
                      <a:r>
                        <a:rPr lang="ru-RU" sz="1500">
                          <a:effectLst/>
                        </a:rPr>
                        <a:t>Запятая между неоднородными определениями не нужна.</a:t>
                      </a:r>
                      <a:br>
                        <a:rPr lang="ru-RU" sz="1500">
                          <a:effectLst/>
                        </a:rPr>
                      </a:br>
                      <a:r>
                        <a:rPr lang="ru-RU" sz="1500">
                          <a:effectLst/>
                        </a:rPr>
                        <a:t>Неоднородные определения:</a:t>
                      </a:r>
                    </a:p>
                    <a:p>
                      <a:pPr marL="342900" lvl="0" indent="-342900">
                        <a:lnSpc>
                          <a:spcPct val="107000"/>
                        </a:lnSpc>
                        <a:spcAft>
                          <a:spcPts val="800"/>
                        </a:spcAft>
                        <a:buSzPts val="1000"/>
                        <a:buFont typeface="Symbol" panose="05050102010706020507" pitchFamily="18" charset="2"/>
                        <a:buChar char=""/>
                        <a:tabLst>
                          <a:tab pos="457200"/>
                        </a:tabLst>
                      </a:pPr>
                      <a:r>
                        <a:rPr lang="ru-RU" sz="1500">
                          <a:effectLst/>
                        </a:rPr>
                        <a:t>характеризуют предмет с разных сторон;</a:t>
                      </a:r>
                    </a:p>
                    <a:p>
                      <a:pPr marL="342900" lvl="0" indent="-342900">
                        <a:lnSpc>
                          <a:spcPct val="107000"/>
                        </a:lnSpc>
                        <a:spcAft>
                          <a:spcPts val="800"/>
                        </a:spcAft>
                        <a:buSzPts val="1000"/>
                        <a:buFont typeface="Symbol" panose="05050102010706020507" pitchFamily="18" charset="2"/>
                        <a:buChar char=""/>
                        <a:tabLst>
                          <a:tab pos="457200"/>
                        </a:tabLst>
                      </a:pPr>
                      <a:r>
                        <a:rPr lang="ru-RU" sz="1500">
                          <a:effectLst/>
                        </a:rPr>
                        <a:t>неравноправны, одно из определений зависит от словосочетания, в которое входит определяемое существительное и другое определение;</a:t>
                      </a:r>
                    </a:p>
                    <a:p>
                      <a:pPr marL="342900" lvl="0" indent="-342900">
                        <a:lnSpc>
                          <a:spcPct val="107000"/>
                        </a:lnSpc>
                        <a:spcAft>
                          <a:spcPts val="800"/>
                        </a:spcAft>
                        <a:buSzPts val="1000"/>
                        <a:buFont typeface="Symbol" panose="05050102010706020507" pitchFamily="18" charset="2"/>
                        <a:buChar char=""/>
                        <a:tabLst>
                          <a:tab pos="457200"/>
                        </a:tabLst>
                      </a:pPr>
                      <a:r>
                        <a:rPr lang="ru-RU" sz="1500">
                          <a:effectLst/>
                        </a:rPr>
                        <a:t>между неоднородными определениями нельзя поставить союз и;</a:t>
                      </a:r>
                    </a:p>
                    <a:p>
                      <a:pPr marL="342900" lvl="0" indent="-342900">
                        <a:lnSpc>
                          <a:spcPct val="107000"/>
                        </a:lnSpc>
                        <a:spcAft>
                          <a:spcPts val="800"/>
                        </a:spcAft>
                        <a:buSzPts val="1000"/>
                        <a:buFont typeface="Symbol" panose="05050102010706020507" pitchFamily="18" charset="2"/>
                        <a:buChar char=""/>
                        <a:tabLst>
                          <a:tab pos="457200"/>
                        </a:tabLst>
                      </a:pPr>
                      <a:r>
                        <a:rPr lang="ru-RU" sz="1500">
                          <a:effectLst/>
                        </a:rPr>
                        <a:t>лишены перечислительной интонации.</a:t>
                      </a:r>
                    </a:p>
                    <a:p>
                      <a:pPr marL="342900" lvl="0" indent="-342900">
                        <a:lnSpc>
                          <a:spcPct val="107000"/>
                        </a:lnSpc>
                        <a:spcAft>
                          <a:spcPts val="800"/>
                        </a:spcAft>
                        <a:buSzPts val="1000"/>
                        <a:buFont typeface="Symbol" panose="05050102010706020507" pitchFamily="18" charset="2"/>
                        <a:buChar char=""/>
                        <a:tabLst>
                          <a:tab pos="457200"/>
                        </a:tabLst>
                      </a:pPr>
                      <a:r>
                        <a:rPr lang="ru-RU" sz="1500">
                          <a:effectLst/>
                        </a:rPr>
                        <a:t>часто бывают выражены именами прилагательными разных разрядов.</a:t>
                      </a:r>
                    </a:p>
                    <a:p>
                      <a:pPr>
                        <a:lnSpc>
                          <a:spcPct val="107000"/>
                        </a:lnSpc>
                        <a:spcAft>
                          <a:spcPct val="0"/>
                        </a:spcAft>
                      </a:pPr>
                      <a:br>
                        <a:rPr lang="ru-RU" sz="1500">
                          <a:effectLst/>
                        </a:rPr>
                      </a:br>
                      <a:r>
                        <a:rPr lang="ru-RU" sz="1500">
                          <a:effectLst/>
                        </a:rPr>
                        <a:t>Шёл длинный товарный поезд.</a:t>
                      </a:r>
                      <a:br>
                        <a:rPr lang="ru-RU" sz="1500">
                          <a:effectLst/>
                        </a:rPr>
                      </a:br>
                      <a:r>
                        <a:rPr lang="ru-RU" sz="1500">
                          <a:effectLst/>
                        </a:rPr>
                        <a:t>(Предмет характеризуется с разных сторон – протяженность и функция; товарный поезд какой? длинный; длинный – кач., товарный – относит.; между определениями нельзя поставить и)</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txBody>
                  <a:tcPr marL="6389" marR="6389" marT="6389" marB="6389">
                    <a:solidFill>
                      <a:schemeClr val="bg1">
                        <a:lumMod val="65000"/>
                      </a:schemeClr>
                    </a:solidFill>
                  </a:tcPr>
                </a:tc>
                <a:extLst>
                  <a:ext uri="{0D108BD9-81ED-4DB2-BD59-A6C34878D82A}">
                    <a16:rowId xmlns:a16="http://schemas.microsoft.com/office/drawing/2014/main" val="586802560"/>
                  </a:ext>
                </a:extLst>
              </a:tr>
              <a:tr h="511731">
                <a:tc>
                  <a:txBody>
                    <a:bodyPr/>
                    <a:lstStyle/>
                    <a:p>
                      <a:pPr>
                        <a:lnSpc>
                          <a:spcPct val="107000"/>
                        </a:lnSpc>
                        <a:spcAft>
                          <a:spcPct val="0"/>
                        </a:spcAft>
                      </a:pPr>
                      <a:r>
                        <a:rPr lang="ru-RU" sz="1500">
                          <a:solidFill>
                            <a:schemeClr val="tx1"/>
                          </a:solidFill>
                          <a:effectLst/>
                        </a:rPr>
                        <a:t>Он знал французский, английский, немецкий языки.</a:t>
                      </a:r>
                      <a:br>
                        <a:rPr lang="ru-RU" sz="1500">
                          <a:solidFill>
                            <a:schemeClr val="tx1"/>
                          </a:solidFill>
                          <a:effectLst/>
                        </a:rPr>
                      </a:br>
                      <a:r>
                        <a:rPr lang="ru-RU" sz="1500">
                          <a:solidFill>
                            <a:schemeClr val="tx1"/>
                          </a:solidFill>
                          <a:effectLst/>
                        </a:rPr>
                        <a:t>Это был скучный, утомительный день.</a:t>
                      </a:r>
                      <a:endParaRPr lang="ru-RU"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89" marR="6389" marT="6389" marB="6389">
                    <a:solidFill>
                      <a:schemeClr val="bg1">
                        <a:lumMod val="65000"/>
                      </a:schemeClr>
                    </a:solidFill>
                  </a:tcPr>
                </a:tc>
                <a:tc>
                  <a:txBody>
                    <a:bodyPr/>
                    <a:lstStyle/>
                    <a:p>
                      <a:pPr>
                        <a:lnSpc>
                          <a:spcPct val="107000"/>
                        </a:lnSpc>
                        <a:spcAft>
                          <a:spcPct val="0"/>
                        </a:spcAft>
                      </a:pPr>
                      <a:r>
                        <a:rPr lang="ru-RU" sz="1500">
                          <a:effectLst/>
                        </a:rPr>
                        <a:t>Сирену заглушали звуки прекрасного струнного оркестра. </a:t>
                      </a:r>
                      <a:br>
                        <a:rPr lang="ru-RU" sz="1500">
                          <a:effectLst/>
                        </a:rPr>
                      </a:br>
                      <a:r>
                        <a:rPr lang="ru-RU" sz="1500">
                          <a:effectLst/>
                        </a:rPr>
                        <a:t>На землю начали падать холодные крупные капли.</a:t>
                      </a:r>
                      <a:endParaRPr lang="ru-RU" sz="1500">
                        <a:effectLst/>
                        <a:latin typeface="Calibri" panose="020f0502020204030204" pitchFamily="34" charset="0"/>
                        <a:ea typeface="Calibri" panose="020f0502020204030204" pitchFamily="34" charset="0"/>
                        <a:cs typeface="Times New Roman" panose="02020603050405020304" pitchFamily="18" charset="0"/>
                      </a:endParaRPr>
                    </a:p>
                  </a:txBody>
                  <a:tcPr marL="6389" marR="6389" marT="6389" marB="6389">
                    <a:solidFill>
                      <a:schemeClr val="bg1">
                        <a:lumMod val="65000"/>
                      </a:schemeClr>
                    </a:solidFill>
                  </a:tcPr>
                </a:tc>
                <a:extLst>
                  <a:ext uri="{0D108BD9-81ED-4DB2-BD59-A6C34878D82A}">
                    <a16:rowId xmlns:a16="http://schemas.microsoft.com/office/drawing/2014/main" val="1860775051"/>
                  </a:ext>
                </a:extLst>
              </a:tr>
            </a:tbl>
          </a:graphicData>
        </a:graphic>
      </p:graphicFrame>
    </p:spTree>
    <p:extLst>
      <p:ext uri="{BB962C8B-B14F-4D97-AF65-F5344CB8AC3E}">
        <p14:creationId xmlns:p14="http://schemas.microsoft.com/office/powerpoint/2010/main" val="4280901716"/>
      </p:ext>
    </p:extLst>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812800" y="0"/>
            <a:ext cx="10660912" cy="1029163"/>
          </a:xfrm>
        </p:spPr>
        <p:txBody>
          <a:bodyPr>
            <a:normAutofit fontScale="90000"/>
          </a:bodyPr>
          <a:lstStyle/>
          <a:p>
            <a:pPr algn="ctr"/>
            <a:r>
              <a:rPr lang="ru-RU" b="1"/>
              <a:t>Вводные конструкции и омонимичные слова</a:t>
            </a:r>
          </a:p>
        </p:txBody>
      </p:sp>
      <p:sp>
        <p:nvSpPr>
          <p:cNvPr id="3" name="Текст 2"/>
          <p:cNvSpPr>
            <a:spLocks noGrp="1"/>
          </p:cNvSpPr>
          <p:nvPr>
            <p:ph type="body" idx="1"/>
          </p:nvPr>
        </p:nvSpPr>
        <p:spPr>
          <a:xfrm>
            <a:off x="1531088" y="1148317"/>
            <a:ext cx="10660912" cy="5571460"/>
          </a:xfrm>
        </p:spPr>
        <p:txBody>
          <a:bodyPr>
            <a:normAutofit/>
          </a:bodyPr>
          <a:lstStyle/>
          <a:p>
            <a:endParaRPr lang="ru-RU" sz="2800">
              <a:solidFill>
                <a:schemeClr val="tx1"/>
              </a:solidFill>
            </a:endParaRPr>
          </a:p>
        </p:txBody>
      </p:sp>
      <p:graphicFrame>
        <p:nvGraphicFramePr>
          <p:cNvPr id="4" name="Таблица 3">
            <a:extLst>
              <a:ext uri="{FF2B5EF4-FFF2-40B4-BE49-F238E27FC236}">
                <a16:creationId xmlns:a16="http://schemas.microsoft.com/office/drawing/2014/main" id="{88F218FB-D044-401F-9AC5-BD0824D5C468}"/>
              </a:ext>
            </a:extLst>
          </p:cNvPr>
          <p:cNvGraphicFramePr>
            <a:graphicFrameLocks noGrp="1"/>
          </p:cNvGraphicFramePr>
          <p:nvPr>
            <p:extLst>
              <p:ext uri="{D42A27DB-BD31-4B8C-83A1-F6EECF244321}">
                <p14:modId xmlns:p14="http://schemas.microsoft.com/office/powerpoint/2010/main" val="1707328807"/>
              </p:ext>
            </p:extLst>
          </p:nvPr>
        </p:nvGraphicFramePr>
        <p:xfrm>
          <a:off x="572189" y="1068881"/>
          <a:ext cx="11142134" cy="5711352"/>
        </p:xfrm>
        <a:graphic>
          <a:graphicData uri="http://schemas.openxmlformats.org/drawingml/2006/table">
            <a:tbl>
              <a:tblPr firstRow="1" firstCol="1" bandRow="1">
                <a:tableStyleId>{5C22544A-7EE6-4342-B048-85BDC9FD1C3A}</a:tableStyleId>
              </a:tblPr>
              <a:tblGrid>
                <a:gridCol w="5571067">
                  <a:extLst>
                    <a:ext uri="{9D8B030D-6E8A-4147-A177-3AD203B41FA5}">
                      <a16:colId xmlns:a16="http://schemas.microsoft.com/office/drawing/2014/main" val="970713600"/>
                    </a:ext>
                  </a:extLst>
                </a:gridCol>
                <a:gridCol w="5571067">
                  <a:extLst>
                    <a:ext uri="{9D8B030D-6E8A-4147-A177-3AD203B41FA5}">
                      <a16:colId xmlns:a16="http://schemas.microsoft.com/office/drawing/2014/main" val="3345316342"/>
                    </a:ext>
                  </a:extLst>
                </a:gridCol>
              </a:tblGrid>
              <a:tr h="376083">
                <a:tc>
                  <a:txBody>
                    <a:bodyPr/>
                    <a:lstStyle/>
                    <a:p>
                      <a:pPr algn="ctr">
                        <a:lnSpc>
                          <a:spcPct val="107000"/>
                        </a:lnSpc>
                        <a:spcAft>
                          <a:spcPct val="0"/>
                        </a:spcAft>
                      </a:pPr>
                      <a:r>
                        <a:rPr lang="ru-RU" sz="1600">
                          <a:effectLst/>
                        </a:rPr>
                        <a:t>ВВОДНАЯ КОНСТРУКЦИЯ</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07000"/>
                        </a:lnSpc>
                        <a:spcAft>
                          <a:spcPct val="0"/>
                        </a:spcAft>
                      </a:pPr>
                      <a:r>
                        <a:rPr lang="ru-RU" sz="1600">
                          <a:effectLst/>
                        </a:rPr>
                        <a:t>ОМОНИМИЧНЫЕ СЛОВА</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1708925735"/>
                  </a:ext>
                </a:extLst>
              </a:tr>
              <a:tr h="735944">
                <a:tc>
                  <a:txBody>
                    <a:bodyPr/>
                    <a:lstStyle/>
                    <a:p>
                      <a:pPr>
                        <a:lnSpc>
                          <a:spcPct val="107000"/>
                        </a:lnSpc>
                        <a:spcAft>
                          <a:spcPct val="0"/>
                        </a:spcAft>
                      </a:pPr>
                      <a:r>
                        <a:rPr lang="ru-RU" sz="1600">
                          <a:solidFill>
                            <a:schemeClr val="tx1"/>
                          </a:solidFill>
                          <a:effectLst/>
                        </a:rPr>
                        <a:t>Ганин, однако, никогда не был слишком щедр на похвалу.</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1">
                        <a:lumMod val="65000"/>
                      </a:schemeClr>
                    </a:solidFill>
                  </a:tcPr>
                </a:tc>
                <a:tc>
                  <a:txBody>
                    <a:bodyPr/>
                    <a:lstStyle/>
                    <a:p>
                      <a:pPr>
                        <a:lnSpc>
                          <a:spcPct val="107000"/>
                        </a:lnSpc>
                        <a:spcAft>
                          <a:spcPct val="0"/>
                        </a:spcAft>
                      </a:pPr>
                      <a:r>
                        <a:rPr lang="ru-RU" sz="1600">
                          <a:effectLst/>
                        </a:rPr>
                        <a:t>Мы очень торопились, однако опоздали.</a:t>
                      </a:r>
                      <a:br>
                        <a:rPr lang="ru-RU" sz="1600">
                          <a:effectLst/>
                        </a:rPr>
                      </a:br>
                      <a:r>
                        <a:rPr lang="ru-RU" sz="1600">
                          <a:effectLst/>
                        </a:rPr>
                        <a:t>(запятая ставится перед противительным союзом однако (=но).</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1">
                        <a:lumMod val="65000"/>
                      </a:schemeClr>
                    </a:solidFill>
                  </a:tcPr>
                </a:tc>
                <a:extLst>
                  <a:ext uri="{0D108BD9-81ED-4DB2-BD59-A6C34878D82A}">
                    <a16:rowId xmlns:a16="http://schemas.microsoft.com/office/drawing/2014/main" val="2644916839"/>
                  </a:ext>
                </a:extLst>
              </a:tr>
              <a:tr h="735944">
                <a:tc>
                  <a:txBody>
                    <a:bodyPr/>
                    <a:lstStyle/>
                    <a:p>
                      <a:pPr>
                        <a:lnSpc>
                          <a:spcPct val="107000"/>
                        </a:lnSpc>
                        <a:spcAft>
                          <a:spcPct val="0"/>
                        </a:spcAft>
                      </a:pPr>
                      <a:r>
                        <a:rPr lang="ru-RU" sz="1600">
                          <a:solidFill>
                            <a:schemeClr val="tx1"/>
                          </a:solidFill>
                          <a:effectLst/>
                        </a:rPr>
                        <a:t>Я, может быть, приду сегодня на концерт. (вводн., выражающее степень уверенности)</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1">
                        <a:lumMod val="65000"/>
                      </a:schemeClr>
                    </a:solidFill>
                  </a:tcPr>
                </a:tc>
                <a:tc>
                  <a:txBody>
                    <a:bodyPr/>
                    <a:lstStyle/>
                    <a:p>
                      <a:pPr>
                        <a:lnSpc>
                          <a:spcPct val="107000"/>
                        </a:lnSpc>
                        <a:spcAft>
                          <a:spcPct val="0"/>
                        </a:spcAft>
                      </a:pPr>
                      <a:r>
                        <a:rPr lang="ru-RU" sz="1600">
                          <a:effectLst/>
                        </a:rPr>
                        <a:t>Обстоятельство может быть выражено наречием (может быть – сказуемое).</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1">
                        <a:lumMod val="65000"/>
                      </a:schemeClr>
                    </a:solidFill>
                  </a:tcPr>
                </a:tc>
                <a:extLst>
                  <a:ext uri="{0D108BD9-81ED-4DB2-BD59-A6C34878D82A}">
                    <a16:rowId xmlns:a16="http://schemas.microsoft.com/office/drawing/2014/main" val="348437892"/>
                  </a:ext>
                </a:extLst>
              </a:tr>
              <a:tr h="376316">
                <a:tc>
                  <a:txBody>
                    <a:bodyPr/>
                    <a:lstStyle/>
                    <a:p>
                      <a:pPr>
                        <a:lnSpc>
                          <a:spcPct val="107000"/>
                        </a:lnSpc>
                        <a:spcAft>
                          <a:spcPct val="0"/>
                        </a:spcAft>
                      </a:pPr>
                      <a:r>
                        <a:rPr lang="ru-RU" sz="1600">
                          <a:solidFill>
                            <a:schemeClr val="tx1"/>
                          </a:solidFill>
                          <a:effectLst/>
                        </a:rPr>
                        <a:t>Вы, верно, приехали сюда давно?</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1">
                        <a:lumMod val="65000"/>
                      </a:schemeClr>
                    </a:solidFill>
                  </a:tcPr>
                </a:tc>
                <a:tc>
                  <a:txBody>
                    <a:bodyPr/>
                    <a:lstStyle/>
                    <a:p>
                      <a:pPr>
                        <a:lnSpc>
                          <a:spcPct val="107000"/>
                        </a:lnSpc>
                        <a:spcAft>
                          <a:spcPct val="0"/>
                        </a:spcAft>
                      </a:pPr>
                      <a:r>
                        <a:rPr lang="ru-RU" sz="1600">
                          <a:effectLst/>
                        </a:rPr>
                        <a:t>Вы верно перевели текст. (верно – обстоятельство)</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1">
                        <a:lumMod val="65000"/>
                      </a:schemeClr>
                    </a:solidFill>
                  </a:tcPr>
                </a:tc>
                <a:extLst>
                  <a:ext uri="{0D108BD9-81ED-4DB2-BD59-A6C34878D82A}">
                    <a16:rowId xmlns:a16="http://schemas.microsoft.com/office/drawing/2014/main" val="1944033774"/>
                  </a:ext>
                </a:extLst>
              </a:tr>
              <a:tr h="376316">
                <a:tc>
                  <a:txBody>
                    <a:bodyPr/>
                    <a:lstStyle/>
                    <a:p>
                      <a:pPr>
                        <a:lnSpc>
                          <a:spcPct val="107000"/>
                        </a:lnSpc>
                        <a:spcAft>
                          <a:spcPct val="0"/>
                        </a:spcAft>
                      </a:pPr>
                      <a:r>
                        <a:rPr lang="ru-RU" sz="1600">
                          <a:solidFill>
                            <a:schemeClr val="tx1"/>
                          </a:solidFill>
                          <a:effectLst/>
                        </a:rPr>
                        <a:t>Придет, бывало, и начнет рассказывать смешные истории.</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1">
                        <a:lumMod val="65000"/>
                      </a:schemeClr>
                    </a:solidFill>
                  </a:tcPr>
                </a:tc>
                <a:tc>
                  <a:txBody>
                    <a:bodyPr/>
                    <a:lstStyle/>
                    <a:p>
                      <a:pPr>
                        <a:lnSpc>
                          <a:spcPct val="107000"/>
                        </a:lnSpc>
                        <a:spcAft>
                          <a:spcPct val="0"/>
                        </a:spcAft>
                      </a:pPr>
                      <a:r>
                        <a:rPr lang="ru-RU" sz="1600">
                          <a:effectLst/>
                        </a:rPr>
                        <a:t>С уроками бывало у него много хлопот. (бывало – сказуемое)</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1">
                        <a:lumMod val="65000"/>
                      </a:schemeClr>
                    </a:solidFill>
                  </a:tcPr>
                </a:tc>
                <a:extLst>
                  <a:ext uri="{0D108BD9-81ED-4DB2-BD59-A6C34878D82A}">
                    <a16:rowId xmlns:a16="http://schemas.microsoft.com/office/drawing/2014/main" val="213770571"/>
                  </a:ext>
                </a:extLst>
              </a:tr>
              <a:tr h="735944">
                <a:tc>
                  <a:txBody>
                    <a:bodyPr/>
                    <a:lstStyle/>
                    <a:p>
                      <a:pPr>
                        <a:lnSpc>
                          <a:spcPct val="107000"/>
                        </a:lnSpc>
                        <a:spcAft>
                          <a:spcPct val="0"/>
                        </a:spcAft>
                      </a:pPr>
                      <a:r>
                        <a:rPr lang="ru-RU" sz="1600">
                          <a:solidFill>
                            <a:schemeClr val="tx1"/>
                          </a:solidFill>
                          <a:effectLst/>
                        </a:rPr>
                        <a:t>Кстати, надо сходить в библиотеку перед уроками.</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1">
                        <a:lumMod val="65000"/>
                      </a:schemeClr>
                    </a:solidFill>
                  </a:tcPr>
                </a:tc>
                <a:tc>
                  <a:txBody>
                    <a:bodyPr/>
                    <a:lstStyle/>
                    <a:p>
                      <a:pPr>
                        <a:lnSpc>
                          <a:spcPct val="107000"/>
                        </a:lnSpc>
                        <a:spcAft>
                          <a:spcPct val="0"/>
                        </a:spcAft>
                      </a:pPr>
                      <a:r>
                        <a:rPr lang="ru-RU" sz="1600">
                          <a:effectLst/>
                        </a:rPr>
                        <a:t>Ваш приезд был кстати. (в знач. «вовремя, в подходящий момент, к месту» или «пользуясь случаем»)</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1">
                        <a:lumMod val="65000"/>
                      </a:schemeClr>
                    </a:solidFill>
                  </a:tcPr>
                </a:tc>
                <a:extLst>
                  <a:ext uri="{0D108BD9-81ED-4DB2-BD59-A6C34878D82A}">
                    <a16:rowId xmlns:a16="http://schemas.microsoft.com/office/drawing/2014/main" val="4071272768"/>
                  </a:ext>
                </a:extLst>
              </a:tr>
              <a:tr h="376316">
                <a:tc>
                  <a:txBody>
                    <a:bodyPr/>
                    <a:lstStyle/>
                    <a:p>
                      <a:pPr>
                        <a:lnSpc>
                          <a:spcPct val="107000"/>
                        </a:lnSpc>
                        <a:spcAft>
                          <a:spcPct val="0"/>
                        </a:spcAft>
                      </a:pPr>
                      <a:r>
                        <a:rPr lang="ru-RU" sz="1600">
                          <a:solidFill>
                            <a:schemeClr val="tx1"/>
                          </a:solidFill>
                          <a:effectLst/>
                        </a:rPr>
                        <a:t>Перестань, наконец, шуметь!</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1">
                        <a:lumMod val="65000"/>
                      </a:schemeClr>
                    </a:solidFill>
                  </a:tcPr>
                </a:tc>
                <a:tc>
                  <a:txBody>
                    <a:bodyPr/>
                    <a:lstStyle/>
                    <a:p>
                      <a:pPr>
                        <a:lnSpc>
                          <a:spcPct val="107000"/>
                        </a:lnSpc>
                        <a:spcAft>
                          <a:spcPct val="0"/>
                        </a:spcAft>
                      </a:pPr>
                      <a:r>
                        <a:rPr lang="ru-RU" sz="1600">
                          <a:effectLst/>
                        </a:rPr>
                        <a:t>Ребёнок наконец уснул. (обстоятельство, «в итоге», «в результате»)</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1">
                        <a:lumMod val="65000"/>
                      </a:schemeClr>
                    </a:solidFill>
                  </a:tcPr>
                </a:tc>
                <a:extLst>
                  <a:ext uri="{0D108BD9-81ED-4DB2-BD59-A6C34878D82A}">
                    <a16:rowId xmlns:a16="http://schemas.microsoft.com/office/drawing/2014/main" val="1927618841"/>
                  </a:ext>
                </a:extLst>
              </a:tr>
              <a:tr h="735944">
                <a:tc>
                  <a:txBody>
                    <a:bodyPr/>
                    <a:lstStyle/>
                    <a:p>
                      <a:pPr>
                        <a:lnSpc>
                          <a:spcPct val="107000"/>
                        </a:lnSpc>
                        <a:spcAft>
                          <a:spcPct val="0"/>
                        </a:spcAft>
                      </a:pPr>
                      <a:r>
                        <a:rPr lang="ru-RU" sz="1600">
                          <a:solidFill>
                            <a:schemeClr val="tx1"/>
                          </a:solidFill>
                          <a:effectLst/>
                        </a:rPr>
                        <a:t>Он не торопился, и, таким образом, допустил ошибку.</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1">
                        <a:lumMod val="65000"/>
                      </a:schemeClr>
                    </a:solidFill>
                  </a:tcPr>
                </a:tc>
                <a:tc>
                  <a:txBody>
                    <a:bodyPr/>
                    <a:lstStyle/>
                    <a:p>
                      <a:pPr>
                        <a:lnSpc>
                          <a:spcPct val="107000"/>
                        </a:lnSpc>
                        <a:spcAft>
                          <a:spcPct val="0"/>
                        </a:spcAft>
                      </a:pPr>
                      <a:r>
                        <a:rPr lang="ru-RU" sz="1600">
                          <a:effectLst/>
                        </a:rPr>
                        <a:t>Таким образом надо поступать. (как поступать – таким образом, обстоятельство)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1">
                        <a:lumMod val="65000"/>
                      </a:schemeClr>
                    </a:solidFill>
                  </a:tcPr>
                </a:tc>
                <a:extLst>
                  <a:ext uri="{0D108BD9-81ED-4DB2-BD59-A6C34878D82A}">
                    <a16:rowId xmlns:a16="http://schemas.microsoft.com/office/drawing/2014/main" val="319845378"/>
                  </a:ext>
                </a:extLst>
              </a:tr>
              <a:tr h="735944">
                <a:tc>
                  <a:txBody>
                    <a:bodyPr/>
                    <a:lstStyle/>
                    <a:p>
                      <a:pPr>
                        <a:lnSpc>
                          <a:spcPct val="107000"/>
                        </a:lnSpc>
                        <a:spcAft>
                          <a:spcPct val="0"/>
                        </a:spcAft>
                      </a:pPr>
                      <a:r>
                        <a:rPr lang="ru-RU" sz="1600">
                          <a:solidFill>
                            <a:schemeClr val="tx1"/>
                          </a:solidFill>
                          <a:effectLst/>
                        </a:rPr>
                        <a:t>Ты, значит, собираешься уезжать?</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1">
                        <a:lumMod val="65000"/>
                      </a:schemeClr>
                    </a:solidFill>
                  </a:tcPr>
                </a:tc>
                <a:tc>
                  <a:txBody>
                    <a:bodyPr/>
                    <a:lstStyle/>
                    <a:p>
                      <a:pPr>
                        <a:lnSpc>
                          <a:spcPct val="107000"/>
                        </a:lnSpc>
                        <a:spcAft>
                          <a:spcPct val="0"/>
                        </a:spcAft>
                      </a:pPr>
                      <a:r>
                        <a:rPr lang="ru-RU" sz="1600">
                          <a:effectLst/>
                        </a:rPr>
                        <a:t>На небе тучи, значит будет дождь (значит – союз)</a:t>
                      </a:r>
                      <a:br>
                        <a:rPr lang="ru-RU" sz="1600">
                          <a:effectLst/>
                        </a:rPr>
                      </a:br>
                      <a:r>
                        <a:rPr lang="ru-RU" sz="1600">
                          <a:effectLst/>
                        </a:rPr>
                        <a:t>Понять – значит простить. (Значит – связка в сказуемом)</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1">
                        <a:lumMod val="65000"/>
                      </a:schemeClr>
                    </a:solidFill>
                  </a:tcPr>
                </a:tc>
                <a:extLst>
                  <a:ext uri="{0D108BD9-81ED-4DB2-BD59-A6C34878D82A}">
                    <a16:rowId xmlns:a16="http://schemas.microsoft.com/office/drawing/2014/main" val="1898216723"/>
                  </a:ext>
                </a:extLst>
              </a:tr>
            </a:tbl>
          </a:graphicData>
        </a:graphic>
      </p:graphicFrame>
    </p:spTree>
    <p:extLst>
      <p:ext uri="{BB962C8B-B14F-4D97-AF65-F5344CB8AC3E}">
        <p14:creationId xmlns:p14="http://schemas.microsoft.com/office/powerpoint/2010/main" val="2081478236"/>
      </p:ext>
    </p:extLst>
  </p:cSld>
  <p:clrMapOvr>
    <a:masterClrMapping/>
  </p:clrMapOvr>
  <p:transition/>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507884" y="390620"/>
            <a:ext cx="9909726" cy="428481"/>
          </a:xfrm>
        </p:spPr>
        <p:txBody>
          <a:bodyPr>
            <a:noAutofit/>
          </a:bodyPr>
          <a:lstStyle/>
          <a:p>
            <a:pPr algn="ctr"/>
            <a:r>
              <a:rPr lang="ru-RU" sz="3200" b="1"/>
              <a:t>СПП с несколькими придаточными</a:t>
            </a:r>
          </a:p>
        </p:txBody>
      </p:sp>
      <p:sp>
        <p:nvSpPr>
          <p:cNvPr id="3" name="Текст 2"/>
          <p:cNvSpPr>
            <a:spLocks noGrp="1"/>
          </p:cNvSpPr>
          <p:nvPr>
            <p:ph type="body" idx="1"/>
          </p:nvPr>
        </p:nvSpPr>
        <p:spPr>
          <a:xfrm>
            <a:off x="2184401" y="903768"/>
            <a:ext cx="8556692" cy="5768495"/>
          </a:xfrm>
        </p:spPr>
        <p:txBody>
          <a:bodyPr>
            <a:normAutofit/>
          </a:bodyPr>
          <a:lstStyle/>
          <a:p>
            <a:endParaRPr lang="ru-RU"/>
          </a:p>
        </p:txBody>
      </p:sp>
      <p:graphicFrame>
        <p:nvGraphicFramePr>
          <p:cNvPr id="4" name="Таблица 3">
            <a:extLst>
              <a:ext uri="{FF2B5EF4-FFF2-40B4-BE49-F238E27FC236}">
                <a16:creationId xmlns:a16="http://schemas.microsoft.com/office/drawing/2014/main" id="{E7E8DA25-9C2A-4BA4-89CB-6FAD33CFC562}"/>
              </a:ext>
            </a:extLst>
          </p:cNvPr>
          <p:cNvGraphicFramePr>
            <a:graphicFrameLocks noGrp="1"/>
          </p:cNvGraphicFramePr>
          <p:nvPr>
            <p:extLst>
              <p:ext uri="{D42A27DB-BD31-4B8C-83A1-F6EECF244321}">
                <p14:modId xmlns:p14="http://schemas.microsoft.com/office/powerpoint/2010/main" val="332842848"/>
              </p:ext>
            </p:extLst>
          </p:nvPr>
        </p:nvGraphicFramePr>
        <p:xfrm>
          <a:off x="880533" y="1073101"/>
          <a:ext cx="10786534" cy="5050464"/>
        </p:xfrm>
        <a:graphic>
          <a:graphicData uri="http://schemas.openxmlformats.org/drawingml/2006/table">
            <a:tbl>
              <a:tblPr firstRow="1" firstCol="1" bandRow="1">
                <a:tableStyleId>{5C22544A-7EE6-4342-B048-85BDC9FD1C3A}</a:tableStyleId>
              </a:tblPr>
              <a:tblGrid>
                <a:gridCol w="5393267">
                  <a:extLst>
                    <a:ext uri="{9D8B030D-6E8A-4147-A177-3AD203B41FA5}">
                      <a16:colId xmlns:a16="http://schemas.microsoft.com/office/drawing/2014/main" val="847989738"/>
                    </a:ext>
                  </a:extLst>
                </a:gridCol>
                <a:gridCol w="5393267">
                  <a:extLst>
                    <a:ext uri="{9D8B030D-6E8A-4147-A177-3AD203B41FA5}">
                      <a16:colId xmlns:a16="http://schemas.microsoft.com/office/drawing/2014/main" val="2872962317"/>
                    </a:ext>
                  </a:extLst>
                </a:gridCol>
              </a:tblGrid>
              <a:tr h="1085610">
                <a:tc>
                  <a:txBody>
                    <a:bodyPr/>
                    <a:lstStyle/>
                    <a:p>
                      <a:pPr>
                        <a:lnSpc>
                          <a:spcPct val="107000"/>
                        </a:lnSpc>
                        <a:spcAft>
                          <a:spcPct val="0"/>
                        </a:spcAft>
                      </a:pPr>
                      <a:r>
                        <a:rPr lang="ru-RU" sz="1600" u="sng">
                          <a:solidFill>
                            <a:srgbClr val="C00000"/>
                          </a:solidFill>
                          <a:effectLst/>
                        </a:rPr>
                        <a:t>СПП с однородным подчинением</a:t>
                      </a:r>
                      <a:br>
                        <a:rPr lang="ru-RU" sz="1600">
                          <a:solidFill>
                            <a:schemeClr val="tx1"/>
                          </a:solidFill>
                          <a:effectLst/>
                        </a:rPr>
                      </a:br>
                      <a:r>
                        <a:rPr lang="ru-RU" sz="1600">
                          <a:solidFill>
                            <a:schemeClr val="tx1"/>
                          </a:solidFill>
                          <a:effectLst/>
                        </a:rPr>
                        <a:t>(придаточные относятся к одному слову главной части, к ним задаётся один и тот же вопрос)</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tc>
                  <a:txBody>
                    <a:bodyPr/>
                    <a:lstStyle/>
                    <a:p>
                      <a:pPr>
                        <a:lnSpc>
                          <a:spcPct val="107000"/>
                        </a:lnSpc>
                        <a:spcAft>
                          <a:spcPct val="0"/>
                        </a:spcAft>
                      </a:pPr>
                      <a:r>
                        <a:rPr lang="ru-RU" sz="1600">
                          <a:solidFill>
                            <a:schemeClr val="tx1"/>
                          </a:solidFill>
                          <a:effectLst/>
                        </a:rPr>
                        <a:t>[</a:t>
                      </a:r>
                      <a:r>
                        <a:rPr lang="ru-RU" sz="1600" b="0">
                          <a:solidFill>
                            <a:schemeClr val="tx1"/>
                          </a:solidFill>
                          <a:effectLst/>
                        </a:rPr>
                        <a:t>Он знал], (что завтра будет контрольная), (что нужно повторить все правила).</a:t>
                      </a:r>
                      <a:endParaRPr lang="ru-RU"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extLst>
                  <a:ext uri="{0D108BD9-81ED-4DB2-BD59-A6C34878D82A}">
                    <a16:rowId xmlns:a16="http://schemas.microsoft.com/office/drawing/2014/main" val="407031419"/>
                  </a:ext>
                </a:extLst>
              </a:tr>
              <a:tr h="1803064">
                <a:tc gridSpan="2">
                  <a:txBody>
                    <a:bodyPr/>
                    <a:lstStyle/>
                    <a:p>
                      <a:pPr>
                        <a:lnSpc>
                          <a:spcPct val="107000"/>
                        </a:lnSpc>
                        <a:spcAft>
                          <a:spcPct val="0"/>
                        </a:spcAft>
                      </a:pPr>
                      <a:r>
                        <a:rPr lang="ru-RU" sz="1600">
                          <a:solidFill>
                            <a:schemeClr val="tx1"/>
                          </a:solidFill>
                          <a:effectLst/>
                        </a:rPr>
                        <a:t>* Если однородные придаточные соединены одиночными союзами и, или, запятая перед союзом не ставится (союз во второй придаточной может отсутствовать) </a:t>
                      </a:r>
                      <a:br>
                        <a:rPr lang="ru-RU" sz="1600">
                          <a:solidFill>
                            <a:schemeClr val="tx1"/>
                          </a:solidFill>
                          <a:effectLst/>
                        </a:rPr>
                      </a:br>
                      <a:r>
                        <a:rPr lang="ru-RU" sz="1600">
                          <a:solidFill>
                            <a:srgbClr val="0070C0"/>
                          </a:solidFill>
                          <a:effectLst/>
                        </a:rPr>
                        <a:t>Ср. [Он знал], (что завтра будет контрольная), (что нужно повторить все правила). </a:t>
                      </a:r>
                      <a:r>
                        <a:rPr lang="ru-RU" sz="1600">
                          <a:solidFill>
                            <a:schemeClr val="tx1"/>
                          </a:solidFill>
                          <a:effectLst/>
                        </a:rPr>
                        <a:t>–</a:t>
                      </a:r>
                      <a:r>
                        <a:rPr lang="ru-RU" sz="1600">
                          <a:solidFill>
                            <a:srgbClr val="0070C0"/>
                          </a:solidFill>
                          <a:effectLst/>
                        </a:rPr>
                        <a:t> [Он знал], (что завтра будет контрольная) и (что нужно повторить все правила). – [Он знал], (что завтра будет контрольная) и (нужно повторить все правила).</a:t>
                      </a:r>
                      <a:endParaRPr lang="ru-RU" sz="160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tc hMerge="1">
                  <a:txBody>
                    <a:bodyPr/>
                    <a:lstStyle/>
                    <a:p>
                      <a:endParaRPr lang="ru-RU"/>
                    </a:p>
                  </a:txBody>
                  <a:tcPr/>
                </a:tc>
                <a:extLst>
                  <a:ext uri="{0D108BD9-81ED-4DB2-BD59-A6C34878D82A}">
                    <a16:rowId xmlns:a16="http://schemas.microsoft.com/office/drawing/2014/main" val="2435473601"/>
                  </a:ext>
                </a:extLst>
              </a:tr>
              <a:tr h="2161790">
                <a:tc>
                  <a:txBody>
                    <a:bodyPr/>
                    <a:lstStyle/>
                    <a:p>
                      <a:pPr>
                        <a:lnSpc>
                          <a:spcPct val="107000"/>
                        </a:lnSpc>
                        <a:spcAft>
                          <a:spcPct val="0"/>
                        </a:spcAft>
                      </a:pPr>
                      <a:r>
                        <a:rPr lang="ru-RU" sz="1600" u="sng">
                          <a:solidFill>
                            <a:srgbClr val="C00000"/>
                          </a:solidFill>
                          <a:effectLst/>
                        </a:rPr>
                        <a:t>СПП с параллельным (неоднородным) </a:t>
                      </a:r>
                      <a:r>
                        <a:rPr lang="ru-RU" sz="1600">
                          <a:solidFill>
                            <a:schemeClr val="tx1"/>
                          </a:solidFill>
                          <a:effectLst/>
                        </a:rPr>
                        <a:t>подчинением</a:t>
                      </a:r>
                      <a:br>
                        <a:rPr lang="ru-RU" sz="1600">
                          <a:solidFill>
                            <a:schemeClr val="tx1"/>
                          </a:solidFill>
                          <a:effectLst/>
                        </a:rPr>
                      </a:br>
                      <a:r>
                        <a:rPr lang="ru-RU" sz="1600">
                          <a:solidFill>
                            <a:schemeClr val="tx1"/>
                          </a:solidFill>
                          <a:effectLst/>
                        </a:rPr>
                        <a:t>(придаточные или относятся к одному слову главной части, но к ним задаются разные вопросы, или придаточные относятся к разным словам главной части)</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tc>
                  <a:txBody>
                    <a:bodyPr/>
                    <a:lstStyle/>
                    <a:p>
                      <a:pPr>
                        <a:lnSpc>
                          <a:spcPct val="107000"/>
                        </a:lnSpc>
                        <a:spcAft>
                          <a:spcPct val="0"/>
                        </a:spcAft>
                      </a:pPr>
                      <a:r>
                        <a:rPr lang="ru-RU" sz="1600">
                          <a:solidFill>
                            <a:schemeClr val="tx1"/>
                          </a:solidFill>
                          <a:effectLst/>
                        </a:rPr>
                        <a:t>(Когда у меня в руках новая книга), [я чувствую], (что в мою жизнь вошло что-то живое, говорящее, чудесное).</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extLst>
                  <a:ext uri="{0D108BD9-81ED-4DB2-BD59-A6C34878D82A}">
                    <a16:rowId xmlns:a16="http://schemas.microsoft.com/office/drawing/2014/main" val="4118758928"/>
                  </a:ext>
                </a:extLst>
              </a:tr>
            </a:tbl>
          </a:graphicData>
        </a:graphic>
      </p:graphicFrame>
    </p:spTree>
    <p:extLst>
      <p:ext uri="{BB962C8B-B14F-4D97-AF65-F5344CB8AC3E}">
        <p14:creationId xmlns:p14="http://schemas.microsoft.com/office/powerpoint/2010/main" val="3164654984"/>
      </p:ext>
    </p:extLst>
  </p:cSld>
  <p:clrMapOvr>
    <a:masterClrMapping/>
  </p:clrMapOvr>
  <p:transition/>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594885" y="185737"/>
            <a:ext cx="9909726" cy="580881"/>
          </a:xfrm>
        </p:spPr>
        <p:txBody>
          <a:bodyPr>
            <a:noAutofit/>
          </a:bodyPr>
          <a:lstStyle/>
          <a:p>
            <a:pPr algn="ctr"/>
            <a:r>
              <a:rPr lang="ru-RU" sz="3200" b="1"/>
              <a:t>СПП с несколькими придаточными</a:t>
            </a:r>
            <a:endParaRPr lang="ru-RU" sz="3200"/>
          </a:p>
        </p:txBody>
      </p:sp>
      <p:sp>
        <p:nvSpPr>
          <p:cNvPr id="3" name="Текст 2"/>
          <p:cNvSpPr>
            <a:spLocks noGrp="1"/>
          </p:cNvSpPr>
          <p:nvPr>
            <p:ph type="body" idx="1"/>
          </p:nvPr>
        </p:nvSpPr>
        <p:spPr>
          <a:xfrm>
            <a:off x="2800349" y="903768"/>
            <a:ext cx="7940743" cy="5768495"/>
          </a:xfrm>
        </p:spPr>
        <p:txBody>
          <a:bodyPr>
            <a:normAutofit/>
          </a:bodyPr>
          <a:lstStyle/>
          <a:p>
            <a:endParaRPr lang="ru-RU"/>
          </a:p>
        </p:txBody>
      </p:sp>
      <p:graphicFrame>
        <p:nvGraphicFramePr>
          <p:cNvPr id="4" name="Таблица 3">
            <a:extLst>
              <a:ext uri="{FF2B5EF4-FFF2-40B4-BE49-F238E27FC236}">
                <a16:creationId xmlns:a16="http://schemas.microsoft.com/office/drawing/2014/main" id="{06043BF0-B5D4-43A9-9F2E-AE079EF18770}"/>
              </a:ext>
            </a:extLst>
          </p:cNvPr>
          <p:cNvGraphicFramePr>
            <a:graphicFrameLocks noGrp="1"/>
          </p:cNvGraphicFramePr>
          <p:nvPr>
            <p:extLst>
              <p:ext uri="{D42A27DB-BD31-4B8C-83A1-F6EECF244321}">
                <p14:modId xmlns:p14="http://schemas.microsoft.com/office/powerpoint/2010/main" val="4041676514"/>
              </p:ext>
            </p:extLst>
          </p:nvPr>
        </p:nvGraphicFramePr>
        <p:xfrm>
          <a:off x="897467" y="903768"/>
          <a:ext cx="10607144" cy="4156103"/>
        </p:xfrm>
        <a:graphic>
          <a:graphicData uri="http://schemas.openxmlformats.org/drawingml/2006/table">
            <a:tbl>
              <a:tblPr firstRow="1" firstCol="1" bandRow="1">
                <a:tableStyleId>{5C22544A-7EE6-4342-B048-85BDC9FD1C3A}</a:tableStyleId>
              </a:tblPr>
              <a:tblGrid>
                <a:gridCol w="5303572">
                  <a:extLst>
                    <a:ext uri="{9D8B030D-6E8A-4147-A177-3AD203B41FA5}">
                      <a16:colId xmlns:a16="http://schemas.microsoft.com/office/drawing/2014/main" val="1785633404"/>
                    </a:ext>
                  </a:extLst>
                </a:gridCol>
                <a:gridCol w="5303572">
                  <a:extLst>
                    <a:ext uri="{9D8B030D-6E8A-4147-A177-3AD203B41FA5}">
                      <a16:colId xmlns:a16="http://schemas.microsoft.com/office/drawing/2014/main" val="1767240783"/>
                    </a:ext>
                  </a:extLst>
                </a:gridCol>
              </a:tblGrid>
              <a:tr h="1848498">
                <a:tc>
                  <a:txBody>
                    <a:bodyPr/>
                    <a:lstStyle/>
                    <a:p>
                      <a:pPr>
                        <a:lnSpc>
                          <a:spcPct val="107000"/>
                        </a:lnSpc>
                        <a:spcAft>
                          <a:spcPct val="0"/>
                        </a:spcAft>
                      </a:pPr>
                      <a:r>
                        <a:rPr lang="ru-RU" sz="1800">
                          <a:solidFill>
                            <a:schemeClr val="tx1"/>
                          </a:solidFill>
                          <a:effectLst/>
                        </a:rPr>
                        <a:t>СПП с последовательным подчинением</a:t>
                      </a:r>
                      <a:br>
                        <a:rPr lang="ru-RU" sz="1800">
                          <a:solidFill>
                            <a:schemeClr val="tx1"/>
                          </a:solidFill>
                          <a:effectLst/>
                        </a:rPr>
                      </a:br>
                      <a:r>
                        <a:rPr lang="ru-RU" sz="1800">
                          <a:solidFill>
                            <a:schemeClr val="tx1"/>
                          </a:solidFill>
                          <a:effectLst/>
                        </a:rPr>
                        <a:t>(придаточные располагаются цепочкой; от главной части задается вопрос к придаточной, а от придаточной - ко второй придаточной).</a:t>
                      </a:r>
                      <a:endParaRPr lang="ru-RU"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tc>
                  <a:txBody>
                    <a:bodyPr/>
                    <a:lstStyle/>
                    <a:p>
                      <a:pPr>
                        <a:lnSpc>
                          <a:spcPct val="107000"/>
                        </a:lnSpc>
                        <a:spcAft>
                          <a:spcPct val="0"/>
                        </a:spcAft>
                      </a:pPr>
                      <a:r>
                        <a:rPr lang="ru-RU" sz="1800" b="0">
                          <a:solidFill>
                            <a:schemeClr val="tx1"/>
                          </a:solidFill>
                          <a:effectLst/>
                        </a:rPr>
                        <a:t>Только тот может стать человеком, кто смотрит вперед, знает, что ему надо сделать за свою жизнь.</a:t>
                      </a:r>
                      <a:endParaRPr lang="ru-RU" sz="1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extLst>
                  <a:ext uri="{0D108BD9-81ED-4DB2-BD59-A6C34878D82A}">
                    <a16:rowId xmlns:a16="http://schemas.microsoft.com/office/drawing/2014/main" val="1242236582"/>
                  </a:ext>
                </a:extLst>
              </a:tr>
              <a:tr h="2307605">
                <a:tc gridSpan="2">
                  <a:txBody>
                    <a:bodyPr/>
                    <a:lstStyle/>
                    <a:p>
                      <a:pPr>
                        <a:lnSpc>
                          <a:spcPct val="107000"/>
                        </a:lnSpc>
                        <a:spcAft>
                          <a:spcPct val="0"/>
                        </a:spcAft>
                      </a:pPr>
                      <a:r>
                        <a:rPr lang="ru-RU" sz="1800">
                          <a:solidFill>
                            <a:schemeClr val="tx1"/>
                          </a:solidFill>
                          <a:effectLst/>
                        </a:rPr>
                        <a:t>*При последовательном подчинении рядом могут оказаться подчинительные союзы/союзные слова. </a:t>
                      </a:r>
                      <a:r>
                        <a:rPr lang="ru-RU" sz="1800">
                          <a:solidFill>
                            <a:srgbClr val="C00000"/>
                          </a:solidFill>
                          <a:effectLst/>
                        </a:rPr>
                        <a:t>В таком случае запятая не ставится, если после придаточного идет вторая часть союза (то, но, так).</a:t>
                      </a:r>
                      <a:br>
                        <a:rPr lang="ru-RU" sz="1800">
                          <a:solidFill>
                            <a:schemeClr val="tx1"/>
                          </a:solidFill>
                          <a:effectLst/>
                        </a:rPr>
                      </a:br>
                      <a:r>
                        <a:rPr lang="ru-RU" sz="1800">
                          <a:solidFill>
                            <a:srgbClr val="0070C0"/>
                          </a:solidFill>
                          <a:effectLst/>
                        </a:rPr>
                        <a:t>Ср. Деревья так теснятся друг к другу, что если умрёт вековая сосна, то некуда ей упасть.</a:t>
                      </a:r>
                      <a:r>
                        <a:rPr lang="ru-RU" sz="1800">
                          <a:solidFill>
                            <a:schemeClr val="tx1"/>
                          </a:solidFill>
                          <a:effectLst/>
                        </a:rPr>
                        <a:t> –</a:t>
                      </a:r>
                      <a:r>
                        <a:rPr lang="ru-RU" sz="1800">
                          <a:solidFill>
                            <a:srgbClr val="7030A0"/>
                          </a:solidFill>
                          <a:effectLst/>
                        </a:rPr>
                        <a:t> Деревья так теснятся друг к другу, что, если умрёт вековая сосна, некуда ей упасть.</a:t>
                      </a:r>
                      <a:endParaRPr lang="ru-RU" sz="180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tc hMerge="1">
                  <a:txBody>
                    <a:bodyPr/>
                    <a:lstStyle/>
                    <a:p>
                      <a:endParaRPr lang="ru-RU"/>
                    </a:p>
                  </a:txBody>
                  <a:tcPr/>
                </a:tc>
                <a:extLst>
                  <a:ext uri="{0D108BD9-81ED-4DB2-BD59-A6C34878D82A}">
                    <a16:rowId xmlns:a16="http://schemas.microsoft.com/office/drawing/2014/main" val="3024620696"/>
                  </a:ext>
                </a:extLst>
              </a:tr>
            </a:tbl>
          </a:graphicData>
        </a:graphic>
      </p:graphicFrame>
      <p:sp>
        <p:nvSpPr>
          <p:cNvPr id="5" name="Прямоугольник 4">
            <a:extLst>
              <a:ext uri="{FF2B5EF4-FFF2-40B4-BE49-F238E27FC236}">
                <a16:creationId xmlns:a16="http://schemas.microsoft.com/office/drawing/2014/main" id="{B7FBECE7-1B92-4119-83B2-0456A71B38BC}"/>
              </a:ext>
            </a:extLst>
          </p:cNvPr>
          <p:cNvSpPr/>
          <p:nvPr/>
        </p:nvSpPr>
        <p:spPr>
          <a:xfrm>
            <a:off x="897467" y="5241520"/>
            <a:ext cx="10742611" cy="1262846"/>
          </a:xfrm>
          <a:prstGeom prst="rect">
            <a:avLst/>
          </a:prstGeom>
        </p:spPr>
        <p:txBody>
          <a:bodyPr wrap="square">
            <a:spAutoFit/>
          </a:bodyPr>
          <a:lstStyle/>
          <a:p>
            <a:pPr marL="285750" indent="-285750">
              <a:lnSpc>
                <a:spcPct val="107000"/>
              </a:lnSpc>
              <a:spcAft>
                <a:spcPts val="800"/>
              </a:spcAft>
              <a:buFont typeface="Wingdings" panose="05000000000000000000" pitchFamily="2" charset="2"/>
              <a:buChar char="q"/>
            </a:pPr>
            <a:r>
              <a:rPr lang="ru-RU" b="1">
                <a:latin typeface="Arial" panose="020b0604020202020204" pitchFamily="34" charset="0"/>
                <a:ea typeface="Times New Roman" panose="02020603050405020304" pitchFamily="18" charset="0"/>
                <a:cs typeface="Times New Roman" panose="02020603050405020304" pitchFamily="18" charset="0"/>
              </a:rPr>
              <a:t>В СПП с несколькими придаточными возможны комбинации связей (однородн. + последовательное, параллельн. + однородн. и т.д.). </a:t>
            </a:r>
            <a:r>
              <a:rPr lang="ru-RU" b="1" i="1">
                <a:solidFill>
                  <a:schemeClr val="accent6">
                    <a:lumMod val="50000"/>
                  </a:schemeClr>
                </a:solidFill>
                <a:latin typeface="Arial" panose="020b0604020202020204" pitchFamily="34" charset="0"/>
                <a:ea typeface="Times New Roman" panose="02020603050405020304" pitchFamily="18" charset="0"/>
                <a:cs typeface="Times New Roman" panose="02020603050405020304" pitchFamily="18" charset="0"/>
              </a:rPr>
              <a:t>Каждый раз, когда приходила осень, начинались разговоры о том, что многое в природе устроено не так, как нам бы хотелось.</a:t>
            </a:r>
            <a:endParaRPr lang="ru-RU" sz="2000" b="1">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7573050"/>
      </p:ext>
    </p:extLst>
  </p:cSld>
  <p:clrMapOvr>
    <a:masterClrMapping/>
  </p:clrMapOvr>
  <p:transition/>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64300" y="1581372"/>
            <a:ext cx="8911687" cy="3219227"/>
          </a:xfrm>
        </p:spPr>
        <p:txBody>
          <a:bodyPr>
            <a:normAutofit/>
          </a:bodyPr>
          <a:lstStyle/>
          <a:p>
            <a:pPr algn="ctr"/>
            <a:r>
              <a:rPr lang="ru-RU" sz="5400" b="1">
                <a:solidFill>
                  <a:srgbClr val="C00000"/>
                </a:solidFill>
              </a:rPr>
              <a:t>Практика. </a:t>
            </a:r>
            <a:br>
              <a:rPr lang="ru-RU" sz="5400" b="1">
                <a:solidFill>
                  <a:srgbClr val="C00000"/>
                </a:solidFill>
              </a:rPr>
            </a:br>
            <a:r>
              <a:rPr lang="ru-RU" sz="5400" b="1">
                <a:solidFill>
                  <a:srgbClr val="C00000"/>
                </a:solidFill>
              </a:rPr>
              <a:t>Метод дятла.</a:t>
            </a:r>
          </a:p>
        </p:txBody>
      </p:sp>
    </p:spTree>
    <p:extLst>
      <p:ext uri="{BB962C8B-B14F-4D97-AF65-F5344CB8AC3E}">
        <p14:creationId xmlns:p14="http://schemas.microsoft.com/office/powerpoint/2010/main" val="1147177511"/>
      </p:ext>
    </p:extLst>
  </p:cSld>
  <p:clrMapOvr>
    <a:masterClrMapping/>
  </p:clrMapOvr>
  <p:transition/>
  <p:timing/>
</p:sld>
</file>

<file path=ppt/slides/slide1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605518" y="304378"/>
            <a:ext cx="9909726" cy="620655"/>
          </a:xfrm>
        </p:spPr>
        <p:txBody>
          <a:bodyPr>
            <a:normAutofit fontScale="90000"/>
          </a:bodyPr>
          <a:lstStyle/>
          <a:p>
            <a:pPr algn="ctr"/>
            <a:r>
              <a:rPr lang="ru-RU" b="1"/>
              <a:t>Задание 5.</a:t>
            </a:r>
            <a:r>
              <a:rPr lang="en-US" b="1"/>
              <a:t>1</a:t>
            </a:r>
            <a:endParaRPr lang="ru-RU"/>
          </a:p>
        </p:txBody>
      </p:sp>
      <p:sp>
        <p:nvSpPr>
          <p:cNvPr id="3" name="Текст 2"/>
          <p:cNvSpPr>
            <a:spLocks noGrp="1"/>
          </p:cNvSpPr>
          <p:nvPr>
            <p:ph type="body" idx="1"/>
          </p:nvPr>
        </p:nvSpPr>
        <p:spPr>
          <a:xfrm>
            <a:off x="1605518" y="1057276"/>
            <a:ext cx="10264749" cy="5800724"/>
          </a:xfrm>
        </p:spPr>
        <p:txBody>
          <a:bodyPr>
            <a:normAutofit/>
          </a:bodyPr>
          <a:lstStyle/>
          <a:p>
            <a:r>
              <a:rPr lang="ru-RU"/>
              <a:t> </a:t>
            </a:r>
          </a:p>
          <a:p>
            <a:r>
              <a:rPr lang="ru-RU" sz="2200" b="1">
                <a:solidFill>
                  <a:schemeClr val="tx1"/>
                </a:solidFill>
              </a:rPr>
              <a:t>ВАРИАНТ 1.</a:t>
            </a:r>
            <a:r>
              <a:rPr lang="ru-RU" sz="2200">
                <a:solidFill>
                  <a:schemeClr val="tx1"/>
                </a:solidFill>
              </a:rPr>
              <a:t> </a:t>
            </a:r>
            <a:r>
              <a:rPr lang="ru-RU" sz="2200" b="1">
                <a:solidFill>
                  <a:schemeClr val="tx1"/>
                </a:solidFill>
              </a:rPr>
              <a:t>Расставьте знаки препинания. Укажите цифры, на месте которых должны стоять запятые.</a:t>
            </a:r>
          </a:p>
          <a:p>
            <a:r>
              <a:rPr lang="ru-RU" sz="2200">
                <a:solidFill>
                  <a:schemeClr val="tx1"/>
                </a:solidFill>
              </a:rPr>
              <a:t> </a:t>
            </a:r>
          </a:p>
          <a:p>
            <a:r>
              <a:rPr lang="ru-RU" sz="2200">
                <a:solidFill>
                  <a:schemeClr val="tx1"/>
                </a:solidFill>
              </a:rPr>
              <a:t>Заядлые путешественники (1) ищущие (2) что посмотреть в России самого необычного и даже мистического (3) непременно должны спуститься в Кунгурскую пещеру. Сегодня это место (4) самое известное уральское чудо. Температура здесь не поднимается выше +8 ºC (5) поэтому (6) отправившиеся на досуге полюбоваться сталактитами и сталагмитами (7) уральцы (8) частенько дрожат здесь от холода (9) если забыли надеть перед спуском тёплую куртку и шапку.</a:t>
            </a:r>
          </a:p>
          <a:p>
            <a:endParaRPr lang="ru-RU" b="1">
              <a:solidFill>
                <a:schemeClr val="tx1"/>
              </a:solidFill>
            </a:endParaRPr>
          </a:p>
        </p:txBody>
      </p:sp>
    </p:spTree>
    <p:extLst>
      <p:ext uri="{BB962C8B-B14F-4D97-AF65-F5344CB8AC3E}">
        <p14:creationId xmlns:p14="http://schemas.microsoft.com/office/powerpoint/2010/main" val="2275169648"/>
      </p:ext>
    </p:extLst>
  </p:cSld>
  <p:clrMapOvr>
    <a:masterClrMapping/>
  </p:clrMapOvr>
  <p:transition/>
  <p:timing/>
</p:sld>
</file>

<file path=ppt/slides/slide1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605518" y="304378"/>
            <a:ext cx="9909726" cy="620655"/>
          </a:xfrm>
        </p:spPr>
        <p:txBody>
          <a:bodyPr>
            <a:normAutofit fontScale="90000"/>
          </a:bodyPr>
          <a:lstStyle/>
          <a:p>
            <a:pPr algn="ctr"/>
            <a:r>
              <a:rPr lang="ru-RU" b="1"/>
              <a:t>Задание 5.</a:t>
            </a:r>
            <a:r>
              <a:rPr lang="en-US" b="1"/>
              <a:t>1</a:t>
            </a:r>
            <a:endParaRPr lang="ru-RU"/>
          </a:p>
        </p:txBody>
      </p:sp>
      <p:sp>
        <p:nvSpPr>
          <p:cNvPr id="3" name="Текст 2"/>
          <p:cNvSpPr>
            <a:spLocks noGrp="1"/>
          </p:cNvSpPr>
          <p:nvPr>
            <p:ph type="body" idx="1"/>
          </p:nvPr>
        </p:nvSpPr>
        <p:spPr>
          <a:xfrm>
            <a:off x="1605518" y="1057276"/>
            <a:ext cx="10264749" cy="5800724"/>
          </a:xfrm>
        </p:spPr>
        <p:txBody>
          <a:bodyPr>
            <a:normAutofit/>
          </a:bodyPr>
          <a:lstStyle/>
          <a:p>
            <a:r>
              <a:rPr lang="ru-RU"/>
              <a:t> </a:t>
            </a:r>
          </a:p>
          <a:p>
            <a:r>
              <a:rPr lang="ru-RU" sz="2200" b="1">
                <a:solidFill>
                  <a:schemeClr val="tx1"/>
                </a:solidFill>
              </a:rPr>
              <a:t>ВАРИАНТ 1.</a:t>
            </a:r>
            <a:r>
              <a:rPr lang="ru-RU" sz="2200">
                <a:solidFill>
                  <a:schemeClr val="tx1"/>
                </a:solidFill>
              </a:rPr>
              <a:t> </a:t>
            </a:r>
            <a:r>
              <a:rPr lang="ru-RU" sz="2200" b="1">
                <a:solidFill>
                  <a:schemeClr val="tx1"/>
                </a:solidFill>
              </a:rPr>
              <a:t>Расставьте знаки препинания. Укажите цифры, на месте которых должны стоять запятые.</a:t>
            </a:r>
          </a:p>
          <a:p>
            <a:r>
              <a:rPr lang="ru-RU" sz="2200">
                <a:solidFill>
                  <a:schemeClr val="tx1"/>
                </a:solidFill>
              </a:rPr>
              <a:t> </a:t>
            </a:r>
          </a:p>
          <a:p>
            <a:r>
              <a:rPr lang="ru-RU" sz="2200">
                <a:solidFill>
                  <a:schemeClr val="tx1"/>
                </a:solidFill>
              </a:rPr>
              <a:t>Заядлые путешественники (1) ищущие (2) что посмотреть в России самого необычного и даже мистического (3) непременно должны спуститься в Кунгурскую пещеру. Сегодня это место (4) самое известное уральское чудо. Температура здесь не поднимается выше +8 ºC (5) поэтому (6) отправившиеся на досуге полюбоваться сталактитами и сталагмитами (7) уральцы (8) частенько дрожат здесь от холода (9) если забыли надеть перед спуском тёплую куртку и шапку.</a:t>
            </a:r>
          </a:p>
          <a:p>
            <a:r>
              <a:rPr lang="ru-RU" sz="2200" b="1">
                <a:solidFill>
                  <a:schemeClr val="tx1"/>
                </a:solidFill>
              </a:rPr>
              <a:t>                                                                         </a:t>
            </a:r>
            <a:r>
              <a:rPr lang="ru-RU" sz="2200" b="1">
                <a:solidFill>
                  <a:srgbClr val="C00000"/>
                </a:solidFill>
              </a:rPr>
              <a:t>12359</a:t>
            </a:r>
          </a:p>
        </p:txBody>
      </p:sp>
    </p:spTree>
    <p:extLst>
      <p:ext uri="{BB962C8B-B14F-4D97-AF65-F5344CB8AC3E}">
        <p14:creationId xmlns:p14="http://schemas.microsoft.com/office/powerpoint/2010/main" val="2840773110"/>
      </p:ext>
    </p:extLst>
  </p:cSld>
  <p:clrMapOvr>
    <a:masterClrMapping/>
  </p:clrMapOvr>
  <p:transition/>
  <p:timing/>
</p:sld>
</file>

<file path=ppt/slides/slide1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605518" y="304378"/>
            <a:ext cx="9909726" cy="620655"/>
          </a:xfrm>
        </p:spPr>
        <p:txBody>
          <a:bodyPr>
            <a:normAutofit fontScale="90000"/>
          </a:bodyPr>
          <a:lstStyle/>
          <a:p>
            <a:pPr algn="ctr"/>
            <a:r>
              <a:rPr lang="ru-RU" b="1"/>
              <a:t>Задание 5.</a:t>
            </a:r>
            <a:endParaRPr lang="ru-RU"/>
          </a:p>
        </p:txBody>
      </p:sp>
      <p:sp>
        <p:nvSpPr>
          <p:cNvPr id="3" name="Текст 2"/>
          <p:cNvSpPr>
            <a:spLocks noGrp="1"/>
          </p:cNvSpPr>
          <p:nvPr>
            <p:ph type="body" idx="1"/>
          </p:nvPr>
        </p:nvSpPr>
        <p:spPr>
          <a:xfrm>
            <a:off x="1605518" y="1057276"/>
            <a:ext cx="10213949" cy="5800724"/>
          </a:xfrm>
        </p:spPr>
        <p:txBody>
          <a:bodyPr>
            <a:normAutofit/>
          </a:bodyPr>
          <a:lstStyle/>
          <a:p>
            <a:r>
              <a:rPr lang="ru-RU" sz="2400" b="1">
                <a:solidFill>
                  <a:schemeClr val="tx1"/>
                </a:solidFill>
              </a:rPr>
              <a:t>ВАРИАНТ 2.</a:t>
            </a:r>
            <a:r>
              <a:rPr lang="ru-RU" sz="2400">
                <a:solidFill>
                  <a:schemeClr val="tx1"/>
                </a:solidFill>
              </a:rPr>
              <a:t> </a:t>
            </a:r>
            <a:r>
              <a:rPr lang="ru-RU" sz="2400" b="1">
                <a:solidFill>
                  <a:schemeClr val="tx1"/>
                </a:solidFill>
              </a:rPr>
              <a:t>Расставьте знаки препинания. Укажите цифры, на месте которых должны стоять запятые.</a:t>
            </a:r>
          </a:p>
          <a:p>
            <a:r>
              <a:rPr lang="ru-RU" sz="2400">
                <a:solidFill>
                  <a:schemeClr val="tx1"/>
                </a:solidFill>
              </a:rPr>
              <a:t> </a:t>
            </a:r>
          </a:p>
          <a:p>
            <a:r>
              <a:rPr lang="ru-RU" sz="2400">
                <a:solidFill>
                  <a:schemeClr val="tx1"/>
                </a:solidFill>
              </a:rPr>
              <a:t>Кремль (1) самая древняя часть столицы России (2) расположенная на берегу Москвы-реки. Именно здесь (3) на Боровицком холме (4) ещё в середине XII века князь Юрий Долгорукий основал свою усадьбу-крепость (5) впервые упомянутую в 1147 году. Примечательно (6) что стены и башни Кремля были воздвигнуты из красного кирпича (7) на месте прежних белокаменных в конце XV века (8) а колокольня Ивана Великого (9) самое высокое здание на Руси тех времён.</a:t>
            </a:r>
          </a:p>
          <a:p>
            <a:endParaRPr lang="ru-RU" b="1">
              <a:solidFill>
                <a:schemeClr val="tx1"/>
              </a:solidFill>
            </a:endParaRPr>
          </a:p>
        </p:txBody>
      </p:sp>
    </p:spTree>
    <p:extLst>
      <p:ext uri="{BB962C8B-B14F-4D97-AF65-F5344CB8AC3E}">
        <p14:creationId xmlns:p14="http://schemas.microsoft.com/office/powerpoint/2010/main" val="1074428004"/>
      </p:ext>
    </p:extLst>
  </p:cSld>
  <p:clrMapOvr>
    <a:masterClrMapping/>
  </p:clrMapOvr>
  <p:transition/>
  <p:timing/>
</p:sld>
</file>

<file path=ppt/slides/slide1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605518" y="304378"/>
            <a:ext cx="9909726" cy="620655"/>
          </a:xfrm>
        </p:spPr>
        <p:txBody>
          <a:bodyPr>
            <a:normAutofit fontScale="90000"/>
          </a:bodyPr>
          <a:lstStyle/>
          <a:p>
            <a:pPr algn="ctr"/>
            <a:r>
              <a:rPr lang="ru-RU" b="1"/>
              <a:t>Задание 5.</a:t>
            </a:r>
            <a:endParaRPr lang="ru-RU"/>
          </a:p>
        </p:txBody>
      </p:sp>
      <p:sp>
        <p:nvSpPr>
          <p:cNvPr id="3" name="Текст 2"/>
          <p:cNvSpPr>
            <a:spLocks noGrp="1"/>
          </p:cNvSpPr>
          <p:nvPr>
            <p:ph type="body" idx="1"/>
          </p:nvPr>
        </p:nvSpPr>
        <p:spPr>
          <a:xfrm>
            <a:off x="1605518" y="1057276"/>
            <a:ext cx="10213949" cy="5800724"/>
          </a:xfrm>
        </p:spPr>
        <p:txBody>
          <a:bodyPr>
            <a:normAutofit/>
          </a:bodyPr>
          <a:lstStyle/>
          <a:p>
            <a:r>
              <a:rPr lang="ru-RU" sz="2400" b="1">
                <a:solidFill>
                  <a:schemeClr val="tx1"/>
                </a:solidFill>
              </a:rPr>
              <a:t>ВАРИАНТ 2.</a:t>
            </a:r>
            <a:r>
              <a:rPr lang="ru-RU" sz="2400">
                <a:solidFill>
                  <a:schemeClr val="tx1"/>
                </a:solidFill>
              </a:rPr>
              <a:t> </a:t>
            </a:r>
            <a:r>
              <a:rPr lang="ru-RU" sz="2400" b="1">
                <a:solidFill>
                  <a:schemeClr val="tx1"/>
                </a:solidFill>
              </a:rPr>
              <a:t>Расставьте знаки препинания. Укажите цифры, на месте которых должны стоять запятые.</a:t>
            </a:r>
          </a:p>
          <a:p>
            <a:r>
              <a:rPr lang="ru-RU" sz="2400">
                <a:solidFill>
                  <a:schemeClr val="tx1"/>
                </a:solidFill>
              </a:rPr>
              <a:t> </a:t>
            </a:r>
          </a:p>
          <a:p>
            <a:r>
              <a:rPr lang="ru-RU" sz="2400">
                <a:solidFill>
                  <a:schemeClr val="tx1"/>
                </a:solidFill>
              </a:rPr>
              <a:t>Кремль (1) самая древняя часть столицы России (2) расположенная на берегу Москвы-реки. Именно здесь (3) на Боровицком холме (4) ещё в середине XII века князь Юрий Долгорукий основал свою усадьбу-крепость (5) впервые упомянутую в 1147 году. Примечательно (6) что стены и башни Кремля были воздвигнуты из красного кирпича (7) на месте прежних белокаменных в конце XV века (8) а колокольня Ивана Великого (9) самое высокое здание на Руси тех времён.</a:t>
            </a:r>
          </a:p>
          <a:p>
            <a:r>
              <a:rPr lang="ru-RU" b="1">
                <a:solidFill>
                  <a:schemeClr val="tx1"/>
                </a:solidFill>
              </a:rPr>
              <a:t>                                                                                                           </a:t>
            </a:r>
            <a:r>
              <a:rPr lang="ru-RU" b="1">
                <a:solidFill>
                  <a:srgbClr val="C00000"/>
                </a:solidFill>
              </a:rPr>
              <a:t>234568</a:t>
            </a:r>
          </a:p>
        </p:txBody>
      </p:sp>
    </p:spTree>
    <p:extLst>
      <p:ext uri="{BB962C8B-B14F-4D97-AF65-F5344CB8AC3E}">
        <p14:creationId xmlns:p14="http://schemas.microsoft.com/office/powerpoint/2010/main" val="742866846"/>
      </p:ext>
    </p:extLst>
  </p:cSld>
  <p:clrMapOvr>
    <a:masterClrMapping/>
  </p:clrMapOvr>
  <p:transition/>
  <p:timing/>
</p:sld>
</file>

<file path=ppt/slides/slide1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209005" y="159178"/>
            <a:ext cx="8915399" cy="631287"/>
          </a:xfrm>
        </p:spPr>
        <p:txBody>
          <a:bodyPr>
            <a:normAutofit fontScale="90000"/>
          </a:bodyPr>
          <a:lstStyle/>
          <a:p>
            <a:pPr algn="ctr"/>
            <a:r>
              <a:rPr lang="ru-RU" b="1"/>
              <a:t>Задание 5.3</a:t>
            </a:r>
            <a:endParaRPr lang="ru-RU">
              <a:solidFill>
                <a:schemeClr val="tx1"/>
              </a:solidFill>
            </a:endParaRPr>
          </a:p>
        </p:txBody>
      </p:sp>
      <p:sp>
        <p:nvSpPr>
          <p:cNvPr id="3" name="Текст 2"/>
          <p:cNvSpPr>
            <a:spLocks noGrp="1"/>
          </p:cNvSpPr>
          <p:nvPr>
            <p:ph type="body" idx="1"/>
          </p:nvPr>
        </p:nvSpPr>
        <p:spPr>
          <a:xfrm>
            <a:off x="1612104" y="944241"/>
            <a:ext cx="10109199" cy="5908357"/>
          </a:xfrm>
        </p:spPr>
        <p:txBody>
          <a:bodyPr/>
          <a:lstStyle/>
          <a:p>
            <a:r>
              <a:rPr lang="ru-RU" sz="2400" b="1">
                <a:solidFill>
                  <a:schemeClr val="tx1"/>
                </a:solidFill>
              </a:rPr>
              <a:t>ВАРИАНТ 3.</a:t>
            </a:r>
            <a:r>
              <a:rPr lang="ru-RU" sz="2400">
                <a:solidFill>
                  <a:schemeClr val="tx1"/>
                </a:solidFill>
              </a:rPr>
              <a:t> </a:t>
            </a:r>
            <a:r>
              <a:rPr lang="ru-RU" sz="2400" b="1">
                <a:solidFill>
                  <a:schemeClr val="tx1"/>
                </a:solidFill>
              </a:rPr>
              <a:t>Расставьте знаки препинания. Укажите цифры, на месте которых должны стоять запятые.</a:t>
            </a:r>
          </a:p>
          <a:p>
            <a:r>
              <a:rPr lang="ru-RU" sz="2400">
                <a:solidFill>
                  <a:schemeClr val="tx1"/>
                </a:solidFill>
              </a:rPr>
              <a:t> </a:t>
            </a:r>
          </a:p>
          <a:p>
            <a:r>
              <a:rPr lang="ru-RU" sz="2400">
                <a:solidFill>
                  <a:schemeClr val="tx1"/>
                </a:solidFill>
              </a:rPr>
              <a:t>Только вечером в весеннем лесу начинаешь понимать (1) что такое настоящая тишина (2) ибо то (3) что мы обычно принимаем за неё (4) есть постоянный и привычный шум. Он как фон радиоволн и помех в наушниках (5) на который не обращаешь внимания (6) улавливая нужный сигнал. Тишина весеннего неодетого леса наполнена голосами птиц (7) шорохом подсыхающей листвы и (8) падающих с ветвей (9) кáпель.</a:t>
            </a:r>
          </a:p>
          <a:p>
            <a:endParaRPr lang="ru-RU">
              <a:solidFill>
                <a:schemeClr val="tx1"/>
              </a:solidFill>
            </a:endParaRPr>
          </a:p>
        </p:txBody>
      </p:sp>
    </p:spTree>
    <p:extLst>
      <p:ext uri="{BB962C8B-B14F-4D97-AF65-F5344CB8AC3E}">
        <p14:creationId xmlns:p14="http://schemas.microsoft.com/office/powerpoint/2010/main" val="3652280198"/>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045443" y="0"/>
            <a:ext cx="10101113" cy="2281667"/>
          </a:xfrm>
        </p:spPr>
        <p:txBody>
          <a:bodyPr>
            <a:normAutofit fontScale="90000"/>
          </a:bodyPr>
          <a:lstStyle/>
          <a:p>
            <a:pPr algn="ctr"/>
            <a:r>
              <a:rPr lang="ru-RU" sz="3600" b="1"/>
              <a:t>Задание </a:t>
            </a:r>
            <a:r>
              <a:rPr lang="en-US" sz="3600" b="1"/>
              <a:t>5 </a:t>
            </a:r>
            <a:r>
              <a:rPr lang="ru-RU" sz="3600" b="1"/>
              <a:t>ОГЭ по русскому языку.</a:t>
            </a:r>
            <a:r>
              <a:rPr lang="ru-RU" b="1"/>
              <a:t> Пунктуационный анализ (расстановка знаков препинания)</a:t>
            </a:r>
            <a:r>
              <a:rPr lang="ru-RU" sz="3600" b="1"/>
              <a:t> </a:t>
            </a:r>
            <a:br>
              <a:rPr lang="ru-RU"/>
            </a:br>
          </a:p>
        </p:txBody>
      </p:sp>
      <p:sp>
        <p:nvSpPr>
          <p:cNvPr id="3" name="Текст 2"/>
          <p:cNvSpPr>
            <a:spLocks noGrp="1"/>
          </p:cNvSpPr>
          <p:nvPr>
            <p:ph type="body" idx="1"/>
          </p:nvPr>
        </p:nvSpPr>
        <p:spPr>
          <a:xfrm>
            <a:off x="1710267" y="1794933"/>
            <a:ext cx="9889067" cy="4826000"/>
          </a:xfrm>
        </p:spPr>
        <p:txBody>
          <a:bodyPr>
            <a:noAutofit/>
          </a:bodyPr>
          <a:lstStyle/>
          <a:p>
            <a:pPr lvl="0"/>
            <a:r>
              <a:rPr lang="ru-RU" sz="1600" u="sng">
                <a:hlinkClick r:id="rId2"/>
              </a:rPr>
              <a:t>1 Формулировка задания 5 ОГЭ по русскому языку</a:t>
            </a:r>
            <a:endParaRPr lang="ru-RU" sz="1600"/>
          </a:p>
          <a:p>
            <a:pPr lvl="0"/>
            <a:r>
              <a:rPr lang="ru-RU" sz="1600" u="sng">
                <a:hlinkClick r:id="rId3"/>
              </a:rPr>
              <a:t>2 Знаки препинания в простом предложении: запятая, тире, двоеточие</a:t>
            </a:r>
            <a:endParaRPr lang="ru-RU" sz="1600"/>
          </a:p>
          <a:p>
            <a:pPr lvl="1"/>
            <a:r>
              <a:rPr lang="ru-RU" sz="1600" u="sng">
                <a:hlinkClick r:id="rId4"/>
              </a:rPr>
              <a:t>2.1 Тире между подлежащим и сказуемым</a:t>
            </a:r>
            <a:endParaRPr lang="ru-RU" sz="1600"/>
          </a:p>
          <a:p>
            <a:pPr lvl="1"/>
            <a:r>
              <a:rPr lang="ru-RU" sz="1600" u="sng">
                <a:hlinkClick r:id="rId5"/>
              </a:rPr>
              <a:t>2.2 Знаки препинания при однородных членах предложения</a:t>
            </a:r>
            <a:endParaRPr lang="ru-RU" sz="1600"/>
          </a:p>
          <a:p>
            <a:pPr lvl="1"/>
            <a:r>
              <a:rPr lang="ru-RU" sz="1600" u="sng">
                <a:hlinkClick r:id="rId6"/>
              </a:rPr>
              <a:t>2.3 Знаки препинания при однородных членах с обобщающим словом</a:t>
            </a:r>
            <a:endParaRPr lang="ru-RU" sz="1600"/>
          </a:p>
          <a:p>
            <a:pPr lvl="1"/>
            <a:r>
              <a:rPr lang="ru-RU" sz="1600" u="sng">
                <a:hlinkClick r:id="rId7"/>
              </a:rPr>
              <a:t>2.4 Однородные и неоднородные определения</a:t>
            </a:r>
            <a:endParaRPr lang="ru-RU" sz="1600"/>
          </a:p>
          <a:p>
            <a:pPr lvl="0"/>
            <a:r>
              <a:rPr lang="ru-RU" sz="1600" u="sng">
                <a:hlinkClick r:id="rId8"/>
              </a:rPr>
              <a:t>3 Обособленные члены предложения</a:t>
            </a:r>
            <a:endParaRPr lang="ru-RU" sz="1600"/>
          </a:p>
          <a:p>
            <a:pPr lvl="1"/>
            <a:r>
              <a:rPr lang="ru-RU" sz="1600" u="sng">
                <a:hlinkClick r:id="rId9"/>
              </a:rPr>
              <a:t>3.1 Обособленное определение</a:t>
            </a:r>
            <a:endParaRPr lang="ru-RU" sz="1600"/>
          </a:p>
          <a:p>
            <a:pPr lvl="1"/>
            <a:r>
              <a:rPr lang="ru-RU" sz="1600" u="sng">
                <a:hlinkClick r:id="rId10"/>
              </a:rPr>
              <a:t>3.2 Обособленное приложение</a:t>
            </a:r>
            <a:endParaRPr lang="ru-RU" sz="1600"/>
          </a:p>
          <a:p>
            <a:pPr lvl="1"/>
            <a:r>
              <a:rPr lang="ru-RU" sz="1600" u="sng">
                <a:hlinkClick r:id="rId11"/>
              </a:rPr>
              <a:t>3.3 Обособленное дополнение</a:t>
            </a:r>
            <a:endParaRPr lang="ru-RU" sz="1600"/>
          </a:p>
          <a:p>
            <a:pPr lvl="1"/>
            <a:r>
              <a:rPr lang="ru-RU" sz="1600" u="sng">
                <a:hlinkClick r:id="rId12"/>
              </a:rPr>
              <a:t>3.4 Обособленное обстоятельство</a:t>
            </a:r>
            <a:endParaRPr lang="ru-RU" sz="1600"/>
          </a:p>
          <a:p>
            <a:pPr lvl="1"/>
            <a:r>
              <a:rPr lang="ru-RU" sz="1600" u="sng">
                <a:hlinkClick r:id="rId13"/>
              </a:rPr>
              <a:t>3.5 Сравнительный оборот</a:t>
            </a:r>
            <a:endParaRPr lang="ru-RU" sz="1600"/>
          </a:p>
          <a:p>
            <a:pPr lvl="1"/>
            <a:r>
              <a:rPr lang="ru-RU" sz="1600" u="sng">
                <a:hlinkClick r:id="rId14"/>
              </a:rPr>
              <a:t>3.6 Уточняющие члены предложения</a:t>
            </a:r>
            <a:endParaRPr lang="ru-RU" sz="1600"/>
          </a:p>
          <a:p>
            <a:endParaRPr lang="ru-RU" sz="1700"/>
          </a:p>
        </p:txBody>
      </p:sp>
    </p:spTree>
    <p:extLst>
      <p:ext uri="{BB962C8B-B14F-4D97-AF65-F5344CB8AC3E}">
        <p14:creationId xmlns:p14="http://schemas.microsoft.com/office/powerpoint/2010/main" val="284319816"/>
      </p:ext>
    </p:extLst>
  </p:cSld>
  <p:clrMapOvr>
    <a:masterClrMapping/>
  </p:clrMapOvr>
  <p:transition/>
  <p:timing/>
</p:sld>
</file>

<file path=ppt/slides/slide2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209005" y="159178"/>
            <a:ext cx="8915399" cy="631287"/>
          </a:xfrm>
        </p:spPr>
        <p:txBody>
          <a:bodyPr>
            <a:normAutofit fontScale="90000"/>
          </a:bodyPr>
          <a:lstStyle/>
          <a:p>
            <a:pPr algn="ctr"/>
            <a:r>
              <a:rPr lang="ru-RU" b="1"/>
              <a:t>Задание 5.3</a:t>
            </a:r>
            <a:endParaRPr lang="ru-RU">
              <a:solidFill>
                <a:schemeClr val="tx1"/>
              </a:solidFill>
            </a:endParaRPr>
          </a:p>
        </p:txBody>
      </p:sp>
      <p:sp>
        <p:nvSpPr>
          <p:cNvPr id="3" name="Текст 2"/>
          <p:cNvSpPr>
            <a:spLocks noGrp="1"/>
          </p:cNvSpPr>
          <p:nvPr>
            <p:ph type="body" idx="1"/>
          </p:nvPr>
        </p:nvSpPr>
        <p:spPr>
          <a:xfrm>
            <a:off x="1612104" y="944241"/>
            <a:ext cx="10109199" cy="5908357"/>
          </a:xfrm>
        </p:spPr>
        <p:txBody>
          <a:bodyPr/>
          <a:lstStyle/>
          <a:p>
            <a:r>
              <a:rPr lang="ru-RU" sz="2400" b="1">
                <a:solidFill>
                  <a:schemeClr val="tx1"/>
                </a:solidFill>
              </a:rPr>
              <a:t>ВАРИАНТ 3.</a:t>
            </a:r>
            <a:r>
              <a:rPr lang="ru-RU" sz="2400">
                <a:solidFill>
                  <a:schemeClr val="tx1"/>
                </a:solidFill>
              </a:rPr>
              <a:t> </a:t>
            </a:r>
            <a:r>
              <a:rPr lang="ru-RU" sz="2400" b="1">
                <a:solidFill>
                  <a:schemeClr val="tx1"/>
                </a:solidFill>
              </a:rPr>
              <a:t>Расставьте знаки препинания. Укажите цифры, на месте которых должны стоять запятые.</a:t>
            </a:r>
          </a:p>
          <a:p>
            <a:r>
              <a:rPr lang="ru-RU" sz="2400">
                <a:solidFill>
                  <a:schemeClr val="tx1"/>
                </a:solidFill>
              </a:rPr>
              <a:t> </a:t>
            </a:r>
          </a:p>
          <a:p>
            <a:r>
              <a:rPr lang="ru-RU" sz="2400">
                <a:solidFill>
                  <a:schemeClr val="tx1"/>
                </a:solidFill>
              </a:rPr>
              <a:t>Только вечером в весеннем лесу начинаешь понимать (1) что такое настоящая тишина (2) ибо то (3) что мы обычно принимаем за неё (4) есть постоянный и привычный шум. Он как фон радиоволн и помех в наушниках (5) на который не обращаешь внимания (6) улавливая нужный сигнал. Тишина весеннего неодетого леса наполнена голосами птиц (7) шорохом подсыхающей листвы и (8) падающих с ветвей (9) кáпель.</a:t>
            </a:r>
          </a:p>
          <a:p>
            <a:r>
              <a:rPr lang="ru-RU" sz="2400">
                <a:solidFill>
                  <a:schemeClr val="tx1"/>
                </a:solidFill>
              </a:rPr>
              <a:t>                                                  </a:t>
            </a:r>
            <a:r>
              <a:rPr lang="ru-RU" sz="2400" b="1">
                <a:solidFill>
                  <a:srgbClr val="C00000"/>
                </a:solidFill>
              </a:rPr>
              <a:t>1234567</a:t>
            </a:r>
          </a:p>
          <a:p>
            <a:endParaRPr lang="ru-RU">
              <a:solidFill>
                <a:schemeClr val="tx1"/>
              </a:solidFill>
            </a:endParaRPr>
          </a:p>
        </p:txBody>
      </p:sp>
    </p:spTree>
    <p:extLst>
      <p:ext uri="{BB962C8B-B14F-4D97-AF65-F5344CB8AC3E}">
        <p14:creationId xmlns:p14="http://schemas.microsoft.com/office/powerpoint/2010/main" val="3631313281"/>
      </p:ext>
    </p:extLst>
  </p:cSld>
  <p:clrMapOvr>
    <a:masterClrMapping/>
  </p:clrMapOvr>
  <p:transition/>
  <p:timing/>
</p:sld>
</file>

<file path=ppt/slides/slide2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209005" y="159178"/>
            <a:ext cx="8915399" cy="631287"/>
          </a:xfrm>
        </p:spPr>
        <p:txBody>
          <a:bodyPr>
            <a:normAutofit fontScale="90000"/>
          </a:bodyPr>
          <a:lstStyle/>
          <a:p>
            <a:pPr algn="ctr"/>
            <a:r>
              <a:rPr lang="ru-RU" b="1"/>
              <a:t>Задание 5.</a:t>
            </a:r>
            <a:r>
              <a:rPr lang="en-US" b="1"/>
              <a:t>4</a:t>
            </a:r>
            <a:endParaRPr lang="ru-RU">
              <a:solidFill>
                <a:schemeClr val="tx1"/>
              </a:solidFill>
            </a:endParaRPr>
          </a:p>
        </p:txBody>
      </p:sp>
      <p:sp>
        <p:nvSpPr>
          <p:cNvPr id="3" name="Текст 2"/>
          <p:cNvSpPr>
            <a:spLocks noGrp="1"/>
          </p:cNvSpPr>
          <p:nvPr>
            <p:ph type="body" idx="1"/>
          </p:nvPr>
        </p:nvSpPr>
        <p:spPr>
          <a:xfrm>
            <a:off x="1629037" y="949643"/>
            <a:ext cx="10075333" cy="5908357"/>
          </a:xfrm>
        </p:spPr>
        <p:txBody>
          <a:bodyPr/>
          <a:lstStyle/>
          <a:p>
            <a:r>
              <a:rPr lang="ru-RU" sz="2400" b="1">
                <a:solidFill>
                  <a:schemeClr val="tx1"/>
                </a:solidFill>
              </a:rPr>
              <a:t>ВАРИАНТ 4.</a:t>
            </a:r>
            <a:r>
              <a:rPr lang="ru-RU" sz="2400">
                <a:solidFill>
                  <a:schemeClr val="tx1"/>
                </a:solidFill>
              </a:rPr>
              <a:t> </a:t>
            </a:r>
            <a:r>
              <a:rPr lang="ru-RU" sz="2400" b="1">
                <a:solidFill>
                  <a:schemeClr val="tx1"/>
                </a:solidFill>
              </a:rPr>
              <a:t>Расставьте знаки препинания. Укажите цифры, на месте которых должно стоять </a:t>
            </a:r>
            <a:r>
              <a:rPr lang="ru-RU" sz="2400" b="1" u="sng">
                <a:solidFill>
                  <a:schemeClr val="tx1"/>
                </a:solidFill>
              </a:rPr>
              <a:t>двоеточие.</a:t>
            </a:r>
          </a:p>
          <a:p>
            <a:r>
              <a:rPr lang="ru-RU" sz="2400" b="1">
                <a:solidFill>
                  <a:schemeClr val="tx1"/>
                </a:solidFill>
              </a:rPr>
              <a:t> </a:t>
            </a:r>
          </a:p>
          <a:p>
            <a:r>
              <a:rPr lang="ru-RU" sz="2400">
                <a:solidFill>
                  <a:schemeClr val="tx1"/>
                </a:solidFill>
              </a:rPr>
              <a:t>Арбат уже давно стал главной туристической артерией Москвы (1) так как сюда стекаются гости гóрода со всех его концов. Пересекают Старый Арбат узкие переулки (2) Большой Афанасьевский (3) Староконюшенный (4) Калошин (5) Кривоарбатский (6) Денежный и т.д. Это своеобразное наследство от расположенных здесь мастерских ремесленников (7) а само название Орбат впервые упоминается в 1475 году (8) «Погорел совсем на Орбате Никифор Басенков».</a:t>
            </a:r>
          </a:p>
          <a:p>
            <a:endParaRPr lang="ru-RU"/>
          </a:p>
        </p:txBody>
      </p:sp>
    </p:spTree>
    <p:extLst>
      <p:ext uri="{BB962C8B-B14F-4D97-AF65-F5344CB8AC3E}">
        <p14:creationId xmlns:p14="http://schemas.microsoft.com/office/powerpoint/2010/main" val="1936204177"/>
      </p:ext>
    </p:extLst>
  </p:cSld>
  <p:clrMapOvr>
    <a:masterClrMapping/>
  </p:clrMapOvr>
  <p:transition/>
  <p:timing/>
</p:sld>
</file>

<file path=ppt/slides/slide2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209005" y="159178"/>
            <a:ext cx="8915399" cy="631287"/>
          </a:xfrm>
        </p:spPr>
        <p:txBody>
          <a:bodyPr>
            <a:normAutofit fontScale="90000"/>
          </a:bodyPr>
          <a:lstStyle/>
          <a:p>
            <a:pPr algn="ctr"/>
            <a:r>
              <a:rPr lang="ru-RU" b="1"/>
              <a:t>Задание 5.</a:t>
            </a:r>
            <a:r>
              <a:rPr lang="en-US" b="1"/>
              <a:t>4</a:t>
            </a:r>
            <a:endParaRPr lang="ru-RU">
              <a:solidFill>
                <a:schemeClr val="tx1"/>
              </a:solidFill>
            </a:endParaRPr>
          </a:p>
        </p:txBody>
      </p:sp>
      <p:sp>
        <p:nvSpPr>
          <p:cNvPr id="3" name="Текст 2"/>
          <p:cNvSpPr>
            <a:spLocks noGrp="1"/>
          </p:cNvSpPr>
          <p:nvPr>
            <p:ph type="body" idx="1"/>
          </p:nvPr>
        </p:nvSpPr>
        <p:spPr>
          <a:xfrm>
            <a:off x="1629037" y="949643"/>
            <a:ext cx="10075333" cy="5908357"/>
          </a:xfrm>
        </p:spPr>
        <p:txBody>
          <a:bodyPr/>
          <a:lstStyle/>
          <a:p>
            <a:r>
              <a:rPr lang="ru-RU" sz="2400" b="1">
                <a:solidFill>
                  <a:schemeClr val="tx1"/>
                </a:solidFill>
              </a:rPr>
              <a:t>ВАРИАНТ 4.</a:t>
            </a:r>
            <a:r>
              <a:rPr lang="ru-RU" sz="2400">
                <a:solidFill>
                  <a:schemeClr val="tx1"/>
                </a:solidFill>
              </a:rPr>
              <a:t> </a:t>
            </a:r>
            <a:r>
              <a:rPr lang="ru-RU" sz="2400" b="1">
                <a:solidFill>
                  <a:schemeClr val="tx1"/>
                </a:solidFill>
              </a:rPr>
              <a:t>Расставьте знаки препинания. Укажите цифры, на месте которых должно стоять </a:t>
            </a:r>
            <a:r>
              <a:rPr lang="ru-RU" sz="2400" b="1" u="sng">
                <a:solidFill>
                  <a:schemeClr val="tx1"/>
                </a:solidFill>
              </a:rPr>
              <a:t>двоеточие.</a:t>
            </a:r>
          </a:p>
          <a:p>
            <a:r>
              <a:rPr lang="ru-RU" sz="2400" b="1">
                <a:solidFill>
                  <a:schemeClr val="tx1"/>
                </a:solidFill>
              </a:rPr>
              <a:t> </a:t>
            </a:r>
          </a:p>
          <a:p>
            <a:r>
              <a:rPr lang="ru-RU" sz="2400">
                <a:solidFill>
                  <a:schemeClr val="tx1"/>
                </a:solidFill>
              </a:rPr>
              <a:t>Арбат уже давно стал главной туристической артерией Москвы (1) так как сюда стекаются гости гóрода со всех его концов. Пересекают Старый Арбат узкие переулки (2) Большой Афанасьевский (3) Староконюшенный (4) Калошин (5) Кривоарбатский (6) Денежный и т.д. Это своеобразное наследство от расположенных здесь мастерских ремесленников (7) а само название Орбат впервые упоминается в 1475 году (8) «Погорел совсем на Орбате Никифор Басенков».</a:t>
            </a:r>
          </a:p>
          <a:p>
            <a:r>
              <a:rPr lang="ru-RU" sz="2400">
                <a:solidFill>
                  <a:schemeClr val="tx1"/>
                </a:solidFill>
              </a:rPr>
              <a:t>                                                                           </a:t>
            </a:r>
            <a:r>
              <a:rPr lang="ru-RU" sz="2400" b="1">
                <a:solidFill>
                  <a:srgbClr val="C00000"/>
                </a:solidFill>
              </a:rPr>
              <a:t>28</a:t>
            </a:r>
          </a:p>
          <a:p>
            <a:endParaRPr lang="ru-RU"/>
          </a:p>
        </p:txBody>
      </p:sp>
    </p:spTree>
    <p:extLst>
      <p:ext uri="{BB962C8B-B14F-4D97-AF65-F5344CB8AC3E}">
        <p14:creationId xmlns:p14="http://schemas.microsoft.com/office/powerpoint/2010/main" val="4213982999"/>
      </p:ext>
    </p:extLst>
  </p:cSld>
  <p:clrMapOvr>
    <a:masterClrMapping/>
  </p:clrMapOvr>
  <p:transition/>
  <p:timing/>
</p:sld>
</file>

<file path=ppt/slides/slide2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992803" y="287867"/>
            <a:ext cx="8875710" cy="631287"/>
          </a:xfrm>
        </p:spPr>
        <p:txBody>
          <a:bodyPr>
            <a:normAutofit fontScale="90000"/>
          </a:bodyPr>
          <a:lstStyle/>
          <a:p>
            <a:pPr algn="ctr"/>
            <a:r>
              <a:rPr lang="ru-RU" b="1"/>
              <a:t>Задание 5.</a:t>
            </a:r>
            <a:r>
              <a:rPr lang="en-US" b="1"/>
              <a:t>5</a:t>
            </a:r>
            <a:endParaRPr lang="ru-RU">
              <a:solidFill>
                <a:schemeClr val="tx1"/>
              </a:solidFill>
            </a:endParaRPr>
          </a:p>
        </p:txBody>
      </p:sp>
      <p:sp>
        <p:nvSpPr>
          <p:cNvPr id="3" name="Текст 2"/>
          <p:cNvSpPr>
            <a:spLocks noGrp="1"/>
          </p:cNvSpPr>
          <p:nvPr>
            <p:ph type="body" idx="1"/>
          </p:nvPr>
        </p:nvSpPr>
        <p:spPr>
          <a:xfrm>
            <a:off x="1557867" y="1100667"/>
            <a:ext cx="10109200" cy="5621866"/>
          </a:xfrm>
        </p:spPr>
        <p:txBody>
          <a:bodyPr>
            <a:normAutofit/>
          </a:bodyPr>
          <a:lstStyle/>
          <a:p>
            <a:r>
              <a:rPr lang="ru-RU" sz="2400" b="1">
                <a:solidFill>
                  <a:schemeClr val="tx1"/>
                </a:solidFill>
              </a:rPr>
              <a:t>ВАРИАНТ 5.</a:t>
            </a:r>
            <a:r>
              <a:rPr lang="ru-RU" sz="2400">
                <a:solidFill>
                  <a:schemeClr val="tx1"/>
                </a:solidFill>
              </a:rPr>
              <a:t> </a:t>
            </a:r>
            <a:r>
              <a:rPr lang="ru-RU" sz="2400" b="1">
                <a:solidFill>
                  <a:schemeClr val="tx1"/>
                </a:solidFill>
              </a:rPr>
              <a:t>Расставьте знаки препинания. Укажите цифры, на месте которых должно стоять </a:t>
            </a:r>
            <a:r>
              <a:rPr lang="ru-RU" sz="2400" b="1" u="sng">
                <a:solidFill>
                  <a:schemeClr val="tx1"/>
                </a:solidFill>
              </a:rPr>
              <a:t>тире</a:t>
            </a:r>
            <a:r>
              <a:rPr lang="ru-RU" sz="2400" b="1">
                <a:solidFill>
                  <a:schemeClr val="tx1"/>
                </a:solidFill>
              </a:rPr>
              <a:t>.</a:t>
            </a:r>
          </a:p>
          <a:p>
            <a:r>
              <a:rPr lang="ru-RU" sz="2400">
                <a:solidFill>
                  <a:schemeClr val="tx1"/>
                </a:solidFill>
              </a:rPr>
              <a:t> </a:t>
            </a:r>
          </a:p>
          <a:p>
            <a:r>
              <a:rPr lang="ru-RU" sz="2400">
                <a:solidFill>
                  <a:schemeClr val="tx1"/>
                </a:solidFill>
              </a:rPr>
              <a:t>Центральный сибирский ботанический сад (1) один из уютнейших природных уголков в Новосибирской области (2) и крупнейший ботанический сад в Азиатской части России. Лес (3) парк (4) коллекции исчезающих видов растений (5) всё это и многое другое привлекает сюда огромное число людей (6) среди которых не только знатоки ботаники (7) но и обычные любители природы. Весной сад манит редкими цветами (8) летом привлекает чистыми прудами (9) а осенью манит к себе золотистыми аллеями.</a:t>
            </a:r>
          </a:p>
          <a:p>
            <a:endParaRPr lang="ru-RU" sz="2800">
              <a:solidFill>
                <a:schemeClr val="tx1"/>
              </a:solidFill>
            </a:endParaRPr>
          </a:p>
        </p:txBody>
      </p:sp>
    </p:spTree>
    <p:extLst>
      <p:ext uri="{BB962C8B-B14F-4D97-AF65-F5344CB8AC3E}">
        <p14:creationId xmlns:p14="http://schemas.microsoft.com/office/powerpoint/2010/main" val="112383434"/>
      </p:ext>
    </p:extLst>
  </p:cSld>
  <p:clrMapOvr>
    <a:masterClrMapping/>
  </p:clrMapOvr>
  <p:transition/>
  <p:timing/>
</p:sld>
</file>

<file path=ppt/slides/slide2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992803" y="287867"/>
            <a:ext cx="8875710" cy="631287"/>
          </a:xfrm>
        </p:spPr>
        <p:txBody>
          <a:bodyPr>
            <a:normAutofit fontScale="90000"/>
          </a:bodyPr>
          <a:lstStyle/>
          <a:p>
            <a:pPr algn="ctr"/>
            <a:r>
              <a:rPr lang="ru-RU" b="1"/>
              <a:t>Задание 5.</a:t>
            </a:r>
            <a:r>
              <a:rPr lang="en-US" b="1"/>
              <a:t>5</a:t>
            </a:r>
            <a:endParaRPr lang="ru-RU">
              <a:solidFill>
                <a:schemeClr val="tx1"/>
              </a:solidFill>
            </a:endParaRPr>
          </a:p>
        </p:txBody>
      </p:sp>
      <p:sp>
        <p:nvSpPr>
          <p:cNvPr id="3" name="Текст 2"/>
          <p:cNvSpPr>
            <a:spLocks noGrp="1"/>
          </p:cNvSpPr>
          <p:nvPr>
            <p:ph type="body" idx="1"/>
          </p:nvPr>
        </p:nvSpPr>
        <p:spPr>
          <a:xfrm>
            <a:off x="1557867" y="1100667"/>
            <a:ext cx="10109200" cy="5621866"/>
          </a:xfrm>
        </p:spPr>
        <p:txBody>
          <a:bodyPr>
            <a:normAutofit/>
          </a:bodyPr>
          <a:lstStyle/>
          <a:p>
            <a:r>
              <a:rPr lang="ru-RU" sz="2400" b="1">
                <a:solidFill>
                  <a:schemeClr val="tx1"/>
                </a:solidFill>
              </a:rPr>
              <a:t>ВАРИАНТ 5.</a:t>
            </a:r>
            <a:r>
              <a:rPr lang="ru-RU" sz="2400">
                <a:solidFill>
                  <a:schemeClr val="tx1"/>
                </a:solidFill>
              </a:rPr>
              <a:t> </a:t>
            </a:r>
            <a:r>
              <a:rPr lang="ru-RU" sz="2400" b="1">
                <a:solidFill>
                  <a:schemeClr val="tx1"/>
                </a:solidFill>
              </a:rPr>
              <a:t>Расставьте знаки препинания. Укажите цифры, на месте которых должно стоять </a:t>
            </a:r>
            <a:r>
              <a:rPr lang="ru-RU" sz="2400" b="1" u="sng">
                <a:solidFill>
                  <a:schemeClr val="tx1"/>
                </a:solidFill>
              </a:rPr>
              <a:t>тире</a:t>
            </a:r>
            <a:r>
              <a:rPr lang="ru-RU" sz="2400" b="1">
                <a:solidFill>
                  <a:schemeClr val="tx1"/>
                </a:solidFill>
              </a:rPr>
              <a:t>.</a:t>
            </a:r>
          </a:p>
          <a:p>
            <a:r>
              <a:rPr lang="ru-RU" sz="2400">
                <a:solidFill>
                  <a:schemeClr val="tx1"/>
                </a:solidFill>
              </a:rPr>
              <a:t> </a:t>
            </a:r>
          </a:p>
          <a:p>
            <a:r>
              <a:rPr lang="ru-RU" sz="2400">
                <a:solidFill>
                  <a:schemeClr val="tx1"/>
                </a:solidFill>
              </a:rPr>
              <a:t>Центральный сибирский ботанический сад (1) один из уютнейших природных уголков в Новосибирской области (2) и крупнейший ботанический сад в Азиатской части России. Лес (3) парк (4) коллекции исчезающих видов растений (5) всё это и многое другое привлекает сюда огромное число людей (6) среди которых не только знатоки ботаники (7) но и обычные любители природы. Весной сад манит редкими цветами (8) летом привлекает чистыми прудами (9) а осенью манит к себе золотистыми аллеями.</a:t>
            </a:r>
          </a:p>
          <a:p>
            <a:r>
              <a:rPr lang="ru-RU" sz="2800">
                <a:solidFill>
                  <a:schemeClr val="tx1"/>
                </a:solidFill>
              </a:rPr>
              <a:t>                                                                 </a:t>
            </a:r>
            <a:r>
              <a:rPr lang="ru-RU" sz="2800" b="1">
                <a:solidFill>
                  <a:srgbClr val="C00000"/>
                </a:solidFill>
              </a:rPr>
              <a:t>15</a:t>
            </a:r>
          </a:p>
        </p:txBody>
      </p:sp>
    </p:spTree>
    <p:extLst>
      <p:ext uri="{BB962C8B-B14F-4D97-AF65-F5344CB8AC3E}">
        <p14:creationId xmlns:p14="http://schemas.microsoft.com/office/powerpoint/2010/main" val="3981437710"/>
      </p:ext>
    </p:extLst>
  </p:cSld>
  <p:clrMapOvr>
    <a:masterClrMapping/>
  </p:clrMapOvr>
  <p:transition/>
  <p:timing/>
</p:sld>
</file>

<file path=ppt/slides/slide2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009736" y="0"/>
            <a:ext cx="8875710" cy="846667"/>
          </a:xfrm>
        </p:spPr>
        <p:txBody>
          <a:bodyPr>
            <a:normAutofit/>
          </a:bodyPr>
          <a:lstStyle/>
          <a:p>
            <a:pPr algn="ctr"/>
            <a:r>
              <a:rPr lang="ru-RU" b="1"/>
              <a:t>Задание 5.6</a:t>
            </a:r>
            <a:endParaRPr lang="ru-RU">
              <a:solidFill>
                <a:schemeClr val="tx1"/>
              </a:solidFill>
            </a:endParaRPr>
          </a:p>
        </p:txBody>
      </p:sp>
      <p:sp>
        <p:nvSpPr>
          <p:cNvPr id="3" name="Текст 2"/>
          <p:cNvSpPr>
            <a:spLocks noGrp="1"/>
          </p:cNvSpPr>
          <p:nvPr>
            <p:ph type="body" idx="1"/>
          </p:nvPr>
        </p:nvSpPr>
        <p:spPr>
          <a:xfrm>
            <a:off x="1557867" y="1083733"/>
            <a:ext cx="9922933" cy="5638800"/>
          </a:xfrm>
        </p:spPr>
        <p:txBody>
          <a:bodyPr>
            <a:normAutofit/>
          </a:bodyPr>
          <a:lstStyle/>
          <a:p>
            <a:r>
              <a:rPr lang="ru-RU"/>
              <a:t> </a:t>
            </a:r>
            <a:r>
              <a:rPr lang="ru-RU" sz="2400" b="1">
                <a:solidFill>
                  <a:schemeClr val="tx1"/>
                </a:solidFill>
              </a:rPr>
              <a:t>ВАРИАНТ 6</a:t>
            </a:r>
            <a:r>
              <a:rPr lang="ru-RU" sz="2400">
                <a:solidFill>
                  <a:schemeClr val="tx1"/>
                </a:solidFill>
              </a:rPr>
              <a:t>. </a:t>
            </a:r>
            <a:r>
              <a:rPr lang="ru-RU" sz="2400" b="1">
                <a:solidFill>
                  <a:schemeClr val="tx1"/>
                </a:solidFill>
              </a:rPr>
              <a:t>Расставьте знаки препинания. Укажите цифры, на месте которых должно стоять </a:t>
            </a:r>
            <a:r>
              <a:rPr lang="ru-RU" sz="2400" b="1" u="sng">
                <a:solidFill>
                  <a:schemeClr val="tx1"/>
                </a:solidFill>
              </a:rPr>
              <a:t>двоеточие</a:t>
            </a:r>
            <a:r>
              <a:rPr lang="ru-RU" sz="2400" b="1">
                <a:solidFill>
                  <a:schemeClr val="tx1"/>
                </a:solidFill>
              </a:rPr>
              <a:t>.</a:t>
            </a:r>
          </a:p>
          <a:p>
            <a:r>
              <a:rPr lang="ru-RU" sz="2400">
                <a:solidFill>
                  <a:schemeClr val="tx1"/>
                </a:solidFill>
              </a:rPr>
              <a:t> </a:t>
            </a:r>
          </a:p>
          <a:p>
            <a:r>
              <a:rPr lang="ru-RU" sz="2400">
                <a:solidFill>
                  <a:schemeClr val="tx1"/>
                </a:solidFill>
              </a:rPr>
              <a:t>В 1767 году Екатерина II сообщала в письме к Н.И. Панину (1) «Мы вчера, ввечеру, сюда приехали и нашли город (2) который всячески может слыть столицею большого царства». Считается (3) что именно после визита государыни (4) Казань начала развиваться семимильными шагами (5) строили церкви (6) заводы (7) учебные заведения (8) общественные учреждения и дома.</a:t>
            </a:r>
          </a:p>
          <a:p>
            <a:endParaRPr lang="ru-RU" sz="2800">
              <a:solidFill>
                <a:schemeClr val="tx1"/>
              </a:solidFill>
            </a:endParaRPr>
          </a:p>
        </p:txBody>
      </p:sp>
    </p:spTree>
    <p:extLst>
      <p:ext uri="{BB962C8B-B14F-4D97-AF65-F5344CB8AC3E}">
        <p14:creationId xmlns:p14="http://schemas.microsoft.com/office/powerpoint/2010/main" val="450786400"/>
      </p:ext>
    </p:extLst>
  </p:cSld>
  <p:clrMapOvr>
    <a:masterClrMapping/>
  </p:clrMapOvr>
  <p:transition/>
  <p:timing/>
</p:sld>
</file>

<file path=ppt/slides/slide2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009736" y="0"/>
            <a:ext cx="8875710" cy="846667"/>
          </a:xfrm>
        </p:spPr>
        <p:txBody>
          <a:bodyPr>
            <a:normAutofit/>
          </a:bodyPr>
          <a:lstStyle/>
          <a:p>
            <a:pPr algn="ctr"/>
            <a:r>
              <a:rPr lang="ru-RU" b="1"/>
              <a:t>Задание 5.6</a:t>
            </a:r>
            <a:endParaRPr lang="ru-RU">
              <a:solidFill>
                <a:schemeClr val="tx1"/>
              </a:solidFill>
            </a:endParaRPr>
          </a:p>
        </p:txBody>
      </p:sp>
      <p:sp>
        <p:nvSpPr>
          <p:cNvPr id="3" name="Текст 2"/>
          <p:cNvSpPr>
            <a:spLocks noGrp="1"/>
          </p:cNvSpPr>
          <p:nvPr>
            <p:ph type="body" idx="1"/>
          </p:nvPr>
        </p:nvSpPr>
        <p:spPr>
          <a:xfrm>
            <a:off x="1557867" y="1083733"/>
            <a:ext cx="9922933" cy="5638800"/>
          </a:xfrm>
        </p:spPr>
        <p:txBody>
          <a:bodyPr>
            <a:normAutofit/>
          </a:bodyPr>
          <a:lstStyle/>
          <a:p>
            <a:r>
              <a:rPr lang="ru-RU"/>
              <a:t> </a:t>
            </a:r>
            <a:r>
              <a:rPr lang="ru-RU" sz="2400" b="1">
                <a:solidFill>
                  <a:schemeClr val="tx1"/>
                </a:solidFill>
              </a:rPr>
              <a:t>ВАРИАНТ 6</a:t>
            </a:r>
            <a:r>
              <a:rPr lang="ru-RU" sz="2400">
                <a:solidFill>
                  <a:schemeClr val="tx1"/>
                </a:solidFill>
              </a:rPr>
              <a:t>. </a:t>
            </a:r>
            <a:r>
              <a:rPr lang="ru-RU" sz="2400" b="1">
                <a:solidFill>
                  <a:schemeClr val="tx1"/>
                </a:solidFill>
              </a:rPr>
              <a:t>Расставьте знаки препинания. Укажите цифры, на месте которых должно стоять </a:t>
            </a:r>
            <a:r>
              <a:rPr lang="ru-RU" sz="2400" b="1" u="sng">
                <a:solidFill>
                  <a:schemeClr val="tx1"/>
                </a:solidFill>
              </a:rPr>
              <a:t>двоеточие</a:t>
            </a:r>
            <a:r>
              <a:rPr lang="ru-RU" sz="2400" b="1">
                <a:solidFill>
                  <a:schemeClr val="tx1"/>
                </a:solidFill>
              </a:rPr>
              <a:t>.</a:t>
            </a:r>
          </a:p>
          <a:p>
            <a:r>
              <a:rPr lang="ru-RU" sz="2400">
                <a:solidFill>
                  <a:schemeClr val="tx1"/>
                </a:solidFill>
              </a:rPr>
              <a:t> </a:t>
            </a:r>
          </a:p>
          <a:p>
            <a:r>
              <a:rPr lang="ru-RU" sz="2400">
                <a:solidFill>
                  <a:schemeClr val="tx1"/>
                </a:solidFill>
              </a:rPr>
              <a:t>В 1767 году Екатерина II сообщала в письме к Н.И. Панину (1) «Мы вчера, ввечеру, сюда приехали и нашли город (2) который всячески может слыть столицею большого царства». Считается (3) что именно после визита государыни (4) Казань начала развиваться семимильными шагами (5) строили церкви (6) заводы (7) учебные заведения (8) общественные учреждения и дома.</a:t>
            </a:r>
          </a:p>
          <a:p>
            <a:r>
              <a:rPr lang="ru-RU" sz="2800">
                <a:solidFill>
                  <a:schemeClr val="tx1"/>
                </a:solidFill>
              </a:rPr>
              <a:t>                                                                        </a:t>
            </a:r>
            <a:r>
              <a:rPr lang="ru-RU" sz="2800" b="1">
                <a:solidFill>
                  <a:srgbClr val="C00000"/>
                </a:solidFill>
              </a:rPr>
              <a:t>15</a:t>
            </a:r>
          </a:p>
        </p:txBody>
      </p:sp>
    </p:spTree>
    <p:extLst>
      <p:ext uri="{BB962C8B-B14F-4D97-AF65-F5344CB8AC3E}">
        <p14:creationId xmlns:p14="http://schemas.microsoft.com/office/powerpoint/2010/main" val="933077804"/>
      </p:ext>
    </p:extLst>
  </p:cSld>
  <p:clrMapOvr>
    <a:masterClrMapping/>
  </p:clrMapOvr>
  <p:transition/>
  <p:timing/>
</p:sld>
</file>

<file path=ppt/slides/slide2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74543" y="135467"/>
            <a:ext cx="8915399" cy="843938"/>
          </a:xfrm>
        </p:spPr>
        <p:txBody>
          <a:bodyPr/>
          <a:lstStyle/>
          <a:p>
            <a:pPr algn="ctr"/>
            <a:r>
              <a:rPr lang="ru-RU" b="1"/>
              <a:t>Задание 5.7</a:t>
            </a:r>
            <a:endParaRPr lang="ru-RU"/>
          </a:p>
        </p:txBody>
      </p:sp>
      <p:sp>
        <p:nvSpPr>
          <p:cNvPr id="3" name="Текст 2"/>
          <p:cNvSpPr>
            <a:spLocks noGrp="1"/>
          </p:cNvSpPr>
          <p:nvPr>
            <p:ph type="body" idx="1"/>
          </p:nvPr>
        </p:nvSpPr>
        <p:spPr>
          <a:xfrm>
            <a:off x="1642533" y="1083733"/>
            <a:ext cx="9685867" cy="5638800"/>
          </a:xfrm>
        </p:spPr>
        <p:txBody>
          <a:bodyPr>
            <a:normAutofit/>
          </a:bodyPr>
          <a:lstStyle/>
          <a:p>
            <a:r>
              <a:rPr lang="ru-RU" sz="2400" b="1">
                <a:solidFill>
                  <a:schemeClr val="tx1"/>
                </a:solidFill>
              </a:rPr>
              <a:t>ВАРИАНТ 7.</a:t>
            </a:r>
            <a:r>
              <a:rPr lang="ru-RU" sz="2400">
                <a:solidFill>
                  <a:schemeClr val="tx1"/>
                </a:solidFill>
              </a:rPr>
              <a:t> </a:t>
            </a:r>
            <a:r>
              <a:rPr lang="ru-RU" sz="2400" b="1">
                <a:solidFill>
                  <a:schemeClr val="tx1"/>
                </a:solidFill>
              </a:rPr>
              <a:t>Расставьте знаки препинания. Укажите цифры, на месте которых должно стоять </a:t>
            </a:r>
            <a:r>
              <a:rPr lang="ru-RU" sz="2400" b="1" u="sng">
                <a:solidFill>
                  <a:schemeClr val="tx1"/>
                </a:solidFill>
              </a:rPr>
              <a:t>тире</a:t>
            </a:r>
            <a:r>
              <a:rPr lang="ru-RU" sz="2400" b="1">
                <a:solidFill>
                  <a:schemeClr val="tx1"/>
                </a:solidFill>
              </a:rPr>
              <a:t>.</a:t>
            </a:r>
          </a:p>
          <a:p>
            <a:r>
              <a:rPr lang="ru-RU" sz="2400">
                <a:solidFill>
                  <a:schemeClr val="tx1"/>
                </a:solidFill>
              </a:rPr>
              <a:t> </a:t>
            </a:r>
          </a:p>
          <a:p>
            <a:r>
              <a:rPr lang="ru-RU" sz="2400">
                <a:solidFill>
                  <a:schemeClr val="tx1"/>
                </a:solidFill>
              </a:rPr>
              <a:t>Колокольня Ивана Великого (1) это церковь из белого кирпича (2) расположенная на Соборной площади Московского Кремля. Время её возведения (3) 1500–1508 годы (4) а проектом её создания (5) занимался известный в то время итальянский архитектор Бон Фрязин (6) спроектировавший столп колокольни (7) а также Успенскую звонницу (8) и Филаретову пристройку.</a:t>
            </a:r>
          </a:p>
          <a:p>
            <a:endParaRPr lang="ru-RU"/>
          </a:p>
        </p:txBody>
      </p:sp>
    </p:spTree>
    <p:extLst>
      <p:ext uri="{BB962C8B-B14F-4D97-AF65-F5344CB8AC3E}">
        <p14:creationId xmlns:p14="http://schemas.microsoft.com/office/powerpoint/2010/main" val="1143873731"/>
      </p:ext>
    </p:extLst>
  </p:cSld>
  <p:clrMapOvr>
    <a:masterClrMapping/>
  </p:clrMapOvr>
  <p:transition/>
  <p:timing/>
</p:sld>
</file>

<file path=ppt/slides/slide2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74543" y="135467"/>
            <a:ext cx="8915399" cy="843938"/>
          </a:xfrm>
        </p:spPr>
        <p:txBody>
          <a:bodyPr/>
          <a:lstStyle/>
          <a:p>
            <a:pPr algn="ctr"/>
            <a:r>
              <a:rPr lang="ru-RU" b="1"/>
              <a:t>Задание 5.7</a:t>
            </a:r>
            <a:endParaRPr lang="ru-RU"/>
          </a:p>
        </p:txBody>
      </p:sp>
      <p:sp>
        <p:nvSpPr>
          <p:cNvPr id="3" name="Текст 2"/>
          <p:cNvSpPr>
            <a:spLocks noGrp="1"/>
          </p:cNvSpPr>
          <p:nvPr>
            <p:ph type="body" idx="1"/>
          </p:nvPr>
        </p:nvSpPr>
        <p:spPr>
          <a:xfrm>
            <a:off x="1642533" y="1083733"/>
            <a:ext cx="9685867" cy="5638800"/>
          </a:xfrm>
        </p:spPr>
        <p:txBody>
          <a:bodyPr>
            <a:normAutofit/>
          </a:bodyPr>
          <a:lstStyle/>
          <a:p>
            <a:r>
              <a:rPr lang="ru-RU" sz="2400" b="1">
                <a:solidFill>
                  <a:schemeClr val="tx1"/>
                </a:solidFill>
              </a:rPr>
              <a:t>ВАРИАНТ 7.</a:t>
            </a:r>
            <a:r>
              <a:rPr lang="ru-RU" sz="2400">
                <a:solidFill>
                  <a:schemeClr val="tx1"/>
                </a:solidFill>
              </a:rPr>
              <a:t> </a:t>
            </a:r>
            <a:r>
              <a:rPr lang="ru-RU" sz="2400" b="1">
                <a:solidFill>
                  <a:schemeClr val="tx1"/>
                </a:solidFill>
              </a:rPr>
              <a:t>Расставьте знаки препинания. Укажите цифры, на месте которых должно стоять </a:t>
            </a:r>
            <a:r>
              <a:rPr lang="ru-RU" sz="2400" b="1" u="sng">
                <a:solidFill>
                  <a:schemeClr val="tx1"/>
                </a:solidFill>
              </a:rPr>
              <a:t>тире</a:t>
            </a:r>
            <a:r>
              <a:rPr lang="ru-RU" sz="2400" b="1">
                <a:solidFill>
                  <a:schemeClr val="tx1"/>
                </a:solidFill>
              </a:rPr>
              <a:t>.</a:t>
            </a:r>
          </a:p>
          <a:p>
            <a:r>
              <a:rPr lang="ru-RU" sz="2400">
                <a:solidFill>
                  <a:schemeClr val="tx1"/>
                </a:solidFill>
              </a:rPr>
              <a:t> </a:t>
            </a:r>
          </a:p>
          <a:p>
            <a:r>
              <a:rPr lang="ru-RU" sz="2400">
                <a:solidFill>
                  <a:schemeClr val="tx1"/>
                </a:solidFill>
              </a:rPr>
              <a:t>Колокольня Ивана Великого (1) это церковь из белого кирпича (2) расположенная на Соборной площади Московского Кремля. Время её возведения (3) 1500–1508 годы (4) а проектом её создания (5) занимался известный в то время итальянский архитектор Бон Фрязин (6) спроектировавший столп колокольни (7) а также Успенскую звонницу (8) и Филаретову пристройку.</a:t>
            </a:r>
          </a:p>
          <a:p>
            <a:r>
              <a:rPr lang="ru-RU" sz="2400">
                <a:solidFill>
                  <a:schemeClr val="tx1"/>
                </a:solidFill>
              </a:rPr>
              <a:t>                                                                                            </a:t>
            </a:r>
            <a:r>
              <a:rPr lang="ru-RU" sz="2400" b="1">
                <a:solidFill>
                  <a:srgbClr val="C00000"/>
                </a:solidFill>
              </a:rPr>
              <a:t>13</a:t>
            </a:r>
          </a:p>
          <a:p>
            <a:endParaRPr lang="ru-RU"/>
          </a:p>
        </p:txBody>
      </p:sp>
    </p:spTree>
    <p:extLst>
      <p:ext uri="{BB962C8B-B14F-4D97-AF65-F5344CB8AC3E}">
        <p14:creationId xmlns:p14="http://schemas.microsoft.com/office/powerpoint/2010/main" val="1157127108"/>
      </p:ext>
    </p:extLst>
  </p:cSld>
  <p:clrMapOvr>
    <a:masterClrMapping/>
  </p:clrMapOvr>
  <p:transition/>
  <p:timing/>
</p:sld>
</file>

<file path=ppt/slides/slide2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920544" y="0"/>
            <a:ext cx="8915399" cy="843938"/>
          </a:xfrm>
        </p:spPr>
        <p:txBody>
          <a:bodyPr/>
          <a:lstStyle/>
          <a:p>
            <a:pPr algn="ctr"/>
            <a:r>
              <a:rPr lang="ru-RU" b="1"/>
              <a:t>Задание 5.8</a:t>
            </a:r>
            <a:endParaRPr lang="ru-RU"/>
          </a:p>
        </p:txBody>
      </p:sp>
      <p:sp>
        <p:nvSpPr>
          <p:cNvPr id="3" name="Текст 2"/>
          <p:cNvSpPr>
            <a:spLocks noGrp="1"/>
          </p:cNvSpPr>
          <p:nvPr>
            <p:ph type="body" idx="1"/>
          </p:nvPr>
        </p:nvSpPr>
        <p:spPr>
          <a:xfrm>
            <a:off x="1591733" y="843938"/>
            <a:ext cx="9855199" cy="5621866"/>
          </a:xfrm>
        </p:spPr>
        <p:txBody>
          <a:bodyPr>
            <a:normAutofit/>
          </a:bodyPr>
          <a:lstStyle/>
          <a:p>
            <a:r>
              <a:rPr lang="ru-RU" sz="2400" b="1">
                <a:solidFill>
                  <a:schemeClr val="tx1"/>
                </a:solidFill>
              </a:rPr>
              <a:t>ВАРИАНТ 8.</a:t>
            </a:r>
            <a:r>
              <a:rPr lang="ru-RU" sz="2400">
                <a:solidFill>
                  <a:schemeClr val="tx1"/>
                </a:solidFill>
              </a:rPr>
              <a:t> </a:t>
            </a:r>
            <a:r>
              <a:rPr lang="ru-RU" sz="2400" b="1">
                <a:solidFill>
                  <a:schemeClr val="tx1"/>
                </a:solidFill>
              </a:rPr>
              <a:t>Расставьте знаки препинания. Укажите цифры, на месте которых должно стоять </a:t>
            </a:r>
            <a:r>
              <a:rPr lang="ru-RU" sz="2400" b="1" u="sng">
                <a:solidFill>
                  <a:schemeClr val="tx1"/>
                </a:solidFill>
              </a:rPr>
              <a:t>тире</a:t>
            </a:r>
            <a:r>
              <a:rPr lang="ru-RU" sz="2400" b="1">
                <a:solidFill>
                  <a:schemeClr val="tx1"/>
                </a:solidFill>
              </a:rPr>
              <a:t>.</a:t>
            </a:r>
          </a:p>
          <a:p>
            <a:r>
              <a:rPr lang="ru-RU" sz="2400">
                <a:solidFill>
                  <a:schemeClr val="tx1"/>
                </a:solidFill>
              </a:rPr>
              <a:t> </a:t>
            </a:r>
          </a:p>
          <a:p>
            <a:r>
              <a:rPr lang="ru-RU" sz="2400">
                <a:solidFill>
                  <a:schemeClr val="tx1"/>
                </a:solidFill>
              </a:rPr>
              <a:t>Долина гейзеров (1) природная достопримечательность Камчатского края (2) расположенная в Кроноцком биосферном заповеднике. Уникальные термальные источники (3) грязевые котлы (4) водопады и озёра (5) всё это разбросано по каньону реки Гейзерной (6) где наблюдаются разнообразные природные условия (7) вмещающие в себя ландшафты нескольких географических поясов. Основа драматичных панорам заповедника (8) пышущие гейзеры (9) бурлящие и взрывающиеся сокрушительными потоками воды и пара.                                               </a:t>
            </a:r>
          </a:p>
          <a:p>
            <a:endParaRPr lang="ru-RU"/>
          </a:p>
        </p:txBody>
      </p:sp>
    </p:spTree>
    <p:extLst>
      <p:ext uri="{BB962C8B-B14F-4D97-AF65-F5344CB8AC3E}">
        <p14:creationId xmlns:p14="http://schemas.microsoft.com/office/powerpoint/2010/main" val="360522472"/>
      </p:ext>
    </p:extLst>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045443" y="304801"/>
            <a:ext cx="10101113" cy="2281667"/>
          </a:xfrm>
        </p:spPr>
        <p:txBody>
          <a:bodyPr>
            <a:normAutofit fontScale="90000"/>
          </a:bodyPr>
          <a:lstStyle/>
          <a:p>
            <a:pPr algn="ctr"/>
            <a:r>
              <a:rPr lang="ru-RU" sz="3600" b="1"/>
              <a:t>Задание </a:t>
            </a:r>
            <a:r>
              <a:rPr lang="en-US" sz="3600" b="1"/>
              <a:t>5 </a:t>
            </a:r>
            <a:r>
              <a:rPr lang="ru-RU" sz="3600" b="1"/>
              <a:t>ОГЭ по русскому языку.</a:t>
            </a:r>
            <a:r>
              <a:rPr lang="ru-RU" b="1"/>
              <a:t> Пунктуационный анализ (расстановка знаков препинания)</a:t>
            </a:r>
            <a:r>
              <a:rPr lang="ru-RU" sz="3600" b="1"/>
              <a:t> </a:t>
            </a:r>
            <a:br>
              <a:rPr lang="ru-RU"/>
            </a:br>
          </a:p>
        </p:txBody>
      </p:sp>
      <p:sp>
        <p:nvSpPr>
          <p:cNvPr id="3" name="Текст 2"/>
          <p:cNvSpPr>
            <a:spLocks noGrp="1"/>
          </p:cNvSpPr>
          <p:nvPr>
            <p:ph type="body" idx="1"/>
          </p:nvPr>
        </p:nvSpPr>
        <p:spPr>
          <a:xfrm>
            <a:off x="1835888" y="2302933"/>
            <a:ext cx="9831179" cy="4826000"/>
          </a:xfrm>
        </p:spPr>
        <p:txBody>
          <a:bodyPr/>
          <a:lstStyle/>
          <a:p>
            <a:pPr lvl="0"/>
            <a:r>
              <a:rPr lang="ru-RU" u="sng">
                <a:hlinkClick r:id="rId2"/>
              </a:rPr>
              <a:t>4 Знаки препинания при вводных словах и вставных конструкциях</a:t>
            </a:r>
            <a:endParaRPr lang="ru-RU"/>
          </a:p>
          <a:p>
            <a:pPr lvl="0"/>
            <a:r>
              <a:rPr lang="ru-RU" u="sng">
                <a:hlinkClick r:id="rId3"/>
              </a:rPr>
              <a:t>5 Знаки препинания при обращениях</a:t>
            </a:r>
            <a:endParaRPr lang="ru-RU"/>
          </a:p>
          <a:p>
            <a:pPr lvl="0"/>
            <a:r>
              <a:rPr lang="ru-RU" u="sng">
                <a:hlinkClick r:id="rId4"/>
              </a:rPr>
              <a:t>6 Знаки препинания в сложном предложении: запятая, двоеточие, тире</a:t>
            </a:r>
            <a:endParaRPr lang="ru-RU"/>
          </a:p>
          <a:p>
            <a:pPr lvl="1"/>
            <a:r>
              <a:rPr lang="ru-RU" sz="2000" u="sng">
                <a:hlinkClick r:id="rId5"/>
              </a:rPr>
              <a:t>6.1 Знаки препинания в сложносочиненном предложении (ССП)</a:t>
            </a:r>
            <a:endParaRPr lang="ru-RU" sz="2000"/>
          </a:p>
          <a:p>
            <a:pPr lvl="1"/>
            <a:r>
              <a:rPr lang="ru-RU" sz="2000" u="sng">
                <a:hlinkClick r:id="rId6"/>
              </a:rPr>
              <a:t>6.2 Знаки препинания в сложноподчиненном предложении (СПП)</a:t>
            </a:r>
            <a:endParaRPr lang="ru-RU" sz="2000"/>
          </a:p>
          <a:p>
            <a:pPr lvl="2"/>
            <a:r>
              <a:rPr lang="ru-RU" sz="2000" u="sng">
                <a:hlinkClick r:id="rId7"/>
              </a:rPr>
              <a:t>6.2.1 Знаки препинания в СПП с несколькими придаточными.</a:t>
            </a:r>
            <a:endParaRPr lang="ru-RU" sz="2000"/>
          </a:p>
          <a:p>
            <a:pPr lvl="1"/>
            <a:r>
              <a:rPr lang="ru-RU" sz="2000" u="sng">
                <a:hlinkClick r:id="rId8"/>
              </a:rPr>
              <a:t>6.3 Знаки препинания в бессоюзном сложном предложении (БСП)</a:t>
            </a:r>
            <a:endParaRPr lang="ru-RU" sz="2000"/>
          </a:p>
          <a:p>
            <a:pPr lvl="0"/>
            <a:r>
              <a:rPr lang="ru-RU" u="sng">
                <a:hlinkClick r:id="rId9"/>
              </a:rPr>
              <a:t>7 Знаки препинания в предложении с прямой речью.</a:t>
            </a:r>
            <a:endParaRPr lang="ru-RU"/>
          </a:p>
          <a:p>
            <a:endParaRPr lang="ru-RU"/>
          </a:p>
        </p:txBody>
      </p:sp>
    </p:spTree>
    <p:extLst>
      <p:ext uri="{BB962C8B-B14F-4D97-AF65-F5344CB8AC3E}">
        <p14:creationId xmlns:p14="http://schemas.microsoft.com/office/powerpoint/2010/main" val="1587863229"/>
      </p:ext>
    </p:extLst>
  </p:cSld>
  <p:clrMapOvr>
    <a:masterClrMapping/>
  </p:clrMapOvr>
  <p:transition/>
  <p:timing/>
</p:sld>
</file>

<file path=ppt/slides/slide3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920544" y="0"/>
            <a:ext cx="8915399" cy="843938"/>
          </a:xfrm>
        </p:spPr>
        <p:txBody>
          <a:bodyPr/>
          <a:lstStyle/>
          <a:p>
            <a:pPr algn="ctr"/>
            <a:r>
              <a:rPr lang="ru-RU" b="1"/>
              <a:t>Задание 5.8</a:t>
            </a:r>
            <a:endParaRPr lang="ru-RU"/>
          </a:p>
        </p:txBody>
      </p:sp>
      <p:sp>
        <p:nvSpPr>
          <p:cNvPr id="3" name="Текст 2"/>
          <p:cNvSpPr>
            <a:spLocks noGrp="1"/>
          </p:cNvSpPr>
          <p:nvPr>
            <p:ph type="body" idx="1"/>
          </p:nvPr>
        </p:nvSpPr>
        <p:spPr>
          <a:xfrm>
            <a:off x="1591733" y="843938"/>
            <a:ext cx="9855199" cy="5621866"/>
          </a:xfrm>
        </p:spPr>
        <p:txBody>
          <a:bodyPr>
            <a:normAutofit/>
          </a:bodyPr>
          <a:lstStyle/>
          <a:p>
            <a:r>
              <a:rPr lang="ru-RU" sz="2400" b="1">
                <a:solidFill>
                  <a:schemeClr val="tx1"/>
                </a:solidFill>
              </a:rPr>
              <a:t>ВАРИАНТ 8.</a:t>
            </a:r>
            <a:r>
              <a:rPr lang="ru-RU" sz="2400">
                <a:solidFill>
                  <a:schemeClr val="tx1"/>
                </a:solidFill>
              </a:rPr>
              <a:t> </a:t>
            </a:r>
            <a:r>
              <a:rPr lang="ru-RU" sz="2400" b="1">
                <a:solidFill>
                  <a:schemeClr val="tx1"/>
                </a:solidFill>
              </a:rPr>
              <a:t>Расставьте знаки препинания. Укажите цифры, на месте которых должно стоять </a:t>
            </a:r>
            <a:r>
              <a:rPr lang="ru-RU" sz="2400" b="1" u="sng">
                <a:solidFill>
                  <a:schemeClr val="tx1"/>
                </a:solidFill>
              </a:rPr>
              <a:t>тире</a:t>
            </a:r>
            <a:r>
              <a:rPr lang="ru-RU" sz="2400" b="1">
                <a:solidFill>
                  <a:schemeClr val="tx1"/>
                </a:solidFill>
              </a:rPr>
              <a:t>.</a:t>
            </a:r>
          </a:p>
          <a:p>
            <a:r>
              <a:rPr lang="ru-RU" sz="2400">
                <a:solidFill>
                  <a:schemeClr val="tx1"/>
                </a:solidFill>
              </a:rPr>
              <a:t> </a:t>
            </a:r>
          </a:p>
          <a:p>
            <a:r>
              <a:rPr lang="ru-RU" sz="2400">
                <a:solidFill>
                  <a:schemeClr val="tx1"/>
                </a:solidFill>
              </a:rPr>
              <a:t>Долина гейзеров (1) природная достопримечательность Камчатского края (2) расположенная в Кроноцком биосферном заповеднике. Уникальные термальные источники (3) грязевые котлы (4) водопады и озёра (5) всё это разбросано по каньону реки Гейзерной (6) где наблюдаются разнообразные природные условия (7) вмещающие в себя ландшафты нескольких географических поясов. Основа драматичных панорам заповедника (8) пышущие гейзеры (9) бурлящие и взрывающиеся сокрушительными потоками воды и пара.                                               </a:t>
            </a:r>
          </a:p>
          <a:p>
            <a:r>
              <a:rPr lang="ru-RU"/>
              <a:t>                                                                                           </a:t>
            </a:r>
            <a:r>
              <a:rPr lang="ru-RU" b="1">
                <a:solidFill>
                  <a:srgbClr val="C00000"/>
                </a:solidFill>
              </a:rPr>
              <a:t>158</a:t>
            </a:r>
          </a:p>
        </p:txBody>
      </p:sp>
    </p:spTree>
    <p:extLst>
      <p:ext uri="{BB962C8B-B14F-4D97-AF65-F5344CB8AC3E}">
        <p14:creationId xmlns:p14="http://schemas.microsoft.com/office/powerpoint/2010/main" val="1659043912"/>
      </p:ext>
    </p:extLst>
  </p:cSld>
  <p:clrMapOvr>
    <a:masterClrMapping/>
  </p:clrMapOvr>
  <p:transition/>
  <p:timing/>
</p:sld>
</file>

<file path=ppt/slides/slide3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943101" y="169333"/>
            <a:ext cx="8915399" cy="673818"/>
          </a:xfrm>
        </p:spPr>
        <p:txBody>
          <a:bodyPr>
            <a:normAutofit fontScale="90000"/>
          </a:bodyPr>
          <a:lstStyle/>
          <a:p>
            <a:pPr algn="ctr"/>
            <a:r>
              <a:rPr lang="ru-RU" b="1"/>
              <a:t>Задание 5.9</a:t>
            </a:r>
            <a:endParaRPr lang="ru-RU"/>
          </a:p>
        </p:txBody>
      </p:sp>
      <p:sp>
        <p:nvSpPr>
          <p:cNvPr id="3" name="Текст 2"/>
          <p:cNvSpPr>
            <a:spLocks noGrp="1"/>
          </p:cNvSpPr>
          <p:nvPr>
            <p:ph type="body" idx="1"/>
          </p:nvPr>
        </p:nvSpPr>
        <p:spPr>
          <a:xfrm>
            <a:off x="1557866" y="843151"/>
            <a:ext cx="10176933" cy="5384800"/>
          </a:xfrm>
        </p:spPr>
        <p:txBody>
          <a:bodyPr>
            <a:normAutofit lnSpcReduction="10000"/>
          </a:bodyPr>
          <a:lstStyle/>
          <a:p>
            <a:r>
              <a:rPr lang="ru-RU" sz="2400" b="1">
                <a:solidFill>
                  <a:schemeClr val="tx1"/>
                </a:solidFill>
              </a:rPr>
              <a:t>ВАРИАНТ 9. Расставьте знаки препинания. Укажите цифры, на месте которых должно стоять</a:t>
            </a:r>
            <a:r>
              <a:rPr lang="ru-RU" sz="2400" b="1" u="sng">
                <a:solidFill>
                  <a:schemeClr val="tx1"/>
                </a:solidFill>
              </a:rPr>
              <a:t> тире</a:t>
            </a:r>
            <a:r>
              <a:rPr lang="ru-RU" sz="2400" b="1">
                <a:solidFill>
                  <a:schemeClr val="tx1"/>
                </a:solidFill>
              </a:rPr>
              <a:t>.</a:t>
            </a:r>
          </a:p>
          <a:p>
            <a:r>
              <a:rPr lang="ru-RU" sz="2400" b="1">
                <a:solidFill>
                  <a:schemeClr val="tx1"/>
                </a:solidFill>
              </a:rPr>
              <a:t> </a:t>
            </a:r>
          </a:p>
          <a:p>
            <a:r>
              <a:rPr lang="ru-RU" sz="2400">
                <a:solidFill>
                  <a:schemeClr val="tx1"/>
                </a:solidFill>
              </a:rPr>
              <a:t>Художественные изделия из берёсты (1) оригинальный вид народного творчества. Берёста привлекала внимание народных умельцев тем (2) что при обработке она сохраняла все свои свойства. Берёста (3) как материал для бытовых изделий привлекала народных мастеров с давних пор. Кузовки (4) короба для муки и мёда (5) лукошки и пастушечьи рожки (6) канаты для рыболовных снастей и солонки (7) всё это делалось из берёсты. А в строительстве берёсту использовали (8) в качестве изолятора от сырости. Благодаря водонепроницаемости и антисептическим свойствам берёста (9) предохраняла дерево от гниения.</a:t>
            </a:r>
          </a:p>
          <a:p>
            <a:endParaRPr lang="ru-RU" sz="2800"/>
          </a:p>
        </p:txBody>
      </p:sp>
    </p:spTree>
    <p:extLst>
      <p:ext uri="{BB962C8B-B14F-4D97-AF65-F5344CB8AC3E}">
        <p14:creationId xmlns:p14="http://schemas.microsoft.com/office/powerpoint/2010/main" val="1471859237"/>
      </p:ext>
    </p:extLst>
  </p:cSld>
  <p:clrMapOvr>
    <a:masterClrMapping/>
  </p:clrMapOvr>
  <p:transition/>
  <p:timing/>
</p:sld>
</file>

<file path=ppt/slides/slide3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943101" y="169333"/>
            <a:ext cx="8915399" cy="673818"/>
          </a:xfrm>
        </p:spPr>
        <p:txBody>
          <a:bodyPr>
            <a:normAutofit fontScale="90000"/>
          </a:bodyPr>
          <a:lstStyle/>
          <a:p>
            <a:pPr algn="ctr"/>
            <a:r>
              <a:rPr lang="ru-RU" b="1"/>
              <a:t>Задание 5.9</a:t>
            </a:r>
            <a:endParaRPr lang="ru-RU"/>
          </a:p>
        </p:txBody>
      </p:sp>
      <p:sp>
        <p:nvSpPr>
          <p:cNvPr id="3" name="Текст 2"/>
          <p:cNvSpPr>
            <a:spLocks noGrp="1"/>
          </p:cNvSpPr>
          <p:nvPr>
            <p:ph type="body" idx="1"/>
          </p:nvPr>
        </p:nvSpPr>
        <p:spPr>
          <a:xfrm>
            <a:off x="1557866" y="843151"/>
            <a:ext cx="10176933" cy="5384800"/>
          </a:xfrm>
        </p:spPr>
        <p:txBody>
          <a:bodyPr>
            <a:normAutofit fontScale="92500"/>
          </a:bodyPr>
          <a:lstStyle/>
          <a:p>
            <a:r>
              <a:rPr lang="ru-RU" sz="2400" b="1">
                <a:solidFill>
                  <a:schemeClr val="tx1"/>
                </a:solidFill>
              </a:rPr>
              <a:t>ВАРИАНТ 9. Расставьте знаки препинания. Укажите цифры, на месте которых должно стоять </a:t>
            </a:r>
            <a:r>
              <a:rPr lang="ru-RU" sz="2400" b="1" u="sng">
                <a:solidFill>
                  <a:schemeClr val="tx1"/>
                </a:solidFill>
              </a:rPr>
              <a:t>тире</a:t>
            </a:r>
            <a:r>
              <a:rPr lang="ru-RU" sz="2400" b="1">
                <a:solidFill>
                  <a:schemeClr val="tx1"/>
                </a:solidFill>
              </a:rPr>
              <a:t>.</a:t>
            </a:r>
          </a:p>
          <a:p>
            <a:r>
              <a:rPr lang="ru-RU" sz="2400" b="1">
                <a:solidFill>
                  <a:schemeClr val="tx1"/>
                </a:solidFill>
              </a:rPr>
              <a:t> </a:t>
            </a:r>
          </a:p>
          <a:p>
            <a:r>
              <a:rPr lang="ru-RU" sz="2400">
                <a:solidFill>
                  <a:schemeClr val="tx1"/>
                </a:solidFill>
              </a:rPr>
              <a:t>Художественные изделия из берёсты (1) оригинальный вид народного творчества. Берёста привлекала внимание народных умельцев тем (2) что при обработке она сохраняла все свои свойства. Берёста (3) как материал для бытовых изделий привлекала народных мастеров с давних пор. Кузовки (4) короба для муки и мёда (5) лукошки и пастушечьи рожки (6) канаты для рыболовных снастей и солонки (7) всё это делалось из берёсты. А в строительстве берёсту использовали (8) в качестве изолятора от сырости. Благодаря водонепроницаемости и антисептическим свойствам берёста (9) предохраняла дерево от гниения.</a:t>
            </a:r>
          </a:p>
          <a:p>
            <a:r>
              <a:rPr lang="ru-RU" sz="2800"/>
              <a:t>                                                                                  </a:t>
            </a:r>
            <a:r>
              <a:rPr lang="ru-RU" sz="2800" b="1">
                <a:solidFill>
                  <a:srgbClr val="C00000"/>
                </a:solidFill>
              </a:rPr>
              <a:t>17</a:t>
            </a:r>
          </a:p>
        </p:txBody>
      </p:sp>
    </p:spTree>
    <p:extLst>
      <p:ext uri="{BB962C8B-B14F-4D97-AF65-F5344CB8AC3E}">
        <p14:creationId xmlns:p14="http://schemas.microsoft.com/office/powerpoint/2010/main" val="1600688780"/>
      </p:ext>
    </p:extLst>
  </p:cSld>
  <p:clrMapOvr>
    <a:masterClrMapping/>
  </p:clrMapOvr>
  <p:transition/>
  <p:timing/>
</p:sld>
</file>

<file path=ppt/slides/slide3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32012" y="152400"/>
            <a:ext cx="8915399" cy="673818"/>
          </a:xfrm>
        </p:spPr>
        <p:txBody>
          <a:bodyPr>
            <a:normAutofit fontScale="90000"/>
          </a:bodyPr>
          <a:lstStyle/>
          <a:p>
            <a:pPr algn="ctr"/>
            <a:r>
              <a:rPr lang="ru-RU" b="1"/>
              <a:t>Задание 5.10</a:t>
            </a:r>
            <a:endParaRPr lang="ru-RU"/>
          </a:p>
        </p:txBody>
      </p:sp>
      <p:sp>
        <p:nvSpPr>
          <p:cNvPr id="3" name="Текст 2"/>
          <p:cNvSpPr>
            <a:spLocks noGrp="1"/>
          </p:cNvSpPr>
          <p:nvPr>
            <p:ph type="body" idx="1"/>
          </p:nvPr>
        </p:nvSpPr>
        <p:spPr>
          <a:xfrm>
            <a:off x="1676401" y="1012485"/>
            <a:ext cx="10210800" cy="6014849"/>
          </a:xfrm>
        </p:spPr>
        <p:txBody>
          <a:bodyPr>
            <a:normAutofit/>
          </a:bodyPr>
          <a:lstStyle/>
          <a:p>
            <a:r>
              <a:rPr lang="ru-RU" sz="2400" b="1">
                <a:solidFill>
                  <a:schemeClr val="tx1"/>
                </a:solidFill>
              </a:rPr>
              <a:t>ВАРИАНТ 10. Расставьте знаки препинания. Укажите цифры, на месте которых должны стоять</a:t>
            </a:r>
            <a:r>
              <a:rPr lang="ru-RU" sz="2400" b="1" u="sng">
                <a:solidFill>
                  <a:schemeClr val="tx1"/>
                </a:solidFill>
              </a:rPr>
              <a:t> кавычки</a:t>
            </a:r>
            <a:r>
              <a:rPr lang="ru-RU" sz="2400" b="1">
                <a:solidFill>
                  <a:schemeClr val="tx1"/>
                </a:solidFill>
              </a:rPr>
              <a:t>.</a:t>
            </a:r>
          </a:p>
          <a:p>
            <a:r>
              <a:rPr lang="ru-RU" sz="2400">
                <a:solidFill>
                  <a:schemeClr val="tx1"/>
                </a:solidFill>
              </a:rPr>
              <a:t> </a:t>
            </a:r>
          </a:p>
          <a:p>
            <a:r>
              <a:rPr lang="ru-RU" sz="2400">
                <a:solidFill>
                  <a:schemeClr val="tx1"/>
                </a:solidFill>
              </a:rPr>
              <a:t>Известный учёный, архитектор и реставратор А.В. Ополовников в книге (1) Русский Север. Памятники зодчества (2) писал: (3) Замечательнейшие события нашей истории записаны не только на сухих страницах летописей, они переданы памяти потомства в произведениях  искусства, они рассеяны всюду (4). Слова исследователя относятся и к (5) Карелии (6), которая по разнообразию ценнейших памятников народного художественного творчества занимает одно из ведущих мест на севере (7) России (8).</a:t>
            </a:r>
          </a:p>
          <a:p>
            <a:endParaRPr lang="ru-RU" sz="2800"/>
          </a:p>
        </p:txBody>
      </p:sp>
    </p:spTree>
    <p:extLst>
      <p:ext uri="{BB962C8B-B14F-4D97-AF65-F5344CB8AC3E}">
        <p14:creationId xmlns:p14="http://schemas.microsoft.com/office/powerpoint/2010/main" val="3624034941"/>
      </p:ext>
    </p:extLst>
  </p:cSld>
  <p:clrMapOvr>
    <a:masterClrMapping/>
  </p:clrMapOvr>
  <p:transition/>
  <p:timing/>
</p:sld>
</file>

<file path=ppt/slides/slide3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32012" y="152400"/>
            <a:ext cx="8915399" cy="673818"/>
          </a:xfrm>
        </p:spPr>
        <p:txBody>
          <a:bodyPr>
            <a:normAutofit fontScale="90000"/>
          </a:bodyPr>
          <a:lstStyle/>
          <a:p>
            <a:pPr algn="ctr"/>
            <a:r>
              <a:rPr lang="ru-RU" b="1"/>
              <a:t>Задание 5.10</a:t>
            </a:r>
            <a:endParaRPr lang="ru-RU"/>
          </a:p>
        </p:txBody>
      </p:sp>
      <p:sp>
        <p:nvSpPr>
          <p:cNvPr id="3" name="Текст 2"/>
          <p:cNvSpPr>
            <a:spLocks noGrp="1"/>
          </p:cNvSpPr>
          <p:nvPr>
            <p:ph type="body" idx="1"/>
          </p:nvPr>
        </p:nvSpPr>
        <p:spPr>
          <a:xfrm>
            <a:off x="1676401" y="1012485"/>
            <a:ext cx="10210800" cy="6014849"/>
          </a:xfrm>
        </p:spPr>
        <p:txBody>
          <a:bodyPr>
            <a:normAutofit/>
          </a:bodyPr>
          <a:lstStyle/>
          <a:p>
            <a:r>
              <a:rPr lang="ru-RU" sz="2400" b="1">
                <a:solidFill>
                  <a:schemeClr val="tx1"/>
                </a:solidFill>
              </a:rPr>
              <a:t>ВАРИАНТ 10. Расставьте знаки препинания. Укажите цифры, на месте которых должны стоять </a:t>
            </a:r>
            <a:r>
              <a:rPr lang="ru-RU" sz="2400" b="1" u="sng">
                <a:solidFill>
                  <a:schemeClr val="tx1"/>
                </a:solidFill>
              </a:rPr>
              <a:t>кавычки</a:t>
            </a:r>
            <a:r>
              <a:rPr lang="ru-RU" sz="2400" b="1">
                <a:solidFill>
                  <a:schemeClr val="tx1"/>
                </a:solidFill>
              </a:rPr>
              <a:t>.</a:t>
            </a:r>
          </a:p>
          <a:p>
            <a:r>
              <a:rPr lang="ru-RU" sz="2400">
                <a:solidFill>
                  <a:schemeClr val="tx1"/>
                </a:solidFill>
              </a:rPr>
              <a:t> </a:t>
            </a:r>
          </a:p>
          <a:p>
            <a:r>
              <a:rPr lang="ru-RU" sz="2400">
                <a:solidFill>
                  <a:schemeClr val="tx1"/>
                </a:solidFill>
              </a:rPr>
              <a:t>Известный учёный, архитектор и реставратор А.В. Ополовников в книге (1) Русский Север. Памятники зодчества (2) писал: (3) Замечательнейшие события нашей истории записаны не только на сухих страницах летописей, они переданы памяти потомства в произведениях  искусства, они рассеяны всюду (4). Слова исследователя относятся и к (5) Карелии (6), которая по разнообразию ценнейших памятников народного художественного творчества занимает одно из ведущих мест на севере (7) России (8).</a:t>
            </a:r>
          </a:p>
          <a:p>
            <a:r>
              <a:rPr lang="ru-RU" sz="2400">
                <a:solidFill>
                  <a:schemeClr val="tx1"/>
                </a:solidFill>
              </a:rPr>
              <a:t>                                                                  </a:t>
            </a:r>
            <a:r>
              <a:rPr lang="ru-RU" sz="2400" b="1">
                <a:solidFill>
                  <a:srgbClr val="C00000"/>
                </a:solidFill>
              </a:rPr>
              <a:t>1234</a:t>
            </a:r>
          </a:p>
          <a:p>
            <a:endParaRPr lang="ru-RU" sz="2800"/>
          </a:p>
        </p:txBody>
      </p:sp>
    </p:spTree>
    <p:extLst>
      <p:ext uri="{BB962C8B-B14F-4D97-AF65-F5344CB8AC3E}">
        <p14:creationId xmlns:p14="http://schemas.microsoft.com/office/powerpoint/2010/main" val="1775311943"/>
      </p:ext>
    </p:extLst>
  </p:cSld>
  <p:clrMapOvr>
    <a:masterClrMapping/>
  </p:clrMapOvr>
  <p:transition/>
  <p:timing/>
</p:sld>
</file>

<file path=ppt/slides/slide3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32012" y="169333"/>
            <a:ext cx="8915399" cy="673818"/>
          </a:xfrm>
        </p:spPr>
        <p:txBody>
          <a:bodyPr>
            <a:normAutofit fontScale="90000"/>
          </a:bodyPr>
          <a:lstStyle/>
          <a:p>
            <a:pPr algn="ctr"/>
            <a:r>
              <a:rPr lang="ru-RU" b="1"/>
              <a:t>Задание 5.11</a:t>
            </a:r>
            <a:endParaRPr lang="ru-RU"/>
          </a:p>
        </p:txBody>
      </p:sp>
      <p:sp>
        <p:nvSpPr>
          <p:cNvPr id="3" name="Текст 2"/>
          <p:cNvSpPr>
            <a:spLocks noGrp="1"/>
          </p:cNvSpPr>
          <p:nvPr>
            <p:ph type="body" idx="1"/>
          </p:nvPr>
        </p:nvSpPr>
        <p:spPr>
          <a:xfrm>
            <a:off x="1557867" y="1049867"/>
            <a:ext cx="10397067" cy="5638800"/>
          </a:xfrm>
        </p:spPr>
        <p:txBody>
          <a:bodyPr>
            <a:normAutofit/>
          </a:bodyPr>
          <a:lstStyle/>
          <a:p>
            <a:r>
              <a:rPr lang="ru-RU" sz="2400" b="1">
                <a:solidFill>
                  <a:schemeClr val="tx1"/>
                </a:solidFill>
              </a:rPr>
              <a:t>ВАРИАНТ 11.</a:t>
            </a:r>
            <a:r>
              <a:rPr lang="ru-RU" sz="2400">
                <a:solidFill>
                  <a:schemeClr val="tx1"/>
                </a:solidFill>
              </a:rPr>
              <a:t> </a:t>
            </a:r>
            <a:r>
              <a:rPr lang="ru-RU" sz="2400" b="1">
                <a:solidFill>
                  <a:schemeClr val="tx1"/>
                </a:solidFill>
              </a:rPr>
              <a:t>Расставьте знаки препинания. Укажите цифры, на месте которых должны стоять </a:t>
            </a:r>
            <a:r>
              <a:rPr lang="ru-RU" sz="2400" b="1" u="sng">
                <a:solidFill>
                  <a:schemeClr val="tx1"/>
                </a:solidFill>
              </a:rPr>
              <a:t>кавычки</a:t>
            </a:r>
            <a:r>
              <a:rPr lang="ru-RU" sz="2400" b="1">
                <a:solidFill>
                  <a:schemeClr val="tx1"/>
                </a:solidFill>
              </a:rPr>
              <a:t>.</a:t>
            </a:r>
          </a:p>
          <a:p>
            <a:r>
              <a:rPr lang="ru-RU" sz="2400" b="1">
                <a:solidFill>
                  <a:schemeClr val="tx1"/>
                </a:solidFill>
              </a:rPr>
              <a:t> </a:t>
            </a:r>
          </a:p>
          <a:p>
            <a:r>
              <a:rPr lang="ru-RU" sz="2400">
                <a:solidFill>
                  <a:schemeClr val="tx1"/>
                </a:solidFill>
              </a:rPr>
              <a:t>Единственный музей в России, где по древним чертежам воссоздают копии старинных русских судов и совершают на них дальние морские путешествия, моделируя по примеру Тура Хейердала старинные маршруты, называется (1) Полярный Одиссей (2) и находится в (3) Петрозаводске (4). Об этом уникальном месте говорят: (5) Это музей без границ (6). Главные экспонаты музея – это действующие копии исторических деревянных парусных кораблей, которые представляют на различных морских фестивалях (7) Россию (8).</a:t>
            </a:r>
          </a:p>
          <a:p>
            <a:endParaRPr lang="ru-RU" sz="2800"/>
          </a:p>
        </p:txBody>
      </p:sp>
    </p:spTree>
    <p:extLst>
      <p:ext uri="{BB962C8B-B14F-4D97-AF65-F5344CB8AC3E}">
        <p14:creationId xmlns:p14="http://schemas.microsoft.com/office/powerpoint/2010/main" val="1754823519"/>
      </p:ext>
    </p:extLst>
  </p:cSld>
  <p:clrMapOvr>
    <a:masterClrMapping/>
  </p:clrMapOvr>
  <p:transition/>
  <p:timing/>
</p:sld>
</file>

<file path=ppt/slides/slide3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32012" y="169333"/>
            <a:ext cx="8915399" cy="673818"/>
          </a:xfrm>
        </p:spPr>
        <p:txBody>
          <a:bodyPr>
            <a:normAutofit fontScale="90000"/>
          </a:bodyPr>
          <a:lstStyle/>
          <a:p>
            <a:pPr algn="ctr"/>
            <a:r>
              <a:rPr lang="ru-RU" b="1"/>
              <a:t>Задание 5.11</a:t>
            </a:r>
            <a:endParaRPr lang="ru-RU"/>
          </a:p>
        </p:txBody>
      </p:sp>
      <p:sp>
        <p:nvSpPr>
          <p:cNvPr id="3" name="Текст 2"/>
          <p:cNvSpPr>
            <a:spLocks noGrp="1"/>
          </p:cNvSpPr>
          <p:nvPr>
            <p:ph type="body" idx="1"/>
          </p:nvPr>
        </p:nvSpPr>
        <p:spPr>
          <a:xfrm>
            <a:off x="1557867" y="1049867"/>
            <a:ext cx="10397067" cy="5638800"/>
          </a:xfrm>
        </p:spPr>
        <p:txBody>
          <a:bodyPr>
            <a:normAutofit/>
          </a:bodyPr>
          <a:lstStyle/>
          <a:p>
            <a:r>
              <a:rPr lang="ru-RU" sz="2400" b="1">
                <a:solidFill>
                  <a:schemeClr val="tx1"/>
                </a:solidFill>
              </a:rPr>
              <a:t>ВАРИАНТ 11.</a:t>
            </a:r>
            <a:r>
              <a:rPr lang="ru-RU" sz="2400">
                <a:solidFill>
                  <a:schemeClr val="tx1"/>
                </a:solidFill>
              </a:rPr>
              <a:t> </a:t>
            </a:r>
            <a:r>
              <a:rPr lang="ru-RU" sz="2400" b="1">
                <a:solidFill>
                  <a:schemeClr val="tx1"/>
                </a:solidFill>
              </a:rPr>
              <a:t>Расставьте знаки препинания. Укажите цифры, на месте которых должны стоять </a:t>
            </a:r>
            <a:r>
              <a:rPr lang="ru-RU" sz="2400" b="1" u="sng">
                <a:solidFill>
                  <a:schemeClr val="tx1"/>
                </a:solidFill>
              </a:rPr>
              <a:t>кавычки</a:t>
            </a:r>
            <a:r>
              <a:rPr lang="ru-RU" sz="2400" b="1">
                <a:solidFill>
                  <a:schemeClr val="tx1"/>
                </a:solidFill>
              </a:rPr>
              <a:t>.</a:t>
            </a:r>
          </a:p>
          <a:p>
            <a:r>
              <a:rPr lang="ru-RU" sz="2400" b="1">
                <a:solidFill>
                  <a:schemeClr val="tx1"/>
                </a:solidFill>
              </a:rPr>
              <a:t> </a:t>
            </a:r>
          </a:p>
          <a:p>
            <a:r>
              <a:rPr lang="ru-RU" sz="2400">
                <a:solidFill>
                  <a:schemeClr val="tx1"/>
                </a:solidFill>
              </a:rPr>
              <a:t>Единственный музей в России, где по древним чертежам воссоздают копии старинных русских судов и совершают на них дальние морские путешествия, моделируя по примеру Тура Хейердала старинные маршруты, называется (1) Полярный Одиссей (2) и находится в (3) Петрозаводске (4). Об этом уникальном месте говорят: (5) Это музей без границ (6). Главные экспонаты музея – это действующие копии исторических деревянных парусных кораблей, которые представляют на различных морских фестивалях (7) Россию (8).              </a:t>
            </a:r>
            <a:r>
              <a:rPr lang="ru-RU" sz="2400" b="1">
                <a:solidFill>
                  <a:srgbClr val="C00000"/>
                </a:solidFill>
              </a:rPr>
              <a:t>1256</a:t>
            </a:r>
          </a:p>
          <a:p>
            <a:endParaRPr lang="ru-RU" sz="2800"/>
          </a:p>
        </p:txBody>
      </p:sp>
    </p:spTree>
    <p:extLst>
      <p:ext uri="{BB962C8B-B14F-4D97-AF65-F5344CB8AC3E}">
        <p14:creationId xmlns:p14="http://schemas.microsoft.com/office/powerpoint/2010/main" val="396108085"/>
      </p:ext>
    </p:extLst>
  </p:cSld>
  <p:clrMapOvr>
    <a:masterClrMapping/>
  </p:clrMapOvr>
  <p:transition/>
  <p:timing/>
</p:sld>
</file>

<file path=ppt/slides/slide3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65878" y="169333"/>
            <a:ext cx="8915399" cy="673818"/>
          </a:xfrm>
        </p:spPr>
        <p:txBody>
          <a:bodyPr>
            <a:normAutofit fontScale="90000"/>
          </a:bodyPr>
          <a:lstStyle/>
          <a:p>
            <a:pPr algn="ctr"/>
            <a:r>
              <a:rPr lang="ru-RU" b="1"/>
              <a:t>Задание 5.12</a:t>
            </a:r>
            <a:endParaRPr lang="ru-RU"/>
          </a:p>
        </p:txBody>
      </p:sp>
      <p:sp>
        <p:nvSpPr>
          <p:cNvPr id="3" name="Текст 2"/>
          <p:cNvSpPr>
            <a:spLocks noGrp="1"/>
          </p:cNvSpPr>
          <p:nvPr>
            <p:ph type="body" idx="1"/>
          </p:nvPr>
        </p:nvSpPr>
        <p:spPr>
          <a:xfrm>
            <a:off x="1574800" y="863600"/>
            <a:ext cx="10397067" cy="5825067"/>
          </a:xfrm>
        </p:spPr>
        <p:txBody>
          <a:bodyPr>
            <a:normAutofit/>
          </a:bodyPr>
          <a:lstStyle/>
          <a:p>
            <a:r>
              <a:rPr lang="ru-RU" sz="2400" b="1">
                <a:solidFill>
                  <a:schemeClr val="tx1"/>
                </a:solidFill>
              </a:rPr>
              <a:t>ВАРИАНТ 12.</a:t>
            </a:r>
            <a:r>
              <a:rPr lang="ru-RU" sz="2400">
                <a:solidFill>
                  <a:schemeClr val="tx1"/>
                </a:solidFill>
              </a:rPr>
              <a:t> </a:t>
            </a:r>
            <a:r>
              <a:rPr lang="ru-RU" sz="2400" b="1">
                <a:solidFill>
                  <a:schemeClr val="tx1"/>
                </a:solidFill>
              </a:rPr>
              <a:t>Расставьте знаки препинания. Укажите цифры, на месте которых должны стоять </a:t>
            </a:r>
            <a:r>
              <a:rPr lang="ru-RU" sz="2400" b="1" u="sng">
                <a:solidFill>
                  <a:schemeClr val="tx1"/>
                </a:solidFill>
              </a:rPr>
              <a:t>кавычки</a:t>
            </a:r>
            <a:r>
              <a:rPr lang="ru-RU" sz="2400" b="1">
                <a:solidFill>
                  <a:schemeClr val="tx1"/>
                </a:solidFill>
              </a:rPr>
              <a:t>.</a:t>
            </a:r>
          </a:p>
          <a:p>
            <a:r>
              <a:rPr lang="ru-RU" sz="2400">
                <a:solidFill>
                  <a:schemeClr val="tx1"/>
                </a:solidFill>
              </a:rPr>
              <a:t> </a:t>
            </a:r>
          </a:p>
          <a:p>
            <a:r>
              <a:rPr lang="ru-RU" sz="2400">
                <a:solidFill>
                  <a:schemeClr val="tx1"/>
                </a:solidFill>
              </a:rPr>
              <a:t>Болдинская усадьба, расположенная недалеко от (1) Нижнего Новгорода (2), привлекает к себе большое количество поклонников творчества А.С. Пушкина. Несмотря на то что поэт побывал в родовом поместье всего лишь три раза, село вдохновило его на написание более 50 произведений, среди которых (3) Медный всадник (4), главы (5) Евгения Онегина (6). Недаром исследователи творчества Александра Сергеевича говорили о днях, которые поэт провёл здесь осенью 1830 года: (7) Это чудо болдинской осени (8).</a:t>
            </a:r>
          </a:p>
          <a:p>
            <a:endParaRPr lang="ru-RU" sz="2800"/>
          </a:p>
        </p:txBody>
      </p:sp>
    </p:spTree>
    <p:extLst>
      <p:ext uri="{BB962C8B-B14F-4D97-AF65-F5344CB8AC3E}">
        <p14:creationId xmlns:p14="http://schemas.microsoft.com/office/powerpoint/2010/main" val="1134646956"/>
      </p:ext>
    </p:extLst>
  </p:cSld>
  <p:clrMapOvr>
    <a:masterClrMapping/>
  </p:clrMapOvr>
  <p:transition/>
  <p:timing/>
</p:sld>
</file>

<file path=ppt/slides/slide3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65878" y="169333"/>
            <a:ext cx="8915399" cy="673818"/>
          </a:xfrm>
        </p:spPr>
        <p:txBody>
          <a:bodyPr>
            <a:normAutofit fontScale="90000"/>
          </a:bodyPr>
          <a:lstStyle/>
          <a:p>
            <a:pPr algn="ctr"/>
            <a:r>
              <a:rPr lang="ru-RU" b="1"/>
              <a:t>Задание 5.12</a:t>
            </a:r>
            <a:endParaRPr lang="ru-RU"/>
          </a:p>
        </p:txBody>
      </p:sp>
      <p:sp>
        <p:nvSpPr>
          <p:cNvPr id="3" name="Текст 2"/>
          <p:cNvSpPr>
            <a:spLocks noGrp="1"/>
          </p:cNvSpPr>
          <p:nvPr>
            <p:ph type="body" idx="1"/>
          </p:nvPr>
        </p:nvSpPr>
        <p:spPr>
          <a:xfrm>
            <a:off x="1574800" y="863600"/>
            <a:ext cx="10397067" cy="5825067"/>
          </a:xfrm>
        </p:spPr>
        <p:txBody>
          <a:bodyPr>
            <a:normAutofit/>
          </a:bodyPr>
          <a:lstStyle/>
          <a:p>
            <a:r>
              <a:rPr lang="ru-RU" sz="2400" b="1">
                <a:solidFill>
                  <a:schemeClr val="tx1"/>
                </a:solidFill>
              </a:rPr>
              <a:t>ВАРИАНТ 12.</a:t>
            </a:r>
            <a:r>
              <a:rPr lang="ru-RU" sz="2400">
                <a:solidFill>
                  <a:schemeClr val="tx1"/>
                </a:solidFill>
              </a:rPr>
              <a:t> </a:t>
            </a:r>
            <a:r>
              <a:rPr lang="ru-RU" sz="2400" b="1">
                <a:solidFill>
                  <a:schemeClr val="tx1"/>
                </a:solidFill>
              </a:rPr>
              <a:t>Расставьте знаки препинания. Укажите цифры, на месте которых должны стоять </a:t>
            </a:r>
            <a:r>
              <a:rPr lang="ru-RU" sz="2400" b="1" u="sng">
                <a:solidFill>
                  <a:schemeClr val="tx1"/>
                </a:solidFill>
              </a:rPr>
              <a:t>кавычки</a:t>
            </a:r>
            <a:r>
              <a:rPr lang="ru-RU" sz="2400" b="1">
                <a:solidFill>
                  <a:schemeClr val="tx1"/>
                </a:solidFill>
              </a:rPr>
              <a:t>.</a:t>
            </a:r>
          </a:p>
          <a:p>
            <a:r>
              <a:rPr lang="ru-RU" sz="2400">
                <a:solidFill>
                  <a:schemeClr val="tx1"/>
                </a:solidFill>
              </a:rPr>
              <a:t> </a:t>
            </a:r>
          </a:p>
          <a:p>
            <a:r>
              <a:rPr lang="ru-RU" sz="2400">
                <a:solidFill>
                  <a:schemeClr val="tx1"/>
                </a:solidFill>
              </a:rPr>
              <a:t>Болдинская усадьба, расположенная недалеко от (1) Нижнего Новгорода (2), привлекает к себе большое количество поклонников творчества А.С. Пушкина. Несмотря на то что поэт побывал в родовом поместье всего лишь три раза, село вдохновило его на написание более 50 произведений, среди которых (3) Медный всадник (4), главы (5) Евгения Онегина (6). Недаром исследователи творчества Александра Сергеевича говорили о днях, которые поэт провёл здесь осенью 1830 года: (7) Это чудо болдинской осени (8).</a:t>
            </a:r>
          </a:p>
          <a:p>
            <a:r>
              <a:rPr lang="ru-RU" sz="2400">
                <a:solidFill>
                  <a:schemeClr val="tx1"/>
                </a:solidFill>
              </a:rPr>
              <a:t>                                                                                  </a:t>
            </a:r>
            <a:r>
              <a:rPr lang="ru-RU" sz="2400" b="1">
                <a:solidFill>
                  <a:srgbClr val="C00000"/>
                </a:solidFill>
              </a:rPr>
              <a:t>345678</a:t>
            </a:r>
          </a:p>
          <a:p>
            <a:endParaRPr lang="ru-RU" sz="2800"/>
          </a:p>
        </p:txBody>
      </p:sp>
    </p:spTree>
    <p:extLst>
      <p:ext uri="{BB962C8B-B14F-4D97-AF65-F5344CB8AC3E}">
        <p14:creationId xmlns:p14="http://schemas.microsoft.com/office/powerpoint/2010/main" val="749360994"/>
      </p:ext>
    </p:extLst>
  </p:cSld>
  <p:clrMapOvr>
    <a:masterClrMapping/>
  </p:clrMapOvr>
  <p:transition/>
  <p:timing/>
</p:sld>
</file>

<file path=ppt/slides/slide3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305845" y="1379021"/>
            <a:ext cx="8911687" cy="4149909"/>
          </a:xfrm>
        </p:spPr>
        <p:txBody>
          <a:bodyPr/>
          <a:lstStyle/>
          <a:p>
            <a:pPr algn="ctr"/>
            <a:r>
              <a:rPr lang="ru-RU">
                <a:solidFill>
                  <a:schemeClr val="tx1"/>
                </a:solidFill>
              </a:rPr>
              <a:t>Работу выполнила </a:t>
            </a:r>
            <a:br>
              <a:rPr lang="ru-RU">
                <a:solidFill>
                  <a:schemeClr val="tx1"/>
                </a:solidFill>
              </a:rPr>
            </a:br>
            <a:r>
              <a:rPr lang="ru-RU">
                <a:solidFill>
                  <a:schemeClr val="tx1"/>
                </a:solidFill>
              </a:rPr>
              <a:t>учитель русского языка и литературы</a:t>
            </a:r>
            <a:br>
              <a:rPr lang="ru-RU">
                <a:solidFill>
                  <a:schemeClr val="tx1"/>
                </a:solidFill>
              </a:rPr>
            </a:br>
            <a:r>
              <a:rPr lang="ru-RU">
                <a:solidFill>
                  <a:schemeClr val="tx1"/>
                </a:solidFill>
              </a:rPr>
              <a:t> ГБПОУ «1-й МОК»</a:t>
            </a:r>
            <a:br>
              <a:rPr lang="ru-RU">
                <a:solidFill>
                  <a:schemeClr val="tx1"/>
                </a:solidFill>
              </a:rPr>
            </a:br>
            <a:r>
              <a:rPr lang="ru-RU">
                <a:solidFill>
                  <a:schemeClr val="tx1"/>
                </a:solidFill>
              </a:rPr>
              <a:t> г. Москвы </a:t>
            </a:r>
            <a:br>
              <a:rPr lang="ru-RU">
                <a:solidFill>
                  <a:schemeClr val="tx1"/>
                </a:solidFill>
              </a:rPr>
            </a:br>
            <a:r>
              <a:rPr lang="ru-RU">
                <a:solidFill>
                  <a:schemeClr val="tx1"/>
                </a:solidFill>
              </a:rPr>
              <a:t>Немцева Л.В.</a:t>
            </a:r>
          </a:p>
        </p:txBody>
      </p:sp>
    </p:spTree>
    <p:extLst>
      <p:ext uri="{BB962C8B-B14F-4D97-AF65-F5344CB8AC3E}">
        <p14:creationId xmlns:p14="http://schemas.microsoft.com/office/powerpoint/2010/main" val="3444502656"/>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584647" y="411913"/>
            <a:ext cx="9728974" cy="1290506"/>
          </a:xfrm>
        </p:spPr>
        <p:txBody>
          <a:bodyPr>
            <a:normAutofit fontScale="90000"/>
          </a:bodyPr>
          <a:lstStyle/>
          <a:p>
            <a:pPr algn="ctr"/>
            <a:br>
              <a:rPr lang="ru-RU"/>
            </a:br>
            <a:r>
              <a:rPr lang="ru-RU" b="1"/>
              <a:t>Формулировка задания</a:t>
            </a:r>
            <a:r>
              <a:rPr lang="en-US" b="1"/>
              <a:t> 5</a:t>
            </a:r>
            <a:r>
              <a:rPr lang="ru-RU" b="1"/>
              <a:t> ОГЭ </a:t>
            </a:r>
            <a:br>
              <a:rPr lang="ru-RU"/>
            </a:br>
          </a:p>
        </p:txBody>
      </p:sp>
      <p:sp>
        <p:nvSpPr>
          <p:cNvPr id="3" name="Текст 2"/>
          <p:cNvSpPr>
            <a:spLocks noGrp="1"/>
          </p:cNvSpPr>
          <p:nvPr>
            <p:ph type="body" idx="1"/>
          </p:nvPr>
        </p:nvSpPr>
        <p:spPr>
          <a:xfrm>
            <a:off x="2039691" y="1444846"/>
            <a:ext cx="9728975" cy="5413154"/>
          </a:xfrm>
        </p:spPr>
        <p:txBody>
          <a:bodyPr>
            <a:normAutofit/>
          </a:bodyPr>
          <a:lstStyle/>
          <a:p>
            <a:br>
              <a:rPr lang="ru-RU" b="1">
                <a:solidFill>
                  <a:schemeClr val="tx1"/>
                </a:solidFill>
              </a:rPr>
            </a:br>
            <a:r>
              <a:rPr lang="ru-RU" sz="2400" b="1">
                <a:solidFill>
                  <a:schemeClr val="tx1"/>
                </a:solidFill>
              </a:rPr>
              <a:t>Расставьте знаки препинания</a:t>
            </a:r>
            <a:r>
              <a:rPr lang="ru-RU" sz="2400">
                <a:solidFill>
                  <a:schemeClr val="tx1"/>
                </a:solidFill>
              </a:rPr>
              <a:t>. Укажите все цифры, на месте которых должны стоять </a:t>
            </a:r>
            <a:r>
              <a:rPr lang="ru-RU" sz="2400" b="1">
                <a:solidFill>
                  <a:schemeClr val="tx1"/>
                </a:solidFill>
              </a:rPr>
              <a:t>тире</a:t>
            </a:r>
            <a:r>
              <a:rPr lang="ru-RU" sz="2400">
                <a:solidFill>
                  <a:schemeClr val="tx1"/>
                </a:solidFill>
              </a:rPr>
              <a:t>.</a:t>
            </a:r>
            <a:br>
              <a:rPr lang="ru-RU" sz="2400">
                <a:solidFill>
                  <a:schemeClr val="tx1"/>
                </a:solidFill>
              </a:rPr>
            </a:br>
            <a:br>
              <a:rPr lang="ru-RU" sz="2400">
                <a:solidFill>
                  <a:schemeClr val="tx1"/>
                </a:solidFill>
              </a:rPr>
            </a:br>
            <a:r>
              <a:rPr lang="ru-RU" sz="2400">
                <a:solidFill>
                  <a:schemeClr val="tx1"/>
                </a:solidFill>
              </a:rPr>
              <a:t>По мнению психологов (1) чувство (2) это внутреннее отношение человека к окружающему миру. Любовь и ненависть (3) страх и радость (4) эти и многие другие состояния человека (6) сформированы миллионами лет эволюции.</a:t>
            </a:r>
          </a:p>
        </p:txBody>
      </p:sp>
    </p:spTree>
    <p:extLst>
      <p:ext uri="{BB962C8B-B14F-4D97-AF65-F5344CB8AC3E}">
        <p14:creationId xmlns:p14="http://schemas.microsoft.com/office/powerpoint/2010/main" val="684240491"/>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584647" y="411913"/>
            <a:ext cx="9728974" cy="1290506"/>
          </a:xfrm>
        </p:spPr>
        <p:txBody>
          <a:bodyPr>
            <a:normAutofit fontScale="90000"/>
          </a:bodyPr>
          <a:lstStyle/>
          <a:p>
            <a:pPr algn="ctr"/>
            <a:br>
              <a:rPr lang="ru-RU"/>
            </a:br>
            <a:r>
              <a:rPr lang="ru-RU" b="1"/>
              <a:t>Формулировка задания</a:t>
            </a:r>
            <a:r>
              <a:rPr lang="en-US" b="1"/>
              <a:t> 5</a:t>
            </a:r>
            <a:r>
              <a:rPr lang="ru-RU" b="1"/>
              <a:t> ОГЭ </a:t>
            </a:r>
            <a:br>
              <a:rPr lang="ru-RU"/>
            </a:br>
          </a:p>
        </p:txBody>
      </p:sp>
      <p:sp>
        <p:nvSpPr>
          <p:cNvPr id="3" name="Текст 2"/>
          <p:cNvSpPr>
            <a:spLocks noGrp="1"/>
          </p:cNvSpPr>
          <p:nvPr>
            <p:ph type="body" idx="1"/>
          </p:nvPr>
        </p:nvSpPr>
        <p:spPr>
          <a:xfrm>
            <a:off x="2039691" y="1444846"/>
            <a:ext cx="9728975" cy="5413154"/>
          </a:xfrm>
        </p:spPr>
        <p:txBody>
          <a:bodyPr>
            <a:normAutofit/>
          </a:bodyPr>
          <a:lstStyle/>
          <a:p>
            <a:br>
              <a:rPr lang="ru-RU" b="1">
                <a:solidFill>
                  <a:schemeClr val="tx1"/>
                </a:solidFill>
              </a:rPr>
            </a:br>
            <a:r>
              <a:rPr lang="ru-RU" sz="2400" b="1">
                <a:solidFill>
                  <a:schemeClr val="tx1"/>
                </a:solidFill>
              </a:rPr>
              <a:t>Расставьте знаки препинания</a:t>
            </a:r>
            <a:r>
              <a:rPr lang="ru-RU" sz="2400">
                <a:solidFill>
                  <a:schemeClr val="tx1"/>
                </a:solidFill>
              </a:rPr>
              <a:t>. Укажите все цифры, на месте которых должны стоять </a:t>
            </a:r>
            <a:r>
              <a:rPr lang="ru-RU" sz="2400" b="1">
                <a:solidFill>
                  <a:schemeClr val="tx1"/>
                </a:solidFill>
              </a:rPr>
              <a:t>тире</a:t>
            </a:r>
            <a:r>
              <a:rPr lang="ru-RU" sz="2400">
                <a:solidFill>
                  <a:schemeClr val="tx1"/>
                </a:solidFill>
              </a:rPr>
              <a:t>.</a:t>
            </a:r>
            <a:br>
              <a:rPr lang="ru-RU" sz="2400">
                <a:solidFill>
                  <a:schemeClr val="tx1"/>
                </a:solidFill>
              </a:rPr>
            </a:br>
            <a:br>
              <a:rPr lang="ru-RU" sz="2400">
                <a:solidFill>
                  <a:schemeClr val="tx1"/>
                </a:solidFill>
              </a:rPr>
            </a:br>
            <a:r>
              <a:rPr lang="ru-RU" sz="2400">
                <a:solidFill>
                  <a:schemeClr val="tx1"/>
                </a:solidFill>
              </a:rPr>
              <a:t>По мнению психологов (1) чувство (2) это внутреннее отношение человека к окружающему миру. Любовь и ненависть (3) страх и радость (4) эти и многие другие состояния человека (6) сформированы миллионами лет эволюции.</a:t>
            </a:r>
            <a:endParaRPr lang="en-US" sz="2400">
              <a:solidFill>
                <a:schemeClr val="tx1"/>
              </a:solidFill>
            </a:endParaRPr>
          </a:p>
          <a:p>
            <a:endParaRPr lang="en-US" sz="2400">
              <a:solidFill>
                <a:schemeClr val="tx1"/>
              </a:solidFill>
            </a:endParaRPr>
          </a:p>
          <a:p>
            <a:r>
              <a:rPr lang="en-US" sz="2400">
                <a:solidFill>
                  <a:schemeClr val="tx1"/>
                </a:solidFill>
              </a:rPr>
              <a:t>                                                                                   </a:t>
            </a:r>
            <a:r>
              <a:rPr lang="en-US" sz="2400" b="1">
                <a:solidFill>
                  <a:srgbClr val="C00000"/>
                </a:solidFill>
              </a:rPr>
              <a:t>24</a:t>
            </a:r>
            <a:endParaRPr lang="ru-RU" sz="2400" b="1">
              <a:solidFill>
                <a:srgbClr val="C00000"/>
              </a:solidFill>
            </a:endParaRPr>
          </a:p>
        </p:txBody>
      </p:sp>
    </p:spTree>
    <p:extLst>
      <p:ext uri="{BB962C8B-B14F-4D97-AF65-F5344CB8AC3E}">
        <p14:creationId xmlns:p14="http://schemas.microsoft.com/office/powerpoint/2010/main" val="2245586482"/>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965199" y="394"/>
            <a:ext cx="10701867" cy="947873"/>
          </a:xfrm>
        </p:spPr>
        <p:txBody>
          <a:bodyPr>
            <a:normAutofit/>
          </a:bodyPr>
          <a:lstStyle/>
          <a:p>
            <a:r>
              <a:rPr lang="ru-RU" b="1"/>
              <a:t>Тире между подлежащим и сказуемым</a:t>
            </a:r>
            <a:endParaRPr lang="ru-RU" sz="3200"/>
          </a:p>
        </p:txBody>
      </p:sp>
      <p:sp>
        <p:nvSpPr>
          <p:cNvPr id="3" name="Текст 2"/>
          <p:cNvSpPr>
            <a:spLocks noGrp="1"/>
          </p:cNvSpPr>
          <p:nvPr>
            <p:ph type="body" idx="1"/>
          </p:nvPr>
        </p:nvSpPr>
        <p:spPr>
          <a:xfrm>
            <a:off x="802745" y="948267"/>
            <a:ext cx="11084455" cy="5505696"/>
          </a:xfrm>
        </p:spPr>
        <p:txBody>
          <a:bodyPr>
            <a:normAutofit/>
          </a:bodyPr>
          <a:lstStyle/>
          <a:p>
            <a:endParaRPr lang="ru-RU"/>
          </a:p>
          <a:p>
            <a:endParaRPr lang="ru-RU"/>
          </a:p>
        </p:txBody>
      </p:sp>
      <p:sp>
        <p:nvSpPr>
          <p:cNvPr id="4" name="Прямоугольник 3">
            <a:extLst>
              <a:ext uri="{FF2B5EF4-FFF2-40B4-BE49-F238E27FC236}">
                <a16:creationId xmlns:a16="http://schemas.microsoft.com/office/drawing/2014/main" id="{964AB7B1-E106-432F-A25B-F4F9014129C9}"/>
              </a:ext>
            </a:extLst>
          </p:cNvPr>
          <p:cNvSpPr/>
          <p:nvPr/>
        </p:nvSpPr>
        <p:spPr>
          <a:xfrm>
            <a:off x="802746" y="948267"/>
            <a:ext cx="10974388" cy="1695079"/>
          </a:xfrm>
          <a:prstGeom prst="rect">
            <a:avLst/>
          </a:prstGeom>
        </p:spPr>
        <p:txBody>
          <a:bodyPr wrap="square">
            <a:spAutoFit/>
          </a:bodyPr>
          <a:lstStyle/>
          <a:p>
            <a:pPr marL="285750" indent="-285750">
              <a:lnSpc>
                <a:spcPct val="107000"/>
              </a:lnSpc>
              <a:spcAft>
                <a:spcPts val="800"/>
              </a:spcAft>
              <a:buFont typeface="Wingdings" panose="05000000000000000000" pitchFamily="2" charset="2"/>
              <a:buChar char="q"/>
            </a:pPr>
            <a:r>
              <a:rPr lang="ru-RU">
                <a:latin typeface="Arial" panose="020b0604020202020204" pitchFamily="34" charset="0"/>
                <a:ea typeface="Times New Roman" panose="02020603050405020304" pitchFamily="18" charset="0"/>
                <a:cs typeface="Times New Roman" panose="02020603050405020304" pitchFamily="18" charset="0"/>
              </a:rPr>
              <a:t>Между подлежащим и сказуемым, как правило, не ставятся знаки препинания, за исключением случаев, когда между подлежащим и сказуемым находится обособленный член предложения/вводное слово/обращение и т.п. Однако в некоторых случаях между подлежащим и сказуемым может ставить ТИРЕ.</a:t>
            </a:r>
          </a:p>
          <a:p>
            <a:pPr>
              <a:lnSpc>
                <a:spcPct val="107000"/>
              </a:lnSpc>
              <a:spcAft>
                <a:spcPts val="800"/>
              </a:spcAft>
            </a:pPr>
            <a:endParaRPr lang="ru-RU" sz="200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Таблица 4">
            <a:extLst>
              <a:ext uri="{FF2B5EF4-FFF2-40B4-BE49-F238E27FC236}">
                <a16:creationId xmlns:a16="http://schemas.microsoft.com/office/drawing/2014/main" id="{F599307C-1F4E-4DE3-95E8-451CD276432F}"/>
              </a:ext>
            </a:extLst>
          </p:cNvPr>
          <p:cNvGraphicFramePr>
            <a:graphicFrameLocks noGrp="1"/>
          </p:cNvGraphicFramePr>
          <p:nvPr>
            <p:extLst>
              <p:ext uri="{D42A27DB-BD31-4B8C-83A1-F6EECF244321}">
                <p14:modId xmlns:p14="http://schemas.microsoft.com/office/powerpoint/2010/main" val="2449099488"/>
              </p:ext>
            </p:extLst>
          </p:nvPr>
        </p:nvGraphicFramePr>
        <p:xfrm>
          <a:off x="802743" y="2167467"/>
          <a:ext cx="11084456" cy="4475099"/>
        </p:xfrm>
        <a:graphic>
          <a:graphicData uri="http://schemas.openxmlformats.org/drawingml/2006/table">
            <a:tbl>
              <a:tblPr firstRow="1" firstCol="1" bandRow="1">
                <a:tableStyleId>{5C22544A-7EE6-4342-B048-85BDC9FD1C3A}</a:tableStyleId>
              </a:tblPr>
              <a:tblGrid>
                <a:gridCol w="5542228">
                  <a:extLst>
                    <a:ext uri="{9D8B030D-6E8A-4147-A177-3AD203B41FA5}">
                      <a16:colId xmlns:a16="http://schemas.microsoft.com/office/drawing/2014/main" val="4086968459"/>
                    </a:ext>
                  </a:extLst>
                </a:gridCol>
                <a:gridCol w="5542228">
                  <a:extLst>
                    <a:ext uri="{9D8B030D-6E8A-4147-A177-3AD203B41FA5}">
                      <a16:colId xmlns:a16="http://schemas.microsoft.com/office/drawing/2014/main" val="1391950369"/>
                    </a:ext>
                  </a:extLst>
                </a:gridCol>
              </a:tblGrid>
              <a:tr h="393802">
                <a:tc>
                  <a:txBody>
                    <a:bodyPr/>
                    <a:lstStyle/>
                    <a:p>
                      <a:pPr algn="ctr">
                        <a:lnSpc>
                          <a:spcPct val="107000"/>
                        </a:lnSpc>
                        <a:spcAft>
                          <a:spcPct val="0"/>
                        </a:spcAft>
                      </a:pPr>
                      <a:r>
                        <a:rPr lang="ru-RU" sz="1600">
                          <a:effectLst/>
                        </a:rPr>
                        <a:t>ТИРЕ СТАВИТСЯ:</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ct val="0"/>
                        </a:spcAft>
                      </a:pPr>
                      <a:r>
                        <a:rPr lang="ru-RU" sz="1600">
                          <a:effectLst/>
                        </a:rPr>
                        <a:t>ПРИМЕРЫ</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extLst>
                  <a:ext uri="{0D108BD9-81ED-4DB2-BD59-A6C34878D82A}">
                    <a16:rowId xmlns:a16="http://schemas.microsoft.com/office/drawing/2014/main" val="2466660493"/>
                  </a:ext>
                </a:extLst>
              </a:tr>
              <a:tr h="777521">
                <a:tc>
                  <a:txBody>
                    <a:bodyPr/>
                    <a:lstStyle/>
                    <a:p>
                      <a:pPr>
                        <a:lnSpc>
                          <a:spcPct val="107000"/>
                        </a:lnSpc>
                        <a:spcAft>
                          <a:spcPct val="0"/>
                        </a:spcAft>
                      </a:pPr>
                      <a:r>
                        <a:rPr lang="ru-RU" sz="1600">
                          <a:solidFill>
                            <a:schemeClr val="tx1"/>
                          </a:solidFill>
                          <a:effectLst/>
                        </a:rPr>
                        <a:t>Если и подлежащее, и сказуемое выражены сущ. в Им.п.  (связка отсутствует).</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tc>
                  <a:txBody>
                    <a:bodyPr/>
                    <a:lstStyle/>
                    <a:p>
                      <a:pPr>
                        <a:lnSpc>
                          <a:spcPct val="107000"/>
                        </a:lnSpc>
                        <a:spcAft>
                          <a:spcPct val="0"/>
                        </a:spcAft>
                      </a:pPr>
                      <a:r>
                        <a:rPr lang="ru-RU" sz="1600">
                          <a:effectLst/>
                        </a:rPr>
                        <a:t>Учение – свет. (сущ. Им.п.+сущ. Им.п.)</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extLst>
                  <a:ext uri="{0D108BD9-81ED-4DB2-BD59-A6C34878D82A}">
                    <a16:rowId xmlns:a16="http://schemas.microsoft.com/office/drawing/2014/main" val="3639394177"/>
                  </a:ext>
                </a:extLst>
              </a:tr>
              <a:tr h="1161235">
                <a:tc>
                  <a:txBody>
                    <a:bodyPr/>
                    <a:lstStyle/>
                    <a:p>
                      <a:pPr>
                        <a:lnSpc>
                          <a:spcPct val="107000"/>
                        </a:lnSpc>
                        <a:spcAft>
                          <a:spcPct val="0"/>
                        </a:spcAft>
                      </a:pPr>
                      <a:r>
                        <a:rPr lang="ru-RU" sz="1600">
                          <a:solidFill>
                            <a:schemeClr val="tx1"/>
                          </a:solidFill>
                          <a:effectLst/>
                        </a:rPr>
                        <a:t>Если и подлежащее, и сказуемое выражены числ. (или словосочетанием с числ.), а также если числ. выражен один из главных членов. </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tc>
                  <a:txBody>
                    <a:bodyPr/>
                    <a:lstStyle/>
                    <a:p>
                      <a:pPr>
                        <a:lnSpc>
                          <a:spcPct val="107000"/>
                        </a:lnSpc>
                        <a:spcAft>
                          <a:spcPct val="0"/>
                        </a:spcAft>
                      </a:pPr>
                      <a:r>
                        <a:rPr lang="ru-RU" sz="1600">
                          <a:effectLst/>
                        </a:rPr>
                        <a:t>Дважды два – четыре. (числ.+числ)</a:t>
                      </a:r>
                      <a:br>
                        <a:rPr lang="ru-RU" sz="1600">
                          <a:effectLst/>
                        </a:rPr>
                      </a:br>
                      <a:r>
                        <a:rPr lang="ru-RU" sz="1600">
                          <a:effectLst/>
                        </a:rPr>
                        <a:t>Большая Медведица – это семь ярких звёзд. (сущ. Им.п.+числ.)</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extLst>
                  <a:ext uri="{0D108BD9-81ED-4DB2-BD59-A6C34878D82A}">
                    <a16:rowId xmlns:a16="http://schemas.microsoft.com/office/drawing/2014/main" val="2276498896"/>
                  </a:ext>
                </a:extLst>
              </a:tr>
              <a:tr h="802839">
                <a:tc>
                  <a:txBody>
                    <a:bodyPr/>
                    <a:lstStyle/>
                    <a:p>
                      <a:pPr>
                        <a:lnSpc>
                          <a:spcPct val="107000"/>
                        </a:lnSpc>
                        <a:spcAft>
                          <a:spcPct val="0"/>
                        </a:spcAft>
                      </a:pPr>
                      <a:r>
                        <a:rPr lang="ru-RU" sz="1600">
                          <a:solidFill>
                            <a:schemeClr val="tx1"/>
                          </a:solidFill>
                          <a:effectLst/>
                        </a:rPr>
                        <a:t>Если и подлежащее, и сказуемое выражены инфинитивом (или инфинитивом выражен только один главный член).</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tc>
                  <a:txBody>
                    <a:bodyPr/>
                    <a:lstStyle/>
                    <a:p>
                      <a:pPr>
                        <a:lnSpc>
                          <a:spcPct val="107000"/>
                        </a:lnSpc>
                        <a:spcAft>
                          <a:spcPct val="0"/>
                        </a:spcAft>
                      </a:pPr>
                      <a:r>
                        <a:rPr lang="ru-RU" sz="1600">
                          <a:effectLst/>
                        </a:rPr>
                        <a:t>Знать три языка – ненужная роскошь. (инф.+инф.)</a:t>
                      </a:r>
                      <a:br>
                        <a:rPr lang="ru-RU" sz="1600">
                          <a:effectLst/>
                        </a:rPr>
                      </a:br>
                      <a:r>
                        <a:rPr lang="ru-RU" sz="1600">
                          <a:effectLst/>
                        </a:rPr>
                        <a:t>Ни с чем не сравнимое чувство – слышать их. (сущ. Им.п.+инф.)</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extLst>
                  <a:ext uri="{0D108BD9-81ED-4DB2-BD59-A6C34878D82A}">
                    <a16:rowId xmlns:a16="http://schemas.microsoft.com/office/drawing/2014/main" val="528020388"/>
                  </a:ext>
                </a:extLst>
              </a:tr>
              <a:tr h="802644">
                <a:tc>
                  <a:txBody>
                    <a:bodyPr/>
                    <a:lstStyle/>
                    <a:p>
                      <a:pPr>
                        <a:lnSpc>
                          <a:spcPct val="107000"/>
                        </a:lnSpc>
                        <a:spcAft>
                          <a:spcPct val="0"/>
                        </a:spcAft>
                      </a:pPr>
                      <a:r>
                        <a:rPr lang="ru-RU" sz="1600">
                          <a:solidFill>
                            <a:schemeClr val="tx1"/>
                          </a:solidFill>
                          <a:effectLst/>
                        </a:rPr>
                        <a:t>Перед сказуемым, присоединяемым к подлежащему словами вот, это, значит, это есть, это значит.</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tc>
                  <a:txBody>
                    <a:bodyPr/>
                    <a:lstStyle/>
                    <a:p>
                      <a:pPr>
                        <a:lnSpc>
                          <a:spcPct val="107000"/>
                        </a:lnSpc>
                        <a:spcAft>
                          <a:spcPct val="0"/>
                        </a:spcAft>
                      </a:pPr>
                      <a:r>
                        <a:rPr lang="ru-RU" sz="1600">
                          <a:effectLst/>
                        </a:rPr>
                        <a:t>Изъять милосердие – значит лишить человека одного из важнейших проявлений нравственности.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extLst>
                  <a:ext uri="{0D108BD9-81ED-4DB2-BD59-A6C34878D82A}">
                    <a16:rowId xmlns:a16="http://schemas.microsoft.com/office/drawing/2014/main" val="2245836307"/>
                  </a:ext>
                </a:extLst>
              </a:tr>
              <a:tr h="535659">
                <a:tc>
                  <a:txBody>
                    <a:bodyPr/>
                    <a:lstStyle/>
                    <a:p>
                      <a:pPr>
                        <a:lnSpc>
                          <a:spcPct val="107000"/>
                        </a:lnSpc>
                        <a:spcAft>
                          <a:spcPct val="0"/>
                        </a:spcAft>
                      </a:pPr>
                      <a:r>
                        <a:rPr lang="ru-RU" sz="1600">
                          <a:solidFill>
                            <a:schemeClr val="tx1"/>
                          </a:solidFill>
                          <a:effectLst/>
                        </a:rPr>
                        <a:t>Если сказуемое выражено фразеологическим оборотом.</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tc>
                  <a:txBody>
                    <a:bodyPr/>
                    <a:lstStyle/>
                    <a:p>
                      <a:pPr>
                        <a:lnSpc>
                          <a:spcPct val="107000"/>
                        </a:lnSpc>
                        <a:spcAft>
                          <a:spcPct val="0"/>
                        </a:spcAft>
                      </a:pPr>
                      <a:r>
                        <a:rPr lang="ru-RU" sz="1600">
                          <a:effectLst/>
                        </a:rPr>
                        <a:t>Пирог – пальчики оближешь.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extLst>
                  <a:ext uri="{0D108BD9-81ED-4DB2-BD59-A6C34878D82A}">
                    <a16:rowId xmlns:a16="http://schemas.microsoft.com/office/drawing/2014/main" val="78752042"/>
                  </a:ext>
                </a:extLst>
              </a:tr>
            </a:tbl>
          </a:graphicData>
        </a:graphic>
      </p:graphicFrame>
    </p:spTree>
    <p:extLst>
      <p:ext uri="{BB962C8B-B14F-4D97-AF65-F5344CB8AC3E}">
        <p14:creationId xmlns:p14="http://schemas.microsoft.com/office/powerpoint/2010/main" val="3242947049"/>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965199" y="18056"/>
            <a:ext cx="10701867" cy="947873"/>
          </a:xfrm>
        </p:spPr>
        <p:txBody>
          <a:bodyPr>
            <a:normAutofit/>
          </a:bodyPr>
          <a:lstStyle/>
          <a:p>
            <a:r>
              <a:rPr lang="ru-RU" b="1"/>
              <a:t>Тире между подлежащим и сказуемым</a:t>
            </a:r>
            <a:endParaRPr lang="ru-RU" sz="3200"/>
          </a:p>
        </p:txBody>
      </p:sp>
      <p:sp>
        <p:nvSpPr>
          <p:cNvPr id="3" name="Текст 2"/>
          <p:cNvSpPr>
            <a:spLocks noGrp="1"/>
          </p:cNvSpPr>
          <p:nvPr>
            <p:ph type="body" idx="1"/>
          </p:nvPr>
        </p:nvSpPr>
        <p:spPr>
          <a:xfrm>
            <a:off x="1807536" y="2030819"/>
            <a:ext cx="9697076" cy="4423144"/>
          </a:xfrm>
        </p:spPr>
        <p:txBody>
          <a:bodyPr>
            <a:normAutofit/>
          </a:bodyPr>
          <a:lstStyle/>
          <a:p>
            <a:endParaRPr lang="ru-RU"/>
          </a:p>
          <a:p>
            <a:endParaRPr lang="ru-RU"/>
          </a:p>
        </p:txBody>
      </p:sp>
      <p:graphicFrame>
        <p:nvGraphicFramePr>
          <p:cNvPr id="4" name="Таблица 3">
            <a:extLst>
              <a:ext uri="{FF2B5EF4-FFF2-40B4-BE49-F238E27FC236}">
                <a16:creationId xmlns:a16="http://schemas.microsoft.com/office/drawing/2014/main" id="{A35E291F-1B14-4726-89D4-1C48CA4A8F6A}"/>
              </a:ext>
            </a:extLst>
          </p:cNvPr>
          <p:cNvGraphicFramePr>
            <a:graphicFrameLocks noGrp="1"/>
          </p:cNvGraphicFramePr>
          <p:nvPr>
            <p:extLst>
              <p:ext uri="{D42A27DB-BD31-4B8C-83A1-F6EECF244321}">
                <p14:modId xmlns:p14="http://schemas.microsoft.com/office/powerpoint/2010/main" val="2314780029"/>
              </p:ext>
            </p:extLst>
          </p:nvPr>
        </p:nvGraphicFramePr>
        <p:xfrm>
          <a:off x="687388" y="1168624"/>
          <a:ext cx="10979678" cy="5462677"/>
        </p:xfrm>
        <a:graphic>
          <a:graphicData uri="http://schemas.openxmlformats.org/drawingml/2006/table">
            <a:tbl>
              <a:tblPr firstRow="1" firstCol="1" bandRow="1">
                <a:tableStyleId>{5C22544A-7EE6-4342-B048-85BDC9FD1C3A}</a:tableStyleId>
              </a:tblPr>
              <a:tblGrid>
                <a:gridCol w="5489839">
                  <a:extLst>
                    <a:ext uri="{9D8B030D-6E8A-4147-A177-3AD203B41FA5}">
                      <a16:colId xmlns:a16="http://schemas.microsoft.com/office/drawing/2014/main" val="964648206"/>
                    </a:ext>
                  </a:extLst>
                </a:gridCol>
                <a:gridCol w="5489839">
                  <a:extLst>
                    <a:ext uri="{9D8B030D-6E8A-4147-A177-3AD203B41FA5}">
                      <a16:colId xmlns:a16="http://schemas.microsoft.com/office/drawing/2014/main" val="2115603024"/>
                    </a:ext>
                  </a:extLst>
                </a:gridCol>
              </a:tblGrid>
              <a:tr h="465277">
                <a:tc>
                  <a:txBody>
                    <a:bodyPr/>
                    <a:lstStyle/>
                    <a:p>
                      <a:pPr algn="ctr">
                        <a:lnSpc>
                          <a:spcPct val="107000"/>
                        </a:lnSpc>
                        <a:spcAft>
                          <a:spcPct val="0"/>
                        </a:spcAft>
                      </a:pPr>
                      <a:r>
                        <a:rPr lang="ru-RU" sz="1800">
                          <a:effectLst/>
                        </a:rPr>
                        <a:t>ТИРЕ НЕ СТАВИТСЯ:</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ct val="0"/>
                        </a:spcAft>
                      </a:pPr>
                      <a:r>
                        <a:rPr lang="ru-RU" sz="1800">
                          <a:effectLst/>
                        </a:rPr>
                        <a:t>ПРИМЕРЫ</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extLst>
                  <a:ext uri="{0D108BD9-81ED-4DB2-BD59-A6C34878D82A}">
                    <a16:rowId xmlns:a16="http://schemas.microsoft.com/office/drawing/2014/main" val="3116725307"/>
                  </a:ext>
                </a:extLst>
              </a:tr>
              <a:tr h="572883">
                <a:tc>
                  <a:txBody>
                    <a:bodyPr/>
                    <a:lstStyle/>
                    <a:p>
                      <a:pPr>
                        <a:lnSpc>
                          <a:spcPct val="107000"/>
                        </a:lnSpc>
                        <a:spcAft>
                          <a:spcPct val="0"/>
                        </a:spcAft>
                      </a:pPr>
                      <a:r>
                        <a:rPr lang="ru-RU" sz="1800">
                          <a:solidFill>
                            <a:schemeClr val="tx1"/>
                          </a:solidFill>
                          <a:effectLst/>
                        </a:rPr>
                        <a:t>Если подлежащее выражено личным местоимением.</a:t>
                      </a:r>
                      <a:endParaRPr lang="ru-RU"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tc>
                  <a:txBody>
                    <a:bodyPr/>
                    <a:lstStyle/>
                    <a:p>
                      <a:pPr>
                        <a:lnSpc>
                          <a:spcPct val="107000"/>
                        </a:lnSpc>
                        <a:spcAft>
                          <a:spcPct val="0"/>
                        </a:spcAft>
                      </a:pPr>
                      <a:r>
                        <a:rPr lang="ru-RU" sz="1800">
                          <a:effectLst/>
                        </a:rPr>
                        <a:t>Я честный человек.</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extLst>
                  <a:ext uri="{0D108BD9-81ED-4DB2-BD59-A6C34878D82A}">
                    <a16:rowId xmlns:a16="http://schemas.microsoft.com/office/drawing/2014/main" val="2738386973"/>
                  </a:ext>
                </a:extLst>
              </a:tr>
              <a:tr h="918637">
                <a:tc>
                  <a:txBody>
                    <a:bodyPr/>
                    <a:lstStyle/>
                    <a:p>
                      <a:pPr>
                        <a:lnSpc>
                          <a:spcPct val="107000"/>
                        </a:lnSpc>
                        <a:spcAft>
                          <a:spcPct val="0"/>
                        </a:spcAft>
                      </a:pPr>
                      <a:r>
                        <a:rPr lang="ru-RU" sz="1800">
                          <a:solidFill>
                            <a:schemeClr val="tx1"/>
                          </a:solidFill>
                          <a:effectLst/>
                        </a:rPr>
                        <a:t>Если перед сказуемым (сущ. или числ.) есть отрицательная частице НЕ*.</a:t>
                      </a:r>
                      <a:endParaRPr lang="ru-RU"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tc>
                  <a:txBody>
                    <a:bodyPr/>
                    <a:lstStyle/>
                    <a:p>
                      <a:pPr>
                        <a:lnSpc>
                          <a:spcPct val="107000"/>
                        </a:lnSpc>
                        <a:spcAft>
                          <a:spcPct val="0"/>
                        </a:spcAft>
                      </a:pPr>
                      <a:r>
                        <a:rPr lang="ru-RU" sz="1800">
                          <a:effectLst/>
                        </a:rPr>
                        <a:t>Кто может сказать, что дважды два не четыре.</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extLst>
                  <a:ext uri="{0D108BD9-81ED-4DB2-BD59-A6C34878D82A}">
                    <a16:rowId xmlns:a16="http://schemas.microsoft.com/office/drawing/2014/main" val="4035879191"/>
                  </a:ext>
                </a:extLst>
              </a:tr>
              <a:tr h="918637">
                <a:tc gridSpan="2">
                  <a:txBody>
                    <a:bodyPr/>
                    <a:lstStyle/>
                    <a:p>
                      <a:pPr>
                        <a:lnSpc>
                          <a:spcPct val="107000"/>
                        </a:lnSpc>
                        <a:spcAft>
                          <a:spcPct val="0"/>
                        </a:spcAft>
                      </a:pPr>
                      <a:r>
                        <a:rPr lang="ru-RU" sz="1800">
                          <a:solidFill>
                            <a:schemeClr val="tx1"/>
                          </a:solidFill>
                          <a:effectLst/>
                        </a:rPr>
                        <a:t>* Наличие частицы НЕ перед сказуемым-инфинитивом не влияет на постановку тире. Ср. Бедность </a:t>
                      </a:r>
                      <a:r>
                        <a:rPr lang="ru-RU" sz="1800" u="sng">
                          <a:solidFill>
                            <a:schemeClr val="tx1"/>
                          </a:solidFill>
                          <a:effectLst/>
                        </a:rPr>
                        <a:t>не</a:t>
                      </a:r>
                      <a:r>
                        <a:rPr lang="ru-RU" sz="1800">
                          <a:solidFill>
                            <a:schemeClr val="tx1"/>
                          </a:solidFill>
                          <a:effectLst/>
                        </a:rPr>
                        <a:t> порок. Но! Жизнь пройти – </a:t>
                      </a:r>
                      <a:r>
                        <a:rPr lang="ru-RU" sz="1800" u="sng">
                          <a:solidFill>
                            <a:schemeClr val="tx1"/>
                          </a:solidFill>
                          <a:effectLst/>
                        </a:rPr>
                        <a:t>не</a:t>
                      </a:r>
                      <a:r>
                        <a:rPr lang="ru-RU" sz="1800">
                          <a:solidFill>
                            <a:schemeClr val="tx1"/>
                          </a:solidFill>
                          <a:effectLst/>
                        </a:rPr>
                        <a:t> поле перейти.</a:t>
                      </a:r>
                      <a:endParaRPr lang="ru-RU"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tc hMerge="1">
                  <a:txBody>
                    <a:bodyPr/>
                    <a:lstStyle/>
                    <a:p>
                      <a:endParaRPr lang="ru-RU"/>
                    </a:p>
                  </a:txBody>
                  <a:tcPr/>
                </a:tc>
                <a:extLst>
                  <a:ext uri="{0D108BD9-81ED-4DB2-BD59-A6C34878D82A}">
                    <a16:rowId xmlns:a16="http://schemas.microsoft.com/office/drawing/2014/main" val="3114811437"/>
                  </a:ext>
                </a:extLst>
              </a:tr>
              <a:tr h="572883">
                <a:tc>
                  <a:txBody>
                    <a:bodyPr/>
                    <a:lstStyle/>
                    <a:p>
                      <a:pPr>
                        <a:lnSpc>
                          <a:spcPct val="107000"/>
                        </a:lnSpc>
                        <a:spcAft>
                          <a:spcPct val="0"/>
                        </a:spcAft>
                      </a:pPr>
                      <a:r>
                        <a:rPr lang="ru-RU" sz="1800">
                          <a:solidFill>
                            <a:schemeClr val="tx1"/>
                          </a:solidFill>
                          <a:effectLst/>
                        </a:rPr>
                        <a:t>Если сказуемое выражено прилагательным, причастием.</a:t>
                      </a:r>
                      <a:endParaRPr lang="ru-RU"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nchor="ctr">
                    <a:solidFill>
                      <a:schemeClr val="bg1">
                        <a:lumMod val="65000"/>
                      </a:schemeClr>
                    </a:solidFill>
                  </a:tcPr>
                </a:tc>
                <a:tc>
                  <a:txBody>
                    <a:bodyPr/>
                    <a:lstStyle/>
                    <a:p>
                      <a:pPr>
                        <a:lnSpc>
                          <a:spcPct val="107000"/>
                        </a:lnSpc>
                        <a:spcAft>
                          <a:spcPct val="0"/>
                        </a:spcAft>
                      </a:pPr>
                      <a:r>
                        <a:rPr lang="ru-RU" sz="1800">
                          <a:effectLst/>
                        </a:rPr>
                        <a:t>Жизнь прекрасна и удивительна.</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nchor="ctr">
                    <a:solidFill>
                      <a:schemeClr val="bg1">
                        <a:lumMod val="65000"/>
                      </a:schemeClr>
                    </a:solidFill>
                  </a:tcPr>
                </a:tc>
                <a:extLst>
                  <a:ext uri="{0D108BD9-81ED-4DB2-BD59-A6C34878D82A}">
                    <a16:rowId xmlns:a16="http://schemas.microsoft.com/office/drawing/2014/main" val="3782288407"/>
                  </a:ext>
                </a:extLst>
              </a:tr>
              <a:tr h="1955556">
                <a:tc>
                  <a:txBody>
                    <a:bodyPr/>
                    <a:lstStyle/>
                    <a:p>
                      <a:pPr>
                        <a:lnSpc>
                          <a:spcPct val="107000"/>
                        </a:lnSpc>
                        <a:spcAft>
                          <a:spcPct val="0"/>
                        </a:spcAft>
                      </a:pPr>
                      <a:r>
                        <a:rPr lang="ru-RU" sz="1800">
                          <a:solidFill>
                            <a:schemeClr val="tx1"/>
                          </a:solidFill>
                          <a:effectLst/>
                        </a:rPr>
                        <a:t>Если перед сказуемым стоит сравнительный союз, частица или вводное слово (как, как будто, словно, точно, вроде как, лишь, только, конечно и т.п.)</a:t>
                      </a:r>
                      <a:endParaRPr lang="ru-RU"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tc>
                  <a:txBody>
                    <a:bodyPr/>
                    <a:lstStyle/>
                    <a:p>
                      <a:pPr>
                        <a:lnSpc>
                          <a:spcPct val="107000"/>
                        </a:lnSpc>
                        <a:spcAft>
                          <a:spcPct val="0"/>
                        </a:spcAft>
                      </a:pPr>
                      <a:r>
                        <a:rPr lang="ru-RU" sz="1800">
                          <a:effectLst/>
                        </a:rPr>
                        <a:t>Пруд как блестящая сталь.</a:t>
                      </a:r>
                      <a:br>
                        <a:rPr lang="ru-RU" sz="1800">
                          <a:effectLst/>
                        </a:rPr>
                      </a:br>
                      <a:r>
                        <a:rPr lang="ru-RU" sz="1800">
                          <a:effectLst/>
                        </a:rPr>
                        <a:t>Грач, конечно, птица умная, но голоса у нее нет.</a:t>
                      </a:r>
                      <a:br>
                        <a:rPr lang="ru-RU" sz="1800">
                          <a:effectLst/>
                        </a:rPr>
                      </a:br>
                      <a:r>
                        <a:rPr lang="ru-RU" sz="1800">
                          <a:effectLst/>
                        </a:rPr>
                        <a:t>Москва теперь порт пяти морей.</a:t>
                      </a:r>
                      <a:br>
                        <a:rPr lang="ru-RU" sz="1800">
                          <a:effectLst/>
                        </a:rPr>
                      </a:br>
                      <a:r>
                        <a:rPr lang="ru-RU" sz="1800">
                          <a:effectLst/>
                        </a:rPr>
                        <a:t>Этот ручей лишь начало реки.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nchor="ctr">
                    <a:solidFill>
                      <a:schemeClr val="bg1">
                        <a:lumMod val="65000"/>
                      </a:schemeClr>
                    </a:solidFill>
                  </a:tcPr>
                </a:tc>
                <a:extLst>
                  <a:ext uri="{0D108BD9-81ED-4DB2-BD59-A6C34878D82A}">
                    <a16:rowId xmlns:a16="http://schemas.microsoft.com/office/drawing/2014/main" val="1483926382"/>
                  </a:ext>
                </a:extLst>
              </a:tr>
            </a:tbl>
          </a:graphicData>
        </a:graphic>
      </p:graphicFrame>
    </p:spTree>
    <p:extLst>
      <p:ext uri="{BB962C8B-B14F-4D97-AF65-F5344CB8AC3E}">
        <p14:creationId xmlns:p14="http://schemas.microsoft.com/office/powerpoint/2010/main" val="2528618147"/>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860698" y="2756"/>
            <a:ext cx="8915399" cy="830847"/>
          </a:xfrm>
        </p:spPr>
        <p:txBody>
          <a:bodyPr/>
          <a:lstStyle/>
          <a:p>
            <a:pPr algn="ctr"/>
            <a:r>
              <a:rPr lang="ru-RU" b="1"/>
              <a:t>Знаки препинания при ОЧП</a:t>
            </a:r>
          </a:p>
        </p:txBody>
      </p:sp>
      <p:sp>
        <p:nvSpPr>
          <p:cNvPr id="3" name="Текст 2"/>
          <p:cNvSpPr>
            <a:spLocks noGrp="1"/>
          </p:cNvSpPr>
          <p:nvPr>
            <p:ph type="body" idx="1"/>
          </p:nvPr>
        </p:nvSpPr>
        <p:spPr>
          <a:xfrm>
            <a:off x="677332" y="982133"/>
            <a:ext cx="11514668" cy="5737644"/>
          </a:xfrm>
        </p:spPr>
        <p:txBody>
          <a:bodyPr>
            <a:normAutofit/>
          </a:bodyPr>
          <a:lstStyle/>
          <a:p>
            <a:endParaRPr lang="ru-RU" sz="2800">
              <a:solidFill>
                <a:schemeClr val="tx1"/>
              </a:solidFill>
            </a:endParaRPr>
          </a:p>
        </p:txBody>
      </p:sp>
      <p:graphicFrame>
        <p:nvGraphicFramePr>
          <p:cNvPr id="4" name="Таблица 3">
            <a:extLst>
              <a:ext uri="{FF2B5EF4-FFF2-40B4-BE49-F238E27FC236}">
                <a16:creationId xmlns:a16="http://schemas.microsoft.com/office/drawing/2014/main" id="{0A691782-DCE1-4EDD-9F43-0FB4BA27B8D4}"/>
              </a:ext>
            </a:extLst>
          </p:cNvPr>
          <p:cNvGraphicFramePr>
            <a:graphicFrameLocks noGrp="1"/>
          </p:cNvGraphicFramePr>
          <p:nvPr>
            <p:extLst>
              <p:ext uri="{D42A27DB-BD31-4B8C-83A1-F6EECF244321}">
                <p14:modId xmlns:p14="http://schemas.microsoft.com/office/powerpoint/2010/main" val="2971685563"/>
              </p:ext>
            </p:extLst>
          </p:nvPr>
        </p:nvGraphicFramePr>
        <p:xfrm>
          <a:off x="677333" y="982133"/>
          <a:ext cx="11125200" cy="5096952"/>
        </p:xfrm>
        <a:graphic>
          <a:graphicData uri="http://schemas.openxmlformats.org/drawingml/2006/table">
            <a:tbl>
              <a:tblPr firstRow="1" firstCol="1" bandRow="1">
                <a:tableStyleId>{5C22544A-7EE6-4342-B048-85BDC9FD1C3A}</a:tableStyleId>
              </a:tblPr>
              <a:tblGrid>
                <a:gridCol w="5503334">
                  <a:extLst>
                    <a:ext uri="{9D8B030D-6E8A-4147-A177-3AD203B41FA5}">
                      <a16:colId xmlns:a16="http://schemas.microsoft.com/office/drawing/2014/main" val="1132396345"/>
                    </a:ext>
                  </a:extLst>
                </a:gridCol>
                <a:gridCol w="5621866">
                  <a:extLst>
                    <a:ext uri="{9D8B030D-6E8A-4147-A177-3AD203B41FA5}">
                      <a16:colId xmlns:a16="http://schemas.microsoft.com/office/drawing/2014/main" val="3427766291"/>
                    </a:ext>
                  </a:extLst>
                </a:gridCol>
              </a:tblGrid>
              <a:tr h="354106">
                <a:tc>
                  <a:txBody>
                    <a:bodyPr/>
                    <a:lstStyle/>
                    <a:p>
                      <a:pPr algn="ctr">
                        <a:lnSpc>
                          <a:spcPct val="107000"/>
                        </a:lnSpc>
                        <a:spcAft>
                          <a:spcPct val="0"/>
                        </a:spcAft>
                      </a:pPr>
                      <a:r>
                        <a:rPr lang="ru-RU" sz="1600">
                          <a:effectLst/>
                        </a:rPr>
                        <a:t>ЗАПЯТАЯ СТАВИТСЯ:</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ct val="0"/>
                        </a:spcAft>
                      </a:pPr>
                      <a:r>
                        <a:rPr lang="ru-RU" sz="1600">
                          <a:effectLst/>
                        </a:rPr>
                        <a:t>ПРИМЕРЫ</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extLst>
                  <a:ext uri="{0D108BD9-81ED-4DB2-BD59-A6C34878D82A}">
                    <a16:rowId xmlns:a16="http://schemas.microsoft.com/office/drawing/2014/main" val="1077817095"/>
                  </a:ext>
                </a:extLst>
              </a:tr>
              <a:tr h="354329">
                <a:tc>
                  <a:txBody>
                    <a:bodyPr/>
                    <a:lstStyle/>
                    <a:p>
                      <a:pPr>
                        <a:lnSpc>
                          <a:spcPct val="107000"/>
                        </a:lnSpc>
                        <a:spcAft>
                          <a:spcPct val="0"/>
                        </a:spcAft>
                      </a:pPr>
                      <a:r>
                        <a:rPr lang="ru-RU" sz="1600">
                          <a:solidFill>
                            <a:schemeClr val="tx1"/>
                          </a:solidFill>
                          <a:effectLst/>
                        </a:rPr>
                        <a:t>Если несколько однородных членов не соединены союзами. </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tc>
                  <a:txBody>
                    <a:bodyPr/>
                    <a:lstStyle/>
                    <a:p>
                      <a:pPr>
                        <a:lnSpc>
                          <a:spcPct val="107000"/>
                        </a:lnSpc>
                        <a:spcAft>
                          <a:spcPct val="0"/>
                        </a:spcAft>
                      </a:pPr>
                      <a:r>
                        <a:rPr lang="ru-RU" sz="1600">
                          <a:effectLst/>
                        </a:rPr>
                        <a:t>После обеда он сидел на балконе, держал на коленях книгу.</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extLst>
                  <a:ext uri="{0D108BD9-81ED-4DB2-BD59-A6C34878D82A}">
                    <a16:rowId xmlns:a16="http://schemas.microsoft.com/office/drawing/2014/main" val="2669218332"/>
                  </a:ext>
                </a:extLst>
              </a:tr>
              <a:tr h="1044403">
                <a:tc>
                  <a:txBody>
                    <a:bodyPr/>
                    <a:lstStyle/>
                    <a:p>
                      <a:pPr>
                        <a:lnSpc>
                          <a:spcPct val="107000"/>
                        </a:lnSpc>
                        <a:spcAft>
                          <a:spcPct val="0"/>
                        </a:spcAft>
                      </a:pPr>
                      <a:r>
                        <a:rPr lang="ru-RU" sz="1600">
                          <a:solidFill>
                            <a:schemeClr val="tx1"/>
                          </a:solidFill>
                          <a:effectLst/>
                        </a:rPr>
                        <a:t>Если между однородными членами есть противительные (а, но, да (в знач. но), однако, зато) или присоединительные (а также, а то и) союзы.</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tc>
                  <a:txBody>
                    <a:bodyPr/>
                    <a:lstStyle/>
                    <a:p>
                      <a:pPr>
                        <a:lnSpc>
                          <a:spcPct val="107000"/>
                        </a:lnSpc>
                        <a:spcAft>
                          <a:spcPct val="0"/>
                        </a:spcAft>
                      </a:pPr>
                      <a:r>
                        <a:rPr lang="ru-RU" sz="1600">
                          <a:effectLst/>
                        </a:rPr>
                        <a:t>Ребёнок был резв, но мил.</a:t>
                      </a:r>
                      <a:br>
                        <a:rPr lang="ru-RU" sz="1600">
                          <a:effectLst/>
                        </a:rPr>
                      </a:br>
                      <a:r>
                        <a:rPr lang="ru-RU" sz="1600">
                          <a:effectLst/>
                        </a:rPr>
                        <a:t>Мал, да удал.</a:t>
                      </a:r>
                      <a:br>
                        <a:rPr lang="ru-RU" sz="1600">
                          <a:effectLst/>
                        </a:rPr>
                      </a:br>
                      <a:r>
                        <a:rPr lang="ru-RU" sz="1600">
                          <a:effectLst/>
                        </a:rPr>
                        <a:t>Он знает немецкий, а также французский язык.</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extLst>
                  <a:ext uri="{0D108BD9-81ED-4DB2-BD59-A6C34878D82A}">
                    <a16:rowId xmlns:a16="http://schemas.microsoft.com/office/drawing/2014/main" val="3890616837"/>
                  </a:ext>
                </a:extLst>
              </a:tr>
              <a:tr h="1389215">
                <a:tc>
                  <a:txBody>
                    <a:bodyPr/>
                    <a:lstStyle/>
                    <a:p>
                      <a:pPr>
                        <a:lnSpc>
                          <a:spcPct val="107000"/>
                        </a:lnSpc>
                        <a:spcAft>
                          <a:spcPct val="0"/>
                        </a:spcAft>
                      </a:pPr>
                      <a:r>
                        <a:rPr lang="ru-RU" sz="1600">
                          <a:solidFill>
                            <a:schemeClr val="tx1"/>
                          </a:solidFill>
                          <a:effectLst/>
                        </a:rPr>
                        <a:t>Если однородные члены соединены повторяющимися союзами: и…и..и, ни..ни…ни, то..то..то и др.</a:t>
                      </a:r>
                      <a:br>
                        <a:rPr lang="ru-RU" sz="1600">
                          <a:solidFill>
                            <a:schemeClr val="tx1"/>
                          </a:solidFill>
                          <a:effectLst/>
                        </a:rPr>
                      </a:br>
                      <a:br>
                        <a:rPr lang="ru-RU" sz="1600">
                          <a:solidFill>
                            <a:schemeClr val="tx1"/>
                          </a:solidFill>
                          <a:effectLst/>
                        </a:rPr>
                      </a:br>
                      <a:r>
                        <a:rPr lang="ru-RU" sz="1600">
                          <a:solidFill>
                            <a:schemeClr val="tx1"/>
                          </a:solidFill>
                          <a:effectLst/>
                        </a:rPr>
                        <a:t>* запятая ставится, даже если первый союз опущен:</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tc>
                  <a:txBody>
                    <a:bodyPr/>
                    <a:lstStyle/>
                    <a:p>
                      <a:pPr>
                        <a:lnSpc>
                          <a:spcPct val="107000"/>
                        </a:lnSpc>
                        <a:spcAft>
                          <a:spcPct val="0"/>
                        </a:spcAft>
                      </a:pPr>
                      <a:r>
                        <a:rPr lang="ru-RU" sz="1600">
                          <a:effectLst/>
                        </a:rPr>
                        <a:t>Не было ни бурных слов, ни пылких признаний, ни клятв.</a:t>
                      </a:r>
                      <a:br>
                        <a:rPr lang="ru-RU" sz="1600">
                          <a:effectLst/>
                        </a:rPr>
                      </a:br>
                      <a:br>
                        <a:rPr lang="ru-RU" sz="1600">
                          <a:effectLst/>
                        </a:rPr>
                      </a:br>
                      <a:r>
                        <a:rPr lang="ru-RU" sz="1600">
                          <a:effectLst/>
                        </a:rPr>
                        <a:t>* Горный поток </a:t>
                      </a:r>
                      <a:r>
                        <a:rPr lang="ru-RU" sz="1600" strike="sngStrike">
                          <a:effectLst/>
                        </a:rPr>
                        <a:t>и</a:t>
                      </a:r>
                      <a:r>
                        <a:rPr lang="ru-RU" sz="1600">
                          <a:effectLst/>
                        </a:rPr>
                        <a:t> шумел, и пенился, и бился о скалы.</a:t>
                      </a:r>
                      <a:br>
                        <a:rPr lang="ru-RU" sz="1600">
                          <a:effectLst/>
                        </a:rPr>
                      </a:b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extLst>
                  <a:ext uri="{0D108BD9-81ED-4DB2-BD59-A6C34878D82A}">
                    <a16:rowId xmlns:a16="http://schemas.microsoft.com/office/drawing/2014/main" val="3436487678"/>
                  </a:ext>
                </a:extLst>
              </a:tr>
              <a:tr h="1389215">
                <a:tc>
                  <a:txBody>
                    <a:bodyPr/>
                    <a:lstStyle/>
                    <a:p>
                      <a:pPr>
                        <a:lnSpc>
                          <a:spcPct val="107000"/>
                        </a:lnSpc>
                        <a:spcAft>
                          <a:spcPct val="0"/>
                        </a:spcAft>
                      </a:pPr>
                      <a:r>
                        <a:rPr lang="ru-RU" sz="1600">
                          <a:solidFill>
                            <a:schemeClr val="tx1"/>
                          </a:solidFill>
                          <a:effectLst/>
                        </a:rPr>
                        <a:t>Если однородные члены соединены двойным союзом, запятая ставится перед второй частью союза: как…,так и; не только…,но и; не столько…, сколько; насколько…,настолько; хотя и…,но; если не …, то; не то что…,но; не то чтобы…,а; не только не…,а; скорее…,чем; </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tc>
                  <a:txBody>
                    <a:bodyPr/>
                    <a:lstStyle/>
                    <a:p>
                      <a:pPr>
                        <a:lnSpc>
                          <a:spcPct val="107000"/>
                        </a:lnSpc>
                        <a:spcAft>
                          <a:spcPct val="0"/>
                        </a:spcAft>
                      </a:pPr>
                      <a:r>
                        <a:rPr lang="ru-RU" sz="1600">
                          <a:effectLst/>
                        </a:rPr>
                        <a:t>Он был не только удивлён, но и расстроен.</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extLst>
                  <a:ext uri="{0D108BD9-81ED-4DB2-BD59-A6C34878D82A}">
                    <a16:rowId xmlns:a16="http://schemas.microsoft.com/office/drawing/2014/main" val="2532979972"/>
                  </a:ext>
                </a:extLst>
              </a:tr>
            </a:tbl>
          </a:graphicData>
        </a:graphic>
      </p:graphicFrame>
      <p:graphicFrame>
        <p:nvGraphicFramePr>
          <p:cNvPr id="5" name="Таблица 4">
            <a:extLst>
              <a:ext uri="{FF2B5EF4-FFF2-40B4-BE49-F238E27FC236}">
                <a16:creationId xmlns:a16="http://schemas.microsoft.com/office/drawing/2014/main" id="{9F590B41-BDEA-4B15-A935-ABB8E52B3725}"/>
              </a:ext>
            </a:extLst>
          </p:cNvPr>
          <p:cNvGraphicFramePr>
            <a:graphicFrameLocks noGrp="1"/>
          </p:cNvGraphicFramePr>
          <p:nvPr>
            <p:extLst>
              <p:ext uri="{D42A27DB-BD31-4B8C-83A1-F6EECF244321}">
                <p14:modId xmlns:p14="http://schemas.microsoft.com/office/powerpoint/2010/main" val="808972867"/>
              </p:ext>
            </p:extLst>
          </p:nvPr>
        </p:nvGraphicFramePr>
        <p:xfrm>
          <a:off x="677333" y="5513401"/>
          <a:ext cx="11125199" cy="701132"/>
        </p:xfrm>
        <a:graphic>
          <a:graphicData uri="http://schemas.openxmlformats.org/drawingml/2006/table">
            <a:tbl>
              <a:tblPr firstRow="1" firstCol="1" bandRow="1">
                <a:tableStyleId>{5C22544A-7EE6-4342-B048-85BDC9FD1C3A}</a:tableStyleId>
              </a:tblPr>
              <a:tblGrid>
                <a:gridCol w="5520267">
                  <a:extLst>
                    <a:ext uri="{9D8B030D-6E8A-4147-A177-3AD203B41FA5}">
                      <a16:colId xmlns:a16="http://schemas.microsoft.com/office/drawing/2014/main" val="1289741024"/>
                    </a:ext>
                  </a:extLst>
                </a:gridCol>
                <a:gridCol w="5604932">
                  <a:extLst>
                    <a:ext uri="{9D8B030D-6E8A-4147-A177-3AD203B41FA5}">
                      <a16:colId xmlns:a16="http://schemas.microsoft.com/office/drawing/2014/main" val="2598626401"/>
                    </a:ext>
                  </a:extLst>
                </a:gridCol>
              </a:tblGrid>
              <a:tr h="701132">
                <a:tc>
                  <a:txBody>
                    <a:bodyPr/>
                    <a:lstStyle/>
                    <a:p>
                      <a:pPr>
                        <a:lnSpc>
                          <a:spcPct val="107000"/>
                        </a:lnSpc>
                        <a:spcAft>
                          <a:spcPct val="0"/>
                        </a:spcAft>
                      </a:pPr>
                      <a:r>
                        <a:rPr lang="ru-RU" sz="1600" b="1">
                          <a:solidFill>
                            <a:schemeClr val="tx1"/>
                          </a:solidFill>
                          <a:effectLst/>
                        </a:rPr>
                        <a:t>При попарном соединении однородных членов запятая ставится между парами.</a:t>
                      </a:r>
                      <a:endParaRPr lang="ru-RU"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tc>
                  <a:txBody>
                    <a:bodyPr/>
                    <a:lstStyle/>
                    <a:p>
                      <a:pPr>
                        <a:lnSpc>
                          <a:spcPct val="107000"/>
                        </a:lnSpc>
                        <a:spcAft>
                          <a:spcPct val="0"/>
                        </a:spcAft>
                      </a:pPr>
                      <a:r>
                        <a:rPr lang="ru-RU" sz="1600" b="0">
                          <a:solidFill>
                            <a:schemeClr val="tx1"/>
                          </a:solidFill>
                          <a:effectLst/>
                        </a:rPr>
                        <a:t>На столе лежали яблоки и груши, сливы и бананы.</a:t>
                      </a:r>
                      <a:endParaRPr lang="ru-RU"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solidFill>
                      <a:schemeClr val="bg1">
                        <a:lumMod val="65000"/>
                      </a:schemeClr>
                    </a:solidFill>
                  </a:tcPr>
                </a:tc>
                <a:extLst>
                  <a:ext uri="{0D108BD9-81ED-4DB2-BD59-A6C34878D82A}">
                    <a16:rowId xmlns:a16="http://schemas.microsoft.com/office/drawing/2014/main" val="1516503184"/>
                  </a:ext>
                </a:extLst>
              </a:tr>
            </a:tbl>
          </a:graphicData>
        </a:graphic>
      </p:graphicFrame>
    </p:spTree>
    <p:extLst>
      <p:ext uri="{BB962C8B-B14F-4D97-AF65-F5344CB8AC3E}">
        <p14:creationId xmlns:p14="http://schemas.microsoft.com/office/powerpoint/2010/main" val="1664450803"/>
      </p:ext>
    </p:extLst>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860698" y="127589"/>
            <a:ext cx="8915399" cy="830847"/>
          </a:xfrm>
        </p:spPr>
        <p:txBody>
          <a:bodyPr/>
          <a:lstStyle/>
          <a:p>
            <a:pPr algn="ctr"/>
            <a:r>
              <a:rPr lang="ru-RU" b="1"/>
              <a:t>Знаки препинания при ОЧП</a:t>
            </a:r>
            <a:endParaRPr lang="ru-RU"/>
          </a:p>
        </p:txBody>
      </p:sp>
      <p:sp>
        <p:nvSpPr>
          <p:cNvPr id="3" name="Текст 2"/>
          <p:cNvSpPr>
            <a:spLocks noGrp="1"/>
          </p:cNvSpPr>
          <p:nvPr>
            <p:ph type="body" idx="1"/>
          </p:nvPr>
        </p:nvSpPr>
        <p:spPr>
          <a:xfrm>
            <a:off x="1531088" y="1148317"/>
            <a:ext cx="10660912" cy="5571460"/>
          </a:xfrm>
        </p:spPr>
        <p:txBody>
          <a:bodyPr>
            <a:normAutofit/>
          </a:bodyPr>
          <a:lstStyle/>
          <a:p>
            <a:endParaRPr lang="ru-RU" sz="2800">
              <a:solidFill>
                <a:schemeClr val="tx1"/>
              </a:solidFill>
            </a:endParaRPr>
          </a:p>
        </p:txBody>
      </p:sp>
      <p:graphicFrame>
        <p:nvGraphicFramePr>
          <p:cNvPr id="4" name="Таблица 3">
            <a:extLst>
              <a:ext uri="{FF2B5EF4-FFF2-40B4-BE49-F238E27FC236}">
                <a16:creationId xmlns:a16="http://schemas.microsoft.com/office/drawing/2014/main" id="{05BDC242-DA47-4ECC-8C4E-305DE179DAB6}"/>
              </a:ext>
            </a:extLst>
          </p:cNvPr>
          <p:cNvGraphicFramePr>
            <a:graphicFrameLocks noGrp="1"/>
          </p:cNvGraphicFramePr>
          <p:nvPr>
            <p:extLst>
              <p:ext uri="{D42A27DB-BD31-4B8C-83A1-F6EECF244321}">
                <p14:modId xmlns:p14="http://schemas.microsoft.com/office/powerpoint/2010/main" val="919999514"/>
              </p:ext>
            </p:extLst>
          </p:nvPr>
        </p:nvGraphicFramePr>
        <p:xfrm>
          <a:off x="795867" y="1148317"/>
          <a:ext cx="10854266" cy="4879949"/>
        </p:xfrm>
        <a:graphic>
          <a:graphicData uri="http://schemas.openxmlformats.org/drawingml/2006/table">
            <a:tbl>
              <a:tblPr firstRow="1" firstCol="1" bandRow="1">
                <a:tableStyleId>{5C22544A-7EE6-4342-B048-85BDC9FD1C3A}</a:tableStyleId>
              </a:tblPr>
              <a:tblGrid>
                <a:gridCol w="5427133">
                  <a:extLst>
                    <a:ext uri="{9D8B030D-6E8A-4147-A177-3AD203B41FA5}">
                      <a16:colId xmlns:a16="http://schemas.microsoft.com/office/drawing/2014/main" val="1781724320"/>
                    </a:ext>
                  </a:extLst>
                </a:gridCol>
                <a:gridCol w="5427133">
                  <a:extLst>
                    <a:ext uri="{9D8B030D-6E8A-4147-A177-3AD203B41FA5}">
                      <a16:colId xmlns:a16="http://schemas.microsoft.com/office/drawing/2014/main" val="675493435"/>
                    </a:ext>
                  </a:extLst>
                </a:gridCol>
              </a:tblGrid>
              <a:tr h="495578">
                <a:tc>
                  <a:txBody>
                    <a:bodyPr/>
                    <a:lstStyle/>
                    <a:p>
                      <a:pPr algn="ctr">
                        <a:lnSpc>
                          <a:spcPct val="107000"/>
                        </a:lnSpc>
                        <a:spcAft>
                          <a:spcPct val="0"/>
                        </a:spcAft>
                      </a:pPr>
                      <a:r>
                        <a:rPr lang="ru-RU" sz="1800">
                          <a:effectLst/>
                        </a:rPr>
                        <a:t>ЗАПЯТАЯ НЕ СТАВИТСЯ:</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tc>
                  <a:txBody>
                    <a:bodyPr/>
                    <a:lstStyle/>
                    <a:p>
                      <a:pPr algn="ctr">
                        <a:lnSpc>
                          <a:spcPct val="107000"/>
                        </a:lnSpc>
                        <a:spcAft>
                          <a:spcPct val="0"/>
                        </a:spcAft>
                      </a:pPr>
                      <a:r>
                        <a:rPr lang="ru-RU" sz="1800">
                          <a:effectLst/>
                        </a:rPr>
                        <a:t>ПРИМЕРЫ</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extLst>
                  <a:ext uri="{0D108BD9-81ED-4DB2-BD59-A6C34878D82A}">
                    <a16:rowId xmlns:a16="http://schemas.microsoft.com/office/drawing/2014/main" val="83244356"/>
                  </a:ext>
                </a:extLst>
              </a:tr>
              <a:tr h="978465">
                <a:tc>
                  <a:txBody>
                    <a:bodyPr/>
                    <a:lstStyle/>
                    <a:p>
                      <a:pPr>
                        <a:lnSpc>
                          <a:spcPct val="107000"/>
                        </a:lnSpc>
                        <a:spcAft>
                          <a:spcPct val="0"/>
                        </a:spcAft>
                      </a:pPr>
                      <a:r>
                        <a:rPr lang="ru-RU" sz="1800">
                          <a:effectLst/>
                        </a:rPr>
                        <a:t>Между глаголами типа возьму и схожу, пойду посмотрю (они не являются однородными)</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tc>
                  <a:txBody>
                    <a:bodyPr/>
                    <a:lstStyle/>
                    <a:p>
                      <a:pPr>
                        <a:lnSpc>
                          <a:spcPct val="107000"/>
                        </a:lnSpc>
                        <a:spcAft>
                          <a:spcPct val="0"/>
                        </a:spcAft>
                      </a:pPr>
                      <a:r>
                        <a:rPr lang="ru-RU" sz="1800">
                          <a:effectLst/>
                        </a:rPr>
                        <a:t>Пойду посмотрю новый фильм.</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extLst>
                  <a:ext uri="{0D108BD9-81ED-4DB2-BD59-A6C34878D82A}">
                    <a16:rowId xmlns:a16="http://schemas.microsoft.com/office/drawing/2014/main" val="2347232403"/>
                  </a:ext>
                </a:extLst>
              </a:tr>
              <a:tr h="978780">
                <a:tc>
                  <a:txBody>
                    <a:bodyPr/>
                    <a:lstStyle/>
                    <a:p>
                      <a:pPr>
                        <a:lnSpc>
                          <a:spcPct val="107000"/>
                        </a:lnSpc>
                        <a:spcAft>
                          <a:spcPct val="0"/>
                        </a:spcAft>
                      </a:pPr>
                      <a:r>
                        <a:rPr lang="ru-RU" sz="1800">
                          <a:effectLst/>
                        </a:rPr>
                        <a:t>Если однородные члены связаны союзом и, да (в знач. и), или, либо.</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tc>
                  <a:txBody>
                    <a:bodyPr/>
                    <a:lstStyle/>
                    <a:p>
                      <a:pPr>
                        <a:lnSpc>
                          <a:spcPct val="107000"/>
                        </a:lnSpc>
                        <a:spcAft>
                          <a:spcPct val="0"/>
                        </a:spcAft>
                      </a:pPr>
                      <a:r>
                        <a:rPr lang="ru-RU" sz="1800">
                          <a:effectLst/>
                        </a:rPr>
                        <a:t>Звёзды меркнут и гаснут.</a:t>
                      </a:r>
                      <a:br>
                        <a:rPr lang="ru-RU" sz="1800">
                          <a:effectLst/>
                        </a:rPr>
                      </a:br>
                      <a:r>
                        <a:rPr lang="ru-RU" sz="1800">
                          <a:effectLst/>
                        </a:rPr>
                        <a:t>Видит в долах он озёра да кусты!</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extLst>
                  <a:ext uri="{0D108BD9-81ED-4DB2-BD59-A6C34878D82A}">
                    <a16:rowId xmlns:a16="http://schemas.microsoft.com/office/drawing/2014/main" val="3395148194"/>
                  </a:ext>
                </a:extLst>
              </a:tr>
              <a:tr h="2427126">
                <a:tc>
                  <a:txBody>
                    <a:bodyPr/>
                    <a:lstStyle/>
                    <a:p>
                      <a:pPr>
                        <a:lnSpc>
                          <a:spcPct val="107000"/>
                        </a:lnSpc>
                        <a:spcAft>
                          <a:spcPct val="0"/>
                        </a:spcAft>
                      </a:pPr>
                      <a:r>
                        <a:rPr lang="ru-RU" sz="1800">
                          <a:effectLst/>
                        </a:rPr>
                        <a:t>В устойчивых сочетаниях: и день и ночь, и смех и грех, ни дать ни взять, и стар и млад, и там и сям, ни взад ни вперед, ни то ни се, ни жив ни мертв, ни да ни нет, ни слуху ни духу, ни себе ни людям, ни рыба ни мясо, ни тот ни этот и др.</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tc>
                  <a:txBody>
                    <a:bodyPr/>
                    <a:lstStyle/>
                    <a:p>
                      <a:pPr>
                        <a:lnSpc>
                          <a:spcPct val="107000"/>
                        </a:lnSpc>
                        <a:spcAft>
                          <a:spcPct val="0"/>
                        </a:spcAft>
                      </a:pPr>
                      <a:r>
                        <a:rPr lang="ru-RU" sz="1800">
                          <a:effectLst/>
                        </a:rPr>
                        <a:t>И день и ночь она сидела у окна.</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7620"/>
                </a:tc>
                <a:extLst>
                  <a:ext uri="{0D108BD9-81ED-4DB2-BD59-A6C34878D82A}">
                    <a16:rowId xmlns:a16="http://schemas.microsoft.com/office/drawing/2014/main" val="1887487261"/>
                  </a:ext>
                </a:extLst>
              </a:tr>
            </a:tbl>
          </a:graphicData>
        </a:graphic>
      </p:graphicFrame>
    </p:spTree>
    <p:extLst>
      <p:ext uri="{BB962C8B-B14F-4D97-AF65-F5344CB8AC3E}">
        <p14:creationId xmlns:p14="http://schemas.microsoft.com/office/powerpoint/2010/main" val="4134469667"/>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17.01.13"/>
  <p:tag name="AS_TITLE" val="Aspose.Slides for .NET 4.0"/>
  <p:tag name="AS_VERSION" val="16.12.1.0"/>
</p:tagLst>
</file>

<file path=ppt/theme/theme1.xml><?xml version="1.0" encoding="utf-8"?>
<a:theme xmlns:r="http://schemas.openxmlformats.org/officeDocument/2006/relationships" xmlns:a="http://schemas.openxmlformats.org/drawingml/2006/main" name="Легкий дым">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Arial"/>
        <a:cs typeface="Arial"/>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Arial"/>
        <a:cs typeface="Arial"/>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vt="http://schemas.openxmlformats.org/officeDocument/2006/docPropsVTypes" xmlns="http://schemas.openxmlformats.org/officeDocument/2006/extended-properties">
  <Template>Wisp</Template>
  <Company/>
  <PresentationFormat>Широкоэкранный</PresentationFormat>
  <Paragraphs>151</Paragraphs>
  <Slides>39</Slides>
  <Notes>0</Notes>
  <TotalTime>293</TotalTime>
  <HiddenSlides>0</HiddenSlides>
  <MMClips>0</MMClips>
  <ScaleCrop>0</ScaleCrop>
  <HeadingPairs>
    <vt:vector baseType="variant" size="4">
      <vt:variant>
        <vt:lpstr>Theme</vt:lpstr>
      </vt:variant>
      <vt:variant>
        <vt:i4>1</vt:i4>
      </vt:variant>
      <vt:variant>
        <vt:lpstr>Slide Titles</vt:lpstr>
      </vt:variant>
      <vt:variant>
        <vt:i4>39</vt:i4>
      </vt:variant>
    </vt:vector>
  </HeadingPairs>
  <TitlesOfParts>
    <vt:vector baseType="lpstr" size="40">
      <vt:lpstr>Легкий дым</vt:lpstr>
      <vt:lpstr>Подготовка к ОГЭ-2025 по русскому языку</vt:lpstr>
      <vt:lpstr>Задание 5 ОГЭ по русскому языку. Пунктуационный анализ (расстановка знаков препинания) </vt:lpstr>
      <vt:lpstr>Задание 5 ОГЭ по русскому языку. Пунктуационный анализ (расстановка знаков препинания) </vt:lpstr>
      <vt:lpstr>Формулировка задания 5 ОГЭ </vt:lpstr>
      <vt:lpstr>Формулировка задания 5 ОГЭ </vt:lpstr>
      <vt:lpstr>Тире между подлежащим и сказуемым</vt:lpstr>
      <vt:lpstr>Тире между подлежащим и сказуемым</vt:lpstr>
      <vt:lpstr>Знаки препинания при ОЧП</vt:lpstr>
      <vt:lpstr>Знаки препинания при ОЧП</vt:lpstr>
      <vt:lpstr>Однородные и неоднородные определения</vt:lpstr>
      <vt:lpstr>Вводные конструкции и омонимичные слова</vt:lpstr>
      <vt:lpstr>СПП с несколькими придаточными</vt:lpstr>
      <vt:lpstr>СПП с несколькими придаточными</vt:lpstr>
      <vt:lpstr>Практика. Метод дятла.</vt:lpstr>
      <vt:lpstr>Задание 5.1</vt:lpstr>
      <vt:lpstr>Задание 5.1</vt:lpstr>
      <vt:lpstr>Задание 5.</vt:lpstr>
      <vt:lpstr>Задание 5.</vt:lpstr>
      <vt:lpstr>Задание 5.3</vt:lpstr>
      <vt:lpstr>Задание 5.3</vt:lpstr>
      <vt:lpstr>Задание 5.4</vt:lpstr>
      <vt:lpstr>Задание 5.4</vt:lpstr>
      <vt:lpstr>Задание 5.5</vt:lpstr>
      <vt:lpstr>Задание 5.5</vt:lpstr>
      <vt:lpstr>Задание 5.6</vt:lpstr>
      <vt:lpstr>Задание 5.6</vt:lpstr>
      <vt:lpstr>Задание 5.7</vt:lpstr>
      <vt:lpstr>Задание 5.7</vt:lpstr>
      <vt:lpstr>Задание 5.8</vt:lpstr>
      <vt:lpstr>Задание 5.8</vt:lpstr>
      <vt:lpstr>Задание 5.9</vt:lpstr>
      <vt:lpstr>Задание 5.9</vt:lpstr>
      <vt:lpstr>Задание 5.10</vt:lpstr>
      <vt:lpstr>Задание 5.10</vt:lpstr>
      <vt:lpstr>Задание 5.11</vt:lpstr>
      <vt:lpstr>Задание 5.11</vt:lpstr>
      <vt:lpstr>Задание 5.12</vt:lpstr>
      <vt:lpstr>Задание 5.12</vt:lpstr>
      <vt:lpstr>Работу выполнила учитель русского языка и литературы ГБПОУ «1-й МОК» г. Москвы Немцева Л.В.</vt:lpstr>
    </vt:vector>
  </TitlesOfParts>
  <LinksUpToDate>0</LinksUpToDate>
  <SharedDoc>0</SharedDoc>
  <HyperlinksChanged>0</HyperlinksChanged>
  <Application>Aspose.Slides for .NET</Application>
  <AppVersion>16.1201</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Презентация PowerPoint</dc:title>
  <dc:creator>Admin</dc:creator>
  <cp:lastModifiedBy>user</cp:lastModifiedBy>
  <cp:revision>106</cp:revision>
  <dcterms:created xsi:type="dcterms:W3CDTF">2023-09-10T13:31:19Z</dcterms:created>
  <dcterms:modified xsi:type="dcterms:W3CDTF">2024-11-28T08:02:05Z</dcterms:modified>
</cp:coreProperties>
</file>