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93" r:id="rId4"/>
    <p:sldId id="257" r:id="rId5"/>
    <p:sldId id="294" r:id="rId6"/>
    <p:sldId id="282" r:id="rId7"/>
    <p:sldId id="283" r:id="rId8"/>
    <p:sldId id="285" r:id="rId9"/>
    <p:sldId id="268" r:id="rId10"/>
    <p:sldId id="295" r:id="rId11"/>
    <p:sldId id="284" r:id="rId12"/>
    <p:sldId id="296" r:id="rId13"/>
    <p:sldId id="274" r:id="rId14"/>
    <p:sldId id="297" r:id="rId15"/>
    <p:sldId id="289" r:id="rId16"/>
    <p:sldId id="298" r:id="rId17"/>
    <p:sldId id="277" r:id="rId18"/>
    <p:sldId id="299" r:id="rId19"/>
    <p:sldId id="290" r:id="rId20"/>
    <p:sldId id="300" r:id="rId21"/>
    <p:sldId id="278" r:id="rId22"/>
    <p:sldId id="301" r:id="rId23"/>
    <p:sldId id="291" r:id="rId24"/>
    <p:sldId id="302" r:id="rId25"/>
    <p:sldId id="279" r:id="rId26"/>
    <p:sldId id="303" r:id="rId27"/>
    <p:sldId id="292" r:id="rId28"/>
    <p:sldId id="304" r:id="rId29"/>
    <p:sldId id="275" r:id="rId30"/>
  </p:sldIdLst>
  <p:sldSz cx="12192000" cy="6858000"/>
  <p:notesSz cx="6858000" cy="9144000"/>
  <p:custDataLst>
    <p:tags r:id="rId3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tags" Target="tags/tag1.xml" /><Relationship Id="rId32" Type="http://schemas.openxmlformats.org/officeDocument/2006/relationships/presProps" Target="presProps.xml" /><Relationship Id="rId33" Type="http://schemas.openxmlformats.org/officeDocument/2006/relationships/viewProps" Target="viewProps.xml" /><Relationship Id="rId34" Type="http://schemas.openxmlformats.org/officeDocument/2006/relationships/theme" Target="theme/theme1.xml" /><Relationship Id="rId35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rect l="0" t="0" r="r" b="b"/>
              <a:pathLst>
                <a:path w="140" h="503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rect l="0" t="0" r="r" b="b"/>
              <a:pathLst>
                <a:path w="41" h="22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rect l="0" t="0" r="r" b="b"/>
              <a:pathLst>
                <a:path w="90" h="206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rect l="0" t="0" r="r" b="b"/>
              <a:pathLst>
                <a:path w="25" h="52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rect l="0" t="0" r="r" b="b"/>
              <a:pathLst>
                <a:path w="28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rect l="0" t="0" r="r" b="b"/>
              <a:pathLst>
                <a:path w="44" h="11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/>
  <p:timing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hyperlink" Target="https://rustutors.ru/oge/teoryoge/1993-analiz-soderzhanija-teksta-zadanie-6-ogje-po-russkomu-jazyku-2020.html#hmenu-9" TargetMode="External" /><Relationship Id="rId11" Type="http://schemas.openxmlformats.org/officeDocument/2006/relationships/hyperlink" Target="https://rustutors.ru/oge/teoryoge/1993-analiz-soderzhanija-teksta-zadanie-6-ogje-po-russkomu-jazyku-2020.html#hmenu-10" TargetMode="External" /><Relationship Id="rId12" Type="http://schemas.openxmlformats.org/officeDocument/2006/relationships/hyperlink" Target="https://rustutors.ru/oge/teoryoge/1993-analiz-soderzhanija-teksta-zadanie-6-ogje-po-russkomu-jazyku-2020.html#hmenu-11" TargetMode="External" /><Relationship Id="rId13" Type="http://schemas.openxmlformats.org/officeDocument/2006/relationships/hyperlink" Target="https://rustutors.ru/oge/teoryoge/1993-analiz-soderzhanija-teksta-zadanie-6-ogje-po-russkomu-jazyku-2020.html#hmenu-12" TargetMode="External" /><Relationship Id="rId14" Type="http://schemas.openxmlformats.org/officeDocument/2006/relationships/hyperlink" Target="https://rustutors.ru/oge/teoryoge/1993-analiz-soderzhanija-teksta-zadanie-6-ogje-po-russkomu-jazyku-2020.html#hmenu-13" TargetMode="External" /><Relationship Id="rId15" Type="http://schemas.openxmlformats.org/officeDocument/2006/relationships/hyperlink" Target="https://rustutors.ru/oge/teoryoge/1993-analiz-soderzhanija-teksta-zadanie-6-ogje-po-russkomu-jazyku-2020.html#hmenu-14" TargetMode="External" /><Relationship Id="rId2" Type="http://schemas.openxmlformats.org/officeDocument/2006/relationships/hyperlink" Target="https://rustutors.ru/oge/teoryoge/1993-analiz-soderzhanija-teksta-zadanie-6-ogje-po-russkomu-jazyku-2020.html#hmenu-1" TargetMode="External" /><Relationship Id="rId3" Type="http://schemas.openxmlformats.org/officeDocument/2006/relationships/hyperlink" Target="https://rustutors.ru/oge/teoryoge/1993-analiz-soderzhanija-teksta-zadanie-6-ogje-po-russkomu-jazyku-2020.html#hmenu-2" TargetMode="External" /><Relationship Id="rId4" Type="http://schemas.openxmlformats.org/officeDocument/2006/relationships/hyperlink" Target="https://rustutors.ru/oge/teoryoge/1993-analiz-soderzhanija-teksta-zadanie-6-ogje-po-russkomu-jazyku-2020.html#hmenu-3" TargetMode="External" /><Relationship Id="rId5" Type="http://schemas.openxmlformats.org/officeDocument/2006/relationships/hyperlink" Target="https://rustutors.ru/oge/teoryoge/1993-analiz-soderzhanija-teksta-zadanie-6-ogje-po-russkomu-jazyku-2020.html#hmenu-4" TargetMode="External" /><Relationship Id="rId6" Type="http://schemas.openxmlformats.org/officeDocument/2006/relationships/hyperlink" Target="https://rustutors.ru/oge/teoryoge/1993-analiz-soderzhanija-teksta-zadanie-6-ogje-po-russkomu-jazyku-2020.html#hmenu-5" TargetMode="External" /><Relationship Id="rId7" Type="http://schemas.openxmlformats.org/officeDocument/2006/relationships/hyperlink" Target="https://rustutors.ru/oge/teoryoge/1993-analiz-soderzhanija-teksta-zadanie-6-ogje-po-russkomu-jazyku-2020.html#hmenu-6" TargetMode="External" /><Relationship Id="rId8" Type="http://schemas.openxmlformats.org/officeDocument/2006/relationships/hyperlink" Target="https://rustutors.ru/oge/teoryoge/1993-analiz-soderzhanija-teksta-zadanie-6-ogje-po-russkomu-jazyku-2020.html#hmenu-7" TargetMode="External" /><Relationship Id="rId9" Type="http://schemas.openxmlformats.org/officeDocument/2006/relationships/hyperlink" Target="https://rustutors.ru/oge/teoryoge/1993-analiz-soderzhanija-teksta-zadanie-6-ogje-po-russkomu-jazyku-2020.html#hmenu-8" TargetMode="Ex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hyperlink" Target="https://rustutors.ru/oge/teoryoge/1993-analiz-soderzhanija-teksta-zadanie-6-ogje-po-russkomu-jazyku-2020.html#hmenu-23" TargetMode="External" /><Relationship Id="rId11" Type="http://schemas.openxmlformats.org/officeDocument/2006/relationships/hyperlink" Target="https://rustutors.ru/oge/teoryoge/1993-analiz-soderzhanija-teksta-zadanie-6-ogje-po-russkomu-jazyku-2020.html#hmenu-24" TargetMode="External" /><Relationship Id="rId12" Type="http://schemas.openxmlformats.org/officeDocument/2006/relationships/hyperlink" Target="https://rustutors.ru/oge/teoryoge/1993-analiz-soderzhanija-teksta-zadanie-6-ogje-po-russkomu-jazyku-2020.html#hmenu-25" TargetMode="External" /><Relationship Id="rId2" Type="http://schemas.openxmlformats.org/officeDocument/2006/relationships/hyperlink" Target="https://rustutors.ru/oge/teoryoge/1993-analiz-soderzhanija-teksta-zadanie-6-ogje-po-russkomu-jazyku-2020.html#hmenu-15" TargetMode="External" /><Relationship Id="rId3" Type="http://schemas.openxmlformats.org/officeDocument/2006/relationships/hyperlink" Target="https://rustutors.ru/oge/teoryoge/1993-analiz-soderzhanija-teksta-zadanie-6-ogje-po-russkomu-jazyku-2020.html#hmenu-16" TargetMode="External" /><Relationship Id="rId4" Type="http://schemas.openxmlformats.org/officeDocument/2006/relationships/hyperlink" Target="https://rustutors.ru/oge/teoryoge/1993-analiz-soderzhanija-teksta-zadanie-6-ogje-po-russkomu-jazyku-2020.html#hmenu-17" TargetMode="External" /><Relationship Id="rId5" Type="http://schemas.openxmlformats.org/officeDocument/2006/relationships/hyperlink" Target="https://rustutors.ru/oge/teoryoge/1993-analiz-soderzhanija-teksta-zadanie-6-ogje-po-russkomu-jazyku-2020.html#hmenu-18" TargetMode="External" /><Relationship Id="rId6" Type="http://schemas.openxmlformats.org/officeDocument/2006/relationships/hyperlink" Target="https://rustutors.ru/oge/teoryoge/1993-analiz-soderzhanija-teksta-zadanie-6-ogje-po-russkomu-jazyku-2020.html#hmenu-19" TargetMode="External" /><Relationship Id="rId7" Type="http://schemas.openxmlformats.org/officeDocument/2006/relationships/hyperlink" Target="https://rustutors.ru/oge/teoryoge/1993-analiz-soderzhanija-teksta-zadanie-6-ogje-po-russkomu-jazyku-2020.html#hmenu-20" TargetMode="External" /><Relationship Id="rId8" Type="http://schemas.openxmlformats.org/officeDocument/2006/relationships/hyperlink" Target="https://rustutors.ru/oge/teoryoge/1993-analiz-soderzhanija-teksta-zadanie-6-ogje-po-russkomu-jazyku-2020.html#hmenu-21" TargetMode="External" /><Relationship Id="rId9" Type="http://schemas.openxmlformats.org/officeDocument/2006/relationships/hyperlink" Target="https://rustutors.ru/oge/teoryoge/1993-analiz-soderzhanija-teksta-zadanie-6-ogje-po-russkomu-jazyku-2020.html#hmenu-22" TargetMode="Externa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86239" y="828675"/>
            <a:ext cx="7073308" cy="3456863"/>
          </a:xfrm>
        </p:spPr>
        <p:txBody>
          <a:bodyPr>
            <a:normAutofit/>
          </a:bodyPr>
          <a:lstStyle/>
          <a:p>
            <a:pPr algn="ctr"/>
            <a:r>
              <a:rPr lang="ru-RU" b="1">
                <a:solidFill>
                  <a:srgbClr val="0070C0"/>
                </a:solidFill>
              </a:rPr>
              <a:t>Подготовка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к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ОГЭ-2025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по русскому языку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51417" y="5230260"/>
            <a:ext cx="4263840" cy="1126283"/>
          </a:xfrm>
        </p:spPr>
        <p:txBody>
          <a:bodyPr>
            <a:norm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Задание </a:t>
            </a:r>
            <a:r>
              <a:rPr lang="ru-RU" sz="3200" b="1" smtClean="0">
                <a:solidFill>
                  <a:srgbClr val="FF0000"/>
                </a:solidFill>
              </a:rPr>
              <a:t>6. </a:t>
            </a:r>
            <a:r>
              <a:rPr lang="ru-RU" sz="3200" b="1">
                <a:solidFill>
                  <a:srgbClr val="FF0000"/>
                </a:solidFill>
              </a:rPr>
              <a:t>Теория и практика.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6" y="508369"/>
            <a:ext cx="288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686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en-US" b="1"/>
              <a:t>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057276"/>
            <a:ext cx="10175356" cy="5800724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1. 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>
                <a:solidFill>
                  <a:schemeClr val="tx1"/>
                </a:solidFill>
              </a:rPr>
              <a:t>РАСХОДНЫЙ (материал) – на конце приставки перед буквой, обозначающей глухой согласный звук, пишется буква С.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НОЧНОЙ – в сочетании ЧН буква Ь не пишется.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СКАКАТЬ – написание безударной чередующейся гласной в корне зависит от суффикса -А-.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РАЗВЕЯННЫЙ – написание гласной Я перед НН зависит от принадлежности к спряжению глагола.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НЕДОРОГОЕ (изделие) – имя прилагательное пишется с НЕ слитно, потому что его можно заменить синонимом без НЕ.</a:t>
            </a:r>
          </a:p>
          <a:p>
            <a:r>
              <a:rPr lang="ru-RU" b="1" smtClean="0">
                <a:solidFill>
                  <a:schemeClr val="tx1"/>
                </a:solidFill>
              </a:rPr>
              <a:t>                                                                                              </a:t>
            </a:r>
            <a:r>
              <a:rPr lang="ru-RU" b="1" smtClean="0">
                <a:solidFill>
                  <a:srgbClr val="C00000"/>
                </a:solidFill>
              </a:rPr>
              <a:t>125</a:t>
            </a:r>
            <a:endParaRPr lang="ru-RU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924245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ru-RU" b="1"/>
              <a:t>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057276"/>
            <a:ext cx="10481706" cy="5800724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2.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БЛЕСТИТ</a:t>
            </a:r>
            <a:r>
              <a:rPr lang="ru-RU">
                <a:solidFill>
                  <a:schemeClr val="tx1"/>
                </a:solidFill>
              </a:rPr>
              <a:t> – написание безударной чередующейся гласной в корне зависит от последующих согласных.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В ТЕЧЕНИЕ</a:t>
            </a:r>
            <a:r>
              <a:rPr lang="ru-RU">
                <a:solidFill>
                  <a:schemeClr val="tx1"/>
                </a:solidFill>
              </a:rPr>
              <a:t> (суток) – на конце производного предлога пишется буква Е.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(тема) </a:t>
            </a:r>
            <a:r>
              <a:rPr lang="ru-RU" b="1">
                <a:solidFill>
                  <a:schemeClr val="tx1"/>
                </a:solidFill>
              </a:rPr>
              <a:t>УСВОЕНА</a:t>
            </a:r>
            <a:r>
              <a:rPr lang="ru-RU">
                <a:solidFill>
                  <a:schemeClr val="tx1"/>
                </a:solidFill>
              </a:rPr>
              <a:t> – в суффиксе краткого страдательного причастия прошедшего времени пишется одна буква 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ПРИДУМАТЬ</a:t>
            </a:r>
            <a:r>
              <a:rPr lang="ru-RU">
                <a:solidFill>
                  <a:schemeClr val="tx1"/>
                </a:solidFill>
              </a:rPr>
              <a:t> – написание приставки определяется её значением – расположение вблизи.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СБЕРЕЧЬ</a:t>
            </a:r>
            <a:r>
              <a:rPr lang="ru-RU">
                <a:solidFill>
                  <a:schemeClr val="tx1"/>
                </a:solidFill>
              </a:rPr>
              <a:t> – на конце глагола в повелительном наклонении после шипящих пишется буква Ь.</a:t>
            </a: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428004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ru-RU" b="1"/>
              <a:t>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057276"/>
            <a:ext cx="10481706" cy="5800724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2</a:t>
            </a:r>
            <a:r>
              <a:rPr lang="ru-RU">
                <a:solidFill>
                  <a:schemeClr val="tx1"/>
                </a:solidFill>
              </a:rPr>
              <a:t>.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БЛЕСТИТ</a:t>
            </a:r>
            <a:r>
              <a:rPr lang="ru-RU">
                <a:solidFill>
                  <a:schemeClr val="tx1"/>
                </a:solidFill>
              </a:rPr>
              <a:t> – написание безударной чередующейся гласной в корне зависит от последующих согласных.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В ТЕЧЕНИЕ</a:t>
            </a:r>
            <a:r>
              <a:rPr lang="ru-RU">
                <a:solidFill>
                  <a:schemeClr val="tx1"/>
                </a:solidFill>
              </a:rPr>
              <a:t> (суток) – на конце производного предлога пишется буква Е.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(тема) </a:t>
            </a:r>
            <a:r>
              <a:rPr lang="ru-RU" b="1">
                <a:solidFill>
                  <a:schemeClr val="tx1"/>
                </a:solidFill>
              </a:rPr>
              <a:t>УСВОЕНА</a:t>
            </a:r>
            <a:r>
              <a:rPr lang="ru-RU">
                <a:solidFill>
                  <a:schemeClr val="tx1"/>
                </a:solidFill>
              </a:rPr>
              <a:t> – в суффиксе краткого страдательного причастия прошедшего времени пишется одна буква 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ПРИДУМАТЬ</a:t>
            </a:r>
            <a:r>
              <a:rPr lang="ru-RU">
                <a:solidFill>
                  <a:schemeClr val="tx1"/>
                </a:solidFill>
              </a:rPr>
              <a:t> – написание приставки определяется её значением – расположение вблизи.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СБЕРЕЧЬ</a:t>
            </a:r>
            <a:r>
              <a:rPr lang="ru-RU">
                <a:solidFill>
                  <a:schemeClr val="tx1"/>
                </a:solidFill>
              </a:rPr>
              <a:t> – на конце глагола в повелительном наклонении после шипящих пишется буква Ь.</a:t>
            </a:r>
          </a:p>
          <a:p>
            <a:r>
              <a:rPr lang="ru-RU" b="1" smtClean="0">
                <a:solidFill>
                  <a:schemeClr val="tx1"/>
                </a:solidFill>
              </a:rPr>
              <a:t>                                                                                                 </a:t>
            </a:r>
            <a:r>
              <a:rPr lang="ru-RU" b="1" smtClean="0">
                <a:solidFill>
                  <a:srgbClr val="C00000"/>
                </a:solidFill>
              </a:rPr>
              <a:t>23   </a:t>
            </a:r>
            <a:r>
              <a:rPr lang="ru-RU" b="1" smtClean="0">
                <a:solidFill>
                  <a:schemeClr val="tx1"/>
                </a:solidFill>
              </a:rPr>
              <a:t>                               </a:t>
            </a:r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999233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233" y="276136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ru-RU" b="1"/>
              <a:t>3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1734" y="1105786"/>
            <a:ext cx="10380134" cy="5593036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Вариант 3.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>
              <a:solidFill>
                <a:schemeClr val="tx1"/>
              </a:solidFill>
            </a:endParaRPr>
          </a:p>
          <a:p>
            <a:pPr lvl="0"/>
            <a:r>
              <a:rPr lang="ru-RU">
                <a:solidFill>
                  <a:schemeClr val="tx1"/>
                </a:solidFill>
              </a:rPr>
              <a:t>(знания) </a:t>
            </a:r>
            <a:r>
              <a:rPr lang="ru-RU" b="1">
                <a:solidFill>
                  <a:schemeClr val="tx1"/>
                </a:solidFill>
              </a:rPr>
              <a:t>УСВОЕНЫ</a:t>
            </a:r>
            <a:r>
              <a:rPr lang="ru-RU">
                <a:solidFill>
                  <a:schemeClr val="tx1"/>
                </a:solidFill>
              </a:rPr>
              <a:t> – в суффиксе краткого страдательного причастия прошедшего времени пишется одна буква 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ГОРЯЧО</a:t>
            </a:r>
            <a:r>
              <a:rPr lang="ru-RU">
                <a:solidFill>
                  <a:schemeClr val="tx1"/>
                </a:solidFill>
              </a:rPr>
              <a:t> (благодарить) – в окончании наречий после шипящих под ударением пишется буква 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УКРОЩАТЬ </a:t>
            </a:r>
            <a:r>
              <a:rPr lang="ru-RU">
                <a:solidFill>
                  <a:schemeClr val="tx1"/>
                </a:solidFill>
              </a:rPr>
              <a:t>(животных) – в корне слова пишется непроверяемая гласная.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НЕНАСТНЫЙ</a:t>
            </a:r>
            <a:r>
              <a:rPr lang="ru-RU">
                <a:solidFill>
                  <a:schemeClr val="tx1"/>
                </a:solidFill>
              </a:rPr>
              <a:t> – непроизносимый согласный в корне слова проверяется словом ненастье, в котором он слышится отчётливо.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БЕЗЫМЯННЫЙ </a:t>
            </a:r>
            <a:r>
              <a:rPr lang="ru-RU">
                <a:solidFill>
                  <a:schemeClr val="tx1"/>
                </a:solidFill>
              </a:rPr>
              <a:t>– после русской приставки, оканчивающейся на согласный, пишется буква Ы.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280198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233" y="276136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ru-RU" b="1"/>
              <a:t>3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1734" y="1105786"/>
            <a:ext cx="10380134" cy="5593036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Вариант 3.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>
              <a:solidFill>
                <a:schemeClr val="tx1"/>
              </a:solidFill>
            </a:endParaRPr>
          </a:p>
          <a:p>
            <a:pPr lvl="0"/>
            <a:r>
              <a:rPr lang="ru-RU">
                <a:solidFill>
                  <a:schemeClr val="tx1"/>
                </a:solidFill>
              </a:rPr>
              <a:t>(знания) </a:t>
            </a:r>
            <a:r>
              <a:rPr lang="ru-RU" b="1">
                <a:solidFill>
                  <a:schemeClr val="tx1"/>
                </a:solidFill>
              </a:rPr>
              <a:t>УСВОЕНЫ</a:t>
            </a:r>
            <a:r>
              <a:rPr lang="ru-RU">
                <a:solidFill>
                  <a:schemeClr val="tx1"/>
                </a:solidFill>
              </a:rPr>
              <a:t> – в суффиксе краткого страдательного причастия прошедшего времени пишется одна буква 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ГОРЯЧО</a:t>
            </a:r>
            <a:r>
              <a:rPr lang="ru-RU">
                <a:solidFill>
                  <a:schemeClr val="tx1"/>
                </a:solidFill>
              </a:rPr>
              <a:t> (благодарить) – в окончании наречий после шипящих под ударением пишется буква 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УКРОЩАТЬ </a:t>
            </a:r>
            <a:r>
              <a:rPr lang="ru-RU">
                <a:solidFill>
                  <a:schemeClr val="tx1"/>
                </a:solidFill>
              </a:rPr>
              <a:t>(животных) – в корне слова пишется непроверяемая гласная.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НЕНАСТНЫЙ</a:t>
            </a:r>
            <a:r>
              <a:rPr lang="ru-RU">
                <a:solidFill>
                  <a:schemeClr val="tx1"/>
                </a:solidFill>
              </a:rPr>
              <a:t> – непроизносимый согласный в корне слова проверяется словом ненастье, в котором он слышится отчётливо.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БЕЗЫМЯННЫЙ </a:t>
            </a:r>
            <a:r>
              <a:rPr lang="ru-RU">
                <a:solidFill>
                  <a:schemeClr val="tx1"/>
                </a:solidFill>
              </a:rPr>
              <a:t>– после русской приставки, оканчивающейся на согласный, пишется буква Ы</a:t>
            </a:r>
            <a:r>
              <a:rPr lang="ru-RU" smtClean="0">
                <a:solidFill>
                  <a:schemeClr val="tx1"/>
                </a:solidFill>
              </a:rPr>
              <a:t>.</a:t>
            </a:r>
          </a:p>
          <a:p>
            <a:r>
              <a:rPr lang="ru-RU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                                                                                                   </a:t>
            </a:r>
            <a:r>
              <a:rPr lang="ru-RU" b="1" smtClean="0">
                <a:solidFill>
                  <a:srgbClr val="C00000"/>
                </a:solidFill>
              </a:rPr>
              <a:t>145</a:t>
            </a:r>
            <a:endParaRPr lang="ru-RU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435680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005" y="159178"/>
            <a:ext cx="8915399" cy="733957"/>
          </a:xfrm>
        </p:spPr>
        <p:txBody>
          <a:bodyPr>
            <a:normAutofit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en-US" b="1"/>
              <a:t>4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7427" y="1084521"/>
            <a:ext cx="10380134" cy="5610335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Вариант </a:t>
            </a:r>
            <a:r>
              <a:rPr lang="ru-RU" b="1">
                <a:solidFill>
                  <a:schemeClr val="tx1"/>
                </a:solidFill>
              </a:rPr>
              <a:t>4.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ОТДАТЬ </a:t>
            </a:r>
            <a:r>
              <a:rPr lang="ru-RU">
                <a:solidFill>
                  <a:schemeClr val="tx1"/>
                </a:solidFill>
              </a:rPr>
              <a:t>– на конце приставки перед буквой, обозначающей глухой согласный звук, пишется буква Т.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ПРИМЕРЯТЬ </a:t>
            </a:r>
            <a:r>
              <a:rPr lang="ru-RU">
                <a:solidFill>
                  <a:schemeClr val="tx1"/>
                </a:solidFill>
              </a:rPr>
              <a:t>(платье) – написание безударной гласной в корне проверяется подбором однокоренного слова, в котором проверяемый гласный находится в ударном слоге.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ПОДДЕРЖАННЫЙ </a:t>
            </a:r>
            <a:r>
              <a:rPr lang="ru-RU">
                <a:solidFill>
                  <a:schemeClr val="tx1"/>
                </a:solidFill>
              </a:rPr>
              <a:t>(друзьями) – в имени прилагательном, образованном от глагола несовершенного вида, пишется НН.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МОРЕХОДНЫЙ </a:t>
            </a:r>
            <a:r>
              <a:rPr lang="ru-RU">
                <a:solidFill>
                  <a:schemeClr val="tx1"/>
                </a:solidFill>
              </a:rPr>
              <a:t>– в сложном слове после мягкого согласного пишется соединительная гласная 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НЕВЗРАЧНЫЙ </a:t>
            </a:r>
            <a:r>
              <a:rPr lang="ru-RU">
                <a:solidFill>
                  <a:schemeClr val="tx1"/>
                </a:solidFill>
              </a:rPr>
              <a:t>– НЕ пишется слитно с именем прилагательным, которое не употребляется без НЕ.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204177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005" y="159178"/>
            <a:ext cx="8915399" cy="733957"/>
          </a:xfrm>
        </p:spPr>
        <p:txBody>
          <a:bodyPr>
            <a:normAutofit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en-US" b="1"/>
              <a:t>4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7427" y="1084521"/>
            <a:ext cx="10380134" cy="5610335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Вариант </a:t>
            </a:r>
            <a:r>
              <a:rPr lang="ru-RU" b="1">
                <a:solidFill>
                  <a:schemeClr val="tx1"/>
                </a:solidFill>
              </a:rPr>
              <a:t>4.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ОТДАТЬ </a:t>
            </a:r>
            <a:r>
              <a:rPr lang="ru-RU">
                <a:solidFill>
                  <a:schemeClr val="tx1"/>
                </a:solidFill>
              </a:rPr>
              <a:t>– на конце приставки перед буквой, обозначающей глухой согласный звук, пишется буква Т.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ПРИМЕРЯТЬ </a:t>
            </a:r>
            <a:r>
              <a:rPr lang="ru-RU">
                <a:solidFill>
                  <a:schemeClr val="tx1"/>
                </a:solidFill>
              </a:rPr>
              <a:t>(платье) – написание безударной гласной в корне проверяется подбором однокоренного слова, в котором проверяемый гласный находится в ударном слоге.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ПОДДЕРЖАННЫЙ </a:t>
            </a:r>
            <a:r>
              <a:rPr lang="ru-RU">
                <a:solidFill>
                  <a:schemeClr val="tx1"/>
                </a:solidFill>
              </a:rPr>
              <a:t>(друзьями) – в имени прилагательном, образованном от глагола несовершенного вида, пишется НН.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МОРЕХОДНЫЙ </a:t>
            </a:r>
            <a:r>
              <a:rPr lang="ru-RU">
                <a:solidFill>
                  <a:schemeClr val="tx1"/>
                </a:solidFill>
              </a:rPr>
              <a:t>– в сложном слове после мягкого согласного пишется соединительная гласная 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НЕВЗРАЧНЫЙ </a:t>
            </a:r>
            <a:r>
              <a:rPr lang="ru-RU">
                <a:solidFill>
                  <a:schemeClr val="tx1"/>
                </a:solidFill>
              </a:rPr>
              <a:t>– НЕ пишется слитно с именем прилагательным, которое не употребляется без НЕ.</a:t>
            </a:r>
          </a:p>
          <a:p>
            <a:r>
              <a:rPr lang="ru-RU" smtClean="0"/>
              <a:t>                                                                                                         </a:t>
            </a:r>
            <a:r>
              <a:rPr lang="ru-RU" b="1" smtClean="0">
                <a:solidFill>
                  <a:srgbClr val="C00000"/>
                </a:solidFill>
              </a:rPr>
              <a:t>245</a:t>
            </a:r>
            <a:endParaRPr lang="ru-RU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598304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9103" y="265814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en-US" b="1"/>
              <a:t>5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3334" y="1105786"/>
            <a:ext cx="10215131" cy="5563584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5. 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ПРИТОРМОЗИТЬ </a:t>
            </a:r>
            <a:r>
              <a:rPr lang="ru-RU">
                <a:solidFill>
                  <a:schemeClr val="tx1"/>
                </a:solidFill>
              </a:rPr>
              <a:t>– написание приставки определяется её значением – присоединение.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ЛЬНЯНОЙ </a:t>
            </a:r>
            <a:r>
              <a:rPr lang="ru-RU">
                <a:solidFill>
                  <a:schemeClr val="tx1"/>
                </a:solidFill>
              </a:rPr>
              <a:t>– в суффиксе прилагательного, образованного от основы имени существительного с помощью суффикса -ЯН-, пишется одна буква 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В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АКВАРИУМЕ </a:t>
            </a:r>
            <a:r>
              <a:rPr lang="ru-RU">
                <a:solidFill>
                  <a:schemeClr val="tx1"/>
                </a:solidFill>
              </a:rPr>
              <a:t>– в форме дательного падежа единственного числа имени существительного 2-го склонения пишется окончание -Е.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НЕ С КЕМ</a:t>
            </a:r>
            <a:r>
              <a:rPr lang="ru-RU">
                <a:solidFill>
                  <a:schemeClr val="tx1"/>
                </a:solidFill>
              </a:rPr>
              <a:t> – НЕ с притяжательными местоимениями пишется раздельно.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БЕСШУМНЫЙ </a:t>
            </a:r>
            <a:r>
              <a:rPr lang="ru-RU">
                <a:solidFill>
                  <a:schemeClr val="tx1"/>
                </a:solidFill>
              </a:rPr>
              <a:t>– на конце приставки перед буквой, обозначающей глухой согласный, пишется буква С.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83434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9103" y="265814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en-US" b="1"/>
              <a:t>5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3334" y="1105786"/>
            <a:ext cx="10215131" cy="5563584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5. 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ПРИТОРМОЗИТЬ </a:t>
            </a:r>
            <a:r>
              <a:rPr lang="ru-RU">
                <a:solidFill>
                  <a:schemeClr val="tx1"/>
                </a:solidFill>
              </a:rPr>
              <a:t>– написание приставки определяется её значением – присоединение.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ЛЬНЯНОЙ </a:t>
            </a:r>
            <a:r>
              <a:rPr lang="ru-RU">
                <a:solidFill>
                  <a:schemeClr val="tx1"/>
                </a:solidFill>
              </a:rPr>
              <a:t>– в суффиксе прилагательного, образованного от основы имени существительного с помощью суффикса -ЯН-, пишется одна буква 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В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АКВАРИУМЕ </a:t>
            </a:r>
            <a:r>
              <a:rPr lang="ru-RU">
                <a:solidFill>
                  <a:schemeClr val="tx1"/>
                </a:solidFill>
              </a:rPr>
              <a:t>– в форме дательного падежа единственного числа имени существительного 2-го склонения пишется окончание -Е.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НЕ С КЕМ</a:t>
            </a:r>
            <a:r>
              <a:rPr lang="ru-RU">
                <a:solidFill>
                  <a:schemeClr val="tx1"/>
                </a:solidFill>
              </a:rPr>
              <a:t> – НЕ с притяжательными местоимениями пишется раздельно.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БЕСШУМНЫЙ </a:t>
            </a:r>
            <a:r>
              <a:rPr lang="ru-RU">
                <a:solidFill>
                  <a:schemeClr val="tx1"/>
                </a:solidFill>
              </a:rPr>
              <a:t>– на конце приставки перед буквой, обозначающей глухой согласный, пишется буква С.</a:t>
            </a:r>
          </a:p>
          <a:p>
            <a:r>
              <a:rPr lang="ru-RU" sz="2800" smtClean="0">
                <a:solidFill>
                  <a:schemeClr val="tx1"/>
                </a:solidFill>
              </a:rPr>
              <a:t>                                                                    </a:t>
            </a:r>
            <a:r>
              <a:rPr lang="ru-RU" sz="2800" b="1" smtClean="0">
                <a:solidFill>
                  <a:srgbClr val="C00000"/>
                </a:solidFill>
              </a:rPr>
              <a:t>25</a:t>
            </a:r>
            <a:endParaRPr lang="ru-RU" sz="2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70152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5308" y="265814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6.6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35052" y="1031358"/>
            <a:ext cx="10028864" cy="5358810"/>
          </a:xfrm>
        </p:spPr>
        <p:txBody>
          <a:bodyPr>
            <a:normAutofit/>
          </a:bodyPr>
          <a:lstStyle/>
          <a:p>
            <a:r>
              <a:rPr lang="ru-RU" b="1" smtClean="0">
                <a:solidFill>
                  <a:schemeClr val="tx1"/>
                </a:solidFill>
              </a:rPr>
              <a:t>Вариант </a:t>
            </a:r>
            <a:r>
              <a:rPr lang="ru-RU" b="1">
                <a:solidFill>
                  <a:schemeClr val="tx1"/>
                </a:solidFill>
              </a:rPr>
              <a:t>6. 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ПО-ПРЕЖНЕМУ</a:t>
            </a:r>
            <a:r>
              <a:rPr lang="ru-RU">
                <a:solidFill>
                  <a:schemeClr val="tx1"/>
                </a:solidFill>
              </a:rPr>
              <a:t> (тепло) – написание наречия через дефис определяется наличием приставки ПО- и суффикса -ЕМУ.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ПОТЕРЯТЬ </a:t>
            </a:r>
            <a:r>
              <a:rPr lang="ru-RU">
                <a:solidFill>
                  <a:schemeClr val="tx1"/>
                </a:solidFill>
              </a:rPr>
              <a:t>– написание безударной чередующейся гласной в корне определяется наличием суффикса -А-.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НЕ ГОТОВ</a:t>
            </a:r>
            <a:r>
              <a:rPr lang="ru-RU">
                <a:solidFill>
                  <a:schemeClr val="tx1"/>
                </a:solidFill>
              </a:rPr>
              <a:t> – частица НЕ с глаголом пишется раздельно.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БЕЗВИННЫЙ </a:t>
            </a:r>
            <a:r>
              <a:rPr lang="ru-RU">
                <a:solidFill>
                  <a:schemeClr val="tx1"/>
                </a:solidFill>
              </a:rPr>
              <a:t>– в имени прилагательном, образованном от имени существительного с основой на -Н с помощью суффикса -Н-, пишется НН.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ПРИОСТАНОВИТЬ </a:t>
            </a:r>
            <a:r>
              <a:rPr lang="ru-RU">
                <a:solidFill>
                  <a:schemeClr val="tx1"/>
                </a:solidFill>
              </a:rPr>
              <a:t>(работу) – написание приставки определяется её значением – расположение вблизи.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78640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4521" y="0"/>
            <a:ext cx="10101113" cy="1881963"/>
          </a:xfrm>
        </p:spPr>
        <p:txBody>
          <a:bodyPr>
            <a:normAutofit/>
          </a:bodyPr>
          <a:lstStyle/>
          <a:p>
            <a:pPr algn="ctr"/>
            <a:r>
              <a:rPr lang="ru-RU" sz="3600" b="1"/>
              <a:t>Задание </a:t>
            </a:r>
            <a:r>
              <a:rPr lang="ru-RU" sz="3600" b="1" smtClean="0"/>
              <a:t>6 </a:t>
            </a:r>
            <a:r>
              <a:rPr lang="ru-RU" sz="3600" b="1"/>
              <a:t>ОГЭ по русскому языку. </a:t>
            </a:r>
            <a:r>
              <a:rPr lang="ru-RU" b="1"/>
              <a:t>Орфографический анализ (найти верное объяснение слова)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37414" y="1913861"/>
            <a:ext cx="9898912" cy="4890977"/>
          </a:xfrm>
        </p:spPr>
        <p:txBody>
          <a:bodyPr>
            <a:noAutofit/>
          </a:bodyPr>
          <a:lstStyle/>
          <a:p>
            <a:pPr lvl="0"/>
            <a:r>
              <a:rPr lang="ru-RU" sz="1400" u="sng">
                <a:hlinkClick r:id="rId2"/>
              </a:rPr>
              <a:t>1 Формулировка задания 6 ОГЭ по русскому языку:</a:t>
            </a:r>
            <a:endParaRPr lang="ru-RU" sz="1400"/>
          </a:p>
          <a:p>
            <a:pPr lvl="0"/>
            <a:r>
              <a:rPr lang="ru-RU" sz="1400" u="sng">
                <a:hlinkClick r:id="rId3"/>
              </a:rPr>
              <a:t>2 Алгоритм выполнения задания 6 ОГЭ</a:t>
            </a:r>
            <a:endParaRPr lang="ru-RU" sz="1400"/>
          </a:p>
          <a:p>
            <a:pPr lvl="0"/>
            <a:r>
              <a:rPr lang="ru-RU" sz="1400" u="sng">
                <a:hlinkClick r:id="rId4"/>
              </a:rPr>
              <a:t>3 Теория для подготовки к заданию 6 ОГЭ</a:t>
            </a:r>
            <a:endParaRPr lang="ru-RU" sz="1400"/>
          </a:p>
          <a:p>
            <a:pPr lvl="0"/>
            <a:r>
              <a:rPr lang="ru-RU" sz="1400" u="sng">
                <a:hlinkClick r:id="rId5"/>
              </a:rPr>
              <a:t>4 Фонетика</a:t>
            </a:r>
            <a:endParaRPr lang="ru-RU" sz="1400"/>
          </a:p>
          <a:p>
            <a:pPr lvl="0"/>
            <a:r>
              <a:rPr lang="ru-RU" sz="1400" u="sng">
                <a:hlinkClick r:id="rId6"/>
              </a:rPr>
              <a:t>5 Морфология</a:t>
            </a:r>
            <a:endParaRPr lang="ru-RU" sz="1400"/>
          </a:p>
          <a:p>
            <a:pPr lvl="1"/>
            <a:r>
              <a:rPr lang="ru-RU" sz="1400" u="sng">
                <a:hlinkClick r:id="rId7"/>
              </a:rPr>
              <a:t>5.1 Существительное</a:t>
            </a:r>
            <a:endParaRPr lang="ru-RU" sz="1400"/>
          </a:p>
          <a:p>
            <a:pPr lvl="1"/>
            <a:r>
              <a:rPr lang="ru-RU" sz="1400" u="sng">
                <a:hlinkClick r:id="rId8"/>
              </a:rPr>
              <a:t>5.2 Прилагательное</a:t>
            </a:r>
            <a:endParaRPr lang="ru-RU" sz="1400"/>
          </a:p>
          <a:p>
            <a:pPr lvl="1"/>
            <a:r>
              <a:rPr lang="ru-RU" sz="1400" u="sng">
                <a:hlinkClick r:id="rId9"/>
              </a:rPr>
              <a:t>5.3 Числительное</a:t>
            </a:r>
            <a:endParaRPr lang="ru-RU" sz="1400"/>
          </a:p>
          <a:p>
            <a:pPr lvl="1"/>
            <a:r>
              <a:rPr lang="ru-RU" sz="1400" u="sng">
                <a:hlinkClick r:id="rId10"/>
              </a:rPr>
              <a:t>5.4 Местоимение</a:t>
            </a:r>
            <a:endParaRPr lang="ru-RU" sz="1400"/>
          </a:p>
          <a:p>
            <a:pPr lvl="1"/>
            <a:r>
              <a:rPr lang="ru-RU" sz="1400" u="sng">
                <a:hlinkClick r:id="rId11"/>
              </a:rPr>
              <a:t>5.5 Наречие</a:t>
            </a:r>
            <a:endParaRPr lang="ru-RU" sz="1400"/>
          </a:p>
          <a:p>
            <a:pPr lvl="1"/>
            <a:r>
              <a:rPr lang="ru-RU" sz="1400" u="sng">
                <a:hlinkClick r:id="rId12"/>
              </a:rPr>
              <a:t>5.6 Глагол</a:t>
            </a:r>
            <a:endParaRPr lang="ru-RU" sz="1400"/>
          </a:p>
          <a:p>
            <a:pPr lvl="1"/>
            <a:r>
              <a:rPr lang="ru-RU" sz="1400" u="sng">
                <a:hlinkClick r:id="rId13"/>
              </a:rPr>
              <a:t>5.7 Причастие</a:t>
            </a:r>
            <a:endParaRPr lang="ru-RU" sz="1400"/>
          </a:p>
          <a:p>
            <a:pPr lvl="1"/>
            <a:r>
              <a:rPr lang="ru-RU" sz="1400" u="sng">
                <a:hlinkClick r:id="rId14"/>
              </a:rPr>
              <a:t>5.8 Деепричастие</a:t>
            </a:r>
            <a:endParaRPr lang="ru-RU" sz="1400"/>
          </a:p>
          <a:p>
            <a:pPr lvl="1"/>
            <a:r>
              <a:rPr lang="ru-RU" sz="1400" u="sng">
                <a:hlinkClick r:id="rId15"/>
              </a:rPr>
              <a:t>5.9 Предлог</a:t>
            </a:r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1587863229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5308" y="265814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6.6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35052" y="1031358"/>
            <a:ext cx="10028864" cy="5358810"/>
          </a:xfrm>
        </p:spPr>
        <p:txBody>
          <a:bodyPr>
            <a:normAutofit/>
          </a:bodyPr>
          <a:lstStyle/>
          <a:p>
            <a:r>
              <a:rPr lang="ru-RU" b="1" smtClean="0">
                <a:solidFill>
                  <a:schemeClr val="tx1"/>
                </a:solidFill>
              </a:rPr>
              <a:t>Вариант </a:t>
            </a:r>
            <a:r>
              <a:rPr lang="ru-RU" b="1">
                <a:solidFill>
                  <a:schemeClr val="tx1"/>
                </a:solidFill>
              </a:rPr>
              <a:t>6. 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ПО-ПРЕЖНЕМУ</a:t>
            </a:r>
            <a:r>
              <a:rPr lang="ru-RU">
                <a:solidFill>
                  <a:schemeClr val="tx1"/>
                </a:solidFill>
              </a:rPr>
              <a:t> (тепло) – написание наречия через дефис определяется наличием приставки ПО- и суффикса -ЕМУ.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ПОТЕРЯТЬ </a:t>
            </a:r>
            <a:r>
              <a:rPr lang="ru-RU">
                <a:solidFill>
                  <a:schemeClr val="tx1"/>
                </a:solidFill>
              </a:rPr>
              <a:t>– написание безударной чередующейся гласной в корне определяется наличием суффикса -А-.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НЕ ГОТОВ</a:t>
            </a:r>
            <a:r>
              <a:rPr lang="ru-RU">
                <a:solidFill>
                  <a:schemeClr val="tx1"/>
                </a:solidFill>
              </a:rPr>
              <a:t> – частица НЕ с глаголом пишется раздельно.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БЕЗВИННЫЙ </a:t>
            </a:r>
            <a:r>
              <a:rPr lang="ru-RU">
                <a:solidFill>
                  <a:schemeClr val="tx1"/>
                </a:solidFill>
              </a:rPr>
              <a:t>– в имени прилагательном, образованном от имени существительного с основой на -Н с помощью суффикса -Н-, пишется НН.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ПРИОСТАНОВИТЬ </a:t>
            </a:r>
            <a:r>
              <a:rPr lang="ru-RU">
                <a:solidFill>
                  <a:schemeClr val="tx1"/>
                </a:solidFill>
              </a:rPr>
              <a:t>(работу) – написание приставки определяется её значением – расположение вблизи.</a:t>
            </a:r>
          </a:p>
          <a:p>
            <a:r>
              <a:rPr lang="ru-RU" sz="2800" smtClean="0">
                <a:solidFill>
                  <a:schemeClr val="tx1"/>
                </a:solidFill>
              </a:rPr>
              <a:t>                                                                                </a:t>
            </a:r>
            <a:r>
              <a:rPr lang="ru-RU" sz="2800" b="1" smtClean="0">
                <a:solidFill>
                  <a:srgbClr val="C00000"/>
                </a:solidFill>
              </a:rPr>
              <a:t>14</a:t>
            </a:r>
            <a:endParaRPr lang="ru-RU" sz="2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446412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0758" y="0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ru-RU" b="1"/>
              <a:t>7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80758" y="1137683"/>
            <a:ext cx="10223402" cy="5191445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7</a:t>
            </a:r>
            <a:r>
              <a:rPr lang="ru-RU">
                <a:solidFill>
                  <a:schemeClr val="tx1"/>
                </a:solidFill>
              </a:rPr>
              <a:t>. 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smtClean="0">
                <a:solidFill>
                  <a:schemeClr val="tx1"/>
                </a:solidFill>
              </a:rPr>
              <a:t>ответов.</a:t>
            </a:r>
          </a:p>
          <a:p>
            <a:endParaRPr lang="ru-RU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ИСПЕЧЬ </a:t>
            </a:r>
            <a:r>
              <a:rPr lang="ru-RU">
                <a:solidFill>
                  <a:schemeClr val="tx1"/>
                </a:solidFill>
              </a:rPr>
              <a:t>– на конце неопределённой формы глагола после шипящих пишется буква Ь.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ЧЬИ-ТО</a:t>
            </a:r>
            <a:r>
              <a:rPr lang="ru-RU">
                <a:solidFill>
                  <a:schemeClr val="tx1"/>
                </a:solidFill>
              </a:rPr>
              <a:t> (следы) – буква Ь обозначает мягкость предыдущего согласного.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ИЗВЕСТНЫЙ </a:t>
            </a:r>
            <a:r>
              <a:rPr lang="ru-RU">
                <a:solidFill>
                  <a:schemeClr val="tx1"/>
                </a:solidFill>
              </a:rPr>
              <a:t>– непроизносимая согласная в корне слова проверяется словом известен.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ДОСРОЧНО </a:t>
            </a:r>
            <a:r>
              <a:rPr lang="ru-RU">
                <a:solidFill>
                  <a:schemeClr val="tx1"/>
                </a:solidFill>
              </a:rPr>
              <a:t>– в наречии написание суффикса зависит от ударения.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ПРЕГРАЖДАТЬ </a:t>
            </a:r>
            <a:r>
              <a:rPr lang="ru-RU">
                <a:solidFill>
                  <a:schemeClr val="tx1"/>
                </a:solidFill>
              </a:rPr>
              <a:t>– написание приставки определяется её значением, близким к слову очень.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873731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0758" y="0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ru-RU" b="1"/>
              <a:t>7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80758" y="1137683"/>
            <a:ext cx="10223402" cy="5191445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7</a:t>
            </a:r>
            <a:r>
              <a:rPr lang="ru-RU">
                <a:solidFill>
                  <a:schemeClr val="tx1"/>
                </a:solidFill>
              </a:rPr>
              <a:t>. 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smtClean="0">
                <a:solidFill>
                  <a:schemeClr val="tx1"/>
                </a:solidFill>
              </a:rPr>
              <a:t>ответов.</a:t>
            </a:r>
          </a:p>
          <a:p>
            <a:endParaRPr lang="ru-RU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ИСПЕЧЬ </a:t>
            </a:r>
            <a:r>
              <a:rPr lang="ru-RU">
                <a:solidFill>
                  <a:schemeClr val="tx1"/>
                </a:solidFill>
              </a:rPr>
              <a:t>– на конце неопределённой формы глагола после шипящих пишется буква Ь.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ЧЬИ-ТО</a:t>
            </a:r>
            <a:r>
              <a:rPr lang="ru-RU">
                <a:solidFill>
                  <a:schemeClr val="tx1"/>
                </a:solidFill>
              </a:rPr>
              <a:t> (следы) – буква Ь обозначает мягкость предыдущего согласного.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ИЗВЕСТНЫЙ </a:t>
            </a:r>
            <a:r>
              <a:rPr lang="ru-RU">
                <a:solidFill>
                  <a:schemeClr val="tx1"/>
                </a:solidFill>
              </a:rPr>
              <a:t>– непроизносимая согласная в корне слова проверяется словом известен.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ДОСРОЧНО </a:t>
            </a:r>
            <a:r>
              <a:rPr lang="ru-RU">
                <a:solidFill>
                  <a:schemeClr val="tx1"/>
                </a:solidFill>
              </a:rPr>
              <a:t>– в наречии написание суффикса зависит от ударения.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ПРЕГРАЖДАТЬ </a:t>
            </a:r>
            <a:r>
              <a:rPr lang="ru-RU">
                <a:solidFill>
                  <a:schemeClr val="tx1"/>
                </a:solidFill>
              </a:rPr>
              <a:t>– написание приставки определяется её значением, близким к слову очень.</a:t>
            </a:r>
          </a:p>
          <a:p>
            <a:r>
              <a:rPr lang="ru-RU" smtClean="0"/>
              <a:t>                                                                                               </a:t>
            </a:r>
            <a:r>
              <a:rPr lang="ru-RU" b="1" smtClean="0">
                <a:solidFill>
                  <a:srgbClr val="C00000"/>
                </a:solidFill>
              </a:rPr>
              <a:t>13</a:t>
            </a:r>
            <a:endParaRPr lang="ru-RU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627576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958" y="148855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ru-RU" b="1"/>
              <a:t>8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2534" y="1190847"/>
            <a:ext cx="10234034" cy="5531686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8.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ЗАГОРАТЬ </a:t>
            </a:r>
            <a:r>
              <a:rPr lang="ru-RU">
                <a:solidFill>
                  <a:schemeClr val="tx1"/>
                </a:solidFill>
              </a:rPr>
              <a:t>– написание безударной чередующейся гласной в корне определяется наличием суффикса -А-.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НОЧЬЮ </a:t>
            </a:r>
            <a:r>
              <a:rPr lang="ru-RU">
                <a:solidFill>
                  <a:schemeClr val="tx1"/>
                </a:solidFill>
              </a:rPr>
              <a:t>(уехать) – в наречии буква Ь указывает на мягкость предшествующего согласного.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РАРИТЕТ </a:t>
            </a:r>
            <a:r>
              <a:rPr lang="ru-RU">
                <a:solidFill>
                  <a:schemeClr val="tx1"/>
                </a:solidFill>
              </a:rPr>
              <a:t>– в корне слова пишутся непроверяемые безударные гласные.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ЛЕЛЕЮТ </a:t>
            </a:r>
            <a:r>
              <a:rPr lang="ru-RU">
                <a:solidFill>
                  <a:schemeClr val="tx1"/>
                </a:solidFill>
              </a:rPr>
              <a:t>(ребёнка) – в форме настоящего времени 3-го лица множественного числа глагола I спряжения пишется окончание -ЮТ.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КАЛАЧОМ </a:t>
            </a:r>
            <a:r>
              <a:rPr lang="ru-RU">
                <a:solidFill>
                  <a:schemeClr val="tx1"/>
                </a:solidFill>
              </a:rPr>
              <a:t>– в суффиксе имени существительного после шипящего под ударением пишется буква О.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22472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958" y="148855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ru-RU" b="1"/>
              <a:t>8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2534" y="1190847"/>
            <a:ext cx="10234034" cy="5531686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8.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ЗАГОРАТЬ </a:t>
            </a:r>
            <a:r>
              <a:rPr lang="ru-RU">
                <a:solidFill>
                  <a:schemeClr val="tx1"/>
                </a:solidFill>
              </a:rPr>
              <a:t>– написание безударной чередующейся гласной в корне определяется наличием суффикса -А-.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НОЧЬЮ </a:t>
            </a:r>
            <a:r>
              <a:rPr lang="ru-RU">
                <a:solidFill>
                  <a:schemeClr val="tx1"/>
                </a:solidFill>
              </a:rPr>
              <a:t>(уехать) – в наречии буква Ь указывает на мягкость предшествующего согласного.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РАРИТЕТ </a:t>
            </a:r>
            <a:r>
              <a:rPr lang="ru-RU">
                <a:solidFill>
                  <a:schemeClr val="tx1"/>
                </a:solidFill>
              </a:rPr>
              <a:t>– в корне слова пишутся непроверяемые безударные гласные.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ЛЕЛЕЮТ </a:t>
            </a:r>
            <a:r>
              <a:rPr lang="ru-RU">
                <a:solidFill>
                  <a:schemeClr val="tx1"/>
                </a:solidFill>
              </a:rPr>
              <a:t>(ребёнка) – в форме настоящего времени 3-го лица множественного числа глагола I спряжения пишется окончание -ЮТ.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КАЛАЧОМ </a:t>
            </a:r>
            <a:r>
              <a:rPr lang="ru-RU">
                <a:solidFill>
                  <a:schemeClr val="tx1"/>
                </a:solidFill>
              </a:rPr>
              <a:t>– в суффиксе имени существительного после шипящего под ударением пишется буква О.</a:t>
            </a:r>
          </a:p>
          <a:p>
            <a:r>
              <a:rPr lang="ru-RU" smtClean="0"/>
              <a:t>                                                                                               </a:t>
            </a:r>
            <a:r>
              <a:rPr lang="ru-RU" b="1" smtClean="0">
                <a:solidFill>
                  <a:srgbClr val="C00000"/>
                </a:solidFill>
              </a:rPr>
              <a:t>34</a:t>
            </a:r>
            <a:endParaRPr lang="ru-RU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500594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246" y="191386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ru-RU" b="1"/>
              <a:t>9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4800" y="978195"/>
            <a:ext cx="10099749" cy="5710472"/>
          </a:xfrm>
        </p:spPr>
        <p:txBody>
          <a:bodyPr>
            <a:normAutofit/>
          </a:bodyPr>
          <a:lstStyle/>
          <a:p>
            <a:r>
              <a:rPr lang="ru-RU" b="1" smtClean="0">
                <a:solidFill>
                  <a:schemeClr val="tx1"/>
                </a:solidFill>
              </a:rPr>
              <a:t>Вариант </a:t>
            </a:r>
            <a:r>
              <a:rPr lang="ru-RU" b="1">
                <a:solidFill>
                  <a:schemeClr val="tx1"/>
                </a:solidFill>
              </a:rPr>
              <a:t>9.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РАЗРЕЖЬТЕ </a:t>
            </a:r>
            <a:r>
              <a:rPr lang="ru-RU">
                <a:solidFill>
                  <a:schemeClr val="tx1"/>
                </a:solidFill>
              </a:rPr>
              <a:t>(торт) – в форме повелительного наклонения глагола после шипящих пишется буква Ь.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БЕСЦЕЛЬНЫЙ </a:t>
            </a:r>
            <a:r>
              <a:rPr lang="ru-RU">
                <a:solidFill>
                  <a:schemeClr val="tx1"/>
                </a:solidFill>
              </a:rPr>
              <a:t>– на конце приставки перед буквой, обозначающей звонкий согласный звук, пишется буква С.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ПРИЛАГАТЕЛЬНОЕ</a:t>
            </a:r>
            <a:r>
              <a:rPr lang="ru-RU">
                <a:solidFill>
                  <a:schemeClr val="tx1"/>
                </a:solidFill>
              </a:rPr>
              <a:t> – написание безударной чередующейся гласной в корне проверяется подбором однокоренного слова, в котором этот гласный звук находится в ударном слоге.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НЕ ВЫУЧЕНЫ </a:t>
            </a:r>
            <a:r>
              <a:rPr lang="ru-RU">
                <a:solidFill>
                  <a:schemeClr val="tx1"/>
                </a:solidFill>
              </a:rPr>
              <a:t>(уроки) – частица НЕ с деепричастием пишется раздельно.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ИСПУГАННАЯ </a:t>
            </a:r>
            <a:r>
              <a:rPr lang="ru-RU">
                <a:solidFill>
                  <a:schemeClr val="tx1"/>
                </a:solidFill>
              </a:rPr>
              <a:t>(птица) – в полном страдательном причастии прошедшего времени совершенного вида пишется НН.</a:t>
            </a:r>
          </a:p>
          <a:p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1471859237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246" y="191386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ru-RU" b="1"/>
              <a:t>9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4800" y="978195"/>
            <a:ext cx="10099749" cy="5710472"/>
          </a:xfrm>
        </p:spPr>
        <p:txBody>
          <a:bodyPr>
            <a:normAutofit/>
          </a:bodyPr>
          <a:lstStyle/>
          <a:p>
            <a:r>
              <a:rPr lang="ru-RU" b="1" smtClean="0">
                <a:solidFill>
                  <a:schemeClr val="tx1"/>
                </a:solidFill>
              </a:rPr>
              <a:t>Вариант </a:t>
            </a:r>
            <a:r>
              <a:rPr lang="ru-RU" b="1">
                <a:solidFill>
                  <a:schemeClr val="tx1"/>
                </a:solidFill>
              </a:rPr>
              <a:t>9.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РАЗРЕЖЬТЕ </a:t>
            </a:r>
            <a:r>
              <a:rPr lang="ru-RU">
                <a:solidFill>
                  <a:schemeClr val="tx1"/>
                </a:solidFill>
              </a:rPr>
              <a:t>(торт) – в форме повелительного наклонения глагола после шипящих пишется буква Ь.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БЕСЦЕЛЬНЫЙ </a:t>
            </a:r>
            <a:r>
              <a:rPr lang="ru-RU">
                <a:solidFill>
                  <a:schemeClr val="tx1"/>
                </a:solidFill>
              </a:rPr>
              <a:t>– на конце приставки перед буквой, обозначающей звонкий согласный звук, пишется буква С.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ПРИЛАГАТЕЛЬНОЕ</a:t>
            </a:r>
            <a:r>
              <a:rPr lang="ru-RU">
                <a:solidFill>
                  <a:schemeClr val="tx1"/>
                </a:solidFill>
              </a:rPr>
              <a:t> – написание безударной чередующейся гласной в корне проверяется подбором однокоренного слова, в котором этот гласный звук находится в ударном слоге.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НЕ ВЫУЧЕНЫ </a:t>
            </a:r>
            <a:r>
              <a:rPr lang="ru-RU">
                <a:solidFill>
                  <a:schemeClr val="tx1"/>
                </a:solidFill>
              </a:rPr>
              <a:t>(уроки) – частица НЕ с деепричастием пишется раздельно.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ИСПУГАННАЯ </a:t>
            </a:r>
            <a:r>
              <a:rPr lang="ru-RU">
                <a:solidFill>
                  <a:schemeClr val="tx1"/>
                </a:solidFill>
              </a:rPr>
              <a:t>(птица) – в полном страдательном причастии прошедшего времени совершенного вида пишется НН.</a:t>
            </a:r>
          </a:p>
          <a:p>
            <a:r>
              <a:rPr lang="ru-RU" sz="2800" smtClean="0"/>
              <a:t>                                                                           </a:t>
            </a:r>
            <a:r>
              <a:rPr lang="ru-RU" sz="2800" b="1" smtClean="0">
                <a:solidFill>
                  <a:srgbClr val="C00000"/>
                </a:solidFill>
              </a:rPr>
              <a:t>15</a:t>
            </a:r>
            <a:endParaRPr lang="ru-RU" sz="2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012917"/>
      </p:ext>
    </p:extLst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1126" y="318977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6.10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1126" y="1190847"/>
            <a:ext cx="10174176" cy="5529718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10.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ВСТРЕЧЕННЫЙ </a:t>
            </a:r>
            <a:r>
              <a:rPr lang="ru-RU">
                <a:solidFill>
                  <a:schemeClr val="tx1"/>
                </a:solidFill>
              </a:rPr>
              <a:t>– в полном страдательном причастии прошедшего времени совершенного вида пишется НН.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ПРИПОДНЯТЬ </a:t>
            </a:r>
            <a:r>
              <a:rPr lang="ru-RU">
                <a:solidFill>
                  <a:schemeClr val="tx1"/>
                </a:solidFill>
              </a:rPr>
              <a:t>– написание приставки определяется её значением – неполнота действия.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ВЬЮГА </a:t>
            </a:r>
            <a:r>
              <a:rPr lang="ru-RU">
                <a:solidFill>
                  <a:schemeClr val="tx1"/>
                </a:solidFill>
              </a:rPr>
              <a:t>– буква Ь обозначает мягкость предшествующего согласного.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ВОСХИЩАТЬСЯ </a:t>
            </a:r>
            <a:r>
              <a:rPr lang="ru-RU">
                <a:solidFill>
                  <a:schemeClr val="tx1"/>
                </a:solidFill>
              </a:rPr>
              <a:t>– на конце приставки перед буквой, обозначающей звонкий согласный, пишется буква С.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СОРОКАЛЕТНИЙ</a:t>
            </a:r>
            <a:r>
              <a:rPr lang="ru-RU">
                <a:solidFill>
                  <a:schemeClr val="tx1"/>
                </a:solidFill>
              </a:rPr>
              <a:t> – сложное имя числительное пишется слитно.</a:t>
            </a:r>
          </a:p>
        </p:txBody>
      </p:sp>
    </p:spTree>
    <p:extLst>
      <p:ext uri="{BB962C8B-B14F-4D97-AF65-F5344CB8AC3E}">
        <p14:creationId xmlns:p14="http://schemas.microsoft.com/office/powerpoint/2010/main" val="3624034941"/>
      </p:ext>
    </p:extLst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1126" y="318977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6.10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1126" y="1190847"/>
            <a:ext cx="10174176" cy="5529718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10.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 b="1">
                <a:solidFill>
                  <a:schemeClr val="tx1"/>
                </a:solidFill>
              </a:rPr>
              <a:t>ВСТРЕЧЕННЫЙ </a:t>
            </a:r>
            <a:r>
              <a:rPr lang="ru-RU">
                <a:solidFill>
                  <a:schemeClr val="tx1"/>
                </a:solidFill>
              </a:rPr>
              <a:t>– в полном страдательном причастии прошедшего времени совершенного вида пишется НН.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ПРИПОДНЯТЬ </a:t>
            </a:r>
            <a:r>
              <a:rPr lang="ru-RU">
                <a:solidFill>
                  <a:schemeClr val="tx1"/>
                </a:solidFill>
              </a:rPr>
              <a:t>– написание приставки определяется её значением – неполнота действия.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ВЬЮГА </a:t>
            </a:r>
            <a:r>
              <a:rPr lang="ru-RU">
                <a:solidFill>
                  <a:schemeClr val="tx1"/>
                </a:solidFill>
              </a:rPr>
              <a:t>– буква Ь обозначает мягкость предшествующего согласного.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ВОСХИЩАТЬСЯ </a:t>
            </a:r>
            <a:r>
              <a:rPr lang="ru-RU">
                <a:solidFill>
                  <a:schemeClr val="tx1"/>
                </a:solidFill>
              </a:rPr>
              <a:t>– на конце приставки перед буквой, обозначающей звонкий согласный, пишется буква С.</a:t>
            </a:r>
          </a:p>
          <a:p>
            <a:pPr lvl="0"/>
            <a:r>
              <a:rPr lang="ru-RU" b="1">
                <a:solidFill>
                  <a:schemeClr val="tx1"/>
                </a:solidFill>
              </a:rPr>
              <a:t>СОРОКАЛЕТНИЙ</a:t>
            </a:r>
            <a:r>
              <a:rPr lang="ru-RU">
                <a:solidFill>
                  <a:schemeClr val="tx1"/>
                </a:solidFill>
              </a:rPr>
              <a:t> – сложное имя числительное пишется слитно</a:t>
            </a:r>
            <a:r>
              <a:rPr lang="ru-RU" smtClean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</a:t>
            </a:r>
            <a:r>
              <a:rPr lang="ru-RU" b="1" smtClean="0">
                <a:solidFill>
                  <a:srgbClr val="C00000"/>
                </a:solidFill>
              </a:rPr>
              <a:t>12</a:t>
            </a:r>
            <a:endParaRPr lang="ru-RU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891145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5845" y="1379021"/>
            <a:ext cx="8911687" cy="4149909"/>
          </a:xfrm>
        </p:spPr>
        <p:txBody>
          <a:bodyPr/>
          <a:lstStyle/>
          <a:p>
            <a:pPr algn="ctr"/>
            <a:r>
              <a:rPr lang="ru-RU">
                <a:solidFill>
                  <a:schemeClr val="tx1"/>
                </a:solidFill>
              </a:rPr>
              <a:t>Работу выполнила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учитель русского языка и литературы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ГБПОУ «1-й МОК»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г. Москвы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Немцева Л.В.</a:t>
            </a:r>
          </a:p>
        </p:txBody>
      </p:sp>
    </p:spTree>
    <p:extLst>
      <p:ext uri="{BB962C8B-B14F-4D97-AF65-F5344CB8AC3E}">
        <p14:creationId xmlns:p14="http://schemas.microsoft.com/office/powerpoint/2010/main" val="3444502656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4521" y="-138223"/>
            <a:ext cx="10101113" cy="2083981"/>
          </a:xfrm>
        </p:spPr>
        <p:txBody>
          <a:bodyPr>
            <a:normAutofit/>
          </a:bodyPr>
          <a:lstStyle/>
          <a:p>
            <a:pPr algn="ctr"/>
            <a:r>
              <a:rPr lang="ru-RU" sz="3600" b="1"/>
              <a:t>Задание </a:t>
            </a:r>
            <a:r>
              <a:rPr lang="ru-RU" sz="3600" b="1" smtClean="0"/>
              <a:t>6 </a:t>
            </a:r>
            <a:r>
              <a:rPr lang="ru-RU" sz="3600" b="1"/>
              <a:t>ОГЭ по русскому языку. </a:t>
            </a:r>
            <a:r>
              <a:rPr lang="ru-RU" b="1"/>
              <a:t>Орфографический анализ (найти верное объяснение слова)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1208" y="2109214"/>
            <a:ext cx="9898912" cy="4493603"/>
          </a:xfrm>
        </p:spPr>
        <p:txBody>
          <a:bodyPr>
            <a:normAutofit/>
          </a:bodyPr>
          <a:lstStyle/>
          <a:p>
            <a:pPr lvl="1"/>
            <a:r>
              <a:rPr lang="ru-RU" u="sng">
                <a:hlinkClick r:id="rId2"/>
              </a:rPr>
              <a:t>5.10 Союз</a:t>
            </a:r>
            <a:endParaRPr lang="ru-RU"/>
          </a:p>
          <a:p>
            <a:pPr lvl="1"/>
            <a:r>
              <a:rPr lang="ru-RU" u="sng">
                <a:hlinkClick r:id="rId3"/>
              </a:rPr>
              <a:t>5.11 Частица</a:t>
            </a:r>
            <a:endParaRPr lang="ru-RU"/>
          </a:p>
          <a:p>
            <a:pPr lvl="1"/>
            <a:r>
              <a:rPr lang="ru-RU" u="sng">
                <a:hlinkClick r:id="rId4"/>
              </a:rPr>
              <a:t>5.12 Междометие</a:t>
            </a:r>
            <a:endParaRPr lang="ru-RU"/>
          </a:p>
          <a:p>
            <a:pPr lvl="0"/>
            <a:r>
              <a:rPr lang="ru-RU" sz="1800" u="sng">
                <a:hlinkClick r:id="rId5"/>
              </a:rPr>
              <a:t>6 Морфемика</a:t>
            </a:r>
            <a:endParaRPr lang="ru-RU" sz="1800"/>
          </a:p>
          <a:p>
            <a:pPr lvl="1"/>
            <a:r>
              <a:rPr lang="ru-RU" u="sng">
                <a:hlinkClick r:id="rId6"/>
              </a:rPr>
              <a:t>6.1 Корень</a:t>
            </a:r>
            <a:endParaRPr lang="ru-RU"/>
          </a:p>
          <a:p>
            <a:pPr lvl="1"/>
            <a:r>
              <a:rPr lang="ru-RU" u="sng">
                <a:hlinkClick r:id="rId7"/>
              </a:rPr>
              <a:t>6.2 Приставка</a:t>
            </a:r>
            <a:endParaRPr lang="ru-RU"/>
          </a:p>
          <a:p>
            <a:pPr lvl="1"/>
            <a:r>
              <a:rPr lang="ru-RU" u="sng">
                <a:hlinkClick r:id="rId8"/>
              </a:rPr>
              <a:t>6.3 Суффикс</a:t>
            </a:r>
            <a:endParaRPr lang="ru-RU"/>
          </a:p>
          <a:p>
            <a:pPr lvl="1"/>
            <a:r>
              <a:rPr lang="ru-RU" u="sng">
                <a:hlinkClick r:id="rId9"/>
              </a:rPr>
              <a:t>6.4 Окончание</a:t>
            </a:r>
            <a:endParaRPr lang="ru-RU"/>
          </a:p>
          <a:p>
            <a:pPr lvl="0"/>
            <a:r>
              <a:rPr lang="ru-RU" sz="1800" u="sng">
                <a:hlinkClick r:id="rId10"/>
              </a:rPr>
              <a:t>7 Словообразование</a:t>
            </a:r>
            <a:endParaRPr lang="ru-RU" sz="1800"/>
          </a:p>
          <a:p>
            <a:pPr lvl="1"/>
            <a:r>
              <a:rPr lang="ru-RU" u="sng">
                <a:hlinkClick r:id="rId11"/>
              </a:rPr>
              <a:t>7.1 Способы словообразования</a:t>
            </a:r>
            <a:endParaRPr lang="ru-RU"/>
          </a:p>
          <a:p>
            <a:pPr lvl="0"/>
            <a:r>
              <a:rPr lang="ru-RU" sz="1800" u="sng">
                <a:hlinkClick r:id="rId12"/>
              </a:rPr>
              <a:t>8 Практика</a:t>
            </a:r>
            <a:endParaRPr lang="ru-RU" sz="1800"/>
          </a:p>
          <a:p>
            <a:pPr lvl="0"/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2394309913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9313" y="144889"/>
            <a:ext cx="9728974" cy="1290506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</a:t>
            </a:r>
            <a:r>
              <a:rPr lang="ru-RU" b="1" smtClean="0"/>
              <a:t>6 </a:t>
            </a:r>
            <a:r>
              <a:rPr lang="ru-RU" b="1"/>
              <a:t>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7537" y="1201479"/>
            <a:ext cx="9728974" cy="5273749"/>
          </a:xfrm>
        </p:spPr>
        <p:txBody>
          <a:bodyPr>
            <a:normAutofit/>
          </a:bodyPr>
          <a:lstStyle/>
          <a:p>
            <a:r>
              <a:rPr lang="ru-RU" b="1" smtClean="0">
                <a:solidFill>
                  <a:schemeClr val="tx1"/>
                </a:solidFill>
              </a:rPr>
              <a:t>Укажите </a:t>
            </a:r>
            <a:r>
              <a:rPr lang="ru-RU" b="1">
                <a:solidFill>
                  <a:schemeClr val="tx1"/>
                </a:solidFill>
              </a:rPr>
              <a:t>варианты ответов, в которых дано верное объяснение написания выделенного слова. Запишите номера ответов</a:t>
            </a:r>
            <a:r>
              <a:rPr lang="ru-RU" b="1" smtClean="0">
                <a:solidFill>
                  <a:schemeClr val="tx1"/>
                </a:solidFill>
              </a:rPr>
              <a:t>.</a:t>
            </a:r>
          </a:p>
          <a:p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1) ЗАРНИЦА – написание безударной чередующейся гласной в корне зависит от ударения.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2) КИСЛО-СЛАДКИЙ (соус) – сложное имя прилагательное, образованное на основе подчинительного словосочетания, пишется через дефис.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3) ЗАМЕЧЕННЫЕ (недостатки) – в полном страдательном причастии прошедшего времени совершенного вида пишется НН.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4) ВСКАЧЬ (нёсся) – на конце наречия после шипящего пишется буква Ь.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5) ПОДРИСОВАТЬ – на конце приставки перед звонким согласным пишется буква Д.</a:t>
            </a:r>
          </a:p>
          <a:p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24049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9313" y="144889"/>
            <a:ext cx="9728974" cy="1290506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</a:t>
            </a:r>
            <a:r>
              <a:rPr lang="ru-RU" b="1" smtClean="0"/>
              <a:t>6 </a:t>
            </a:r>
            <a:r>
              <a:rPr lang="ru-RU" b="1"/>
              <a:t>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7537" y="1201479"/>
            <a:ext cx="9728974" cy="5273749"/>
          </a:xfrm>
        </p:spPr>
        <p:txBody>
          <a:bodyPr>
            <a:normAutofit/>
          </a:bodyPr>
          <a:lstStyle/>
          <a:p>
            <a:r>
              <a:rPr lang="ru-RU" b="1" smtClean="0">
                <a:solidFill>
                  <a:schemeClr val="tx1"/>
                </a:solidFill>
              </a:rPr>
              <a:t>Укажите </a:t>
            </a:r>
            <a:r>
              <a:rPr lang="ru-RU" b="1">
                <a:solidFill>
                  <a:schemeClr val="tx1"/>
                </a:solidFill>
              </a:rPr>
              <a:t>варианты ответов, в которых дано верное объяснение написания выделенного слова. Запишите номера ответов</a:t>
            </a:r>
            <a:r>
              <a:rPr lang="ru-RU" b="1" smtClean="0">
                <a:solidFill>
                  <a:schemeClr val="tx1"/>
                </a:solidFill>
              </a:rPr>
              <a:t>.</a:t>
            </a:r>
          </a:p>
          <a:p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1) ЗАРНИЦА – написание безударной чередующейся гласной в корне зависит от ударения.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2) КИСЛО-СЛАДКИЙ (соус) – сложное имя прилагательное, образованное на основе подчинительного словосочетания, пишется через дефис.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3) ЗАМЕЧЕННЫЕ (недостатки) – в полном страдательном причастии прошедшего времени совершенного вида пишется НН.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4) ВСКАЧЬ (нёсся) – на конце наречия после шипящего пишется буква Ь.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5) ПОДРИСОВАТЬ – на конце приставки перед звонким согласным пишется буква Д.</a:t>
            </a:r>
          </a:p>
          <a:p>
            <a:r>
              <a:rPr lang="ru-RU" b="1" smtClean="0">
                <a:solidFill>
                  <a:srgbClr val="C00000"/>
                </a:solidFill>
              </a:rPr>
              <a:t>                                                                                                          134</a:t>
            </a:r>
            <a:endParaRPr lang="ru-RU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638336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6030" y="393405"/>
            <a:ext cx="9728974" cy="1105786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 smtClean="0"/>
              <a:t>Алгоритм выполнения задания 6 </a:t>
            </a:r>
            <a:r>
              <a:rPr lang="ru-RU" b="1"/>
              <a:t>ОГЭ </a:t>
            </a:r>
            <a:br>
              <a:rPr lang="ru-RU"/>
            </a:br>
            <a:endParaRPr lang="ru-RU" b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7536" y="1329067"/>
            <a:ext cx="10090296" cy="5411973"/>
          </a:xfrm>
        </p:spPr>
        <p:txBody>
          <a:bodyPr>
            <a:normAutofit/>
          </a:bodyPr>
          <a:lstStyle/>
          <a:p>
            <a:r>
              <a:rPr lang="ru-RU" sz="1800">
                <a:solidFill>
                  <a:schemeClr val="tx1"/>
                </a:solidFill>
              </a:rPr>
              <a:t>1) Определите часть речи анализируемого слова, вспомните об основных характеристиках данной части речи (морфологический разбор).</a:t>
            </a:r>
          </a:p>
          <a:p>
            <a:r>
              <a:rPr lang="ru-RU" sz="1800">
                <a:solidFill>
                  <a:schemeClr val="tx1"/>
                </a:solidFill>
              </a:rPr>
              <a:t>2) Определите часть слова, в которой находится орфограмма (морфемный разбор).</a:t>
            </a:r>
          </a:p>
          <a:p>
            <a:r>
              <a:rPr lang="ru-RU" sz="1800">
                <a:solidFill>
                  <a:schemeClr val="tx1"/>
                </a:solidFill>
              </a:rPr>
              <a:t>3) Сверьте полученные данные с первой частью правила. Часто составители в объяснении написания слова намеренно искажают фоновые факты, такие как часть речи, склонение существительного, вид глагола.</a:t>
            </a:r>
          </a:p>
          <a:p>
            <a:r>
              <a:rPr lang="ru-RU" sz="1800">
                <a:solidFill>
                  <a:schemeClr val="tx1"/>
                </a:solidFill>
              </a:rPr>
              <a:t>3) Читать вариант ответа следует внимательно, проверяя каждый приведенный в объяснении факт, поскольку все слова уже даны изначально в правильном написании и вторая часть объяснения будет всегда правильным.</a:t>
            </a:r>
          </a:p>
          <a:p>
            <a:r>
              <a:rPr lang="ru-RU" sz="1800">
                <a:solidFill>
                  <a:schemeClr val="tx1"/>
                </a:solidFill>
              </a:rPr>
              <a:t>4) После проверки фактов (части речи, части слова, других характеристик слова) можно вспоминать правило и соотносить его с приведенным в варианте ответа.</a:t>
            </a:r>
          </a:p>
          <a:p>
            <a:r>
              <a:rPr lang="ru-RU" sz="1800">
                <a:solidFill>
                  <a:schemeClr val="tx1"/>
                </a:solidFill>
              </a:rPr>
              <a:t>5) Ответов может быть от 2 до 4.</a:t>
            </a:r>
          </a:p>
          <a:p>
            <a:endParaRPr lang="ru-RU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31012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8299" y="7633"/>
            <a:ext cx="9902456" cy="850604"/>
          </a:xfrm>
        </p:spPr>
        <p:txBody>
          <a:bodyPr>
            <a:normAutofit/>
          </a:bodyPr>
          <a:lstStyle/>
          <a:p>
            <a:r>
              <a:rPr lang="ru-RU" sz="3200" b="1"/>
              <a:t>Теория для подготовки к заданию 6 ОГЭ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8299" y="1626780"/>
            <a:ext cx="9697076" cy="4763387"/>
          </a:xfrm>
        </p:spPr>
        <p:txBody>
          <a:bodyPr>
            <a:normAutofit/>
          </a:bodyPr>
          <a:lstStyle/>
          <a:p>
            <a:endParaRPr lang="ru-RU"/>
          </a:p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495740" y="1121051"/>
            <a:ext cx="10579302" cy="5130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безударных чередующихся, проверяемых и непроверяемых гласных в корне слова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проверяемых, непроверяемыми и непроизносимыми согласных в корне слова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О/Ё, Е, Ы/И после шипящих и Ц в корне, суффиксе, окончании слов разных частей речи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приставок на -З/-С, неизменяемых приставок, ПРЕ и ПРИ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Ы и И после приставок.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Ъ и Ь в словах разных частей речи (в разных частях слова)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суффиксов существительных, прилагательных, глаголов, причастий и деепричастий, наречий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безударных окончаний имён существительных (1, 2, 3 склонения), прилагательных и причастий.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безударных личных окончаний глагола.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ПОЛ-, ПОЛУ- со словами.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Слитное, раздельное, дефисное написание числительных, местоимений, наречий, предлогов, союзов, частиц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Слитное и раздельное написание НЕ и НИ с разными частями речи.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Н и НН в словах разных частей речи (в прилагательных, причастиях, отглагольных прилагательных, наречиях на -о(-е)).</a:t>
            </a:r>
            <a:endParaRPr lang="ru-RU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/>
              </a:tabLst>
            </a:pPr>
            <a:r>
              <a:rPr lang="ru-RU" sz="15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Правописание сложных и сложносокращённых слов, а также имен собственных.</a:t>
            </a:r>
            <a:endParaRPr lang="ru-RU" sz="15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618147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4300" y="1581372"/>
            <a:ext cx="8911687" cy="3219227"/>
          </a:xfrm>
        </p:spPr>
        <p:txBody>
          <a:bodyPr>
            <a:normAutofit/>
          </a:bodyPr>
          <a:lstStyle/>
          <a:p>
            <a:pPr algn="ctr"/>
            <a:r>
              <a:rPr lang="ru-RU" sz="5400" b="1">
                <a:solidFill>
                  <a:srgbClr val="C00000"/>
                </a:solidFill>
              </a:rPr>
              <a:t>Практика. </a:t>
            </a:r>
            <a:br>
              <a:rPr lang="ru-RU" sz="5400" b="1">
                <a:solidFill>
                  <a:srgbClr val="C00000"/>
                </a:solidFill>
              </a:rPr>
            </a:br>
            <a:r>
              <a:rPr lang="ru-RU" sz="5400" b="1">
                <a:solidFill>
                  <a:srgbClr val="C00000"/>
                </a:solidFill>
              </a:rPr>
              <a:t>Метод дятла.</a:t>
            </a:r>
          </a:p>
        </p:txBody>
      </p:sp>
    </p:spTree>
    <p:extLst>
      <p:ext uri="{BB962C8B-B14F-4D97-AF65-F5344CB8AC3E}">
        <p14:creationId xmlns:p14="http://schemas.microsoft.com/office/powerpoint/2010/main" val="1147177511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6.</a:t>
            </a:r>
            <a:r>
              <a:rPr lang="en-US" b="1"/>
              <a:t>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057276"/>
            <a:ext cx="10175356" cy="5800724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1. Укажите варианты ответов, в которых дано верное объяснение написания выделенного слова. Запишите номера этих </a:t>
            </a:r>
            <a:r>
              <a:rPr lang="ru-RU" b="1" smtClean="0">
                <a:solidFill>
                  <a:schemeClr val="tx1"/>
                </a:solidFill>
              </a:rPr>
              <a:t>ответов.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pPr lvl="0"/>
            <a:r>
              <a:rPr lang="ru-RU">
                <a:solidFill>
                  <a:schemeClr val="tx1"/>
                </a:solidFill>
              </a:rPr>
              <a:t>РАСХОДНЫЙ (материал) – на конце приставки перед буквой, обозначающей глухой согласный звук, пишется буква С.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НОЧНОЙ – в сочетании ЧН буква Ь не пишется.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СКАКАТЬ – написание безударной чередующейся гласной в корне зависит от суффикса -А-.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РАЗВЕЯННЫЙ – написание гласной Я перед НН зависит от принадлежности к спряжению глагола.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НЕДОРОГОЕ (изделие) – имя прилагательное пишется с НЕ слитно, потому что его можно заменить синонимом без НЕ.</a:t>
            </a: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69648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Wisp</Template>
  <Company/>
  <PresentationFormat>Широкоэкранный</PresentationFormat>
  <Paragraphs>210</Paragraphs>
  <Slides>29</Slides>
  <Notes>0</Notes>
  <TotalTime>242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baseType="lpstr" size="30">
      <vt:lpstr>Легкий дым</vt:lpstr>
      <vt:lpstr>Подготовка к ОГЭ-2025 по русскому языку</vt:lpstr>
      <vt:lpstr>Задание 6 ОГЭ по русскому языку. Орфографический анализ (найти верное объяснение слова)</vt:lpstr>
      <vt:lpstr>Задание 6 ОГЭ по русскому языку. Орфографический анализ (найти верное объяснение слова)</vt:lpstr>
      <vt:lpstr>Формулировка задания 6 ОГЭ </vt:lpstr>
      <vt:lpstr>Формулировка задания 6 ОГЭ </vt:lpstr>
      <vt:lpstr>Алгоритм выполнения задания 6 ОГЭ </vt:lpstr>
      <vt:lpstr>Теория для подготовки к заданию 6 ОГЭ</vt:lpstr>
      <vt:lpstr>Практика. Метод дятла.</vt:lpstr>
      <vt:lpstr>Задание 6.1</vt:lpstr>
      <vt:lpstr>Задание 6.1</vt:lpstr>
      <vt:lpstr>Задание 6.2</vt:lpstr>
      <vt:lpstr>Задание 6.2</vt:lpstr>
      <vt:lpstr>Задание 6.3</vt:lpstr>
      <vt:lpstr>Задание 6.3</vt:lpstr>
      <vt:lpstr>Задание 6.4</vt:lpstr>
      <vt:lpstr>Задание 6.4</vt:lpstr>
      <vt:lpstr>Задание 6.5</vt:lpstr>
      <vt:lpstr>Задание 6.5</vt:lpstr>
      <vt:lpstr>Задание 6.6</vt:lpstr>
      <vt:lpstr>Задание 6.6</vt:lpstr>
      <vt:lpstr>Задание 6.7</vt:lpstr>
      <vt:lpstr>Задание 6.7</vt:lpstr>
      <vt:lpstr>Задание 6.8</vt:lpstr>
      <vt:lpstr>Задание 6.8</vt:lpstr>
      <vt:lpstr>Задание 6.9</vt:lpstr>
      <vt:lpstr>Задание 6.9</vt:lpstr>
      <vt:lpstr>Задание 6.10</vt:lpstr>
      <vt:lpstr>Задание 6.10</vt:lpstr>
      <vt:lpstr>Работу выполнила учитель русского языка и литературы ГБПОУ «1-й МОК» г. Москвы Немцева Л.В.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Admin</dc:creator>
  <cp:lastModifiedBy>Admin</cp:lastModifiedBy>
  <cp:revision>95</cp:revision>
  <dcterms:created xsi:type="dcterms:W3CDTF">2023-09-10T13:31:19Z</dcterms:created>
  <dcterms:modified xsi:type="dcterms:W3CDTF">2024-11-28T08:02:10Z</dcterms:modified>
</cp:coreProperties>
</file>