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autoCompressPictures="0">
  <p:sldMasterIdLst>
    <p:sldMasterId id="2147483648" r:id="rId1"/>
  </p:sldMasterIdLst>
  <p:sldIdLst>
    <p:sldId id="256" r:id="rId2"/>
    <p:sldId id="281" r:id="rId3"/>
    <p:sldId id="257" r:id="rId4"/>
    <p:sldId id="293" r:id="rId5"/>
    <p:sldId id="282" r:id="rId6"/>
    <p:sldId id="283" r:id="rId7"/>
    <p:sldId id="298" r:id="rId8"/>
    <p:sldId id="261" r:id="rId9"/>
    <p:sldId id="297" r:id="rId10"/>
    <p:sldId id="296" r:id="rId11"/>
    <p:sldId id="295" r:id="rId12"/>
    <p:sldId id="301" r:id="rId13"/>
    <p:sldId id="294" r:id="rId14"/>
    <p:sldId id="300" r:id="rId15"/>
    <p:sldId id="299" r:id="rId16"/>
    <p:sldId id="285" r:id="rId17"/>
    <p:sldId id="268" r:id="rId18"/>
    <p:sldId id="302" r:id="rId19"/>
    <p:sldId id="284" r:id="rId20"/>
    <p:sldId id="303" r:id="rId21"/>
    <p:sldId id="274" r:id="rId22"/>
    <p:sldId id="304" r:id="rId23"/>
    <p:sldId id="289" r:id="rId24"/>
    <p:sldId id="305" r:id="rId25"/>
    <p:sldId id="277" r:id="rId26"/>
    <p:sldId id="306" r:id="rId27"/>
    <p:sldId id="290" r:id="rId28"/>
    <p:sldId id="307" r:id="rId29"/>
    <p:sldId id="278" r:id="rId30"/>
    <p:sldId id="308" r:id="rId31"/>
    <p:sldId id="291" r:id="rId32"/>
    <p:sldId id="309" r:id="rId33"/>
    <p:sldId id="279" r:id="rId34"/>
    <p:sldId id="292" r:id="rId35"/>
    <p:sldId id="310" r:id="rId36"/>
    <p:sldId id="275" r:id="rId37"/>
  </p:sldIdLst>
  <p:sldSz cx="12192000" cy="6858000"/>
  <p:notesSz cx="6858000" cy="9144000"/>
  <p:custDataLst>
    <p:tags r:id="rId3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" Type="http://schemas.openxmlformats.org/officeDocument/2006/relationships/slide" Target="slides/slide2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3" Type="http://schemas.openxmlformats.org/officeDocument/2006/relationships/slide" Target="slides/slide32.xml" /><Relationship Id="rId34" Type="http://schemas.openxmlformats.org/officeDocument/2006/relationships/slide" Target="slides/slide33.xml" /><Relationship Id="rId35" Type="http://schemas.openxmlformats.org/officeDocument/2006/relationships/slide" Target="slides/slide34.xml" /><Relationship Id="rId36" Type="http://schemas.openxmlformats.org/officeDocument/2006/relationships/slide" Target="slides/slide35.xml" /><Relationship Id="rId37" Type="http://schemas.openxmlformats.org/officeDocument/2006/relationships/slide" Target="slides/slide36.xml" /><Relationship Id="rId38" Type="http://schemas.openxmlformats.org/officeDocument/2006/relationships/tags" Target="tags/tag1.xml" /><Relationship Id="rId39" Type="http://schemas.openxmlformats.org/officeDocument/2006/relationships/presProps" Target="presProps.xml" /><Relationship Id="rId4" Type="http://schemas.openxmlformats.org/officeDocument/2006/relationships/slide" Target="slides/slide3.xml" /><Relationship Id="rId40" Type="http://schemas.openxmlformats.org/officeDocument/2006/relationships/viewProps" Target="viewProps.xml" /><Relationship Id="rId41" Type="http://schemas.openxmlformats.org/officeDocument/2006/relationships/theme" Target="theme/theme1.xml" /><Relationship Id="rId42" Type="http://schemas.openxmlformats.org/officeDocument/2006/relationships/tableStyles" Target="tableStyles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rect l="0" t="0" r="r" b="b"/>
              <a:pathLst>
                <a:path w="140" h="503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rect l="0" t="0" r="r" b="b"/>
              <a:pathLst>
                <a:path w="41" h="22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rect l="0" t="0" r="r" b="b"/>
              <a:pathLst>
                <a:path w="90" h="206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rect l="0" t="0" r="r" b="b"/>
              <a:pathLst>
                <a:path w="25" h="52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rect l="0" t="0" r="r" b="b"/>
              <a:pathLst>
                <a:path w="28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rect l="0" t="0" r="r" b="b"/>
              <a:pathLst>
                <a:path w="44" h="11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ransition/>
  <p:timing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hyperlink" Target="https://rustutors.ru/oge/teoryoge/1994-analiz-sredstv-vyrazitelnosti-zadanie-7-ogje-po-russkomu-jazyku.html#hmenu-9" TargetMode="External" /><Relationship Id="rId11" Type="http://schemas.openxmlformats.org/officeDocument/2006/relationships/hyperlink" Target="https://rustutors.ru/oge/teoryoge/1994-analiz-sredstv-vyrazitelnosti-zadanie-7-ogje-po-russkomu-jazyku.html#hmenu-10" TargetMode="External" /><Relationship Id="rId12" Type="http://schemas.openxmlformats.org/officeDocument/2006/relationships/hyperlink" Target="https://rustutors.ru/oge/teoryoge/1994-analiz-sredstv-vyrazitelnosti-zadanie-7-ogje-po-russkomu-jazyku.html#hmenu-11" TargetMode="External" /><Relationship Id="rId13" Type="http://schemas.openxmlformats.org/officeDocument/2006/relationships/hyperlink" Target="https://rustutors.ru/oge/teoryoge/1994-analiz-sredstv-vyrazitelnosti-zadanie-7-ogje-po-russkomu-jazyku.html#hmenu-12" TargetMode="External" /><Relationship Id="rId14" Type="http://schemas.openxmlformats.org/officeDocument/2006/relationships/hyperlink" Target="https://rustutors.ru/oge/teoryoge/1994-analiz-sredstv-vyrazitelnosti-zadanie-7-ogje-po-russkomu-jazyku.html#hmenu-13" TargetMode="External" /><Relationship Id="rId15" Type="http://schemas.openxmlformats.org/officeDocument/2006/relationships/hyperlink" Target="https://rustutors.ru/oge/teoryoge/1994-analiz-sredstv-vyrazitelnosti-zadanie-7-ogje-po-russkomu-jazyku.html#hmenu-14" TargetMode="External" /><Relationship Id="rId16" Type="http://schemas.openxmlformats.org/officeDocument/2006/relationships/hyperlink" Target="https://rustutors.ru/oge/teoryoge/1994-analiz-sredstv-vyrazitelnosti-zadanie-7-ogje-po-russkomu-jazyku.html#hmenu-15" TargetMode="External" /><Relationship Id="rId2" Type="http://schemas.openxmlformats.org/officeDocument/2006/relationships/hyperlink" Target="https://rustutors.ru/oge/teoryoge/1994-analiz-sredstv-vyrazitelnosti-zadanie-7-ogje-po-russkomu-jazyku.html#hmenu-1" TargetMode="External" /><Relationship Id="rId3" Type="http://schemas.openxmlformats.org/officeDocument/2006/relationships/hyperlink" Target="https://rustutors.ru/oge/teoryoge/1994-analiz-sredstv-vyrazitelnosti-zadanie-7-ogje-po-russkomu-jazyku.html#hmenu-2" TargetMode="External" /><Relationship Id="rId4" Type="http://schemas.openxmlformats.org/officeDocument/2006/relationships/hyperlink" Target="https://rustutors.ru/oge/teoryoge/1994-analiz-sredstv-vyrazitelnosti-zadanie-7-ogje-po-russkomu-jazyku.html#hmenu-3" TargetMode="External" /><Relationship Id="rId5" Type="http://schemas.openxmlformats.org/officeDocument/2006/relationships/hyperlink" Target="https://rustutors.ru/oge/teoryoge/1994-analiz-sredstv-vyrazitelnosti-zadanie-7-ogje-po-russkomu-jazyku.html#hmenu-4" TargetMode="External" /><Relationship Id="rId6" Type="http://schemas.openxmlformats.org/officeDocument/2006/relationships/hyperlink" Target="https://rustutors.ru/oge/teoryoge/1994-analiz-sredstv-vyrazitelnosti-zadanie-7-ogje-po-russkomu-jazyku.html#hmenu-5" TargetMode="External" /><Relationship Id="rId7" Type="http://schemas.openxmlformats.org/officeDocument/2006/relationships/hyperlink" Target="https://rustutors.ru/oge/teoryoge/1994-analiz-sredstv-vyrazitelnosti-zadanie-7-ogje-po-russkomu-jazyku.html#hmenu-6" TargetMode="External" /><Relationship Id="rId8" Type="http://schemas.openxmlformats.org/officeDocument/2006/relationships/hyperlink" Target="https://rustutors.ru/oge/teoryoge/1994-analiz-sredstv-vyrazitelnosti-zadanie-7-ogje-po-russkomu-jazyku.html#hmenu-7" TargetMode="External" /><Relationship Id="rId9" Type="http://schemas.openxmlformats.org/officeDocument/2006/relationships/hyperlink" Target="https://rustutors.ru/oge/teoryoge/1994-analiz-sredstv-vyrazitelnosti-zadanie-7-ogje-po-russkomu-jazyku.html#hmenu-8" TargetMode="Externa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86239" y="828675"/>
            <a:ext cx="7073308" cy="3456863"/>
          </a:xfrm>
        </p:spPr>
        <p:txBody>
          <a:bodyPr>
            <a:normAutofit/>
          </a:bodyPr>
          <a:lstStyle/>
          <a:p>
            <a:pPr algn="ctr"/>
            <a:r>
              <a:rPr lang="ru-RU" b="1">
                <a:solidFill>
                  <a:srgbClr val="0070C0"/>
                </a:solidFill>
              </a:rPr>
              <a:t>Подготовка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к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ОГЭ-2025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по русскому языку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51417" y="5230260"/>
            <a:ext cx="4263840" cy="1126283"/>
          </a:xfrm>
        </p:spPr>
        <p:txBody>
          <a:bodyPr>
            <a:norm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Задание </a:t>
            </a:r>
            <a:r>
              <a:rPr lang="ru-RU" sz="3200" b="1" smtClean="0">
                <a:solidFill>
                  <a:srgbClr val="FF0000"/>
                </a:solidFill>
              </a:rPr>
              <a:t>7. </a:t>
            </a:r>
            <a:r>
              <a:rPr lang="ru-RU" sz="3200" b="1">
                <a:solidFill>
                  <a:srgbClr val="FF0000"/>
                </a:solidFill>
              </a:rPr>
              <a:t>Теория и практика.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6" y="508369"/>
            <a:ext cx="288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0686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4791" y="74429"/>
            <a:ext cx="11100391" cy="754912"/>
          </a:xfrm>
        </p:spPr>
        <p:txBody>
          <a:bodyPr>
            <a:normAutofit/>
          </a:bodyPr>
          <a:lstStyle/>
          <a:p>
            <a:pPr algn="ctr"/>
            <a:r>
              <a:rPr lang="ru-RU" sz="3200" b="1"/>
              <a:t>Правописание -Н- и -НН- в различных частях речи</a:t>
            </a: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1088" y="1148317"/>
            <a:ext cx="10660912" cy="5571460"/>
          </a:xfrm>
        </p:spPr>
        <p:txBody>
          <a:bodyPr>
            <a:normAutofit/>
          </a:bodyPr>
          <a:lstStyle/>
          <a:p>
            <a:endParaRPr lang="ru-RU" sz="280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017405"/>
              </p:ext>
            </p:extLst>
          </p:nvPr>
        </p:nvGraphicFramePr>
        <p:xfrm>
          <a:off x="478465" y="1148315"/>
          <a:ext cx="11568222" cy="502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84111"/>
                <a:gridCol w="5784111"/>
              </a:tblGrid>
              <a:tr h="152161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</a:rPr>
                        <a:t>Н/НН в отымённых прилагательных (образованных от имени существительного)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34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</a:rPr>
                        <a:t>Н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НН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418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</a:rPr>
                        <a:t>в суффиксах ИН, АН, ЯН (лебединый, глиняный, кожаный). </a:t>
                      </a:r>
                      <a:r>
                        <a:rPr lang="ru-RU" sz="1800" b="0" u="sng">
                          <a:solidFill>
                            <a:srgbClr val="0070C0"/>
                          </a:solidFill>
                          <a:effectLst/>
                        </a:rPr>
                        <a:t>Исключения:</a:t>
                      </a: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</a:rPr>
                        <a:t> стеклянный, оловянный, деревянный, ветреный, безветренный.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</a:rPr>
                        <a:t>в притяжательных (свиной, бараний) и первообразных прилагательных (зелёный, юный, румяный)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800">
                          <a:effectLst/>
                        </a:rPr>
                        <a:t>В суффиксах ЕНН/ОНН (искусственный, лекционный)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800">
                          <a:effectLst/>
                        </a:rPr>
                        <a:t>В прилагательных, образованных от существительных с основой на Н (сон-сонный)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709117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302" y="127589"/>
            <a:ext cx="11398103" cy="830847"/>
          </a:xfrm>
        </p:spPr>
        <p:txBody>
          <a:bodyPr>
            <a:noAutofit/>
          </a:bodyPr>
          <a:lstStyle/>
          <a:p>
            <a:pPr algn="ctr"/>
            <a:r>
              <a:rPr lang="ru-RU" sz="2800" b="1"/>
              <a:t>Правописание -Н- и -НН- в различных частях речи</a:t>
            </a:r>
            <a:endParaRPr lang="ru-RU" sz="28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5302" y="1148317"/>
            <a:ext cx="11766698" cy="5571460"/>
          </a:xfrm>
        </p:spPr>
        <p:txBody>
          <a:bodyPr>
            <a:normAutofit/>
          </a:bodyPr>
          <a:lstStyle/>
          <a:p>
            <a:r>
              <a:rPr lang="ru-RU" sz="2800" b="1"/>
              <a:t>Исключения! НН: </a:t>
            </a:r>
            <a:r>
              <a:rPr lang="ru-RU" sz="2800"/>
              <a:t>невиданный, неслыханный, нежданный, негаданный, нечаянный, отчаянный, долгожданный, недреманный, окаянный, желанный, жеманный, священный, медленный. </a:t>
            </a:r>
            <a:r>
              <a:rPr lang="ru-RU" sz="2800" b="1"/>
              <a:t>Н:</a:t>
            </a:r>
            <a:r>
              <a:rPr lang="ru-RU" sz="2800"/>
              <a:t> Приданое невесты, названый брат, посаженый отец, смышленый ребенок, конченый человек, прощеное воскресенье, писаная красавица.</a:t>
            </a:r>
          </a:p>
          <a:p>
            <a:endParaRPr lang="ru-RU" sz="170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smtClean="0">
                <a:solidFill>
                  <a:schemeClr val="tx1"/>
                </a:solidFill>
              </a:rPr>
              <a:t> </a:t>
            </a:r>
            <a:r>
              <a:rPr lang="ru-RU" sz="1800" b="1">
                <a:solidFill>
                  <a:schemeClr val="tx1"/>
                </a:solidFill>
              </a:rPr>
              <a:t>Исключения! </a:t>
            </a:r>
            <a:r>
              <a:rPr lang="ru-RU" sz="1800" b="1">
                <a:solidFill>
                  <a:srgbClr val="0070C0"/>
                </a:solidFill>
              </a:rPr>
              <a:t>НН:</a:t>
            </a:r>
            <a:r>
              <a:rPr lang="ru-RU" sz="1800" b="1">
                <a:solidFill>
                  <a:schemeClr val="tx1"/>
                </a:solidFill>
              </a:rPr>
              <a:t> </a:t>
            </a:r>
            <a:r>
              <a:rPr lang="ru-RU" sz="1800">
                <a:solidFill>
                  <a:schemeClr val="tx1"/>
                </a:solidFill>
              </a:rPr>
              <a:t>невиданный, неслыханный, нежданный, негаданный, нечаянный, отчаянный, долгожданный, недреманный, окаянный, желанный, жеманный, священный, медленный. </a:t>
            </a:r>
            <a:r>
              <a:rPr lang="ru-RU" sz="1800" b="1">
                <a:solidFill>
                  <a:srgbClr val="0070C0"/>
                </a:solidFill>
              </a:rPr>
              <a:t>Н:</a:t>
            </a:r>
            <a:r>
              <a:rPr lang="ru-RU" sz="1800">
                <a:solidFill>
                  <a:srgbClr val="0070C0"/>
                </a:solidFill>
              </a:rPr>
              <a:t> </a:t>
            </a:r>
            <a:r>
              <a:rPr lang="ru-RU" sz="1800">
                <a:solidFill>
                  <a:schemeClr val="tx1"/>
                </a:solidFill>
              </a:rPr>
              <a:t>Приданое невесты, названый брат, посаженый отец, смышленый ребенок, конченый человек, прощеное воскресенье, писаная </a:t>
            </a:r>
            <a:r>
              <a:rPr lang="ru-RU" sz="1800" smtClean="0">
                <a:solidFill>
                  <a:schemeClr val="tx1"/>
                </a:solidFill>
              </a:rPr>
              <a:t>красавица.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smtClean="0">
                <a:solidFill>
                  <a:schemeClr val="tx1"/>
                </a:solidFill>
              </a:rPr>
              <a:t>В </a:t>
            </a:r>
            <a:r>
              <a:rPr lang="ru-RU" sz="1700">
                <a:solidFill>
                  <a:schemeClr val="tx1"/>
                </a:solidFill>
              </a:rPr>
              <a:t>кратких причастиях пишется всегда </a:t>
            </a:r>
            <a:r>
              <a:rPr lang="ru-RU" sz="1700" b="1">
                <a:solidFill>
                  <a:schemeClr val="tx1"/>
                </a:solidFill>
              </a:rPr>
              <a:t>Н,</a:t>
            </a:r>
            <a:r>
              <a:rPr lang="ru-RU" sz="1700">
                <a:solidFill>
                  <a:schemeClr val="tx1"/>
                </a:solidFill>
              </a:rPr>
              <a:t> а в кратких прилагательных столько Н, сколько в полном (задача решена, погода безветренна)</a:t>
            </a:r>
          </a:p>
          <a:p>
            <a:endParaRPr lang="ru-RU" sz="280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025984"/>
              </p:ext>
            </p:extLst>
          </p:nvPr>
        </p:nvGraphicFramePr>
        <p:xfrm>
          <a:off x="425302" y="1148317"/>
          <a:ext cx="11642650" cy="2710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21325"/>
                <a:gridCol w="5821325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Н/НН в причастиях и отглагольных прилагательных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Н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НН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600">
                          <a:effectLst/>
                        </a:rPr>
                        <a:t> если нет приставки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600">
                          <a:effectLst/>
                        </a:rPr>
                        <a:t> и/или нет зависимого слова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600">
                          <a:effectLst/>
                        </a:rPr>
                        <a:t> и/или слово образовано от глагола несовершенного вида: крашеная лавка, копченая рыба.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600">
                          <a:effectLst/>
                        </a:rPr>
                        <a:t> Если есть приставка (кроме НЕ) (сделанный, но некрашеный пол)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600">
                          <a:effectLst/>
                        </a:rPr>
                        <a:t> и/или есть зависимое слово (раненный в бою солдат)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600">
                          <a:effectLst/>
                        </a:rPr>
                        <a:t> и/или образовано от глагола совершенного вида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600">
                          <a:effectLst/>
                        </a:rPr>
                        <a:t> и/или заканчивается на -ОВАННЫЙ, ЁВАННЫЙ: балованный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845888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936" y="180755"/>
            <a:ext cx="11568223" cy="958436"/>
          </a:xfrm>
        </p:spPr>
        <p:txBody>
          <a:bodyPr>
            <a:noAutofit/>
          </a:bodyPr>
          <a:lstStyle/>
          <a:p>
            <a:pPr algn="ctr"/>
            <a:r>
              <a:rPr lang="ru-RU" sz="3200" b="1">
                <a:solidFill>
                  <a:schemeClr val="tx1"/>
                </a:solidFill>
              </a:rPr>
              <a:t>Правописание личных окончаний глаголов и суффиксов причастий</a:t>
            </a:r>
            <a:endParaRPr lang="ru-RU" sz="320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1088" y="1286540"/>
            <a:ext cx="10660912" cy="5571460"/>
          </a:xfrm>
        </p:spPr>
        <p:txBody>
          <a:bodyPr>
            <a:normAutofit fontScale="70000" lnSpcReduction="20000"/>
          </a:bodyPr>
          <a:lstStyle/>
          <a:p>
            <a:r>
              <a:rPr lang="ru-RU" sz="2600" b="1">
                <a:solidFill>
                  <a:srgbClr val="C00000"/>
                </a:solidFill>
              </a:rPr>
              <a:t>Правописание личных окончаний глаголов зависит от спряжения глагола</a:t>
            </a:r>
            <a:br>
              <a:rPr lang="ru-RU" sz="2600">
                <a:solidFill>
                  <a:schemeClr val="tx1"/>
                </a:solidFill>
              </a:rPr>
            </a:b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600">
                <a:solidFill>
                  <a:schemeClr val="tx1"/>
                </a:solidFill>
              </a:rPr>
              <a:t>Глаголы </a:t>
            </a:r>
            <a:r>
              <a:rPr lang="ru-RU" sz="2600" b="1">
                <a:solidFill>
                  <a:schemeClr val="tx1"/>
                </a:solidFill>
              </a:rPr>
              <a:t>I спряжения</a:t>
            </a:r>
            <a:r>
              <a:rPr lang="ru-RU" sz="2600">
                <a:solidFill>
                  <a:schemeClr val="tx1"/>
                </a:solidFill>
              </a:rPr>
              <a:t> имеют окончания: у,ю, ешь, ем, ет, ете, ут, ют.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600">
                <a:solidFill>
                  <a:schemeClr val="tx1"/>
                </a:solidFill>
              </a:rPr>
              <a:t>Глаголы </a:t>
            </a:r>
            <a:r>
              <a:rPr lang="ru-RU" sz="2600" b="1">
                <a:solidFill>
                  <a:schemeClr val="tx1"/>
                </a:solidFill>
              </a:rPr>
              <a:t>II спряжения</a:t>
            </a:r>
            <a:r>
              <a:rPr lang="ru-RU" sz="2600">
                <a:solidFill>
                  <a:schemeClr val="tx1"/>
                </a:solidFill>
              </a:rPr>
              <a:t> имеют окончания: у,ю, ишь, им, ит, ите, ат, ят.</a:t>
            </a:r>
          </a:p>
          <a:p>
            <a:r>
              <a:rPr lang="ru-RU" sz="2600" b="1" u="sng">
                <a:solidFill>
                  <a:srgbClr val="0070C0"/>
                </a:solidFill>
              </a:rPr>
              <a:t>Исключения:</a:t>
            </a:r>
            <a:r>
              <a:rPr lang="ru-RU" sz="2600" b="1">
                <a:solidFill>
                  <a:schemeClr val="tx1"/>
                </a:solidFill>
              </a:rPr>
              <a:t> </a:t>
            </a:r>
            <a:r>
              <a:rPr lang="ru-RU" sz="2600">
                <a:solidFill>
                  <a:schemeClr val="tx1"/>
                </a:solidFill>
              </a:rPr>
              <a:t>брить, стелить имеют окончания </a:t>
            </a:r>
            <a:r>
              <a:rPr lang="ru-RU" sz="2600" b="1">
                <a:solidFill>
                  <a:schemeClr val="tx1"/>
                </a:solidFill>
              </a:rPr>
              <a:t>I спряжения; </a:t>
            </a:r>
            <a:r>
              <a:rPr lang="ru-RU" sz="2600">
                <a:solidFill>
                  <a:schemeClr val="tx1"/>
                </a:solidFill>
              </a:rPr>
              <a:t>гнать, дышать, держать, зависеть, видеть, слышать, обидеть, терпеть, вертеть, ненавидеть, смотреть  имеют окончания </a:t>
            </a:r>
            <a:r>
              <a:rPr lang="ru-RU" sz="2600" b="1">
                <a:solidFill>
                  <a:schemeClr val="tx1"/>
                </a:solidFill>
              </a:rPr>
              <a:t>II спряжения.</a:t>
            </a:r>
            <a:endParaRPr lang="ru-RU" sz="2600">
              <a:solidFill>
                <a:schemeClr val="tx1"/>
              </a:solidFill>
            </a:endParaRPr>
          </a:p>
          <a:p>
            <a:r>
              <a:rPr lang="ru-RU" sz="2600">
                <a:solidFill>
                  <a:schemeClr val="tx1"/>
                </a:solidFill>
              </a:rPr>
              <a:t> </a:t>
            </a:r>
            <a:r>
              <a:rPr lang="ru-RU" sz="2600" smtClean="0">
                <a:solidFill>
                  <a:srgbClr val="C00000"/>
                </a:solidFill>
              </a:rPr>
              <a:t>Правописание</a:t>
            </a:r>
            <a:r>
              <a:rPr lang="ru-RU" sz="2600">
                <a:solidFill>
                  <a:srgbClr val="C00000"/>
                </a:solidFill>
              </a:rPr>
              <a:t> </a:t>
            </a:r>
            <a:r>
              <a:rPr lang="ru-RU" sz="2600" b="1">
                <a:solidFill>
                  <a:srgbClr val="C00000"/>
                </a:solidFill>
              </a:rPr>
              <a:t>суффиксов причастий настоящего времени</a:t>
            </a:r>
            <a:r>
              <a:rPr lang="ru-RU" sz="2600">
                <a:solidFill>
                  <a:srgbClr val="C00000"/>
                </a:solidFill>
              </a:rPr>
              <a:t> зависит от спряжения глагола, от которого это причастие образовано. </a:t>
            </a:r>
            <a:endParaRPr lang="ru-RU" sz="2600" smtClean="0">
              <a:solidFill>
                <a:srgbClr val="C0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600" smtClean="0">
                <a:solidFill>
                  <a:schemeClr val="tx1"/>
                </a:solidFill>
              </a:rPr>
              <a:t>Если </a:t>
            </a:r>
            <a:r>
              <a:rPr lang="ru-RU" sz="2600">
                <a:solidFill>
                  <a:schemeClr val="tx1"/>
                </a:solidFill>
              </a:rPr>
              <a:t>причастие образовано от глагола </a:t>
            </a:r>
            <a:r>
              <a:rPr lang="ru-RU" sz="2600" b="1">
                <a:solidFill>
                  <a:schemeClr val="tx1"/>
                </a:solidFill>
              </a:rPr>
              <a:t>I спряжения</a:t>
            </a:r>
            <a:r>
              <a:rPr lang="ru-RU" sz="2600">
                <a:solidFill>
                  <a:schemeClr val="tx1"/>
                </a:solidFill>
              </a:rPr>
              <a:t>, то в причастии пишутся суффиксы: </a:t>
            </a:r>
            <a:r>
              <a:rPr lang="ru-RU" sz="2600" b="1">
                <a:solidFill>
                  <a:schemeClr val="tx1"/>
                </a:solidFill>
              </a:rPr>
              <a:t>УЩ, ЮЩ, ОМ, ЕМ. </a:t>
            </a:r>
            <a:endParaRPr lang="ru-RU" sz="2600" b="1" smtClean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600" smtClean="0">
                <a:solidFill>
                  <a:schemeClr val="tx1"/>
                </a:solidFill>
              </a:rPr>
              <a:t>Если </a:t>
            </a:r>
            <a:r>
              <a:rPr lang="ru-RU" sz="2600">
                <a:solidFill>
                  <a:schemeClr val="tx1"/>
                </a:solidFill>
              </a:rPr>
              <a:t>причастие образовано от глагола </a:t>
            </a:r>
            <a:r>
              <a:rPr lang="ru-RU" sz="2600" b="1">
                <a:solidFill>
                  <a:schemeClr val="tx1"/>
                </a:solidFill>
              </a:rPr>
              <a:t>II cпряжения,</a:t>
            </a:r>
            <a:r>
              <a:rPr lang="ru-RU" sz="2600">
                <a:solidFill>
                  <a:schemeClr val="tx1"/>
                </a:solidFill>
              </a:rPr>
              <a:t> то в причастии пишутся суффиксы: </a:t>
            </a:r>
            <a:r>
              <a:rPr lang="ru-RU" sz="2600" b="1">
                <a:solidFill>
                  <a:schemeClr val="tx1"/>
                </a:solidFill>
              </a:rPr>
              <a:t>АЩ, ЯЩ, </a:t>
            </a:r>
            <a:r>
              <a:rPr lang="ru-RU" sz="2600" b="1" smtClean="0">
                <a:solidFill>
                  <a:schemeClr val="tx1"/>
                </a:solidFill>
              </a:rPr>
              <a:t>ИМ.</a:t>
            </a:r>
            <a:endParaRPr lang="ru-RU" sz="2600">
              <a:solidFill>
                <a:schemeClr val="tx1"/>
              </a:solidFill>
            </a:endParaRPr>
          </a:p>
          <a:p>
            <a:r>
              <a:rPr lang="ru-RU" sz="2600" smtClean="0">
                <a:solidFill>
                  <a:schemeClr val="tx1"/>
                </a:solidFill>
              </a:rPr>
              <a:t>В</a:t>
            </a:r>
            <a:r>
              <a:rPr lang="ru-RU" sz="2600">
                <a:solidFill>
                  <a:srgbClr val="C00000"/>
                </a:solidFill>
              </a:rPr>
              <a:t> </a:t>
            </a:r>
            <a:r>
              <a:rPr lang="ru-RU" sz="2600" b="1">
                <a:solidFill>
                  <a:srgbClr val="C00000"/>
                </a:solidFill>
              </a:rPr>
              <a:t>суффиксах причастий прошедшего времени</a:t>
            </a:r>
            <a:r>
              <a:rPr lang="ru-RU" sz="2600">
                <a:solidFill>
                  <a:schemeClr val="tx1"/>
                </a:solidFill>
              </a:rPr>
              <a:t> пишется буква, которая стояла в инфинитиве перед -ТЬ: строивший – </a:t>
            </a:r>
            <a:r>
              <a:rPr lang="ru-RU" sz="2600" err="1" smtClean="0">
                <a:solidFill>
                  <a:schemeClr val="tx1"/>
                </a:solidFill>
              </a:rPr>
              <a:t>стро</a:t>
            </a:r>
            <a:r>
              <a:rPr lang="ru-RU" sz="2600" b="1" err="1" smtClean="0">
                <a:solidFill>
                  <a:schemeClr val="tx1"/>
                </a:solidFill>
              </a:rPr>
              <a:t>И</a:t>
            </a:r>
            <a:r>
              <a:rPr lang="ru-RU" sz="2600" err="1" smtClean="0">
                <a:solidFill>
                  <a:schemeClr val="tx1"/>
                </a:solidFill>
              </a:rPr>
              <a:t>ть.</a:t>
            </a:r>
            <a:endParaRPr lang="ru-RU" sz="2600">
              <a:solidFill>
                <a:schemeClr val="tx1"/>
              </a:solidFill>
            </a:endParaRPr>
          </a:p>
          <a:p>
            <a:r>
              <a:rPr lang="ru-RU" sz="2600" smtClean="0">
                <a:solidFill>
                  <a:schemeClr val="tx1"/>
                </a:solidFill>
              </a:rPr>
              <a:t>В</a:t>
            </a:r>
            <a:r>
              <a:rPr lang="ru-RU" sz="2600">
                <a:solidFill>
                  <a:schemeClr val="tx1"/>
                </a:solidFill>
              </a:rPr>
              <a:t> </a:t>
            </a:r>
            <a:r>
              <a:rPr lang="ru-RU" sz="2600" b="1">
                <a:solidFill>
                  <a:srgbClr val="C00000"/>
                </a:solidFill>
              </a:rPr>
              <a:t>страдательных причастиях прошедшего времени</a:t>
            </a:r>
            <a:r>
              <a:rPr lang="ru-RU" sz="2600" b="1">
                <a:solidFill>
                  <a:schemeClr val="tx1"/>
                </a:solidFill>
              </a:rPr>
              <a:t> </a:t>
            </a:r>
            <a:r>
              <a:rPr lang="ru-RU" sz="2600">
                <a:solidFill>
                  <a:schemeClr val="tx1"/>
                </a:solidFill>
              </a:rPr>
              <a:t>пишется Е перед НН, если оно образовано от глаголов на ИТЬ/ЕТЬ (скрученный - скрутить) и пишется А/Я перед НН если причастие образовано от глаголов на АТЬ/ЯТЬ (сделанный – сделать)</a:t>
            </a:r>
          </a:p>
          <a:p>
            <a:endParaRPr lang="ru-RU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647184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1" y="148855"/>
            <a:ext cx="11142920" cy="7336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>
                <a:solidFill>
                  <a:schemeClr val="tx1"/>
                </a:solidFill>
              </a:rPr>
              <a:t>Правописание НЕ с разными частями речи</a:t>
            </a:r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1088" y="1148316"/>
            <a:ext cx="10430540" cy="5709683"/>
          </a:xfrm>
        </p:spPr>
        <p:txBody>
          <a:bodyPr>
            <a:normAutofit fontScale="55000" lnSpcReduction="20000"/>
          </a:bodyPr>
          <a:lstStyle/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900" b="1">
                <a:solidFill>
                  <a:schemeClr val="tx1"/>
                </a:solidFill>
              </a:rPr>
              <a:t>НЕ</a:t>
            </a:r>
            <a:r>
              <a:rPr lang="ru-RU" sz="2900">
                <a:solidFill>
                  <a:schemeClr val="tx1"/>
                </a:solidFill>
              </a:rPr>
              <a:t> с </a:t>
            </a:r>
            <a:r>
              <a:rPr lang="ru-RU" sz="2900" b="1">
                <a:solidFill>
                  <a:schemeClr val="tx1"/>
                </a:solidFill>
              </a:rPr>
              <a:t>глаголами и деепричастиями</a:t>
            </a:r>
            <a:r>
              <a:rPr lang="ru-RU" sz="2900">
                <a:solidFill>
                  <a:schemeClr val="tx1"/>
                </a:solidFill>
              </a:rPr>
              <a:t> частица НЕ в большинстве случаев пишется </a:t>
            </a:r>
            <a:r>
              <a:rPr lang="ru-RU" sz="2900" b="1">
                <a:solidFill>
                  <a:schemeClr val="tx1"/>
                </a:solidFill>
              </a:rPr>
              <a:t>РАЗДЕЛЬНО</a:t>
            </a:r>
            <a:r>
              <a:rPr lang="ru-RU" sz="2900">
                <a:solidFill>
                  <a:schemeClr val="tx1"/>
                </a:solidFill>
              </a:rPr>
              <a:t> (кроме случаев, когда слово без НЕ не употребляется или когда есть приставка НЕДО в значении «недостаточноть действия»: ненавидеть, жил бедно, часто недоедал) не любить, не </a:t>
            </a:r>
            <a:r>
              <a:rPr lang="ru-RU" sz="2900" smtClean="0">
                <a:solidFill>
                  <a:schemeClr val="tx1"/>
                </a:solidFill>
              </a:rPr>
              <a:t>делая.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900" b="1" smtClean="0">
                <a:solidFill>
                  <a:schemeClr val="tx1"/>
                </a:solidFill>
              </a:rPr>
              <a:t>НЕ</a:t>
            </a:r>
            <a:r>
              <a:rPr lang="ru-RU" sz="2900" b="1">
                <a:solidFill>
                  <a:schemeClr val="tx1"/>
                </a:solidFill>
              </a:rPr>
              <a:t> с причастиями</a:t>
            </a:r>
            <a:r>
              <a:rPr lang="ru-RU" sz="2900">
                <a:solidFill>
                  <a:schemeClr val="tx1"/>
                </a:solidFill>
              </a:rPr>
              <a:t> пишется </a:t>
            </a:r>
            <a:r>
              <a:rPr lang="ru-RU" sz="2900" b="1">
                <a:solidFill>
                  <a:schemeClr val="tx1"/>
                </a:solidFill>
              </a:rPr>
              <a:t>РАЗДЕЛЬНО,</a:t>
            </a:r>
            <a:r>
              <a:rPr lang="ru-RU" sz="2900">
                <a:solidFill>
                  <a:schemeClr val="tx1"/>
                </a:solidFill>
              </a:rPr>
              <a:t> если есть зависимые слова (кроме слов меры и степени) или противопоставление с союзом </a:t>
            </a:r>
            <a:r>
              <a:rPr lang="ru-RU" sz="2900" b="1">
                <a:solidFill>
                  <a:schemeClr val="tx1"/>
                </a:solidFill>
              </a:rPr>
              <a:t>А.</a:t>
            </a:r>
            <a:r>
              <a:rPr lang="ru-RU" sz="2900">
                <a:solidFill>
                  <a:schemeClr val="tx1"/>
                </a:solidFill>
              </a:rPr>
              <a:t> (не решенная вовремя задача, не решенная, а списанная </a:t>
            </a:r>
            <a:r>
              <a:rPr lang="ru-RU" sz="2900" smtClean="0">
                <a:solidFill>
                  <a:schemeClr val="tx1"/>
                </a:solidFill>
              </a:rPr>
              <a:t>задача)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900" b="1" smtClean="0">
                <a:solidFill>
                  <a:schemeClr val="tx1"/>
                </a:solidFill>
              </a:rPr>
              <a:t>НЕ</a:t>
            </a:r>
            <a:r>
              <a:rPr lang="ru-RU" sz="2900">
                <a:solidFill>
                  <a:schemeClr val="tx1"/>
                </a:solidFill>
              </a:rPr>
              <a:t> с </a:t>
            </a:r>
            <a:r>
              <a:rPr lang="ru-RU" sz="2900" b="1">
                <a:solidFill>
                  <a:schemeClr val="tx1"/>
                </a:solidFill>
              </a:rPr>
              <a:t>краткими причастиями</a:t>
            </a:r>
            <a:r>
              <a:rPr lang="ru-RU" sz="2900">
                <a:solidFill>
                  <a:schemeClr val="tx1"/>
                </a:solidFill>
              </a:rPr>
              <a:t> также пишется </a:t>
            </a:r>
            <a:r>
              <a:rPr lang="ru-RU" sz="2900" b="1">
                <a:solidFill>
                  <a:schemeClr val="tx1"/>
                </a:solidFill>
              </a:rPr>
              <a:t>РАЗДЕЛЬНО </a:t>
            </a:r>
            <a:r>
              <a:rPr lang="ru-RU" sz="2900">
                <a:solidFill>
                  <a:schemeClr val="tx1"/>
                </a:solidFill>
              </a:rPr>
              <a:t>(задача не решена). В остальных случаях пишется </a:t>
            </a:r>
            <a:r>
              <a:rPr lang="ru-RU" sz="2900" b="1">
                <a:solidFill>
                  <a:schemeClr val="tx1"/>
                </a:solidFill>
              </a:rPr>
              <a:t>СЛИТНО </a:t>
            </a:r>
            <a:r>
              <a:rPr lang="ru-RU" sz="2900">
                <a:solidFill>
                  <a:schemeClr val="tx1"/>
                </a:solidFill>
              </a:rPr>
              <a:t>(нерешенная задача, абсолютно нерешенная задача (слово меры и степени</a:t>
            </a:r>
            <a:r>
              <a:rPr lang="ru-RU" sz="2900" smtClean="0">
                <a:solidFill>
                  <a:schemeClr val="tx1"/>
                </a:solidFill>
              </a:rPr>
              <a:t>))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900" b="1" smtClean="0">
                <a:solidFill>
                  <a:schemeClr val="tx1"/>
                </a:solidFill>
              </a:rPr>
              <a:t>НЕ </a:t>
            </a:r>
            <a:r>
              <a:rPr lang="ru-RU" sz="2900" smtClean="0">
                <a:solidFill>
                  <a:schemeClr val="tx1"/>
                </a:solidFill>
              </a:rPr>
              <a:t>с</a:t>
            </a:r>
            <a:r>
              <a:rPr lang="ru-RU" sz="2900">
                <a:solidFill>
                  <a:schemeClr val="tx1"/>
                </a:solidFill>
              </a:rPr>
              <a:t> </a:t>
            </a:r>
            <a:r>
              <a:rPr lang="ru-RU" sz="2900" b="1">
                <a:solidFill>
                  <a:schemeClr val="tx1"/>
                </a:solidFill>
              </a:rPr>
              <a:t>существительными, прилагательными и наречиями на-О, -Е </a:t>
            </a:r>
            <a:r>
              <a:rPr lang="ru-RU" sz="2900">
                <a:solidFill>
                  <a:schemeClr val="tx1"/>
                </a:solidFill>
              </a:rPr>
              <a:t>пишется </a:t>
            </a:r>
            <a:r>
              <a:rPr lang="ru-RU" sz="2900" b="1">
                <a:solidFill>
                  <a:schemeClr val="tx1"/>
                </a:solidFill>
              </a:rPr>
              <a:t>СЛИТНО</a:t>
            </a:r>
            <a:r>
              <a:rPr lang="ru-RU" sz="2900">
                <a:solidFill>
                  <a:schemeClr val="tx1"/>
                </a:solidFill>
              </a:rPr>
              <a:t>, если можно заменить синонимом без НЕ и если слово не употребляется без НЕ: нехороший =плохой, нехорошо=плохо, недруг = враг, неуч =не употребляется без </a:t>
            </a:r>
            <a:r>
              <a:rPr lang="ru-RU" sz="2900" smtClean="0">
                <a:solidFill>
                  <a:schemeClr val="tx1"/>
                </a:solidFill>
              </a:rPr>
              <a:t>не.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900" b="1" err="1" smtClean="0">
                <a:solidFill>
                  <a:schemeClr val="tx1"/>
                </a:solidFill>
              </a:rPr>
              <a:t>НЕ</a:t>
            </a:r>
            <a:r>
              <a:rPr lang="ru-RU" sz="2900" err="1" smtClean="0">
                <a:solidFill>
                  <a:schemeClr val="tx1"/>
                </a:solidFill>
              </a:rPr>
              <a:t>с</a:t>
            </a:r>
            <a:r>
              <a:rPr lang="ru-RU" sz="2900">
                <a:solidFill>
                  <a:schemeClr val="tx1"/>
                </a:solidFill>
              </a:rPr>
              <a:t> </a:t>
            </a:r>
            <a:r>
              <a:rPr lang="ru-RU" sz="2900" b="1">
                <a:solidFill>
                  <a:schemeClr val="tx1"/>
                </a:solidFill>
              </a:rPr>
              <a:t>существительными, прилагательными и наречиями на-О, -Е </a:t>
            </a:r>
            <a:r>
              <a:rPr lang="ru-RU" sz="2900">
                <a:solidFill>
                  <a:schemeClr val="tx1"/>
                </a:solidFill>
              </a:rPr>
              <a:t>пишется </a:t>
            </a:r>
            <a:r>
              <a:rPr lang="ru-RU" sz="2900" b="1">
                <a:solidFill>
                  <a:schemeClr val="tx1"/>
                </a:solidFill>
              </a:rPr>
              <a:t>РАЗДЕЛЬНО</a:t>
            </a:r>
            <a:r>
              <a:rPr lang="ru-RU" sz="2900">
                <a:solidFill>
                  <a:schemeClr val="tx1"/>
                </a:solidFill>
              </a:rPr>
              <a:t>, если есть противопоставление с союзом </a:t>
            </a:r>
            <a:r>
              <a:rPr lang="ru-RU" sz="2900" b="1">
                <a:solidFill>
                  <a:schemeClr val="tx1"/>
                </a:solidFill>
              </a:rPr>
              <a:t>А</a:t>
            </a:r>
            <a:r>
              <a:rPr lang="ru-RU" sz="2900">
                <a:solidFill>
                  <a:schemeClr val="tx1"/>
                </a:solidFill>
              </a:rPr>
              <a:t>, если есть слова </a:t>
            </a:r>
            <a:r>
              <a:rPr lang="ru-RU" sz="2900" b="1">
                <a:solidFill>
                  <a:schemeClr val="tx1"/>
                </a:solidFill>
              </a:rPr>
              <a:t>ДАЛЕКО НЕ, ВОВСЕ НЕ, ОТНЮДЬ НЕ, НИСКОЛЬКО НЕ, НИЧУТЬ НЕ</a:t>
            </a:r>
            <a:r>
              <a:rPr lang="ru-RU" sz="2900">
                <a:solidFill>
                  <a:schemeClr val="tx1"/>
                </a:solidFill>
              </a:rPr>
              <a:t> и если нельзя заменить синонимом без НЕ и др.: не хорошо, а плохо, далеко не глупый человек, стол не </a:t>
            </a:r>
            <a:r>
              <a:rPr lang="ru-RU" sz="2900" smtClean="0">
                <a:solidFill>
                  <a:schemeClr val="tx1"/>
                </a:solidFill>
              </a:rPr>
              <a:t>деревянный.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900" b="1" smtClean="0">
                <a:solidFill>
                  <a:schemeClr val="tx1"/>
                </a:solidFill>
              </a:rPr>
              <a:t>НЕ</a:t>
            </a:r>
            <a:r>
              <a:rPr lang="ru-RU" sz="2900">
                <a:solidFill>
                  <a:schemeClr val="tx1"/>
                </a:solidFill>
              </a:rPr>
              <a:t> с </a:t>
            </a:r>
            <a:r>
              <a:rPr lang="ru-RU" sz="2900" b="1">
                <a:solidFill>
                  <a:schemeClr val="tx1"/>
                </a:solidFill>
              </a:rPr>
              <a:t>предлогами (кроме НЕСМОТРЯ НА, НЕВЗИРАЯ НА и др,) союзами, частицами, числительными, местоимениями (кроме отрицательных и неопределенных)</a:t>
            </a:r>
            <a:r>
              <a:rPr lang="ru-RU" sz="2900">
                <a:solidFill>
                  <a:schemeClr val="tx1"/>
                </a:solidFill>
              </a:rPr>
              <a:t> пишется </a:t>
            </a:r>
            <a:r>
              <a:rPr lang="ru-RU" sz="2900" b="1">
                <a:solidFill>
                  <a:schemeClr val="tx1"/>
                </a:solidFill>
              </a:rPr>
              <a:t>РАЗДЕЛЬНО</a:t>
            </a:r>
            <a:r>
              <a:rPr lang="ru-RU" sz="2900">
                <a:solidFill>
                  <a:schemeClr val="tx1"/>
                </a:solidFill>
              </a:rPr>
              <a:t>  (не пять, не ты, не с кем, НО: никто, нечто, некоторый и др</a:t>
            </a:r>
            <a:r>
              <a:rPr lang="ru-RU" sz="2900" smtClean="0">
                <a:solidFill>
                  <a:schemeClr val="tx1"/>
                </a:solidFill>
              </a:rPr>
              <a:t>.)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900" b="1" smtClean="0">
                <a:solidFill>
                  <a:schemeClr val="tx1"/>
                </a:solidFill>
              </a:rPr>
              <a:t>НЕ</a:t>
            </a:r>
            <a:r>
              <a:rPr lang="ru-RU" sz="2900" b="1">
                <a:solidFill>
                  <a:schemeClr val="tx1"/>
                </a:solidFill>
              </a:rPr>
              <a:t> </a:t>
            </a:r>
            <a:r>
              <a:rPr lang="ru-RU" sz="2900">
                <a:solidFill>
                  <a:schemeClr val="tx1"/>
                </a:solidFill>
              </a:rPr>
              <a:t>с </a:t>
            </a:r>
            <a:r>
              <a:rPr lang="ru-RU" sz="2900" b="1">
                <a:solidFill>
                  <a:schemeClr val="tx1"/>
                </a:solidFill>
              </a:rPr>
              <a:t>отрицательными и неопределенными словами </a:t>
            </a:r>
            <a:r>
              <a:rPr lang="ru-RU" sz="2900">
                <a:solidFill>
                  <a:schemeClr val="tx1"/>
                </a:solidFill>
              </a:rPr>
              <a:t>пишется </a:t>
            </a:r>
            <a:r>
              <a:rPr lang="ru-RU" sz="2900" b="1">
                <a:solidFill>
                  <a:schemeClr val="tx1"/>
                </a:solidFill>
              </a:rPr>
              <a:t>СЛИТНО (</a:t>
            </a:r>
            <a:r>
              <a:rPr lang="ru-RU" sz="2900">
                <a:solidFill>
                  <a:schemeClr val="tx1"/>
                </a:solidFill>
              </a:rPr>
              <a:t>некто, некоторый, никто, несколько, некогда, никогда, незачем и другие)</a:t>
            </a:r>
          </a:p>
          <a:p>
            <a:endParaRPr lang="ru-RU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669437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390" y="0"/>
            <a:ext cx="11759610" cy="114831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/>
              <a:t>Слитное, дефисное, раздельное написание слов различных </a:t>
            </a:r>
            <a:r>
              <a:rPr lang="ru-RU" sz="3600" b="1" smtClean="0"/>
              <a:t>частей речи</a:t>
            </a:r>
            <a:r>
              <a:rPr lang="ru-RU" sz="3600" b="1"/>
              <a:t> </a:t>
            </a:r>
            <a:r>
              <a:rPr lang="ru-RU" b="1"/>
              <a:t> 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75907" y="1286540"/>
            <a:ext cx="10660912" cy="5571460"/>
          </a:xfrm>
        </p:spPr>
        <p:txBody>
          <a:bodyPr>
            <a:normAutofit fontScale="70000" lnSpcReduction="20000"/>
          </a:bodyPr>
          <a:lstStyle/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600" err="1" smtClean="0">
                <a:solidFill>
                  <a:schemeClr val="tx1"/>
                </a:solidFill>
              </a:rPr>
              <a:t>Cлова</a:t>
            </a:r>
            <a:r>
              <a:rPr lang="ru-RU" sz="2600">
                <a:solidFill>
                  <a:schemeClr val="tx1"/>
                </a:solidFill>
              </a:rPr>
              <a:t> </a:t>
            </a:r>
            <a:r>
              <a:rPr lang="ru-RU" sz="2600" b="1">
                <a:solidFill>
                  <a:schemeClr val="tx1"/>
                </a:solidFill>
              </a:rPr>
              <a:t>ЧТО(БЫ), ТО(ЖЕ), ТАК(ЖЕ), ЗА(ТО)</a:t>
            </a:r>
            <a:r>
              <a:rPr lang="ru-RU" sz="2600">
                <a:solidFill>
                  <a:schemeClr val="tx1"/>
                </a:solidFill>
              </a:rPr>
              <a:t> имеют как слитное, так и раздельное написание. Если это союз и его можно заменить другими союзами (Чтобы=для того чтобы. Тоже, также = и), то пиши слитно. </a:t>
            </a:r>
            <a:r>
              <a:rPr lang="ru-RU" sz="2600" b="1" u="sng">
                <a:solidFill>
                  <a:srgbClr val="0070C0"/>
                </a:solidFill>
              </a:rPr>
              <a:t>Примеры:</a:t>
            </a:r>
            <a:r>
              <a:rPr lang="ru-RU" sz="2600">
                <a:solidFill>
                  <a:schemeClr val="tx1"/>
                </a:solidFill>
              </a:rPr>
              <a:t> Я пришел, чтобы (для того чтобы) победить. (И) Я тоже хочу в парк. (И)Он также был там. Он был не очень красивым, зато (но) хорошим. 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600">
                <a:solidFill>
                  <a:schemeClr val="tx1"/>
                </a:solidFill>
              </a:rPr>
              <a:t>Частицы </a:t>
            </a:r>
            <a:r>
              <a:rPr lang="ru-RU" sz="2600" b="1">
                <a:solidFill>
                  <a:schemeClr val="tx1"/>
                </a:solidFill>
              </a:rPr>
              <a:t>БЫ, ЛИ, ЖЕ</a:t>
            </a:r>
            <a:r>
              <a:rPr lang="ru-RU" sz="2600">
                <a:solidFill>
                  <a:schemeClr val="tx1"/>
                </a:solidFill>
              </a:rPr>
              <a:t> пишутся </a:t>
            </a:r>
            <a:r>
              <a:rPr lang="ru-RU" sz="2600" b="1">
                <a:solidFill>
                  <a:schemeClr val="tx1"/>
                </a:solidFill>
              </a:rPr>
              <a:t>РАЗДЕЛЬНО</a:t>
            </a:r>
            <a:r>
              <a:rPr lang="ru-RU" sz="2600">
                <a:solidFill>
                  <a:schemeClr val="tx1"/>
                </a:solidFill>
              </a:rPr>
              <a:t>. 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600">
                <a:solidFill>
                  <a:schemeClr val="tx1"/>
                </a:solidFill>
              </a:rPr>
              <a:t>Частицы </a:t>
            </a:r>
            <a:r>
              <a:rPr lang="ru-RU" sz="2600" b="1">
                <a:solidFill>
                  <a:schemeClr val="tx1"/>
                </a:solidFill>
              </a:rPr>
              <a:t>ТО, ЛИБО, НИБУДЬ, ТАКИ, КА, КОЕ</a:t>
            </a:r>
            <a:r>
              <a:rPr lang="ru-RU" sz="2600">
                <a:solidFill>
                  <a:schemeClr val="tx1"/>
                </a:solidFill>
              </a:rPr>
              <a:t> пишутся </a:t>
            </a:r>
            <a:r>
              <a:rPr lang="ru-RU" sz="2600" b="1">
                <a:solidFill>
                  <a:schemeClr val="tx1"/>
                </a:solidFill>
              </a:rPr>
              <a:t>ЧЕРЕЗ ДЕФИС. </a:t>
            </a:r>
            <a:r>
              <a:rPr lang="ru-RU" sz="2600">
                <a:solidFill>
                  <a:schemeClr val="tx1"/>
                </a:solidFill>
              </a:rPr>
              <a:t>Частицы можно изъять без изменения смысла, но если это части союзов и др. частей речи, то убрать их не получится. </a:t>
            </a:r>
            <a:r>
              <a:rPr lang="ru-RU" sz="2600" b="1" u="sng">
                <a:solidFill>
                  <a:srgbClr val="0070C0"/>
                </a:solidFill>
              </a:rPr>
              <a:t>Пример:</a:t>
            </a:r>
            <a:r>
              <a:rPr lang="ru-RU" sz="2600" u="sng">
                <a:solidFill>
                  <a:srgbClr val="0070C0"/>
                </a:solidFill>
              </a:rPr>
              <a:t> </a:t>
            </a:r>
            <a:r>
              <a:rPr lang="ru-RU" sz="2600">
                <a:solidFill>
                  <a:schemeClr val="tx1"/>
                </a:solidFill>
              </a:rPr>
              <a:t>Что (бы) мне почитать? =Что мне почитать? Я вернулся, чтобы забрать документы.(нельзя убрать "БЫ")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600">
                <a:solidFill>
                  <a:schemeClr val="tx1"/>
                </a:solidFill>
              </a:rPr>
              <a:t>Союз </a:t>
            </a:r>
            <a:r>
              <a:rPr lang="ru-RU" sz="2600" b="1">
                <a:solidFill>
                  <a:schemeClr val="tx1"/>
                </a:solidFill>
              </a:rPr>
              <a:t>ТО ЕСТЬ</a:t>
            </a:r>
            <a:r>
              <a:rPr lang="ru-RU" sz="2600">
                <a:solidFill>
                  <a:schemeClr val="tx1"/>
                </a:solidFill>
              </a:rPr>
              <a:t> пишется </a:t>
            </a:r>
            <a:r>
              <a:rPr lang="ru-RU" sz="2600" b="1">
                <a:solidFill>
                  <a:schemeClr val="tx1"/>
                </a:solidFill>
              </a:rPr>
              <a:t>РАЗДЕЛЬНО </a:t>
            </a:r>
            <a:endParaRPr lang="ru-RU" sz="2600">
              <a:solidFill>
                <a:schemeClr val="tx1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600">
                <a:solidFill>
                  <a:schemeClr val="tx1"/>
                </a:solidFill>
              </a:rPr>
              <a:t>Предлоги </a:t>
            </a:r>
            <a:r>
              <a:rPr lang="ru-RU" sz="2600" b="1">
                <a:solidFill>
                  <a:schemeClr val="tx1"/>
                </a:solidFill>
              </a:rPr>
              <a:t>В ТЕЧЕНИЕ, В ПРОДОЛЖЕНИЕ, В ЗАКЛЮЧЕНИЕ, В ОТЛИЧИЕ</a:t>
            </a:r>
            <a:r>
              <a:rPr lang="ru-RU" sz="2600">
                <a:solidFill>
                  <a:schemeClr val="tx1"/>
                </a:solidFill>
              </a:rPr>
              <a:t>, (в конце может быть И, если это не просто предлог, а сочетание предлога с существительным) </a:t>
            </a:r>
            <a:r>
              <a:rPr lang="ru-RU" sz="2600" b="1">
                <a:solidFill>
                  <a:schemeClr val="tx1"/>
                </a:solidFill>
              </a:rPr>
              <a:t>В ЦЕЛЯХ, В СИЛУ, В МЕРУ, В ОБЛАСТИ, НА ПРОТЯЖЕНИИ, В ОТНОШЕНИИ, ЗА ИСКЛЮЧЕНИЕМ, ЗА СЧЕТ, НЕ </a:t>
            </a:r>
            <a:r>
              <a:rPr lang="ru-RU" sz="2600" b="1" smtClean="0">
                <a:solidFill>
                  <a:schemeClr val="tx1"/>
                </a:solidFill>
              </a:rPr>
              <a:t>СЧИТАЯ </a:t>
            </a:r>
            <a:r>
              <a:rPr lang="ru-RU" sz="2600" smtClean="0">
                <a:solidFill>
                  <a:schemeClr val="tx1"/>
                </a:solidFill>
              </a:rPr>
              <a:t>пишутся </a:t>
            </a:r>
            <a:r>
              <a:rPr lang="ru-RU" sz="2600">
                <a:solidFill>
                  <a:schemeClr val="tx1"/>
                </a:solidFill>
              </a:rPr>
              <a:t>всегда </a:t>
            </a:r>
            <a:r>
              <a:rPr lang="ru-RU" sz="2600" b="1">
                <a:solidFill>
                  <a:schemeClr val="tx1"/>
                </a:solidFill>
              </a:rPr>
              <a:t>РАЗДЕЛЬНО.</a:t>
            </a:r>
            <a:r>
              <a:rPr lang="ru-RU" sz="2600">
                <a:solidFill>
                  <a:schemeClr val="tx1"/>
                </a:solidFill>
              </a:rPr>
              <a:t> (В течение суток, в продолжение дня и др.)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600">
                <a:solidFill>
                  <a:schemeClr val="tx1"/>
                </a:solidFill>
              </a:rPr>
              <a:t>Предлоги </a:t>
            </a:r>
            <a:r>
              <a:rPr lang="ru-RU" sz="2600" b="1">
                <a:solidFill>
                  <a:schemeClr val="tx1"/>
                </a:solidFill>
              </a:rPr>
              <a:t>НЕСМОТРЯ НА </a:t>
            </a:r>
            <a:r>
              <a:rPr lang="ru-RU" sz="2600">
                <a:solidFill>
                  <a:schemeClr val="tx1"/>
                </a:solidFill>
              </a:rPr>
              <a:t>и </a:t>
            </a:r>
            <a:r>
              <a:rPr lang="ru-RU" sz="2600" b="1">
                <a:solidFill>
                  <a:schemeClr val="tx1"/>
                </a:solidFill>
              </a:rPr>
              <a:t>НЕВЗИРАЯ НА</a:t>
            </a:r>
            <a:r>
              <a:rPr lang="ru-RU" sz="2600">
                <a:solidFill>
                  <a:schemeClr val="tx1"/>
                </a:solidFill>
              </a:rPr>
              <a:t> </a:t>
            </a:r>
            <a:r>
              <a:rPr lang="ru-RU" sz="2600" b="1" smtClean="0">
                <a:solidFill>
                  <a:srgbClr val="C00000"/>
                </a:solidFill>
              </a:rPr>
              <a:t>(= Вопреки) </a:t>
            </a:r>
            <a:r>
              <a:rPr lang="ru-RU" sz="2600" smtClean="0">
                <a:solidFill>
                  <a:schemeClr val="tx1"/>
                </a:solidFill>
              </a:rPr>
              <a:t>пишутся </a:t>
            </a:r>
            <a:r>
              <a:rPr lang="ru-RU" sz="2600">
                <a:solidFill>
                  <a:schemeClr val="tx1"/>
                </a:solidFill>
              </a:rPr>
              <a:t>в два слова, а если перед нами НЕ + деепричастие </a:t>
            </a:r>
            <a:r>
              <a:rPr lang="ru-RU" sz="2600" b="1">
                <a:solidFill>
                  <a:schemeClr val="tx1"/>
                </a:solidFill>
              </a:rPr>
              <a:t>НЕ СМОТРЯ НА </a:t>
            </a:r>
            <a:r>
              <a:rPr lang="ru-RU" sz="2600">
                <a:solidFill>
                  <a:schemeClr val="tx1"/>
                </a:solidFill>
              </a:rPr>
              <a:t>и </a:t>
            </a:r>
            <a:r>
              <a:rPr lang="ru-RU" sz="2600" b="1">
                <a:solidFill>
                  <a:schemeClr val="tx1"/>
                </a:solidFill>
              </a:rPr>
              <a:t>НЕ ВЗИРАЯ НА,</a:t>
            </a:r>
            <a:r>
              <a:rPr lang="ru-RU" sz="2600">
                <a:solidFill>
                  <a:schemeClr val="tx1"/>
                </a:solidFill>
              </a:rPr>
              <a:t> то пишем в три слова.  (Несмотря на обстоятельства </a:t>
            </a:r>
            <a:r>
              <a:rPr lang="ru-RU" sz="2600" b="1">
                <a:solidFill>
                  <a:srgbClr val="C00000"/>
                </a:solidFill>
              </a:rPr>
              <a:t>(вопреки им). </a:t>
            </a:r>
            <a:r>
              <a:rPr lang="ru-RU" sz="2600">
                <a:solidFill>
                  <a:schemeClr val="tx1"/>
                </a:solidFill>
              </a:rPr>
              <a:t>Не смотря себе под ноги. (не (что делая?) смотря</a:t>
            </a:r>
            <a:r>
              <a:rPr lang="ru-RU" sz="2600" smtClean="0">
                <a:solidFill>
                  <a:schemeClr val="tx1"/>
                </a:solidFill>
              </a:rPr>
              <a:t>)</a:t>
            </a:r>
            <a:endParaRPr lang="ru-RU" sz="2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41329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711" y="126085"/>
            <a:ext cx="11759609" cy="1022232"/>
          </a:xfrm>
        </p:spPr>
        <p:txBody>
          <a:bodyPr>
            <a:noAutofit/>
          </a:bodyPr>
          <a:lstStyle/>
          <a:p>
            <a:pPr algn="ctr"/>
            <a:r>
              <a:rPr lang="ru-RU" sz="3200" b="1"/>
              <a:t>Слитное, дефисное, раздельное написание слов различных частей речи </a:t>
            </a: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6408" y="1148317"/>
            <a:ext cx="10660912" cy="5571460"/>
          </a:xfrm>
        </p:spPr>
        <p:txBody>
          <a:bodyPr>
            <a:normAutofit fontScale="70000" lnSpcReduction="20000"/>
          </a:bodyPr>
          <a:lstStyle/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800">
                <a:solidFill>
                  <a:schemeClr val="tx1"/>
                </a:solidFill>
              </a:rPr>
              <a:t>Следует различать сочетания со словом "ВИД":</a:t>
            </a:r>
            <a:r>
              <a:rPr lang="ru-RU" sz="2800" b="1">
                <a:solidFill>
                  <a:schemeClr val="tx1"/>
                </a:solidFill>
              </a:rPr>
              <a:t> ИМЕТЬ В ВИДУ</a:t>
            </a:r>
            <a:r>
              <a:rPr lang="ru-RU" sz="2800">
                <a:solidFill>
                  <a:schemeClr val="tx1"/>
                </a:solidFill>
              </a:rPr>
              <a:t> </a:t>
            </a:r>
            <a:r>
              <a:rPr lang="ru-RU" sz="2800" b="1">
                <a:solidFill>
                  <a:srgbClr val="C00000"/>
                </a:solidFill>
              </a:rPr>
              <a:t>(В+ существительное "вид"),</a:t>
            </a:r>
            <a:r>
              <a:rPr lang="ru-RU" sz="2800">
                <a:solidFill>
                  <a:schemeClr val="tx1"/>
                </a:solidFill>
              </a:rPr>
              <a:t> </a:t>
            </a:r>
            <a:r>
              <a:rPr lang="ru-RU" sz="2800" b="1">
                <a:solidFill>
                  <a:schemeClr val="tx1"/>
                </a:solidFill>
              </a:rPr>
              <a:t>ВВИДУ </a:t>
            </a:r>
            <a:r>
              <a:rPr lang="ru-RU" sz="2800">
                <a:solidFill>
                  <a:schemeClr val="tx1"/>
                </a:solidFill>
              </a:rPr>
              <a:t>непогоды </a:t>
            </a:r>
            <a:r>
              <a:rPr lang="ru-RU" sz="2800" smtClean="0">
                <a:solidFill>
                  <a:schemeClr val="tx1"/>
                </a:solidFill>
              </a:rPr>
              <a:t>(</a:t>
            </a:r>
            <a:r>
              <a:rPr lang="ru-RU" sz="2800" b="1" smtClean="0">
                <a:solidFill>
                  <a:srgbClr val="C00000"/>
                </a:solidFill>
              </a:rPr>
              <a:t>= из-за</a:t>
            </a:r>
            <a:r>
              <a:rPr lang="ru-RU" sz="2800" smtClean="0">
                <a:solidFill>
                  <a:schemeClr val="tx1"/>
                </a:solidFill>
              </a:rPr>
              <a:t>),</a:t>
            </a:r>
            <a:r>
              <a:rPr lang="ru-RU" sz="2800">
                <a:solidFill>
                  <a:schemeClr val="tx1"/>
                </a:solidFill>
              </a:rPr>
              <a:t> </a:t>
            </a:r>
            <a:r>
              <a:rPr lang="ru-RU" sz="2800" b="1">
                <a:solidFill>
                  <a:schemeClr val="tx1"/>
                </a:solidFill>
              </a:rPr>
              <a:t>В ВИДЕ </a:t>
            </a:r>
            <a:r>
              <a:rPr lang="ru-RU" sz="2800" b="1">
                <a:solidFill>
                  <a:srgbClr val="C00000"/>
                </a:solidFill>
              </a:rPr>
              <a:t>(В+ </a:t>
            </a:r>
            <a:r>
              <a:rPr lang="ru-RU" sz="2800" b="1" smtClean="0">
                <a:solidFill>
                  <a:srgbClr val="C00000"/>
                </a:solidFill>
              </a:rPr>
              <a:t>сущ. </a:t>
            </a:r>
            <a:r>
              <a:rPr lang="ru-RU" sz="2800" b="1">
                <a:solidFill>
                  <a:srgbClr val="C00000"/>
                </a:solidFill>
              </a:rPr>
              <a:t>"вид": в виде исключения)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800">
                <a:solidFill>
                  <a:schemeClr val="tx1"/>
                </a:solidFill>
              </a:rPr>
              <a:t> Слова </a:t>
            </a:r>
            <a:r>
              <a:rPr lang="ru-RU" sz="2800" b="1">
                <a:solidFill>
                  <a:schemeClr val="tx1"/>
                </a:solidFill>
              </a:rPr>
              <a:t>(В)ВИДУ, (В)МЕСТО, (В)РОДЕ, (В)СЛЕДСТВИЕ, (НА)ПОДОБИЕ, (НА)СЧЕТ, (С)ВЕРХ, (В)СЛЕД, (НА)ВСТРЕЧУ</a:t>
            </a:r>
            <a:r>
              <a:rPr lang="ru-RU" sz="2800">
                <a:solidFill>
                  <a:schemeClr val="tx1"/>
                </a:solidFill>
              </a:rPr>
              <a:t> пишем </a:t>
            </a:r>
            <a:r>
              <a:rPr lang="ru-RU" sz="2800" b="1">
                <a:solidFill>
                  <a:schemeClr val="tx1"/>
                </a:solidFill>
              </a:rPr>
              <a:t>СЛИТНО,</a:t>
            </a:r>
            <a:r>
              <a:rPr lang="ru-RU" sz="2800">
                <a:solidFill>
                  <a:schemeClr val="tx1"/>
                </a:solidFill>
              </a:rPr>
              <a:t> если это предлоги </a:t>
            </a:r>
            <a:r>
              <a:rPr lang="ru-RU" sz="2800" b="1">
                <a:solidFill>
                  <a:srgbClr val="C00000"/>
                </a:solidFill>
              </a:rPr>
              <a:t>(и их можно заменить другими предлогами).</a:t>
            </a:r>
            <a:r>
              <a:rPr lang="ru-RU" sz="2800">
                <a:solidFill>
                  <a:schemeClr val="tx1"/>
                </a:solidFill>
              </a:rPr>
              <a:t> Если перед нами предлог + существительное, то пишем раздельно. </a:t>
            </a:r>
            <a:r>
              <a:rPr lang="ru-RU" sz="2800" b="1" u="sng">
                <a:solidFill>
                  <a:srgbClr val="0070C0"/>
                </a:solidFill>
              </a:rPr>
              <a:t>Примеры:</a:t>
            </a:r>
            <a:r>
              <a:rPr lang="ru-RU" sz="2800" b="1">
                <a:solidFill>
                  <a:schemeClr val="tx1"/>
                </a:solidFill>
              </a:rPr>
              <a:t> </a:t>
            </a:r>
            <a:r>
              <a:rPr lang="ru-RU" sz="2800">
                <a:solidFill>
                  <a:schemeClr val="tx1"/>
                </a:solidFill>
              </a:rPr>
              <a:t>Поговорить насчет работы= о работе. Положить деньги на (твой) счет.  Он вроде ушел. </a:t>
            </a:r>
            <a:endParaRPr lang="ru-RU" sz="2800" smtClean="0">
              <a:solidFill>
                <a:schemeClr val="tx1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800" smtClean="0">
                <a:solidFill>
                  <a:schemeClr val="tx1"/>
                </a:solidFill>
              </a:rPr>
              <a:t>Предлоги</a:t>
            </a:r>
            <a:r>
              <a:rPr lang="ru-RU" sz="2800">
                <a:solidFill>
                  <a:schemeClr val="tx1"/>
                </a:solidFill>
              </a:rPr>
              <a:t> </a:t>
            </a:r>
            <a:r>
              <a:rPr lang="ru-RU" sz="2800" b="1">
                <a:solidFill>
                  <a:schemeClr val="tx1"/>
                </a:solidFill>
              </a:rPr>
              <a:t>ИЗ-ЗА, ИЗ-ПОД, ПО-НАД </a:t>
            </a:r>
            <a:r>
              <a:rPr lang="ru-RU" sz="2800">
                <a:solidFill>
                  <a:schemeClr val="tx1"/>
                </a:solidFill>
              </a:rPr>
              <a:t>пишутся черед </a:t>
            </a:r>
            <a:r>
              <a:rPr lang="ru-RU" sz="2800" b="1">
                <a:solidFill>
                  <a:schemeClr val="tx1"/>
                </a:solidFill>
              </a:rPr>
              <a:t>дефис. </a:t>
            </a:r>
            <a:endParaRPr lang="ru-RU" sz="2800">
              <a:solidFill>
                <a:schemeClr val="tx1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800" b="1">
                <a:solidFill>
                  <a:schemeClr val="tx1"/>
                </a:solidFill>
              </a:rPr>
              <a:t>ПОЛ</a:t>
            </a:r>
            <a:r>
              <a:rPr lang="ru-RU" sz="2800">
                <a:solidFill>
                  <a:schemeClr val="tx1"/>
                </a:solidFill>
              </a:rPr>
              <a:t> с существительными можно написать </a:t>
            </a:r>
            <a:r>
              <a:rPr lang="ru-RU" sz="2800" b="1">
                <a:solidFill>
                  <a:srgbClr val="C00000"/>
                </a:solidFill>
              </a:rPr>
              <a:t>СЛИТНО</a:t>
            </a:r>
            <a:r>
              <a:rPr lang="ru-RU" sz="2800" b="1">
                <a:solidFill>
                  <a:schemeClr val="tx1"/>
                </a:solidFill>
              </a:rPr>
              <a:t>, </a:t>
            </a:r>
            <a:r>
              <a:rPr lang="ru-RU" sz="2800">
                <a:solidFill>
                  <a:schemeClr val="tx1"/>
                </a:solidFill>
              </a:rPr>
              <a:t>если существительное начинается на согласную </a:t>
            </a:r>
            <a:r>
              <a:rPr lang="ru-RU" sz="2800" b="1">
                <a:solidFill>
                  <a:srgbClr val="0070C0"/>
                </a:solidFill>
              </a:rPr>
              <a:t>(полпомидора). </a:t>
            </a:r>
            <a:r>
              <a:rPr lang="ru-RU" sz="2800">
                <a:solidFill>
                  <a:schemeClr val="tx1"/>
                </a:solidFill>
              </a:rPr>
              <a:t>Через </a:t>
            </a:r>
            <a:r>
              <a:rPr lang="ru-RU" sz="2800" b="1">
                <a:solidFill>
                  <a:srgbClr val="C00000"/>
                </a:solidFill>
              </a:rPr>
              <a:t>ДЕФИС</a:t>
            </a:r>
            <a:r>
              <a:rPr lang="ru-RU" sz="2800">
                <a:solidFill>
                  <a:schemeClr val="tx1"/>
                </a:solidFill>
              </a:rPr>
              <a:t>, если существительное начинается на </a:t>
            </a:r>
            <a:r>
              <a:rPr lang="ru-RU" sz="2800" b="1">
                <a:solidFill>
                  <a:schemeClr val="tx1"/>
                </a:solidFill>
              </a:rPr>
              <a:t>Л</a:t>
            </a:r>
            <a:r>
              <a:rPr lang="ru-RU" sz="2800">
                <a:solidFill>
                  <a:schemeClr val="tx1"/>
                </a:solidFill>
              </a:rPr>
              <a:t> </a:t>
            </a:r>
            <a:r>
              <a:rPr lang="ru-RU" sz="2800" b="1">
                <a:solidFill>
                  <a:srgbClr val="0070C0"/>
                </a:solidFill>
              </a:rPr>
              <a:t>(пол-лимона),</a:t>
            </a:r>
            <a:r>
              <a:rPr lang="ru-RU" sz="2800">
                <a:solidFill>
                  <a:schemeClr val="tx1"/>
                </a:solidFill>
              </a:rPr>
              <a:t> </a:t>
            </a:r>
            <a:r>
              <a:rPr lang="ru-RU" sz="2800" b="1">
                <a:solidFill>
                  <a:schemeClr val="tx1"/>
                </a:solidFill>
              </a:rPr>
              <a:t>прописную букву</a:t>
            </a:r>
            <a:r>
              <a:rPr lang="ru-RU" sz="2800">
                <a:solidFill>
                  <a:schemeClr val="tx1"/>
                </a:solidFill>
              </a:rPr>
              <a:t> </a:t>
            </a:r>
            <a:r>
              <a:rPr lang="ru-RU" sz="2800" b="1">
                <a:solidFill>
                  <a:srgbClr val="0070C0"/>
                </a:solidFill>
              </a:rPr>
              <a:t>(пол-Москвы</a:t>
            </a:r>
            <a:r>
              <a:rPr lang="ru-RU" sz="2800">
                <a:solidFill>
                  <a:schemeClr val="tx1"/>
                </a:solidFill>
              </a:rPr>
              <a:t>) и </a:t>
            </a:r>
            <a:r>
              <a:rPr lang="ru-RU" sz="2800" b="1">
                <a:solidFill>
                  <a:schemeClr val="tx1"/>
                </a:solidFill>
              </a:rPr>
              <a:t>гласную</a:t>
            </a:r>
            <a:r>
              <a:rPr lang="ru-RU" sz="2800">
                <a:solidFill>
                  <a:schemeClr val="tx1"/>
                </a:solidFill>
              </a:rPr>
              <a:t> </a:t>
            </a:r>
            <a:r>
              <a:rPr lang="ru-RU" sz="2800" b="1">
                <a:solidFill>
                  <a:srgbClr val="0070C0"/>
                </a:solidFill>
              </a:rPr>
              <a:t>(пол-арбуза).</a:t>
            </a:r>
            <a:r>
              <a:rPr lang="ru-RU" sz="2800">
                <a:solidFill>
                  <a:schemeClr val="tx1"/>
                </a:solidFill>
              </a:rPr>
              <a:t> </a:t>
            </a:r>
            <a:r>
              <a:rPr lang="ru-RU" sz="2800" b="1">
                <a:solidFill>
                  <a:srgbClr val="C00000"/>
                </a:solidFill>
              </a:rPr>
              <a:t>РАЗДЕЛЬНО</a:t>
            </a:r>
            <a:r>
              <a:rPr lang="ru-RU" sz="2800" b="1">
                <a:solidFill>
                  <a:schemeClr val="tx1"/>
                </a:solidFill>
              </a:rPr>
              <a:t>, </a:t>
            </a:r>
            <a:r>
              <a:rPr lang="ru-RU" sz="2800">
                <a:solidFill>
                  <a:schemeClr val="tx1"/>
                </a:solidFill>
              </a:rPr>
              <a:t>если между </a:t>
            </a:r>
            <a:r>
              <a:rPr lang="ru-RU" sz="2800" b="1">
                <a:solidFill>
                  <a:schemeClr val="tx1"/>
                </a:solidFill>
              </a:rPr>
              <a:t>ПОЛ</a:t>
            </a:r>
            <a:r>
              <a:rPr lang="ru-RU" sz="2800">
                <a:solidFill>
                  <a:schemeClr val="tx1"/>
                </a:solidFill>
              </a:rPr>
              <a:t> и существительным есть еще прилагательное </a:t>
            </a:r>
            <a:r>
              <a:rPr lang="ru-RU" sz="2800" b="1">
                <a:solidFill>
                  <a:srgbClr val="0070C0"/>
                </a:solidFill>
              </a:rPr>
              <a:t>(пол чайной ложки).</a:t>
            </a:r>
            <a:r>
              <a:rPr lang="ru-RU" sz="2800">
                <a:solidFill>
                  <a:schemeClr val="tx1"/>
                </a:solidFill>
              </a:rPr>
              <a:t> </a:t>
            </a:r>
            <a:r>
              <a:rPr lang="ru-RU" sz="2800" b="1" u="sng">
                <a:solidFill>
                  <a:srgbClr val="C00000"/>
                </a:solidFill>
              </a:rPr>
              <a:t>Исключение:</a:t>
            </a:r>
            <a:r>
              <a:rPr lang="ru-RU" sz="2800">
                <a:solidFill>
                  <a:schemeClr val="tx1"/>
                </a:solidFill>
              </a:rPr>
              <a:t> поллитровка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800">
                <a:solidFill>
                  <a:schemeClr val="tx1"/>
                </a:solidFill>
              </a:rPr>
              <a:t>Большинство </a:t>
            </a:r>
            <a:r>
              <a:rPr lang="ru-RU" sz="2800" b="1">
                <a:solidFill>
                  <a:schemeClr val="tx1"/>
                </a:solidFill>
              </a:rPr>
              <a:t>НАРЕЧИЙ</a:t>
            </a:r>
            <a:r>
              <a:rPr lang="ru-RU" sz="2800">
                <a:solidFill>
                  <a:schemeClr val="tx1"/>
                </a:solidFill>
              </a:rPr>
              <a:t> пишутся </a:t>
            </a:r>
            <a:r>
              <a:rPr lang="ru-RU" sz="2800" b="1">
                <a:solidFill>
                  <a:schemeClr val="tx1"/>
                </a:solidFill>
              </a:rPr>
              <a:t>СЛИТНО.</a:t>
            </a:r>
            <a:r>
              <a:rPr lang="ru-RU" sz="2800">
                <a:solidFill>
                  <a:schemeClr val="tx1"/>
                </a:solidFill>
              </a:rPr>
              <a:t> </a:t>
            </a:r>
            <a:endParaRPr lang="ru-RU" sz="2800" smtClean="0">
              <a:solidFill>
                <a:schemeClr val="tx1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ru-RU" sz="2800" smtClean="0">
                <a:solidFill>
                  <a:schemeClr val="tx1"/>
                </a:solidFill>
              </a:rPr>
              <a:t>Через</a:t>
            </a:r>
            <a:r>
              <a:rPr lang="ru-RU" sz="2800">
                <a:solidFill>
                  <a:schemeClr val="tx1"/>
                </a:solidFill>
              </a:rPr>
              <a:t> </a:t>
            </a:r>
            <a:r>
              <a:rPr lang="ru-RU" sz="2800" b="1">
                <a:solidFill>
                  <a:schemeClr val="tx1"/>
                </a:solidFill>
              </a:rPr>
              <a:t>дефис</a:t>
            </a:r>
            <a:r>
              <a:rPr lang="ru-RU" sz="2800">
                <a:solidFill>
                  <a:schemeClr val="tx1"/>
                </a:solidFill>
              </a:rPr>
              <a:t> пишем, если есть приставки </a:t>
            </a:r>
            <a:r>
              <a:rPr lang="ru-RU" sz="2800" b="1">
                <a:solidFill>
                  <a:schemeClr val="tx1"/>
                </a:solidFill>
              </a:rPr>
              <a:t>ПО, В, ВО </a:t>
            </a:r>
            <a:r>
              <a:rPr lang="ru-RU" sz="2800">
                <a:solidFill>
                  <a:schemeClr val="tx1"/>
                </a:solidFill>
              </a:rPr>
              <a:t>в сочетании с суффиксами </a:t>
            </a:r>
            <a:r>
              <a:rPr lang="ru-RU" sz="2800" b="1">
                <a:solidFill>
                  <a:schemeClr val="tx1"/>
                </a:solidFill>
              </a:rPr>
              <a:t>ОМУ, ЕМУ, ЫХ, ИХ, И</a:t>
            </a:r>
            <a:r>
              <a:rPr lang="ru-RU" sz="2800">
                <a:solidFill>
                  <a:schemeClr val="tx1"/>
                </a:solidFill>
              </a:rPr>
              <a:t> </a:t>
            </a:r>
            <a:r>
              <a:rPr lang="ru-RU" sz="2800" b="1">
                <a:solidFill>
                  <a:srgbClr val="0070C0"/>
                </a:solidFill>
              </a:rPr>
              <a:t>(по-хорошему, во-первых, по-волчьи, в-третьих)</a:t>
            </a:r>
          </a:p>
        </p:txBody>
      </p:sp>
    </p:spTree>
    <p:extLst>
      <p:ext uri="{BB962C8B-B14F-4D97-AF65-F5344CB8AC3E}">
        <p14:creationId xmlns:p14="http://schemas.microsoft.com/office/powerpoint/2010/main" val="1837972583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4300" y="1581372"/>
            <a:ext cx="8911687" cy="3219227"/>
          </a:xfrm>
        </p:spPr>
        <p:txBody>
          <a:bodyPr>
            <a:normAutofit/>
          </a:bodyPr>
          <a:lstStyle/>
          <a:p>
            <a:pPr algn="ctr"/>
            <a:r>
              <a:rPr lang="ru-RU" sz="5400" b="1">
                <a:solidFill>
                  <a:srgbClr val="C00000"/>
                </a:solidFill>
              </a:rPr>
              <a:t>Практика. </a:t>
            </a:r>
            <a:br>
              <a:rPr lang="ru-RU" sz="5400" b="1">
                <a:solidFill>
                  <a:srgbClr val="C00000"/>
                </a:solidFill>
              </a:rPr>
            </a:br>
            <a:r>
              <a:rPr lang="ru-RU" sz="5400" b="1">
                <a:solidFill>
                  <a:srgbClr val="C00000"/>
                </a:solidFill>
              </a:rPr>
              <a:t>Метод дятла.</a:t>
            </a:r>
          </a:p>
        </p:txBody>
      </p:sp>
    </p:spTree>
    <p:extLst>
      <p:ext uri="{BB962C8B-B14F-4D97-AF65-F5344CB8AC3E}">
        <p14:creationId xmlns:p14="http://schemas.microsoft.com/office/powerpoint/2010/main" val="1147177511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407" y="485131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7.</a:t>
            </a:r>
            <a:r>
              <a:rPr lang="en-US" b="1"/>
              <a:t>1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1344355"/>
            <a:ext cx="9505505" cy="5800724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1.</a:t>
            </a:r>
            <a:r>
              <a:rPr lang="ru-RU" sz="2400">
                <a:solidFill>
                  <a:schemeClr val="tx1"/>
                </a:solidFill>
              </a:rPr>
              <a:t> 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И</a:t>
            </a:r>
            <a:r>
              <a:rPr lang="ru-RU" sz="2400">
                <a:solidFill>
                  <a:schemeClr val="tx1"/>
                </a:solidFill>
              </a:rPr>
              <a:t>.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 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За тёмной ст..</a:t>
            </a:r>
            <a:r>
              <a:rPr lang="ru-RU" sz="2400" b="1" baseline="30000">
                <a:solidFill>
                  <a:schemeClr val="tx1"/>
                </a:solidFill>
              </a:rPr>
              <a:t>(1)</a:t>
            </a:r>
            <a:r>
              <a:rPr lang="ru-RU" sz="2400">
                <a:solidFill>
                  <a:schemeClr val="tx1"/>
                </a:solidFill>
              </a:rPr>
              <a:t>ной ракит, где небо уже зеленело от зари, монотонно падала вода. Этот шум – единств..</a:t>
            </a:r>
            <a:r>
              <a:rPr lang="ru-RU" sz="2400" b="1" baseline="30000">
                <a:solidFill>
                  <a:schemeClr val="tx1"/>
                </a:solidFill>
              </a:rPr>
              <a:t>(2)</a:t>
            </a:r>
            <a:r>
              <a:rPr lang="ru-RU" sz="2400" err="1">
                <a:solidFill>
                  <a:schemeClr val="tx1"/>
                </a:solidFill>
              </a:rPr>
              <a:t>нный звук в безмолви..</a:t>
            </a:r>
            <a:r>
              <a:rPr lang="ru-RU" sz="2400" b="1" baseline="30000">
                <a:solidFill>
                  <a:schemeClr val="tx1"/>
                </a:solidFill>
              </a:rPr>
              <a:t>(3)</a:t>
            </a:r>
            <a:r>
              <a:rPr lang="ru-RU" sz="2400">
                <a:solidFill>
                  <a:schemeClr val="tx1"/>
                </a:solidFill>
              </a:rPr>
              <a:t> ночи – утверждал непр..</a:t>
            </a:r>
            <a:r>
              <a:rPr lang="ru-RU" sz="2400" b="1" baseline="30000">
                <a:solidFill>
                  <a:schemeClr val="tx1"/>
                </a:solidFill>
              </a:rPr>
              <a:t>(4)</a:t>
            </a:r>
            <a:r>
              <a:rPr lang="ru-RU" sz="2400" err="1">
                <a:solidFill>
                  <a:schemeClr val="tx1"/>
                </a:solidFill>
              </a:rPr>
              <a:t>рывное дв..</a:t>
            </a:r>
            <a:r>
              <a:rPr lang="ru-RU" sz="2400" b="1" baseline="30000">
                <a:solidFill>
                  <a:schemeClr val="tx1"/>
                </a:solidFill>
              </a:rPr>
              <a:t>(5)</a:t>
            </a:r>
            <a:r>
              <a:rPr lang="ru-RU" sz="2400" err="1">
                <a:solidFill>
                  <a:schemeClr val="tx1"/>
                </a:solidFill>
              </a:rPr>
              <a:t>жение природы. Должно быть, каждый из нас подумал о лесных ручьях, бегущ..</a:t>
            </a:r>
            <a:r>
              <a:rPr lang="ru-RU" sz="2400" b="1" baseline="30000">
                <a:solidFill>
                  <a:schemeClr val="tx1"/>
                </a:solidFill>
              </a:rPr>
              <a:t>(6)</a:t>
            </a:r>
            <a:r>
              <a:rPr lang="ru-RU" sz="2400">
                <a:solidFill>
                  <a:schemeClr val="tx1"/>
                </a:solidFill>
              </a:rPr>
              <a:t>х под бур..</a:t>
            </a:r>
            <a:r>
              <a:rPr lang="ru-RU" sz="2400" b="1" baseline="30000">
                <a:solidFill>
                  <a:schemeClr val="tx1"/>
                </a:solidFill>
              </a:rPr>
              <a:t>(7)</a:t>
            </a:r>
            <a:r>
              <a:rPr lang="ru-RU" sz="2400">
                <a:solidFill>
                  <a:schemeClr val="tx1"/>
                </a:solidFill>
              </a:rPr>
              <a:t>ломом и сгнивш..</a:t>
            </a:r>
            <a:r>
              <a:rPr lang="ru-RU" sz="2400" b="1" baseline="30000">
                <a:solidFill>
                  <a:schemeClr val="tx1"/>
                </a:solidFill>
              </a:rPr>
              <a:t>(8)</a:t>
            </a:r>
            <a:r>
              <a:rPr lang="ru-RU" sz="2400">
                <a:solidFill>
                  <a:schemeClr val="tx1"/>
                </a:solidFill>
              </a:rPr>
              <a:t>й листвой, о том, как м..</a:t>
            </a:r>
            <a:r>
              <a:rPr lang="ru-RU" sz="2400" b="1" baseline="30000">
                <a:solidFill>
                  <a:schemeClr val="tx1"/>
                </a:solidFill>
              </a:rPr>
              <a:t>(9)</a:t>
            </a:r>
            <a:r>
              <a:rPr lang="ru-RU" sz="2400" err="1">
                <a:solidFill>
                  <a:schemeClr val="tx1"/>
                </a:solidFill>
              </a:rPr>
              <a:t>рцают звёзды в заводях Дубны.</a:t>
            </a:r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169648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407" y="485131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7.</a:t>
            </a:r>
            <a:r>
              <a:rPr lang="en-US" b="1"/>
              <a:t>1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1344355"/>
            <a:ext cx="9505505" cy="5800724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1.</a:t>
            </a:r>
            <a:r>
              <a:rPr lang="ru-RU" sz="2400">
                <a:solidFill>
                  <a:schemeClr val="tx1"/>
                </a:solidFill>
              </a:rPr>
              <a:t> 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И</a:t>
            </a:r>
            <a:r>
              <a:rPr lang="ru-RU" sz="2400">
                <a:solidFill>
                  <a:schemeClr val="tx1"/>
                </a:solidFill>
              </a:rPr>
              <a:t>.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 </a:t>
            </a: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За тёмной ст..</a:t>
            </a:r>
            <a:r>
              <a:rPr lang="ru-RU" sz="2400" b="1" baseline="30000">
                <a:solidFill>
                  <a:schemeClr val="tx1"/>
                </a:solidFill>
              </a:rPr>
              <a:t>(1)</a:t>
            </a:r>
            <a:r>
              <a:rPr lang="ru-RU" sz="2400">
                <a:solidFill>
                  <a:schemeClr val="tx1"/>
                </a:solidFill>
              </a:rPr>
              <a:t>ной ракит, где небо уже зеленело от зари, монотонно падала вода. Этот шум – единств..</a:t>
            </a:r>
            <a:r>
              <a:rPr lang="ru-RU" sz="2400" b="1" baseline="30000">
                <a:solidFill>
                  <a:schemeClr val="tx1"/>
                </a:solidFill>
              </a:rPr>
              <a:t>(2)</a:t>
            </a:r>
            <a:r>
              <a:rPr lang="ru-RU" sz="2400" err="1">
                <a:solidFill>
                  <a:schemeClr val="tx1"/>
                </a:solidFill>
              </a:rPr>
              <a:t>нный звук в безмолви..</a:t>
            </a:r>
            <a:r>
              <a:rPr lang="ru-RU" sz="2400" b="1" baseline="30000">
                <a:solidFill>
                  <a:schemeClr val="tx1"/>
                </a:solidFill>
              </a:rPr>
              <a:t>(3)</a:t>
            </a:r>
            <a:r>
              <a:rPr lang="ru-RU" sz="2400">
                <a:solidFill>
                  <a:schemeClr val="tx1"/>
                </a:solidFill>
              </a:rPr>
              <a:t> ночи – утверждал непр..</a:t>
            </a:r>
            <a:r>
              <a:rPr lang="ru-RU" sz="2400" b="1" baseline="30000">
                <a:solidFill>
                  <a:schemeClr val="tx1"/>
                </a:solidFill>
              </a:rPr>
              <a:t>(4)</a:t>
            </a:r>
            <a:r>
              <a:rPr lang="ru-RU" sz="2400" err="1">
                <a:solidFill>
                  <a:schemeClr val="tx1"/>
                </a:solidFill>
              </a:rPr>
              <a:t>рывное дв..</a:t>
            </a:r>
            <a:r>
              <a:rPr lang="ru-RU" sz="2400" b="1" baseline="30000">
                <a:solidFill>
                  <a:schemeClr val="tx1"/>
                </a:solidFill>
              </a:rPr>
              <a:t>(5)</a:t>
            </a:r>
            <a:r>
              <a:rPr lang="ru-RU" sz="2400" err="1">
                <a:solidFill>
                  <a:schemeClr val="tx1"/>
                </a:solidFill>
              </a:rPr>
              <a:t>жение природы. Должно быть, каждый из нас подумал о лесных ручьях, бегущ..</a:t>
            </a:r>
            <a:r>
              <a:rPr lang="ru-RU" sz="2400" b="1" baseline="30000">
                <a:solidFill>
                  <a:schemeClr val="tx1"/>
                </a:solidFill>
              </a:rPr>
              <a:t>(6)</a:t>
            </a:r>
            <a:r>
              <a:rPr lang="ru-RU" sz="2400">
                <a:solidFill>
                  <a:schemeClr val="tx1"/>
                </a:solidFill>
              </a:rPr>
              <a:t>х под бур..</a:t>
            </a:r>
            <a:r>
              <a:rPr lang="ru-RU" sz="2400" b="1" baseline="30000">
                <a:solidFill>
                  <a:schemeClr val="tx1"/>
                </a:solidFill>
              </a:rPr>
              <a:t>(7)</a:t>
            </a:r>
            <a:r>
              <a:rPr lang="ru-RU" sz="2400">
                <a:solidFill>
                  <a:schemeClr val="tx1"/>
                </a:solidFill>
              </a:rPr>
              <a:t>ломом и сгнивш..</a:t>
            </a:r>
            <a:r>
              <a:rPr lang="ru-RU" sz="2400" b="1" baseline="30000">
                <a:solidFill>
                  <a:schemeClr val="tx1"/>
                </a:solidFill>
              </a:rPr>
              <a:t>(8)</a:t>
            </a:r>
            <a:r>
              <a:rPr lang="ru-RU" sz="2400">
                <a:solidFill>
                  <a:schemeClr val="tx1"/>
                </a:solidFill>
              </a:rPr>
              <a:t>й листвой, о том, как м..</a:t>
            </a:r>
            <a:r>
              <a:rPr lang="ru-RU" sz="2400" b="1" baseline="30000">
                <a:solidFill>
                  <a:schemeClr val="tx1"/>
                </a:solidFill>
              </a:rPr>
              <a:t>(9)</a:t>
            </a:r>
            <a:r>
              <a:rPr lang="ru-RU" sz="2400" err="1">
                <a:solidFill>
                  <a:schemeClr val="tx1"/>
                </a:solidFill>
              </a:rPr>
              <a:t>рцают звёзды в заводях Дубны</a:t>
            </a:r>
            <a:r>
              <a:rPr lang="ru-RU" sz="240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400" b="1">
                <a:solidFill>
                  <a:schemeClr val="tx1"/>
                </a:solidFill>
              </a:rPr>
              <a:t> </a:t>
            </a:r>
            <a:r>
              <a:rPr lang="ru-RU" sz="2400" b="1" smtClean="0">
                <a:solidFill>
                  <a:schemeClr val="tx1"/>
                </a:solidFill>
              </a:rPr>
              <a:t>                                                                                      </a:t>
            </a:r>
            <a:r>
              <a:rPr lang="ru-RU" sz="2400" b="1" smtClean="0">
                <a:solidFill>
                  <a:srgbClr val="C00000"/>
                </a:solidFill>
              </a:rPr>
              <a:t>356</a:t>
            </a:r>
            <a:endParaRPr lang="ru-RU" sz="24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949649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7.</a:t>
            </a:r>
            <a:r>
              <a:rPr lang="ru-RU" b="1"/>
              <a:t>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1174234"/>
            <a:ext cx="9707524" cy="5800724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2. </a:t>
            </a:r>
            <a:r>
              <a:rPr lang="ru-RU" sz="2400">
                <a:solidFill>
                  <a:schemeClr val="tx1"/>
                </a:solidFill>
              </a:rPr>
              <a:t>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А</a:t>
            </a:r>
            <a:r>
              <a:rPr lang="ru-RU" sz="2400">
                <a:solidFill>
                  <a:schemeClr val="tx1"/>
                </a:solidFill>
              </a:rPr>
              <a:t>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Возле самой воды, в густых зар..</a:t>
            </a:r>
            <a:r>
              <a:rPr lang="ru-RU" sz="2400" b="1" baseline="30000">
                <a:solidFill>
                  <a:schemeClr val="tx1"/>
                </a:solidFill>
              </a:rPr>
              <a:t>(1)</a:t>
            </a:r>
            <a:r>
              <a:rPr lang="ru-RU" sz="2400" err="1">
                <a:solidFill>
                  <a:schemeClr val="tx1"/>
                </a:solidFill>
              </a:rPr>
              <a:t>слях, вдруг увидишь подвеш..</a:t>
            </a:r>
            <a:r>
              <a:rPr lang="ru-RU" sz="2400" b="1" baseline="30000">
                <a:solidFill>
                  <a:schemeClr val="tx1"/>
                </a:solidFill>
              </a:rPr>
              <a:t>(2)</a:t>
            </a:r>
            <a:r>
              <a:rPr lang="ru-RU" sz="2400" err="1">
                <a:solidFill>
                  <a:schemeClr val="tx1"/>
                </a:solidFill>
              </a:rPr>
              <a:t>нное к стеблям гнездо кр..</a:t>
            </a:r>
            <a:r>
              <a:rPr lang="ru-RU" sz="2400" b="1" baseline="30000">
                <a:solidFill>
                  <a:schemeClr val="tx1"/>
                </a:solidFill>
              </a:rPr>
              <a:t>(3)</a:t>
            </a:r>
            <a:r>
              <a:rPr lang="ru-RU" sz="2400" err="1">
                <a:solidFill>
                  <a:schemeClr val="tx1"/>
                </a:solidFill>
              </a:rPr>
              <a:t>пивницы или выд..</a:t>
            </a:r>
            <a:r>
              <a:rPr lang="ru-RU" sz="2400" b="1" baseline="30000">
                <a:solidFill>
                  <a:schemeClr val="tx1"/>
                </a:solidFill>
              </a:rPr>
              <a:t>(4)</a:t>
            </a:r>
            <a:r>
              <a:rPr lang="ru-RU" sz="2400" err="1">
                <a:solidFill>
                  <a:schemeClr val="tx1"/>
                </a:solidFill>
              </a:rPr>
              <a:t>лбленное в трухлявом осиновом пне гнездо мух..</a:t>
            </a:r>
            <a:r>
              <a:rPr lang="ru-RU" sz="2400" b="1" baseline="30000">
                <a:solidFill>
                  <a:schemeClr val="tx1"/>
                </a:solidFill>
              </a:rPr>
              <a:t>(5)</a:t>
            </a:r>
            <a:r>
              <a:rPr lang="ru-RU" sz="2400">
                <a:solidFill>
                  <a:schemeClr val="tx1"/>
                </a:solidFill>
              </a:rPr>
              <a:t>ловки-пеструшки. Но нечаст..</a:t>
            </a:r>
            <a:r>
              <a:rPr lang="ru-RU" sz="2400" b="1" baseline="30000">
                <a:solidFill>
                  <a:schemeClr val="tx1"/>
                </a:solidFill>
              </a:rPr>
              <a:t>(6)</a:t>
            </a:r>
            <a:r>
              <a:rPr lang="ru-RU" sz="2400">
                <a:solidFill>
                  <a:schemeClr val="tx1"/>
                </a:solidFill>
              </a:rPr>
              <a:t> обн..</a:t>
            </a:r>
            <a:r>
              <a:rPr lang="ru-RU" sz="2400" b="1" baseline="30000">
                <a:solidFill>
                  <a:schemeClr val="tx1"/>
                </a:solidFill>
              </a:rPr>
              <a:t>(7)</a:t>
            </a:r>
            <a:r>
              <a:rPr lang="ru-RU" sz="2400" err="1">
                <a:solidFill>
                  <a:schemeClr val="tx1"/>
                </a:solidFill>
              </a:rPr>
              <a:t>ружишь искусно свитые, искусно спрят..</a:t>
            </a:r>
            <a:r>
              <a:rPr lang="ru-RU" sz="2400" b="1" baseline="30000">
                <a:solidFill>
                  <a:schemeClr val="tx1"/>
                </a:solidFill>
              </a:rPr>
              <a:t>(8)</a:t>
            </a:r>
            <a:r>
              <a:rPr lang="ru-RU" sz="2400" err="1">
                <a:solidFill>
                  <a:schemeClr val="tx1"/>
                </a:solidFill>
              </a:rPr>
              <a:t>нные в буйной зелени гнёзда, хотя их, должно быть, очень много: вокруг весь буерак н..</a:t>
            </a:r>
            <a:r>
              <a:rPr lang="ru-RU" sz="2400" b="1" baseline="30000">
                <a:solidFill>
                  <a:schemeClr val="tx1"/>
                </a:solidFill>
              </a:rPr>
              <a:t>(9)</a:t>
            </a:r>
            <a:r>
              <a:rPr lang="ru-RU" sz="2400" err="1">
                <a:solidFill>
                  <a:schemeClr val="tx1"/>
                </a:solidFill>
              </a:rPr>
              <a:t>полнен щебетаньем, пересвистом птиц.</a:t>
            </a:r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428004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549" y="166154"/>
            <a:ext cx="11947451" cy="15244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/>
              <a:t>Задание </a:t>
            </a:r>
            <a:r>
              <a:rPr lang="ru-RU" sz="3600" b="1" smtClean="0"/>
              <a:t>7 </a:t>
            </a:r>
            <a:r>
              <a:rPr lang="ru-RU" sz="3600" b="1"/>
              <a:t>ОГЭ по русскому языку. Орфографический анализ (вставьте пропущенные буквы)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6" y="1158948"/>
            <a:ext cx="10409275" cy="5550195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1700" u="sng">
                <a:hlinkClick r:id="rId2"/>
              </a:rPr>
              <a:t>1 Формулировка задания 7 ОГЭ по русскому языку</a:t>
            </a:r>
            <a:endParaRPr lang="ru-RU" sz="1700"/>
          </a:p>
          <a:p>
            <a:pPr lvl="0"/>
            <a:r>
              <a:rPr lang="ru-RU" sz="1700" u="sng">
                <a:hlinkClick r:id="rId3"/>
              </a:rPr>
              <a:t>2 Орфографические правила для задания 7 ОГЭ по русскому языку.</a:t>
            </a:r>
            <a:endParaRPr lang="ru-RU" sz="1700"/>
          </a:p>
          <a:p>
            <a:pPr lvl="1"/>
            <a:r>
              <a:rPr lang="ru-RU" sz="1700" u="sng">
                <a:hlinkClick r:id="rId4"/>
              </a:rPr>
              <a:t>2.1 Употребление гласных букв И/Ы, А/Я, У/Ю после шипящих и Ц</a:t>
            </a:r>
            <a:endParaRPr lang="ru-RU" sz="1700"/>
          </a:p>
          <a:p>
            <a:pPr lvl="1"/>
            <a:r>
              <a:rPr lang="ru-RU" sz="1700" u="sng">
                <a:hlinkClick r:id="rId5"/>
              </a:rPr>
              <a:t>2.2 Употребление гласных букв О/Е (Ё)после шипящих и Ц </a:t>
            </a:r>
            <a:endParaRPr lang="ru-RU" sz="1700"/>
          </a:p>
          <a:p>
            <a:pPr lvl="1"/>
            <a:r>
              <a:rPr lang="ru-RU" sz="1700" u="sng">
                <a:hlinkClick r:id="rId6"/>
              </a:rPr>
              <a:t>2.3 Правописание мягкого и твердого знаков</a:t>
            </a:r>
            <a:endParaRPr lang="ru-RU" sz="1700"/>
          </a:p>
          <a:p>
            <a:pPr lvl="0"/>
            <a:r>
              <a:rPr lang="ru-RU" sz="1700" u="sng">
                <a:hlinkClick r:id="rId7"/>
              </a:rPr>
              <a:t>3 Правописание безударных гласный в корне </a:t>
            </a:r>
            <a:endParaRPr lang="ru-RU" sz="1700"/>
          </a:p>
          <a:p>
            <a:pPr lvl="0"/>
            <a:r>
              <a:rPr lang="ru-RU" sz="1700" u="sng">
                <a:hlinkClick r:id="rId8"/>
              </a:rPr>
              <a:t>4 Правописание приставок</a:t>
            </a:r>
            <a:endParaRPr lang="ru-RU" sz="1700"/>
          </a:p>
          <a:p>
            <a:pPr lvl="1"/>
            <a:r>
              <a:rPr lang="ru-RU" sz="1700" u="sng">
                <a:hlinkClick r:id="rId9"/>
              </a:rPr>
              <a:t>4.1 Правописание суффиксов различных частей речи (кроме -Н-/-НН-)</a:t>
            </a:r>
            <a:endParaRPr lang="ru-RU" sz="1700"/>
          </a:p>
          <a:p>
            <a:pPr lvl="1"/>
            <a:r>
              <a:rPr lang="ru-RU" sz="1700" u="sng">
                <a:hlinkClick r:id="rId10"/>
              </a:rPr>
              <a:t>4.2 Правописание -Н- и -НН- в различных частях речи</a:t>
            </a:r>
            <a:endParaRPr lang="ru-RU" sz="1700"/>
          </a:p>
          <a:p>
            <a:pPr lvl="1"/>
            <a:r>
              <a:rPr lang="ru-RU" sz="1700" u="sng">
                <a:hlinkClick r:id="rId11"/>
              </a:rPr>
              <a:t>4.3 Правописание падежных и родовых окончаний</a:t>
            </a:r>
            <a:endParaRPr lang="ru-RU" sz="1700"/>
          </a:p>
          <a:p>
            <a:pPr lvl="1"/>
            <a:r>
              <a:rPr lang="ru-RU" sz="1700" u="sng">
                <a:hlinkClick r:id="rId12"/>
              </a:rPr>
              <a:t>4.4 Правописание личных окончаний глаголов и суффиксов причастий</a:t>
            </a:r>
            <a:endParaRPr lang="ru-RU" sz="1700"/>
          </a:p>
          <a:p>
            <a:pPr lvl="1"/>
            <a:r>
              <a:rPr lang="ru-RU" sz="1700" u="sng">
                <a:hlinkClick r:id="rId13"/>
              </a:rPr>
              <a:t>4.5 Слитное и раздельно правописание НЕ с частями речи</a:t>
            </a:r>
            <a:endParaRPr lang="ru-RU" sz="1700"/>
          </a:p>
          <a:p>
            <a:pPr lvl="1"/>
            <a:r>
              <a:rPr lang="ru-RU" sz="1700" u="sng">
                <a:hlinkClick r:id="rId14"/>
              </a:rPr>
              <a:t>4.6 Смысловое различение частиц НЕ и НИ</a:t>
            </a:r>
            <a:endParaRPr lang="ru-RU" sz="1700"/>
          </a:p>
          <a:p>
            <a:pPr lvl="1"/>
            <a:r>
              <a:rPr lang="ru-RU" sz="1700" u="sng">
                <a:hlinkClick r:id="rId15"/>
              </a:rPr>
              <a:t>4.7 Слитное, дефисное, раздельное написание слов различных частей речи  </a:t>
            </a:r>
            <a:endParaRPr lang="ru-RU" sz="1700"/>
          </a:p>
          <a:p>
            <a:r>
              <a:rPr lang="ru-RU" sz="1700" u="sng">
                <a:hlinkClick r:id="rId16"/>
              </a:rPr>
              <a:t>5 Практика</a:t>
            </a:r>
            <a:endParaRPr lang="ru-RU" sz="1700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863229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7.</a:t>
            </a:r>
            <a:r>
              <a:rPr lang="ru-RU" b="1"/>
              <a:t>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1174234"/>
            <a:ext cx="9707524" cy="5800724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2. </a:t>
            </a:r>
            <a:r>
              <a:rPr lang="ru-RU" sz="2400">
                <a:solidFill>
                  <a:schemeClr val="tx1"/>
                </a:solidFill>
              </a:rPr>
              <a:t>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А</a:t>
            </a:r>
            <a:r>
              <a:rPr lang="ru-RU" sz="2400">
                <a:solidFill>
                  <a:schemeClr val="tx1"/>
                </a:solidFill>
              </a:rPr>
              <a:t>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Возле самой воды, в густых зар..</a:t>
            </a:r>
            <a:r>
              <a:rPr lang="ru-RU" sz="2400" b="1" baseline="30000">
                <a:solidFill>
                  <a:schemeClr val="tx1"/>
                </a:solidFill>
              </a:rPr>
              <a:t>(1)</a:t>
            </a:r>
            <a:r>
              <a:rPr lang="ru-RU" sz="2400" err="1">
                <a:solidFill>
                  <a:schemeClr val="tx1"/>
                </a:solidFill>
              </a:rPr>
              <a:t>слях, вдруг увидишь подвеш..</a:t>
            </a:r>
            <a:r>
              <a:rPr lang="ru-RU" sz="2400" b="1" baseline="30000">
                <a:solidFill>
                  <a:schemeClr val="tx1"/>
                </a:solidFill>
              </a:rPr>
              <a:t>(2)</a:t>
            </a:r>
            <a:r>
              <a:rPr lang="ru-RU" sz="2400" err="1">
                <a:solidFill>
                  <a:schemeClr val="tx1"/>
                </a:solidFill>
              </a:rPr>
              <a:t>нное к стеблям гнездо кр..</a:t>
            </a:r>
            <a:r>
              <a:rPr lang="ru-RU" sz="2400" b="1" baseline="30000">
                <a:solidFill>
                  <a:schemeClr val="tx1"/>
                </a:solidFill>
              </a:rPr>
              <a:t>(3)</a:t>
            </a:r>
            <a:r>
              <a:rPr lang="ru-RU" sz="2400" err="1">
                <a:solidFill>
                  <a:schemeClr val="tx1"/>
                </a:solidFill>
              </a:rPr>
              <a:t>пивницы или выд..</a:t>
            </a:r>
            <a:r>
              <a:rPr lang="ru-RU" sz="2400" b="1" baseline="30000">
                <a:solidFill>
                  <a:schemeClr val="tx1"/>
                </a:solidFill>
              </a:rPr>
              <a:t>(4)</a:t>
            </a:r>
            <a:r>
              <a:rPr lang="ru-RU" sz="2400" err="1">
                <a:solidFill>
                  <a:schemeClr val="tx1"/>
                </a:solidFill>
              </a:rPr>
              <a:t>лбленное в трухлявом осиновом пне гнездо мух..</a:t>
            </a:r>
            <a:r>
              <a:rPr lang="ru-RU" sz="2400" b="1" baseline="30000">
                <a:solidFill>
                  <a:schemeClr val="tx1"/>
                </a:solidFill>
              </a:rPr>
              <a:t>(5)</a:t>
            </a:r>
            <a:r>
              <a:rPr lang="ru-RU" sz="2400">
                <a:solidFill>
                  <a:schemeClr val="tx1"/>
                </a:solidFill>
              </a:rPr>
              <a:t>ловки-пеструшки. Но нечаст..</a:t>
            </a:r>
            <a:r>
              <a:rPr lang="ru-RU" sz="2400" b="1" baseline="30000">
                <a:solidFill>
                  <a:schemeClr val="tx1"/>
                </a:solidFill>
              </a:rPr>
              <a:t>(6)</a:t>
            </a:r>
            <a:r>
              <a:rPr lang="ru-RU" sz="2400">
                <a:solidFill>
                  <a:schemeClr val="tx1"/>
                </a:solidFill>
              </a:rPr>
              <a:t> обн..</a:t>
            </a:r>
            <a:r>
              <a:rPr lang="ru-RU" sz="2400" b="1" baseline="30000">
                <a:solidFill>
                  <a:schemeClr val="tx1"/>
                </a:solidFill>
              </a:rPr>
              <a:t>(7)</a:t>
            </a:r>
            <a:r>
              <a:rPr lang="ru-RU" sz="2400" err="1">
                <a:solidFill>
                  <a:schemeClr val="tx1"/>
                </a:solidFill>
              </a:rPr>
              <a:t>ружишь искусно свитые, искусно спрят..</a:t>
            </a:r>
            <a:r>
              <a:rPr lang="ru-RU" sz="2400" b="1" baseline="30000">
                <a:solidFill>
                  <a:schemeClr val="tx1"/>
                </a:solidFill>
              </a:rPr>
              <a:t>(8)</a:t>
            </a:r>
            <a:r>
              <a:rPr lang="ru-RU" sz="2400" err="1">
                <a:solidFill>
                  <a:schemeClr val="tx1"/>
                </a:solidFill>
              </a:rPr>
              <a:t>нные в буйной зелени гнёзда, хотя их, должно быть, очень много: вокруг весь буерак н..</a:t>
            </a:r>
            <a:r>
              <a:rPr lang="ru-RU" sz="2400" b="1" baseline="30000">
                <a:solidFill>
                  <a:schemeClr val="tx1"/>
                </a:solidFill>
              </a:rPr>
              <a:t>(9)</a:t>
            </a:r>
            <a:r>
              <a:rPr lang="ru-RU" sz="2400" err="1">
                <a:solidFill>
                  <a:schemeClr val="tx1"/>
                </a:solidFill>
              </a:rPr>
              <a:t>полнен щебетаньем, пересвистом птиц</a:t>
            </a:r>
            <a:r>
              <a:rPr lang="ru-RU" sz="2400" smtClean="0">
                <a:solidFill>
                  <a:schemeClr val="tx1"/>
                </a:solidFill>
              </a:rPr>
              <a:t>.</a:t>
            </a:r>
            <a:r>
              <a:rPr lang="ru-RU" sz="240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       </a:t>
            </a:r>
          </a:p>
          <a:p>
            <a:r>
              <a:rPr lang="ru-RU" sz="2400" b="1">
                <a:solidFill>
                  <a:schemeClr val="tx1"/>
                </a:solidFill>
              </a:rPr>
              <a:t> </a:t>
            </a:r>
            <a:r>
              <a:rPr lang="ru-RU" sz="2400" b="1" smtClean="0">
                <a:solidFill>
                  <a:schemeClr val="tx1"/>
                </a:solidFill>
              </a:rPr>
              <a:t>                                                                          </a:t>
            </a:r>
            <a:r>
              <a:rPr lang="ru-RU" sz="2400" b="1" smtClean="0">
                <a:solidFill>
                  <a:srgbClr val="C00000"/>
                </a:solidFill>
              </a:rPr>
              <a:t>3789</a:t>
            </a:r>
            <a:endParaRPr lang="ru-RU" sz="24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977577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2437" y="276136"/>
            <a:ext cx="8915399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7.3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1734" y="1244008"/>
            <a:ext cx="9742573" cy="5454813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3.</a:t>
            </a:r>
            <a:r>
              <a:rPr lang="ru-RU" sz="2400">
                <a:solidFill>
                  <a:schemeClr val="tx1"/>
                </a:solidFill>
              </a:rPr>
              <a:t> 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О</a:t>
            </a:r>
            <a:r>
              <a:rPr lang="ru-RU" sz="2400">
                <a:solidFill>
                  <a:schemeClr val="tx1"/>
                </a:solidFill>
              </a:rPr>
              <a:t>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В бурю море становил..</a:t>
            </a:r>
            <a:r>
              <a:rPr lang="ru-RU" sz="2400" b="1" baseline="30000">
                <a:solidFill>
                  <a:schemeClr val="tx1"/>
                </a:solidFill>
              </a:rPr>
              <a:t>(1)</a:t>
            </a:r>
            <a:r>
              <a:rPr lang="ru-RU" sz="2400" err="1">
                <a:solidFill>
                  <a:schemeClr val="tx1"/>
                </a:solidFill>
              </a:rPr>
              <a:t>сь злым, ч..</a:t>
            </a:r>
            <a:r>
              <a:rPr lang="ru-RU" sz="2400" b="1" baseline="30000">
                <a:solidFill>
                  <a:schemeClr val="tx1"/>
                </a:solidFill>
              </a:rPr>
              <a:t>(2)</a:t>
            </a:r>
            <a:r>
              <a:rPr lang="ru-RU" sz="2400" err="1">
                <a:solidFill>
                  <a:schemeClr val="tx1"/>
                </a:solidFill>
              </a:rPr>
              <a:t>рным. Волны неслись к берегу и выбрасывали на песок водор..</a:t>
            </a:r>
            <a:r>
              <a:rPr lang="ru-RU" sz="2400" b="1" baseline="30000">
                <a:solidFill>
                  <a:schemeClr val="tx1"/>
                </a:solidFill>
              </a:rPr>
              <a:t>(3)</a:t>
            </a:r>
            <a:r>
              <a:rPr lang="ru-RU" sz="2400" err="1">
                <a:solidFill>
                  <a:schemeClr val="tx1"/>
                </a:solidFill>
              </a:rPr>
              <a:t>сли. Больше недели свирепств..</a:t>
            </a:r>
            <a:r>
              <a:rPr lang="ru-RU" sz="2400" b="1" baseline="30000">
                <a:solidFill>
                  <a:schemeClr val="tx1"/>
                </a:solidFill>
              </a:rPr>
              <a:t>(4)</a:t>
            </a:r>
            <a:r>
              <a:rPr lang="ru-RU" sz="2400">
                <a:solidFill>
                  <a:schemeClr val="tx1"/>
                </a:solidFill>
              </a:rPr>
              <a:t>вал ветер, но постепенно затих, море успокоилось. Оно сверкало на солнце, похожее на огромное зерк..</a:t>
            </a:r>
            <a:r>
              <a:rPr lang="ru-RU" sz="2400" b="1" baseline="30000">
                <a:solidFill>
                  <a:schemeClr val="tx1"/>
                </a:solidFill>
              </a:rPr>
              <a:t>(5)</a:t>
            </a:r>
            <a:r>
              <a:rPr lang="ru-RU" sz="2400" err="1">
                <a:solidFill>
                  <a:schemeClr val="tx1"/>
                </a:solidFill>
              </a:rPr>
              <a:t>ло. Было приятно заг..</a:t>
            </a:r>
            <a:r>
              <a:rPr lang="ru-RU" sz="2400" b="1" baseline="30000">
                <a:solidFill>
                  <a:schemeClr val="tx1"/>
                </a:solidFill>
              </a:rPr>
              <a:t>(6)</a:t>
            </a:r>
            <a:r>
              <a:rPr lang="ru-RU" sz="2400">
                <a:solidFill>
                  <a:schemeClr val="tx1"/>
                </a:solidFill>
              </a:rPr>
              <a:t>рать на берегу, изредк..</a:t>
            </a:r>
            <a:r>
              <a:rPr lang="ru-RU" sz="2400" b="1" baseline="30000">
                <a:solidFill>
                  <a:schemeClr val="tx1"/>
                </a:solidFill>
              </a:rPr>
              <a:t>(7)</a:t>
            </a:r>
            <a:r>
              <a:rPr lang="ru-RU" sz="2400">
                <a:solidFill>
                  <a:schemeClr val="tx1"/>
                </a:solidFill>
              </a:rPr>
              <a:t> ощущая лёгкое прик..</a:t>
            </a:r>
            <a:r>
              <a:rPr lang="ru-RU" sz="2400" b="1" baseline="30000">
                <a:solidFill>
                  <a:schemeClr val="tx1"/>
                </a:solidFill>
              </a:rPr>
              <a:t>(8)</a:t>
            </a:r>
            <a:r>
              <a:rPr lang="ru-RU" sz="2400" err="1">
                <a:solidFill>
                  <a:schemeClr val="tx1"/>
                </a:solidFill>
              </a:rPr>
              <a:t>сновение ветерка, вслушиваясь в ш..</a:t>
            </a:r>
            <a:r>
              <a:rPr lang="ru-RU" sz="2400" b="1" baseline="30000">
                <a:solidFill>
                  <a:schemeClr val="tx1"/>
                </a:solidFill>
              </a:rPr>
              <a:t>(9)</a:t>
            </a:r>
            <a:r>
              <a:rPr lang="ru-RU" sz="2400" err="1">
                <a:solidFill>
                  <a:schemeClr val="tx1"/>
                </a:solidFill>
              </a:rPr>
              <a:t>рохи трав.</a:t>
            </a:r>
          </a:p>
        </p:txBody>
      </p:sp>
    </p:spTree>
    <p:extLst>
      <p:ext uri="{BB962C8B-B14F-4D97-AF65-F5344CB8AC3E}">
        <p14:creationId xmlns:p14="http://schemas.microsoft.com/office/powerpoint/2010/main" val="3652280198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2437" y="276136"/>
            <a:ext cx="8915399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7.3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1734" y="1244008"/>
            <a:ext cx="9742573" cy="5454813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3.</a:t>
            </a:r>
            <a:r>
              <a:rPr lang="ru-RU" sz="2400">
                <a:solidFill>
                  <a:schemeClr val="tx1"/>
                </a:solidFill>
              </a:rPr>
              <a:t> 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О</a:t>
            </a:r>
            <a:r>
              <a:rPr lang="ru-RU" sz="2400">
                <a:solidFill>
                  <a:schemeClr val="tx1"/>
                </a:solidFill>
              </a:rPr>
              <a:t>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В бурю море становил..</a:t>
            </a:r>
            <a:r>
              <a:rPr lang="ru-RU" sz="2400" b="1" baseline="30000">
                <a:solidFill>
                  <a:schemeClr val="tx1"/>
                </a:solidFill>
              </a:rPr>
              <a:t>(1)</a:t>
            </a:r>
            <a:r>
              <a:rPr lang="ru-RU" sz="2400" err="1">
                <a:solidFill>
                  <a:schemeClr val="tx1"/>
                </a:solidFill>
              </a:rPr>
              <a:t>сь злым, ч..</a:t>
            </a:r>
            <a:r>
              <a:rPr lang="ru-RU" sz="2400" b="1" baseline="30000">
                <a:solidFill>
                  <a:schemeClr val="tx1"/>
                </a:solidFill>
              </a:rPr>
              <a:t>(2)</a:t>
            </a:r>
            <a:r>
              <a:rPr lang="ru-RU" sz="2400" err="1">
                <a:solidFill>
                  <a:schemeClr val="tx1"/>
                </a:solidFill>
              </a:rPr>
              <a:t>рным. Волны неслись к берегу и выбрасывали на песок водор..</a:t>
            </a:r>
            <a:r>
              <a:rPr lang="ru-RU" sz="2400" b="1" baseline="30000">
                <a:solidFill>
                  <a:schemeClr val="tx1"/>
                </a:solidFill>
              </a:rPr>
              <a:t>(3)</a:t>
            </a:r>
            <a:r>
              <a:rPr lang="ru-RU" sz="2400" err="1">
                <a:solidFill>
                  <a:schemeClr val="tx1"/>
                </a:solidFill>
              </a:rPr>
              <a:t>сли. Больше недели свирепств..</a:t>
            </a:r>
            <a:r>
              <a:rPr lang="ru-RU" sz="2400" b="1" baseline="30000">
                <a:solidFill>
                  <a:schemeClr val="tx1"/>
                </a:solidFill>
              </a:rPr>
              <a:t>(4)</a:t>
            </a:r>
            <a:r>
              <a:rPr lang="ru-RU" sz="2400">
                <a:solidFill>
                  <a:schemeClr val="tx1"/>
                </a:solidFill>
              </a:rPr>
              <a:t>вал ветер, но постепенно затих, море успокоилось. Оно сверкало на солнце, похожее на огромное зерк..</a:t>
            </a:r>
            <a:r>
              <a:rPr lang="ru-RU" sz="2400" b="1" baseline="30000">
                <a:solidFill>
                  <a:schemeClr val="tx1"/>
                </a:solidFill>
              </a:rPr>
              <a:t>(5)</a:t>
            </a:r>
            <a:r>
              <a:rPr lang="ru-RU" sz="2400" err="1">
                <a:solidFill>
                  <a:schemeClr val="tx1"/>
                </a:solidFill>
              </a:rPr>
              <a:t>ло. Было приятно заг..</a:t>
            </a:r>
            <a:r>
              <a:rPr lang="ru-RU" sz="2400" b="1" baseline="30000">
                <a:solidFill>
                  <a:schemeClr val="tx1"/>
                </a:solidFill>
              </a:rPr>
              <a:t>(6)</a:t>
            </a:r>
            <a:r>
              <a:rPr lang="ru-RU" sz="2400">
                <a:solidFill>
                  <a:schemeClr val="tx1"/>
                </a:solidFill>
              </a:rPr>
              <a:t>рать на берегу, изредк..</a:t>
            </a:r>
            <a:r>
              <a:rPr lang="ru-RU" sz="2400" b="1" baseline="30000">
                <a:solidFill>
                  <a:schemeClr val="tx1"/>
                </a:solidFill>
              </a:rPr>
              <a:t>(7)</a:t>
            </a:r>
            <a:r>
              <a:rPr lang="ru-RU" sz="2400">
                <a:solidFill>
                  <a:schemeClr val="tx1"/>
                </a:solidFill>
              </a:rPr>
              <a:t> ощущая лёгкое прик..</a:t>
            </a:r>
            <a:r>
              <a:rPr lang="ru-RU" sz="2400" b="1" baseline="30000">
                <a:solidFill>
                  <a:schemeClr val="tx1"/>
                </a:solidFill>
              </a:rPr>
              <a:t>(8)</a:t>
            </a:r>
            <a:r>
              <a:rPr lang="ru-RU" sz="2400" err="1">
                <a:solidFill>
                  <a:schemeClr val="tx1"/>
                </a:solidFill>
              </a:rPr>
              <a:t>сновение ветерка, вслушиваясь в ш..</a:t>
            </a:r>
            <a:r>
              <a:rPr lang="ru-RU" sz="2400" b="1" baseline="30000">
                <a:solidFill>
                  <a:schemeClr val="tx1"/>
                </a:solidFill>
              </a:rPr>
              <a:t>(9)</a:t>
            </a:r>
            <a:r>
              <a:rPr lang="ru-RU" sz="2400" err="1">
                <a:solidFill>
                  <a:schemeClr val="tx1"/>
                </a:solidFill>
              </a:rPr>
              <a:t>рохи трав</a:t>
            </a:r>
            <a:r>
              <a:rPr lang="ru-RU" sz="240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40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                                                                       </a:t>
            </a:r>
            <a:r>
              <a:rPr lang="ru-RU" sz="2400" b="1" smtClean="0">
                <a:solidFill>
                  <a:srgbClr val="C00000"/>
                </a:solidFill>
              </a:rPr>
              <a:t>134689</a:t>
            </a:r>
            <a:endParaRPr lang="ru-RU" sz="24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101429"/>
      </p:ext>
    </p:extLst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2559" y="393095"/>
            <a:ext cx="8915399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7.</a:t>
            </a:r>
            <a:r>
              <a:rPr lang="en-US" b="1"/>
              <a:t>4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1734" y="1307805"/>
            <a:ext cx="9923326" cy="5391017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4.</a:t>
            </a:r>
            <a:r>
              <a:rPr lang="ru-RU" sz="2400">
                <a:solidFill>
                  <a:schemeClr val="tx1"/>
                </a:solidFill>
              </a:rPr>
              <a:t> 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Е</a:t>
            </a:r>
            <a:r>
              <a:rPr lang="ru-RU" sz="2400">
                <a:solidFill>
                  <a:schemeClr val="tx1"/>
                </a:solidFill>
              </a:rPr>
              <a:t>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Это был мал..</a:t>
            </a:r>
            <a:r>
              <a:rPr lang="ru-RU" sz="2400" b="1" baseline="30000">
                <a:solidFill>
                  <a:schemeClr val="tx1"/>
                </a:solidFill>
              </a:rPr>
              <a:t>(1)</a:t>
            </a:r>
            <a:r>
              <a:rPr lang="ru-RU" sz="2400" err="1">
                <a:solidFill>
                  <a:schemeClr val="tx1"/>
                </a:solidFill>
              </a:rPr>
              <a:t>нький, почти карманный альбом для фотографий. Л..</a:t>
            </a:r>
            <a:r>
              <a:rPr lang="ru-RU" sz="2400" b="1" baseline="30000">
                <a:solidFill>
                  <a:schemeClr val="tx1"/>
                </a:solidFill>
              </a:rPr>
              <a:t>(2)</a:t>
            </a:r>
            <a:r>
              <a:rPr lang="ru-RU" sz="2400" err="1">
                <a:solidFill>
                  <a:schemeClr val="tx1"/>
                </a:solidFill>
              </a:rPr>
              <a:t>стов п..</a:t>
            </a:r>
            <a:r>
              <a:rPr lang="ru-RU" sz="2400" b="1" baseline="30000">
                <a:solidFill>
                  <a:schemeClr val="tx1"/>
                </a:solidFill>
              </a:rPr>
              <a:t>(3)</a:t>
            </a:r>
            <a:r>
              <a:rPr lang="ru-RU" sz="2400" err="1">
                <a:solidFill>
                  <a:schemeClr val="tx1"/>
                </a:solidFill>
              </a:rPr>
              <a:t>тнадцать толстого картона с р..</a:t>
            </a:r>
            <a:r>
              <a:rPr lang="ru-RU" sz="2400" b="1" baseline="30000">
                <a:solidFill>
                  <a:schemeClr val="tx1"/>
                </a:solidFill>
              </a:rPr>
              <a:t>(4)</a:t>
            </a:r>
            <a:r>
              <a:rPr lang="ru-RU" sz="2400" err="1">
                <a:solidFill>
                  <a:schemeClr val="tx1"/>
                </a:solidFill>
              </a:rPr>
              <a:t>льефным изображением голубя на обложк..</a:t>
            </a:r>
            <a:r>
              <a:rPr lang="ru-RU" sz="2400" b="1" baseline="30000">
                <a:solidFill>
                  <a:schemeClr val="tx1"/>
                </a:solidFill>
              </a:rPr>
              <a:t>(5)</a:t>
            </a:r>
            <a:r>
              <a:rPr lang="ru-RU" sz="2400">
                <a:solidFill>
                  <a:schemeClr val="tx1"/>
                </a:solidFill>
              </a:rPr>
              <a:t>. Я раскрыл его. Первые фотографии были ж..</a:t>
            </a:r>
            <a:r>
              <a:rPr lang="ru-RU" sz="2400" b="1" baseline="30000">
                <a:solidFill>
                  <a:schemeClr val="tx1"/>
                </a:solidFill>
              </a:rPr>
              <a:t>(6)</a:t>
            </a:r>
            <a:r>
              <a:rPr lang="ru-RU" sz="2400" err="1">
                <a:solidFill>
                  <a:schemeClr val="tx1"/>
                </a:solidFill>
              </a:rPr>
              <a:t>лтоватые, с трещ..</a:t>
            </a:r>
            <a:r>
              <a:rPr lang="ru-RU" sz="2400" b="1" baseline="30000">
                <a:solidFill>
                  <a:schemeClr val="tx1"/>
                </a:solidFill>
              </a:rPr>
              <a:t>(7)</a:t>
            </a:r>
            <a:r>
              <a:rPr lang="ru-RU" sz="2400">
                <a:solidFill>
                  <a:schemeClr val="tx1"/>
                </a:solidFill>
              </a:rPr>
              <a:t>нами. На одной круглолицая малышка глад..</a:t>
            </a:r>
            <a:r>
              <a:rPr lang="ru-RU" sz="2400" b="1" baseline="30000">
                <a:solidFill>
                  <a:schemeClr val="tx1"/>
                </a:solidFill>
              </a:rPr>
              <a:t>(8)</a:t>
            </a:r>
            <a:r>
              <a:rPr lang="ru-RU" sz="2400">
                <a:solidFill>
                  <a:schemeClr val="tx1"/>
                </a:solidFill>
              </a:rPr>
              <a:t>ла собаку, на другой шест..</a:t>
            </a:r>
            <a:r>
              <a:rPr lang="ru-RU" sz="2400" b="1" baseline="30000">
                <a:solidFill>
                  <a:schemeClr val="tx1"/>
                </a:solidFill>
              </a:rPr>
              <a:t>(9)</a:t>
            </a:r>
            <a:r>
              <a:rPr lang="ru-RU" sz="2400">
                <a:solidFill>
                  <a:schemeClr val="tx1"/>
                </a:solidFill>
              </a:rPr>
              <a:t>летняя девочка обнимала самодельную куклу.</a:t>
            </a:r>
          </a:p>
        </p:txBody>
      </p:sp>
    </p:spTree>
    <p:extLst>
      <p:ext uri="{BB962C8B-B14F-4D97-AF65-F5344CB8AC3E}">
        <p14:creationId xmlns:p14="http://schemas.microsoft.com/office/powerpoint/2010/main" val="1936204177"/>
      </p:ext>
    </p:extLst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2559" y="393095"/>
            <a:ext cx="8915399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7.</a:t>
            </a:r>
            <a:r>
              <a:rPr lang="en-US" b="1"/>
              <a:t>4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1734" y="1307805"/>
            <a:ext cx="9923326" cy="5391017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4.</a:t>
            </a:r>
            <a:r>
              <a:rPr lang="ru-RU" sz="2400">
                <a:solidFill>
                  <a:schemeClr val="tx1"/>
                </a:solidFill>
              </a:rPr>
              <a:t> 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Е</a:t>
            </a:r>
            <a:r>
              <a:rPr lang="ru-RU" sz="2400">
                <a:solidFill>
                  <a:schemeClr val="tx1"/>
                </a:solidFill>
              </a:rPr>
              <a:t>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Это был мал..</a:t>
            </a:r>
            <a:r>
              <a:rPr lang="ru-RU" sz="2400" b="1" baseline="30000">
                <a:solidFill>
                  <a:schemeClr val="tx1"/>
                </a:solidFill>
              </a:rPr>
              <a:t>(1)</a:t>
            </a:r>
            <a:r>
              <a:rPr lang="ru-RU" sz="2400" err="1">
                <a:solidFill>
                  <a:schemeClr val="tx1"/>
                </a:solidFill>
              </a:rPr>
              <a:t>нький, почти карманный альбом для фотографий. Л..</a:t>
            </a:r>
            <a:r>
              <a:rPr lang="ru-RU" sz="2400" b="1" baseline="30000">
                <a:solidFill>
                  <a:schemeClr val="tx1"/>
                </a:solidFill>
              </a:rPr>
              <a:t>(2)</a:t>
            </a:r>
            <a:r>
              <a:rPr lang="ru-RU" sz="2400" err="1">
                <a:solidFill>
                  <a:schemeClr val="tx1"/>
                </a:solidFill>
              </a:rPr>
              <a:t>стов п..</a:t>
            </a:r>
            <a:r>
              <a:rPr lang="ru-RU" sz="2400" b="1" baseline="30000">
                <a:solidFill>
                  <a:schemeClr val="tx1"/>
                </a:solidFill>
              </a:rPr>
              <a:t>(3)</a:t>
            </a:r>
            <a:r>
              <a:rPr lang="ru-RU" sz="2400" err="1">
                <a:solidFill>
                  <a:schemeClr val="tx1"/>
                </a:solidFill>
              </a:rPr>
              <a:t>тнадцать толстого картона с р..</a:t>
            </a:r>
            <a:r>
              <a:rPr lang="ru-RU" sz="2400" b="1" baseline="30000">
                <a:solidFill>
                  <a:schemeClr val="tx1"/>
                </a:solidFill>
              </a:rPr>
              <a:t>(4)</a:t>
            </a:r>
            <a:r>
              <a:rPr lang="ru-RU" sz="2400" err="1">
                <a:solidFill>
                  <a:schemeClr val="tx1"/>
                </a:solidFill>
              </a:rPr>
              <a:t>льефным изображением голубя на обложк..</a:t>
            </a:r>
            <a:r>
              <a:rPr lang="ru-RU" sz="2400" b="1" baseline="30000">
                <a:solidFill>
                  <a:schemeClr val="tx1"/>
                </a:solidFill>
              </a:rPr>
              <a:t>(5)</a:t>
            </a:r>
            <a:r>
              <a:rPr lang="ru-RU" sz="2400">
                <a:solidFill>
                  <a:schemeClr val="tx1"/>
                </a:solidFill>
              </a:rPr>
              <a:t>. Я раскрыл его. Первые фотографии были ж..</a:t>
            </a:r>
            <a:r>
              <a:rPr lang="ru-RU" sz="2400" b="1" baseline="30000">
                <a:solidFill>
                  <a:schemeClr val="tx1"/>
                </a:solidFill>
              </a:rPr>
              <a:t>(6)</a:t>
            </a:r>
            <a:r>
              <a:rPr lang="ru-RU" sz="2400" err="1">
                <a:solidFill>
                  <a:schemeClr val="tx1"/>
                </a:solidFill>
              </a:rPr>
              <a:t>лтоватые, с трещ..</a:t>
            </a:r>
            <a:r>
              <a:rPr lang="ru-RU" sz="2400" b="1" baseline="30000">
                <a:solidFill>
                  <a:schemeClr val="tx1"/>
                </a:solidFill>
              </a:rPr>
              <a:t>(7)</a:t>
            </a:r>
            <a:r>
              <a:rPr lang="ru-RU" sz="2400">
                <a:solidFill>
                  <a:schemeClr val="tx1"/>
                </a:solidFill>
              </a:rPr>
              <a:t>нами. На одной круглолицая малышка глад..</a:t>
            </a:r>
            <a:r>
              <a:rPr lang="ru-RU" sz="2400" b="1" baseline="30000">
                <a:solidFill>
                  <a:schemeClr val="tx1"/>
                </a:solidFill>
              </a:rPr>
              <a:t>(8)</a:t>
            </a:r>
            <a:r>
              <a:rPr lang="ru-RU" sz="2400">
                <a:solidFill>
                  <a:schemeClr val="tx1"/>
                </a:solidFill>
              </a:rPr>
              <a:t>ла собаку, на другой шест..</a:t>
            </a:r>
            <a:r>
              <a:rPr lang="ru-RU" sz="2400" b="1" baseline="30000">
                <a:solidFill>
                  <a:schemeClr val="tx1"/>
                </a:solidFill>
              </a:rPr>
              <a:t>(9)</a:t>
            </a:r>
            <a:r>
              <a:rPr lang="ru-RU" sz="2400">
                <a:solidFill>
                  <a:schemeClr val="tx1"/>
                </a:solidFill>
              </a:rPr>
              <a:t>летняя девочка обнимала самодельную куклу</a:t>
            </a:r>
            <a:r>
              <a:rPr lang="ru-RU" sz="240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40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                                                                </a:t>
            </a:r>
            <a:r>
              <a:rPr lang="ru-RU" sz="2400" b="1" smtClean="0">
                <a:solidFill>
                  <a:srgbClr val="C00000"/>
                </a:solidFill>
              </a:rPr>
              <a:t> 1456</a:t>
            </a:r>
            <a:endParaRPr lang="ru-RU" sz="24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58532"/>
      </p:ext>
    </p:extLst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4555" y="325643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7.</a:t>
            </a:r>
            <a:r>
              <a:rPr lang="en-US" b="1"/>
              <a:t>5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398" y="1169580"/>
            <a:ext cx="9893398" cy="5574217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5.</a:t>
            </a:r>
            <a:r>
              <a:rPr lang="ru-RU" sz="2400">
                <a:solidFill>
                  <a:schemeClr val="tx1"/>
                </a:solidFill>
              </a:rPr>
              <a:t> 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Е</a:t>
            </a:r>
            <a:r>
              <a:rPr lang="ru-RU" sz="2400">
                <a:solidFill>
                  <a:schemeClr val="tx1"/>
                </a:solidFill>
              </a:rPr>
              <a:t>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Летн..</a:t>
            </a:r>
            <a:r>
              <a:rPr lang="ru-RU" sz="2400" b="1" baseline="30000">
                <a:solidFill>
                  <a:schemeClr val="tx1"/>
                </a:solidFill>
              </a:rPr>
              <a:t>(1)</a:t>
            </a:r>
            <a:r>
              <a:rPr lang="ru-RU" sz="2400">
                <a:solidFill>
                  <a:schemeClr val="tx1"/>
                </a:solidFill>
              </a:rPr>
              <a:t>м утром мы направляемся на рыбалку. Природа ещё пр..</a:t>
            </a:r>
            <a:r>
              <a:rPr lang="ru-RU" sz="2400" b="1" baseline="30000">
                <a:solidFill>
                  <a:schemeClr val="tx1"/>
                </a:solidFill>
              </a:rPr>
              <a:t>(2)</a:t>
            </a:r>
            <a:r>
              <a:rPr lang="ru-RU" sz="2400">
                <a:solidFill>
                  <a:schemeClr val="tx1"/>
                </a:solidFill>
              </a:rPr>
              <a:t>спокойно дремл..</a:t>
            </a:r>
            <a:r>
              <a:rPr lang="ru-RU" sz="2400" b="1" baseline="30000">
                <a:solidFill>
                  <a:schemeClr val="tx1"/>
                </a:solidFill>
              </a:rPr>
              <a:t>(3)</a:t>
            </a:r>
            <a:r>
              <a:rPr lang="ru-RU" sz="2400">
                <a:solidFill>
                  <a:schemeClr val="tx1"/>
                </a:solidFill>
              </a:rPr>
              <a:t>т. В низине расст..</a:t>
            </a:r>
            <a:r>
              <a:rPr lang="ru-RU" sz="2400" b="1" baseline="30000">
                <a:solidFill>
                  <a:schemeClr val="tx1"/>
                </a:solidFill>
              </a:rPr>
              <a:t>(4)</a:t>
            </a:r>
            <a:r>
              <a:rPr lang="ru-RU" sz="2400">
                <a:solidFill>
                  <a:schemeClr val="tx1"/>
                </a:solidFill>
              </a:rPr>
              <a:t>лается туман. По узкой тропинк..</a:t>
            </a:r>
            <a:r>
              <a:rPr lang="ru-RU" sz="2400" b="1" baseline="30000">
                <a:solidFill>
                  <a:schemeClr val="tx1"/>
                </a:solidFill>
              </a:rPr>
              <a:t>(5)</a:t>
            </a:r>
            <a:r>
              <a:rPr lang="ru-RU" sz="2400">
                <a:solidFill>
                  <a:schemeClr val="tx1"/>
                </a:solidFill>
              </a:rPr>
              <a:t> проб..</a:t>
            </a:r>
            <a:r>
              <a:rPr lang="ru-RU" sz="2400" b="1" baseline="30000">
                <a:solidFill>
                  <a:schemeClr val="tx1"/>
                </a:solidFill>
              </a:rPr>
              <a:t>(6)</a:t>
            </a:r>
            <a:r>
              <a:rPr lang="ru-RU" sz="2400" err="1">
                <a:solidFill>
                  <a:schemeClr val="tx1"/>
                </a:solidFill>
              </a:rPr>
              <a:t>раемся к реке. Серебр..</a:t>
            </a:r>
            <a:r>
              <a:rPr lang="ru-RU" sz="2400" b="1" baseline="30000">
                <a:solidFill>
                  <a:schemeClr val="tx1"/>
                </a:solidFill>
              </a:rPr>
              <a:t>(7)</a:t>
            </a:r>
            <a:r>
              <a:rPr lang="ru-RU" sz="2400" err="1">
                <a:solidFill>
                  <a:schemeClr val="tx1"/>
                </a:solidFill>
              </a:rPr>
              <a:t>ные росинки перел..</a:t>
            </a:r>
            <a:r>
              <a:rPr lang="ru-RU" sz="2400" b="1" baseline="30000">
                <a:solidFill>
                  <a:schemeClr val="tx1"/>
                </a:solidFill>
              </a:rPr>
              <a:t>(8)</a:t>
            </a:r>
            <a:r>
              <a:rPr lang="ru-RU" sz="2400" err="1">
                <a:solidFill>
                  <a:schemeClr val="tx1"/>
                </a:solidFill>
              </a:rPr>
              <a:t>ваются в лучах солнца. Всё вокруг пр..</a:t>
            </a:r>
            <a:r>
              <a:rPr lang="ru-RU" sz="2400" b="1" baseline="30000">
                <a:solidFill>
                  <a:schemeClr val="tx1"/>
                </a:solidFill>
              </a:rPr>
              <a:t>(9)</a:t>
            </a:r>
            <a:r>
              <a:rPr lang="ru-RU" sz="2400" err="1">
                <a:solidFill>
                  <a:schemeClr val="tx1"/>
                </a:solidFill>
              </a:rPr>
              <a:t>ображается.</a:t>
            </a:r>
          </a:p>
        </p:txBody>
      </p:sp>
    </p:spTree>
    <p:extLst>
      <p:ext uri="{BB962C8B-B14F-4D97-AF65-F5344CB8AC3E}">
        <p14:creationId xmlns:p14="http://schemas.microsoft.com/office/powerpoint/2010/main" val="112383434"/>
      </p:ext>
    </p:extLst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4555" y="325643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7.</a:t>
            </a:r>
            <a:r>
              <a:rPr lang="en-US" b="1"/>
              <a:t>5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398" y="1169580"/>
            <a:ext cx="9893398" cy="5574217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5.</a:t>
            </a:r>
            <a:r>
              <a:rPr lang="ru-RU" sz="2400">
                <a:solidFill>
                  <a:schemeClr val="tx1"/>
                </a:solidFill>
              </a:rPr>
              <a:t> 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Е</a:t>
            </a:r>
            <a:r>
              <a:rPr lang="ru-RU" sz="2400">
                <a:solidFill>
                  <a:schemeClr val="tx1"/>
                </a:solidFill>
              </a:rPr>
              <a:t>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Летн..</a:t>
            </a:r>
            <a:r>
              <a:rPr lang="ru-RU" sz="2400" b="1" baseline="30000">
                <a:solidFill>
                  <a:schemeClr val="tx1"/>
                </a:solidFill>
              </a:rPr>
              <a:t>(1)</a:t>
            </a:r>
            <a:r>
              <a:rPr lang="ru-RU" sz="2400">
                <a:solidFill>
                  <a:schemeClr val="tx1"/>
                </a:solidFill>
              </a:rPr>
              <a:t>м утром мы направляемся на рыбалку. Природа ещё пр..</a:t>
            </a:r>
            <a:r>
              <a:rPr lang="ru-RU" sz="2400" b="1" baseline="30000">
                <a:solidFill>
                  <a:schemeClr val="tx1"/>
                </a:solidFill>
              </a:rPr>
              <a:t>(2)</a:t>
            </a:r>
            <a:r>
              <a:rPr lang="ru-RU" sz="2400">
                <a:solidFill>
                  <a:schemeClr val="tx1"/>
                </a:solidFill>
              </a:rPr>
              <a:t>спокойно дремл..</a:t>
            </a:r>
            <a:r>
              <a:rPr lang="ru-RU" sz="2400" b="1" baseline="30000">
                <a:solidFill>
                  <a:schemeClr val="tx1"/>
                </a:solidFill>
              </a:rPr>
              <a:t>(3)</a:t>
            </a:r>
            <a:r>
              <a:rPr lang="ru-RU" sz="2400">
                <a:solidFill>
                  <a:schemeClr val="tx1"/>
                </a:solidFill>
              </a:rPr>
              <a:t>т. В низине расст..</a:t>
            </a:r>
            <a:r>
              <a:rPr lang="ru-RU" sz="2400" b="1" baseline="30000">
                <a:solidFill>
                  <a:schemeClr val="tx1"/>
                </a:solidFill>
              </a:rPr>
              <a:t>(4)</a:t>
            </a:r>
            <a:r>
              <a:rPr lang="ru-RU" sz="2400">
                <a:solidFill>
                  <a:schemeClr val="tx1"/>
                </a:solidFill>
              </a:rPr>
              <a:t>лается туман. По узкой тропинк..</a:t>
            </a:r>
            <a:r>
              <a:rPr lang="ru-RU" sz="2400" b="1" baseline="30000">
                <a:solidFill>
                  <a:schemeClr val="tx1"/>
                </a:solidFill>
              </a:rPr>
              <a:t>(5)</a:t>
            </a:r>
            <a:r>
              <a:rPr lang="ru-RU" sz="2400">
                <a:solidFill>
                  <a:schemeClr val="tx1"/>
                </a:solidFill>
              </a:rPr>
              <a:t> проб..</a:t>
            </a:r>
            <a:r>
              <a:rPr lang="ru-RU" sz="2400" b="1" baseline="30000">
                <a:solidFill>
                  <a:schemeClr val="tx1"/>
                </a:solidFill>
              </a:rPr>
              <a:t>(6)</a:t>
            </a:r>
            <a:r>
              <a:rPr lang="ru-RU" sz="2400" err="1">
                <a:solidFill>
                  <a:schemeClr val="tx1"/>
                </a:solidFill>
              </a:rPr>
              <a:t>раемся к реке. Серебр..</a:t>
            </a:r>
            <a:r>
              <a:rPr lang="ru-RU" sz="2400" b="1" baseline="30000">
                <a:solidFill>
                  <a:schemeClr val="tx1"/>
                </a:solidFill>
              </a:rPr>
              <a:t>(7)</a:t>
            </a:r>
            <a:r>
              <a:rPr lang="ru-RU" sz="2400" err="1">
                <a:solidFill>
                  <a:schemeClr val="tx1"/>
                </a:solidFill>
              </a:rPr>
              <a:t>ные росинки перел..</a:t>
            </a:r>
            <a:r>
              <a:rPr lang="ru-RU" sz="2400" b="1" baseline="30000">
                <a:solidFill>
                  <a:schemeClr val="tx1"/>
                </a:solidFill>
              </a:rPr>
              <a:t>(8)</a:t>
            </a:r>
            <a:r>
              <a:rPr lang="ru-RU" sz="2400" err="1">
                <a:solidFill>
                  <a:schemeClr val="tx1"/>
                </a:solidFill>
              </a:rPr>
              <a:t>ваются в лучах солнца. Всё вокруг пр..</a:t>
            </a:r>
            <a:r>
              <a:rPr lang="ru-RU" sz="2400" b="1" baseline="30000">
                <a:solidFill>
                  <a:schemeClr val="tx1"/>
                </a:solidFill>
              </a:rPr>
              <a:t>(9)</a:t>
            </a:r>
            <a:r>
              <a:rPr lang="ru-RU" sz="2400" err="1">
                <a:solidFill>
                  <a:schemeClr val="tx1"/>
                </a:solidFill>
              </a:rPr>
              <a:t>ображается</a:t>
            </a:r>
            <a:r>
              <a:rPr lang="ru-RU" sz="240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40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                                                                      </a:t>
            </a:r>
            <a:r>
              <a:rPr lang="ru-RU" sz="2400" b="1" smtClean="0">
                <a:solidFill>
                  <a:srgbClr val="C00000"/>
                </a:solidFill>
              </a:rPr>
              <a:t>2359</a:t>
            </a:r>
            <a:endParaRPr lang="ru-RU" sz="24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377547"/>
      </p:ext>
    </p:extLst>
  </p:cSld>
  <p:clrMapOvr>
    <a:masterClrMapping/>
  </p:clrMapOvr>
  <p:transition/>
  <p:timing/>
</p:sld>
</file>

<file path=ppt/slides/slide2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8862" y="329610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7.6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57867" y="1127050"/>
            <a:ext cx="9627584" cy="5648645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6.</a:t>
            </a:r>
            <a:r>
              <a:rPr lang="ru-RU" sz="2400">
                <a:solidFill>
                  <a:schemeClr val="tx1"/>
                </a:solidFill>
              </a:rPr>
              <a:t> 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О</a:t>
            </a:r>
            <a:r>
              <a:rPr lang="ru-RU" sz="2400">
                <a:solidFill>
                  <a:schemeClr val="tx1"/>
                </a:solidFill>
              </a:rPr>
              <a:t>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Одуванчики – самый р..</a:t>
            </a:r>
            <a:r>
              <a:rPr lang="ru-RU" sz="2400" b="1" baseline="30000">
                <a:solidFill>
                  <a:schemeClr val="tx1"/>
                </a:solidFill>
              </a:rPr>
              <a:t>(1)</a:t>
            </a:r>
            <a:r>
              <a:rPr lang="ru-RU" sz="2400" err="1">
                <a:solidFill>
                  <a:schemeClr val="tx1"/>
                </a:solidFill>
              </a:rPr>
              <a:t>спространённый мед..</a:t>
            </a:r>
            <a:r>
              <a:rPr lang="ru-RU" sz="2400" b="1" baseline="30000">
                <a:solidFill>
                  <a:schemeClr val="tx1"/>
                </a:solidFill>
              </a:rPr>
              <a:t>(2)</a:t>
            </a:r>
            <a:r>
              <a:rPr lang="ru-RU" sz="2400">
                <a:solidFill>
                  <a:schemeClr val="tx1"/>
                </a:solidFill>
              </a:rPr>
              <a:t>нос в дик..</a:t>
            </a:r>
            <a:r>
              <a:rPr lang="ru-RU" sz="2400" b="1" baseline="30000">
                <a:solidFill>
                  <a:schemeClr val="tx1"/>
                </a:solidFill>
              </a:rPr>
              <a:t>(3)</a:t>
            </a:r>
            <a:r>
              <a:rPr lang="ru-RU" sz="2400">
                <a:solidFill>
                  <a:schemeClr val="tx1"/>
                </a:solidFill>
              </a:rPr>
              <a:t>й флоре наш..</a:t>
            </a:r>
            <a:r>
              <a:rPr lang="ru-RU" sz="2400" b="1" baseline="30000">
                <a:solidFill>
                  <a:schemeClr val="tx1"/>
                </a:solidFill>
              </a:rPr>
              <a:t>(4)</a:t>
            </a:r>
            <a:r>
              <a:rPr lang="ru-RU" sz="2400">
                <a:solidFill>
                  <a:schemeClr val="tx1"/>
                </a:solidFill>
              </a:rPr>
              <a:t>й страны, п..</a:t>
            </a:r>
            <a:r>
              <a:rPr lang="ru-RU" sz="2400" b="1" baseline="30000">
                <a:solidFill>
                  <a:schemeClr val="tx1"/>
                </a:solidFill>
              </a:rPr>
              <a:t>(5)</a:t>
            </a:r>
            <a:r>
              <a:rPr lang="ru-RU" sz="2400">
                <a:solidFill>
                  <a:schemeClr val="tx1"/>
                </a:solidFill>
              </a:rPr>
              <a:t>тому что они цветут раньше сирени, черёмухи и ..</a:t>
            </a:r>
            <a:r>
              <a:rPr lang="ru-RU" sz="2400" b="1" baseline="30000">
                <a:solidFill>
                  <a:schemeClr val="tx1"/>
                </a:solidFill>
              </a:rPr>
              <a:t>(6)</a:t>
            </a:r>
            <a:r>
              <a:rPr lang="ru-RU" sz="2400" err="1">
                <a:solidFill>
                  <a:schemeClr val="tx1"/>
                </a:solidFill>
              </a:rPr>
              <a:t>кации. Как правил..</a:t>
            </a:r>
            <a:r>
              <a:rPr lang="ru-RU" sz="2400" b="1" baseline="30000">
                <a:solidFill>
                  <a:schemeClr val="tx1"/>
                </a:solidFill>
              </a:rPr>
              <a:t>(7)</a:t>
            </a:r>
            <a:r>
              <a:rPr lang="ru-RU" sz="2400">
                <a:solidFill>
                  <a:schemeClr val="tx1"/>
                </a:solidFill>
              </a:rPr>
              <a:t>, цветение одуванчиков длится месяц, а в дождлив..</a:t>
            </a:r>
            <a:r>
              <a:rPr lang="ru-RU" sz="2400" b="1" baseline="30000">
                <a:solidFill>
                  <a:schemeClr val="tx1"/>
                </a:solidFill>
              </a:rPr>
              <a:t>(8)</a:t>
            </a:r>
            <a:r>
              <a:rPr lang="ru-RU" sz="2400">
                <a:solidFill>
                  <a:schemeClr val="tx1"/>
                </a:solidFill>
              </a:rPr>
              <a:t>е лето и ещ..</a:t>
            </a:r>
            <a:r>
              <a:rPr lang="ru-RU" sz="2400" b="1" baseline="30000">
                <a:solidFill>
                  <a:schemeClr val="tx1"/>
                </a:solidFill>
              </a:rPr>
              <a:t>(9)</a:t>
            </a:r>
            <a:r>
              <a:rPr lang="ru-RU" sz="2400">
                <a:solidFill>
                  <a:schemeClr val="tx1"/>
                </a:solidFill>
              </a:rPr>
              <a:t> дольше.</a:t>
            </a:r>
          </a:p>
        </p:txBody>
      </p:sp>
    </p:spTree>
    <p:extLst>
      <p:ext uri="{BB962C8B-B14F-4D97-AF65-F5344CB8AC3E}">
        <p14:creationId xmlns:p14="http://schemas.microsoft.com/office/powerpoint/2010/main" val="450786400"/>
      </p:ext>
    </p:extLst>
  </p:cSld>
  <p:clrMapOvr>
    <a:masterClrMapping/>
  </p:clrMapOvr>
  <p:transition/>
  <p:timing/>
</p:sld>
</file>

<file path=ppt/slides/slide2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8862" y="329610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7.6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57867" y="1127050"/>
            <a:ext cx="9627584" cy="5648645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6.</a:t>
            </a:r>
            <a:r>
              <a:rPr lang="ru-RU" sz="2400">
                <a:solidFill>
                  <a:schemeClr val="tx1"/>
                </a:solidFill>
              </a:rPr>
              <a:t> 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О</a:t>
            </a:r>
            <a:r>
              <a:rPr lang="ru-RU" sz="2400">
                <a:solidFill>
                  <a:schemeClr val="tx1"/>
                </a:solidFill>
              </a:rPr>
              <a:t>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Одуванчики – самый р..</a:t>
            </a:r>
            <a:r>
              <a:rPr lang="ru-RU" sz="2400" b="1" baseline="30000">
                <a:solidFill>
                  <a:schemeClr val="tx1"/>
                </a:solidFill>
              </a:rPr>
              <a:t>(1)</a:t>
            </a:r>
            <a:r>
              <a:rPr lang="ru-RU" sz="2400" err="1">
                <a:solidFill>
                  <a:schemeClr val="tx1"/>
                </a:solidFill>
              </a:rPr>
              <a:t>спространённый мед..</a:t>
            </a:r>
            <a:r>
              <a:rPr lang="ru-RU" sz="2400" b="1" baseline="30000">
                <a:solidFill>
                  <a:schemeClr val="tx1"/>
                </a:solidFill>
              </a:rPr>
              <a:t>(2)</a:t>
            </a:r>
            <a:r>
              <a:rPr lang="ru-RU" sz="2400">
                <a:solidFill>
                  <a:schemeClr val="tx1"/>
                </a:solidFill>
              </a:rPr>
              <a:t>нос в дик..</a:t>
            </a:r>
            <a:r>
              <a:rPr lang="ru-RU" sz="2400" b="1" baseline="30000">
                <a:solidFill>
                  <a:schemeClr val="tx1"/>
                </a:solidFill>
              </a:rPr>
              <a:t>(3)</a:t>
            </a:r>
            <a:r>
              <a:rPr lang="ru-RU" sz="2400">
                <a:solidFill>
                  <a:schemeClr val="tx1"/>
                </a:solidFill>
              </a:rPr>
              <a:t>й флоре наш..</a:t>
            </a:r>
            <a:r>
              <a:rPr lang="ru-RU" sz="2400" b="1" baseline="30000">
                <a:solidFill>
                  <a:schemeClr val="tx1"/>
                </a:solidFill>
              </a:rPr>
              <a:t>(4)</a:t>
            </a:r>
            <a:r>
              <a:rPr lang="ru-RU" sz="2400">
                <a:solidFill>
                  <a:schemeClr val="tx1"/>
                </a:solidFill>
              </a:rPr>
              <a:t>й страны, п..</a:t>
            </a:r>
            <a:r>
              <a:rPr lang="ru-RU" sz="2400" b="1" baseline="30000">
                <a:solidFill>
                  <a:schemeClr val="tx1"/>
                </a:solidFill>
              </a:rPr>
              <a:t>(5)</a:t>
            </a:r>
            <a:r>
              <a:rPr lang="ru-RU" sz="2400">
                <a:solidFill>
                  <a:schemeClr val="tx1"/>
                </a:solidFill>
              </a:rPr>
              <a:t>тому что они цветут раньше сирени, черёмухи и ..</a:t>
            </a:r>
            <a:r>
              <a:rPr lang="ru-RU" sz="2400" b="1" baseline="30000">
                <a:solidFill>
                  <a:schemeClr val="tx1"/>
                </a:solidFill>
              </a:rPr>
              <a:t>(6)</a:t>
            </a:r>
            <a:r>
              <a:rPr lang="ru-RU" sz="2400" err="1">
                <a:solidFill>
                  <a:schemeClr val="tx1"/>
                </a:solidFill>
              </a:rPr>
              <a:t>кации. Как правил..</a:t>
            </a:r>
            <a:r>
              <a:rPr lang="ru-RU" sz="2400" b="1" baseline="30000">
                <a:solidFill>
                  <a:schemeClr val="tx1"/>
                </a:solidFill>
              </a:rPr>
              <a:t>(7)</a:t>
            </a:r>
            <a:r>
              <a:rPr lang="ru-RU" sz="2400">
                <a:solidFill>
                  <a:schemeClr val="tx1"/>
                </a:solidFill>
              </a:rPr>
              <a:t>, цветение одуванчиков длится месяц, а в дождлив..</a:t>
            </a:r>
            <a:r>
              <a:rPr lang="ru-RU" sz="2400" b="1" baseline="30000">
                <a:solidFill>
                  <a:schemeClr val="tx1"/>
                </a:solidFill>
              </a:rPr>
              <a:t>(8)</a:t>
            </a:r>
            <a:r>
              <a:rPr lang="ru-RU" sz="2400">
                <a:solidFill>
                  <a:schemeClr val="tx1"/>
                </a:solidFill>
              </a:rPr>
              <a:t>е лето и ещ..</a:t>
            </a:r>
            <a:r>
              <a:rPr lang="ru-RU" sz="2400" b="1" baseline="30000">
                <a:solidFill>
                  <a:schemeClr val="tx1"/>
                </a:solidFill>
              </a:rPr>
              <a:t>(9)</a:t>
            </a:r>
            <a:r>
              <a:rPr lang="ru-RU" sz="2400">
                <a:solidFill>
                  <a:schemeClr val="tx1"/>
                </a:solidFill>
              </a:rPr>
              <a:t> дольше</a:t>
            </a:r>
            <a:r>
              <a:rPr lang="ru-RU" sz="240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40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                                                               </a:t>
            </a:r>
            <a:r>
              <a:rPr lang="ru-RU" sz="2400" b="1" smtClean="0">
                <a:solidFill>
                  <a:srgbClr val="C00000"/>
                </a:solidFill>
              </a:rPr>
              <a:t>23578</a:t>
            </a:r>
            <a:endParaRPr lang="ru-RU" sz="24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693878"/>
      </p:ext>
    </p:extLst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6736" y="265813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7.</a:t>
            </a:r>
            <a:r>
              <a:rPr lang="ru-RU" b="1"/>
              <a:t>7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42534" y="1403497"/>
            <a:ext cx="9925690" cy="5319035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7.</a:t>
            </a:r>
            <a:r>
              <a:rPr lang="ru-RU" sz="2400">
                <a:solidFill>
                  <a:schemeClr val="tx1"/>
                </a:solidFill>
              </a:rPr>
              <a:t> 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Е</a:t>
            </a:r>
            <a:r>
              <a:rPr lang="ru-RU" sz="2400">
                <a:solidFill>
                  <a:schemeClr val="tx1"/>
                </a:solidFill>
              </a:rPr>
              <a:t>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Разве не чудо, что бабочки, как в настоящей сказк..</a:t>
            </a:r>
            <a:r>
              <a:rPr lang="ru-RU" sz="2400" b="1" baseline="30000">
                <a:solidFill>
                  <a:schemeClr val="tx1"/>
                </a:solidFill>
              </a:rPr>
              <a:t>(1)</a:t>
            </a:r>
            <a:r>
              <a:rPr lang="ru-RU" sz="2400">
                <a:solidFill>
                  <a:schemeClr val="tx1"/>
                </a:solidFill>
              </a:rPr>
              <a:t>, в течени..</a:t>
            </a:r>
            <a:r>
              <a:rPr lang="ru-RU" sz="2400" b="1" baseline="30000">
                <a:solidFill>
                  <a:schemeClr val="tx1"/>
                </a:solidFill>
              </a:rPr>
              <a:t>(2)</a:t>
            </a:r>
            <a:r>
              <a:rPr lang="ru-RU" sz="2400">
                <a:solidFill>
                  <a:schemeClr val="tx1"/>
                </a:solidFill>
              </a:rPr>
              <a:t> жизни пер..</a:t>
            </a:r>
            <a:r>
              <a:rPr lang="ru-RU" sz="2400" b="1" baseline="30000">
                <a:solidFill>
                  <a:schemeClr val="tx1"/>
                </a:solidFill>
              </a:rPr>
              <a:t>(3)</a:t>
            </a:r>
            <a:r>
              <a:rPr lang="ru-RU" sz="2400">
                <a:solidFill>
                  <a:schemeClr val="tx1"/>
                </a:solidFill>
              </a:rPr>
              <a:t>воплощаются! Они не единственные, кто умеет менять облик, но в этом пр..</a:t>
            </a:r>
            <a:r>
              <a:rPr lang="ru-RU" sz="2400" b="1" baseline="30000">
                <a:solidFill>
                  <a:schemeClr val="tx1"/>
                </a:solidFill>
              </a:rPr>
              <a:t>(4)</a:t>
            </a:r>
            <a:r>
              <a:rPr lang="ru-RU" sz="2400" err="1">
                <a:solidFill>
                  <a:schemeClr val="tx1"/>
                </a:solidFill>
              </a:rPr>
              <a:t>чудливом изменени..</a:t>
            </a:r>
            <a:r>
              <a:rPr lang="ru-RU" sz="2400" b="1" baseline="30000">
                <a:solidFill>
                  <a:schemeClr val="tx1"/>
                </a:solidFill>
              </a:rPr>
              <a:t>(5)</a:t>
            </a:r>
            <a:r>
              <a:rPr lang="ru-RU" sz="2400">
                <a:solidFill>
                  <a:schemeClr val="tx1"/>
                </a:solidFill>
              </a:rPr>
              <a:t> особенно заметна разница между похож..</a:t>
            </a:r>
            <a:r>
              <a:rPr lang="ru-RU" sz="2400" b="1" baseline="30000">
                <a:solidFill>
                  <a:schemeClr val="tx1"/>
                </a:solidFill>
              </a:rPr>
              <a:t>(6)</a:t>
            </a:r>
            <a:r>
              <a:rPr lang="ru-RU" sz="2400">
                <a:solidFill>
                  <a:schemeClr val="tx1"/>
                </a:solidFill>
              </a:rPr>
              <a:t>й на черв..</a:t>
            </a:r>
            <a:r>
              <a:rPr lang="ru-RU" sz="2400" b="1" baseline="30000">
                <a:solidFill>
                  <a:schemeClr val="tx1"/>
                </a:solidFill>
              </a:rPr>
              <a:t>(7)</a:t>
            </a:r>
            <a:r>
              <a:rPr lang="ru-RU" sz="2400">
                <a:solidFill>
                  <a:schemeClr val="tx1"/>
                </a:solidFill>
              </a:rPr>
              <a:t>ка прожорл..</a:t>
            </a:r>
            <a:r>
              <a:rPr lang="ru-RU" sz="2400" b="1" baseline="30000">
                <a:solidFill>
                  <a:schemeClr val="tx1"/>
                </a:solidFill>
              </a:rPr>
              <a:t>(8)</a:t>
            </a:r>
            <a:r>
              <a:rPr lang="ru-RU" sz="2400">
                <a:solidFill>
                  <a:schemeClr val="tx1"/>
                </a:solidFill>
              </a:rPr>
              <a:t>вой гусеницей и яркой, порхающ..</a:t>
            </a:r>
            <a:r>
              <a:rPr lang="ru-RU" sz="2400" b="1" baseline="30000">
                <a:solidFill>
                  <a:schemeClr val="tx1"/>
                </a:solidFill>
              </a:rPr>
              <a:t>(9)</a:t>
            </a:r>
            <a:r>
              <a:rPr lang="ru-RU" sz="2400">
                <a:solidFill>
                  <a:schemeClr val="tx1"/>
                </a:solidFill>
              </a:rPr>
              <a:t>й с цветка на цветок бабочкой.</a:t>
            </a:r>
          </a:p>
        </p:txBody>
      </p:sp>
    </p:spTree>
    <p:extLst>
      <p:ext uri="{BB962C8B-B14F-4D97-AF65-F5344CB8AC3E}">
        <p14:creationId xmlns:p14="http://schemas.microsoft.com/office/powerpoint/2010/main" val="1143873731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0457" y="336275"/>
            <a:ext cx="9728974" cy="1290506"/>
          </a:xfrm>
        </p:spPr>
        <p:txBody>
          <a:bodyPr>
            <a:normAutofit fontScale="90000"/>
          </a:bodyPr>
          <a:lstStyle/>
          <a:p>
            <a:pPr algn="ctr"/>
            <a:br>
              <a:rPr lang="ru-RU"/>
            </a:br>
            <a:r>
              <a:rPr lang="ru-RU" b="1"/>
              <a:t>Формулировка задания </a:t>
            </a:r>
            <a:r>
              <a:rPr lang="ru-RU" b="1" smtClean="0"/>
              <a:t>7 </a:t>
            </a:r>
            <a:r>
              <a:rPr lang="ru-RU" b="1"/>
              <a:t>ОГЭ 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24493" y="1435394"/>
            <a:ext cx="9239693" cy="5146159"/>
          </a:xfrm>
        </p:spPr>
        <p:txBody>
          <a:bodyPr>
            <a:normAutofit/>
          </a:bodyPr>
          <a:lstStyle/>
          <a:p>
            <a:br>
              <a:rPr lang="ru-RU" b="1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И</a:t>
            </a:r>
            <a:r>
              <a:rPr lang="ru-RU" sz="2400" smtClean="0">
                <a:solidFill>
                  <a:schemeClr val="tx1"/>
                </a:solidFill>
              </a:rPr>
              <a:t>.</a:t>
            </a:r>
          </a:p>
          <a:p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Веч..(1)реет. Когда на неб..(2) догора..(3)т последн..(4)й луч, из пр..(5)брежных заросл..(6)й раздаются таинств..(7)нные шорохи. Мы проб..(8)раемся к дальн..(9)му лесу.</a:t>
            </a:r>
          </a:p>
        </p:txBody>
      </p:sp>
    </p:spTree>
    <p:extLst>
      <p:ext uri="{BB962C8B-B14F-4D97-AF65-F5344CB8AC3E}">
        <p14:creationId xmlns:p14="http://schemas.microsoft.com/office/powerpoint/2010/main" val="684240491"/>
      </p:ext>
    </p:extLst>
  </p:cSld>
  <p:clrMapOvr>
    <a:masterClrMapping/>
  </p:clrMapOvr>
  <p:transition/>
  <p:timing/>
</p:sld>
</file>

<file path=ppt/slides/slide3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6736" y="265813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7.</a:t>
            </a:r>
            <a:r>
              <a:rPr lang="ru-RU" b="1"/>
              <a:t>7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42534" y="1403497"/>
            <a:ext cx="9925690" cy="5319035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7.</a:t>
            </a:r>
            <a:r>
              <a:rPr lang="ru-RU" sz="2400">
                <a:solidFill>
                  <a:schemeClr val="tx1"/>
                </a:solidFill>
              </a:rPr>
              <a:t> 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Е</a:t>
            </a:r>
            <a:r>
              <a:rPr lang="ru-RU" sz="2400">
                <a:solidFill>
                  <a:schemeClr val="tx1"/>
                </a:solidFill>
              </a:rPr>
              <a:t>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Разве не чудо, что бабочки, как в настоящей сказк..</a:t>
            </a:r>
            <a:r>
              <a:rPr lang="ru-RU" sz="2400" b="1" baseline="30000">
                <a:solidFill>
                  <a:schemeClr val="tx1"/>
                </a:solidFill>
              </a:rPr>
              <a:t>(1)</a:t>
            </a:r>
            <a:r>
              <a:rPr lang="ru-RU" sz="2400">
                <a:solidFill>
                  <a:schemeClr val="tx1"/>
                </a:solidFill>
              </a:rPr>
              <a:t>, в течени..</a:t>
            </a:r>
            <a:r>
              <a:rPr lang="ru-RU" sz="2400" b="1" baseline="30000">
                <a:solidFill>
                  <a:schemeClr val="tx1"/>
                </a:solidFill>
              </a:rPr>
              <a:t>(2)</a:t>
            </a:r>
            <a:r>
              <a:rPr lang="ru-RU" sz="2400">
                <a:solidFill>
                  <a:schemeClr val="tx1"/>
                </a:solidFill>
              </a:rPr>
              <a:t> жизни пер..</a:t>
            </a:r>
            <a:r>
              <a:rPr lang="ru-RU" sz="2400" b="1" baseline="30000">
                <a:solidFill>
                  <a:schemeClr val="tx1"/>
                </a:solidFill>
              </a:rPr>
              <a:t>(3)</a:t>
            </a:r>
            <a:r>
              <a:rPr lang="ru-RU" sz="2400">
                <a:solidFill>
                  <a:schemeClr val="tx1"/>
                </a:solidFill>
              </a:rPr>
              <a:t>воплощаются! Они не единственные, кто умеет менять облик, но в этом пр..</a:t>
            </a:r>
            <a:r>
              <a:rPr lang="ru-RU" sz="2400" b="1" baseline="30000">
                <a:solidFill>
                  <a:schemeClr val="tx1"/>
                </a:solidFill>
              </a:rPr>
              <a:t>(4)</a:t>
            </a:r>
            <a:r>
              <a:rPr lang="ru-RU" sz="2400" err="1">
                <a:solidFill>
                  <a:schemeClr val="tx1"/>
                </a:solidFill>
              </a:rPr>
              <a:t>чудливом изменени..</a:t>
            </a:r>
            <a:r>
              <a:rPr lang="ru-RU" sz="2400" b="1" baseline="30000">
                <a:solidFill>
                  <a:schemeClr val="tx1"/>
                </a:solidFill>
              </a:rPr>
              <a:t>(5)</a:t>
            </a:r>
            <a:r>
              <a:rPr lang="ru-RU" sz="2400">
                <a:solidFill>
                  <a:schemeClr val="tx1"/>
                </a:solidFill>
              </a:rPr>
              <a:t> особенно заметна разница между похож..</a:t>
            </a:r>
            <a:r>
              <a:rPr lang="ru-RU" sz="2400" b="1" baseline="30000">
                <a:solidFill>
                  <a:schemeClr val="tx1"/>
                </a:solidFill>
              </a:rPr>
              <a:t>(6)</a:t>
            </a:r>
            <a:r>
              <a:rPr lang="ru-RU" sz="2400">
                <a:solidFill>
                  <a:schemeClr val="tx1"/>
                </a:solidFill>
              </a:rPr>
              <a:t>й на черв..</a:t>
            </a:r>
            <a:r>
              <a:rPr lang="ru-RU" sz="2400" b="1" baseline="30000">
                <a:solidFill>
                  <a:schemeClr val="tx1"/>
                </a:solidFill>
              </a:rPr>
              <a:t>(7)</a:t>
            </a:r>
            <a:r>
              <a:rPr lang="ru-RU" sz="2400">
                <a:solidFill>
                  <a:schemeClr val="tx1"/>
                </a:solidFill>
              </a:rPr>
              <a:t>ка прожорл..</a:t>
            </a:r>
            <a:r>
              <a:rPr lang="ru-RU" sz="2400" b="1" baseline="30000">
                <a:solidFill>
                  <a:schemeClr val="tx1"/>
                </a:solidFill>
              </a:rPr>
              <a:t>(8)</a:t>
            </a:r>
            <a:r>
              <a:rPr lang="ru-RU" sz="2400">
                <a:solidFill>
                  <a:schemeClr val="tx1"/>
                </a:solidFill>
              </a:rPr>
              <a:t>вой гусеницей и яркой, порхающ..</a:t>
            </a:r>
            <a:r>
              <a:rPr lang="ru-RU" sz="2400" b="1" baseline="30000">
                <a:solidFill>
                  <a:schemeClr val="tx1"/>
                </a:solidFill>
              </a:rPr>
              <a:t>(9)</a:t>
            </a:r>
            <a:r>
              <a:rPr lang="ru-RU" sz="2400">
                <a:solidFill>
                  <a:schemeClr val="tx1"/>
                </a:solidFill>
              </a:rPr>
              <a:t>й с цветка на цветок бабочкой</a:t>
            </a:r>
            <a:r>
              <a:rPr lang="ru-RU" sz="240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40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                                                                </a:t>
            </a:r>
            <a:r>
              <a:rPr lang="ru-RU" sz="2400" b="1" smtClean="0">
                <a:solidFill>
                  <a:srgbClr val="C00000"/>
                </a:solidFill>
              </a:rPr>
              <a:t>12369</a:t>
            </a:r>
            <a:endParaRPr lang="ru-RU" sz="24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468392"/>
      </p:ext>
    </p:extLst>
  </p:cSld>
  <p:clrMapOvr>
    <a:masterClrMapping/>
  </p:clrMapOvr>
  <p:transition/>
  <p:timing/>
</p:sld>
</file>

<file path=ppt/slides/slide3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4204" y="276446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7.</a:t>
            </a:r>
            <a:r>
              <a:rPr lang="ru-RU" b="1"/>
              <a:t>8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42534" y="1329070"/>
            <a:ext cx="10000118" cy="5393463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8.</a:t>
            </a:r>
            <a:r>
              <a:rPr lang="ru-RU" sz="2400">
                <a:solidFill>
                  <a:schemeClr val="tx1"/>
                </a:solidFill>
              </a:rPr>
              <a:t> 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Поздним ненастным вечер..</a:t>
            </a:r>
            <a:r>
              <a:rPr lang="ru-RU" sz="2400" b="1" baseline="30000">
                <a:solidFill>
                  <a:schemeClr val="tx1"/>
                </a:solidFill>
              </a:rPr>
              <a:t>(1)</a:t>
            </a:r>
            <a:r>
              <a:rPr lang="ru-RU" sz="2400">
                <a:solidFill>
                  <a:schemeClr val="tx1"/>
                </a:solidFill>
              </a:rPr>
              <a:t>м геол..</a:t>
            </a:r>
            <a:r>
              <a:rPr lang="ru-RU" sz="2400" b="1" baseline="30000">
                <a:solidFill>
                  <a:schemeClr val="tx1"/>
                </a:solidFill>
              </a:rPr>
              <a:t>(2)</a:t>
            </a:r>
            <a:r>
              <a:rPr lang="ru-RU" sz="2400" err="1">
                <a:solidFill>
                  <a:schemeClr val="tx1"/>
                </a:solidFill>
              </a:rPr>
              <a:t>ги ост..</a:t>
            </a:r>
            <a:r>
              <a:rPr lang="ru-RU" sz="2400" b="1" baseline="30000">
                <a:solidFill>
                  <a:schemeClr val="tx1"/>
                </a:solidFill>
              </a:rPr>
              <a:t>(3)</a:t>
            </a:r>
            <a:r>
              <a:rPr lang="ru-RU" sz="2400" err="1">
                <a:solidFill>
                  <a:schemeClr val="tx1"/>
                </a:solidFill>
              </a:rPr>
              <a:t>новились на ночлег в горн..</a:t>
            </a:r>
            <a:r>
              <a:rPr lang="ru-RU" sz="2400" b="1" baseline="30000">
                <a:solidFill>
                  <a:schemeClr val="tx1"/>
                </a:solidFill>
              </a:rPr>
              <a:t>(4)</a:t>
            </a:r>
            <a:r>
              <a:rPr lang="ru-RU" sz="2400">
                <a:solidFill>
                  <a:schemeClr val="tx1"/>
                </a:solidFill>
              </a:rPr>
              <a:t>й д..</a:t>
            </a:r>
            <a:r>
              <a:rPr lang="ru-RU" sz="2400" b="1" baseline="30000">
                <a:solidFill>
                  <a:schemeClr val="tx1"/>
                </a:solidFill>
              </a:rPr>
              <a:t>(5)</a:t>
            </a:r>
            <a:r>
              <a:rPr lang="ru-RU" sz="2400">
                <a:solidFill>
                  <a:schemeClr val="tx1"/>
                </a:solidFill>
              </a:rPr>
              <a:t>лине. Внизу, в узком ущелье, бил..</a:t>
            </a:r>
            <a:r>
              <a:rPr lang="ru-RU" sz="2400" b="1" baseline="30000">
                <a:solidFill>
                  <a:schemeClr val="tx1"/>
                </a:solidFill>
              </a:rPr>
              <a:t>(6)</a:t>
            </a:r>
            <a:r>
              <a:rPr lang="ru-RU" sz="2400" err="1">
                <a:solidFill>
                  <a:schemeClr val="tx1"/>
                </a:solidFill>
              </a:rPr>
              <a:t>сь о скалы река. Р..</a:t>
            </a:r>
            <a:r>
              <a:rPr lang="ru-RU" sz="2400" b="1" baseline="30000">
                <a:solidFill>
                  <a:schemeClr val="tx1"/>
                </a:solidFill>
              </a:rPr>
              <a:t>(7)</a:t>
            </a:r>
            <a:r>
              <a:rPr lang="ru-RU" sz="2400" err="1">
                <a:solidFill>
                  <a:schemeClr val="tx1"/>
                </a:solidFill>
              </a:rPr>
              <a:t>скошная р..</a:t>
            </a:r>
            <a:r>
              <a:rPr lang="ru-RU" sz="2400" b="1" baseline="30000">
                <a:solidFill>
                  <a:schemeClr val="tx1"/>
                </a:solidFill>
              </a:rPr>
              <a:t>(8)</a:t>
            </a:r>
            <a:r>
              <a:rPr lang="ru-RU" sz="2400" err="1">
                <a:solidFill>
                  <a:schemeClr val="tx1"/>
                </a:solidFill>
              </a:rPr>
              <a:t>стительность окружал..</a:t>
            </a:r>
            <a:r>
              <a:rPr lang="ru-RU" sz="2400" b="1" baseline="30000">
                <a:solidFill>
                  <a:schemeClr val="tx1"/>
                </a:solidFill>
              </a:rPr>
              <a:t>(9)</a:t>
            </a:r>
            <a:r>
              <a:rPr lang="ru-RU" sz="2400">
                <a:solidFill>
                  <a:schemeClr val="tx1"/>
                </a:solidFill>
              </a:rPr>
              <a:t> людей.</a:t>
            </a:r>
          </a:p>
        </p:txBody>
      </p:sp>
    </p:spTree>
    <p:extLst>
      <p:ext uri="{BB962C8B-B14F-4D97-AF65-F5344CB8AC3E}">
        <p14:creationId xmlns:p14="http://schemas.microsoft.com/office/powerpoint/2010/main" val="360522472"/>
      </p:ext>
    </p:extLst>
  </p:cSld>
  <p:clrMapOvr>
    <a:masterClrMapping/>
  </p:clrMapOvr>
  <p:transition/>
  <p:timing/>
</p:sld>
</file>

<file path=ppt/slides/slide3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4204" y="276446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7.</a:t>
            </a:r>
            <a:r>
              <a:rPr lang="ru-RU" b="1"/>
              <a:t>8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42534" y="1329070"/>
            <a:ext cx="10000118" cy="5393463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8.</a:t>
            </a:r>
            <a:r>
              <a:rPr lang="ru-RU" sz="2400">
                <a:solidFill>
                  <a:schemeClr val="tx1"/>
                </a:solidFill>
              </a:rPr>
              <a:t> 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Поздним ненастным вечер..</a:t>
            </a:r>
            <a:r>
              <a:rPr lang="ru-RU" sz="2400" b="1" baseline="30000">
                <a:solidFill>
                  <a:schemeClr val="tx1"/>
                </a:solidFill>
              </a:rPr>
              <a:t>(1)</a:t>
            </a:r>
            <a:r>
              <a:rPr lang="ru-RU" sz="2400">
                <a:solidFill>
                  <a:schemeClr val="tx1"/>
                </a:solidFill>
              </a:rPr>
              <a:t>м геол..</a:t>
            </a:r>
            <a:r>
              <a:rPr lang="ru-RU" sz="2400" b="1" baseline="30000">
                <a:solidFill>
                  <a:schemeClr val="tx1"/>
                </a:solidFill>
              </a:rPr>
              <a:t>(2)</a:t>
            </a:r>
            <a:r>
              <a:rPr lang="ru-RU" sz="2400" err="1">
                <a:solidFill>
                  <a:schemeClr val="tx1"/>
                </a:solidFill>
              </a:rPr>
              <a:t>ги ост..</a:t>
            </a:r>
            <a:r>
              <a:rPr lang="ru-RU" sz="2400" b="1" baseline="30000">
                <a:solidFill>
                  <a:schemeClr val="tx1"/>
                </a:solidFill>
              </a:rPr>
              <a:t>(3)</a:t>
            </a:r>
            <a:r>
              <a:rPr lang="ru-RU" sz="2400" err="1">
                <a:solidFill>
                  <a:schemeClr val="tx1"/>
                </a:solidFill>
              </a:rPr>
              <a:t>новились на ночлег в горн..</a:t>
            </a:r>
            <a:r>
              <a:rPr lang="ru-RU" sz="2400" b="1" baseline="30000">
                <a:solidFill>
                  <a:schemeClr val="tx1"/>
                </a:solidFill>
              </a:rPr>
              <a:t>(4)</a:t>
            </a:r>
            <a:r>
              <a:rPr lang="ru-RU" sz="2400">
                <a:solidFill>
                  <a:schemeClr val="tx1"/>
                </a:solidFill>
              </a:rPr>
              <a:t>й д..</a:t>
            </a:r>
            <a:r>
              <a:rPr lang="ru-RU" sz="2400" b="1" baseline="30000">
                <a:solidFill>
                  <a:schemeClr val="tx1"/>
                </a:solidFill>
              </a:rPr>
              <a:t>(5)</a:t>
            </a:r>
            <a:r>
              <a:rPr lang="ru-RU" sz="2400">
                <a:solidFill>
                  <a:schemeClr val="tx1"/>
                </a:solidFill>
              </a:rPr>
              <a:t>лине. Внизу, в узком ущелье, бил..</a:t>
            </a:r>
            <a:r>
              <a:rPr lang="ru-RU" sz="2400" b="1" baseline="30000">
                <a:solidFill>
                  <a:schemeClr val="tx1"/>
                </a:solidFill>
              </a:rPr>
              <a:t>(6)</a:t>
            </a:r>
            <a:r>
              <a:rPr lang="ru-RU" sz="2400" err="1">
                <a:solidFill>
                  <a:schemeClr val="tx1"/>
                </a:solidFill>
              </a:rPr>
              <a:t>сь о скалы река. Р..</a:t>
            </a:r>
            <a:r>
              <a:rPr lang="ru-RU" sz="2400" b="1" baseline="30000">
                <a:solidFill>
                  <a:schemeClr val="tx1"/>
                </a:solidFill>
              </a:rPr>
              <a:t>(7)</a:t>
            </a:r>
            <a:r>
              <a:rPr lang="ru-RU" sz="2400" err="1">
                <a:solidFill>
                  <a:schemeClr val="tx1"/>
                </a:solidFill>
              </a:rPr>
              <a:t>скошная р..</a:t>
            </a:r>
            <a:r>
              <a:rPr lang="ru-RU" sz="2400" b="1" baseline="30000">
                <a:solidFill>
                  <a:schemeClr val="tx1"/>
                </a:solidFill>
              </a:rPr>
              <a:t>(8)</a:t>
            </a:r>
            <a:r>
              <a:rPr lang="ru-RU" sz="2400" err="1">
                <a:solidFill>
                  <a:schemeClr val="tx1"/>
                </a:solidFill>
              </a:rPr>
              <a:t>стительность окружал..</a:t>
            </a:r>
            <a:r>
              <a:rPr lang="ru-RU" sz="2400" b="1" baseline="30000">
                <a:solidFill>
                  <a:schemeClr val="tx1"/>
                </a:solidFill>
              </a:rPr>
              <a:t>(9)</a:t>
            </a:r>
            <a:r>
              <a:rPr lang="ru-RU" sz="2400">
                <a:solidFill>
                  <a:schemeClr val="tx1"/>
                </a:solidFill>
              </a:rPr>
              <a:t> людей</a:t>
            </a:r>
            <a:r>
              <a:rPr lang="ru-RU" sz="240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40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      </a:t>
            </a:r>
          </a:p>
          <a:p>
            <a:r>
              <a:rPr lang="ru-RU" sz="2400" b="1">
                <a:solidFill>
                  <a:srgbClr val="C00000"/>
                </a:solidFill>
              </a:rPr>
              <a:t> </a:t>
            </a:r>
            <a:r>
              <a:rPr lang="ru-RU" sz="2400" b="1" smtClean="0">
                <a:solidFill>
                  <a:srgbClr val="C00000"/>
                </a:solidFill>
              </a:rPr>
              <a:t>                                                                            3689</a:t>
            </a:r>
            <a:endParaRPr lang="ru-RU" sz="24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354660"/>
      </p:ext>
    </p:extLst>
  </p:cSld>
  <p:clrMapOvr>
    <a:masterClrMapping/>
  </p:clrMapOvr>
  <p:transition/>
  <p:timing/>
</p:sld>
</file>

<file path=ppt/slides/slide3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3106" y="304378"/>
            <a:ext cx="8915399" cy="673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7.9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74800" y="1233377"/>
            <a:ext cx="9993423" cy="5455289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9.</a:t>
            </a:r>
            <a:r>
              <a:rPr lang="ru-RU" sz="2400">
                <a:solidFill>
                  <a:schemeClr val="tx1"/>
                </a:solidFill>
              </a:rPr>
              <a:t> 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И</a:t>
            </a:r>
            <a:r>
              <a:rPr lang="ru-RU" sz="2400">
                <a:solidFill>
                  <a:schemeClr val="tx1"/>
                </a:solidFill>
              </a:rPr>
              <a:t>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Бывает, поздн..</a:t>
            </a:r>
            <a:r>
              <a:rPr lang="ru-RU" sz="2400" b="1" baseline="30000">
                <a:solidFill>
                  <a:schemeClr val="tx1"/>
                </a:solidFill>
              </a:rPr>
              <a:t>(1)</a:t>
            </a:r>
            <a:r>
              <a:rPr lang="ru-RU" sz="2400">
                <a:solidFill>
                  <a:schemeClr val="tx1"/>
                </a:solidFill>
              </a:rPr>
              <a:t>й осенью вернутся тёплые деньки. И осень пр..</a:t>
            </a:r>
            <a:r>
              <a:rPr lang="ru-RU" sz="2400" b="1" baseline="30000">
                <a:solidFill>
                  <a:schemeClr val="tx1"/>
                </a:solidFill>
              </a:rPr>
              <a:t>(2)</a:t>
            </a:r>
            <a:r>
              <a:rPr lang="ru-RU" sz="2400">
                <a:solidFill>
                  <a:schemeClr val="tx1"/>
                </a:solidFill>
              </a:rPr>
              <a:t>тихнет, словно ласковая собака. И тогда зам..</a:t>
            </a:r>
            <a:r>
              <a:rPr lang="ru-RU" sz="2400" b="1" baseline="30000">
                <a:solidFill>
                  <a:schemeClr val="tx1"/>
                </a:solidFill>
              </a:rPr>
              <a:t>(3)</a:t>
            </a:r>
            <a:r>
              <a:rPr lang="ru-RU" sz="2400" err="1">
                <a:solidFill>
                  <a:schemeClr val="tx1"/>
                </a:solidFill>
              </a:rPr>
              <a:t>рающий лес запа́хн..</a:t>
            </a:r>
            <a:r>
              <a:rPr lang="ru-RU" sz="2400" b="1" baseline="30000">
                <a:solidFill>
                  <a:schemeClr val="tx1"/>
                </a:solidFill>
              </a:rPr>
              <a:t>(4)</a:t>
            </a:r>
            <a:r>
              <a:rPr lang="ru-RU" sz="2400">
                <a:solidFill>
                  <a:schemeClr val="tx1"/>
                </a:solidFill>
              </a:rPr>
              <a:t>т прощальным ароматом палой листвы, ш..</a:t>
            </a:r>
            <a:r>
              <a:rPr lang="ru-RU" sz="2400" b="1" baseline="30000">
                <a:solidFill>
                  <a:schemeClr val="tx1"/>
                </a:solidFill>
              </a:rPr>
              <a:t>(5)</a:t>
            </a:r>
            <a:r>
              <a:rPr lang="ru-RU" sz="2400" err="1">
                <a:solidFill>
                  <a:schemeClr val="tx1"/>
                </a:solidFill>
              </a:rPr>
              <a:t>повника, грибов. В запахах леса есть что-то непр..</a:t>
            </a:r>
            <a:r>
              <a:rPr lang="ru-RU" sz="2400" b="1" baseline="30000">
                <a:solidFill>
                  <a:schemeClr val="tx1"/>
                </a:solidFill>
              </a:rPr>
              <a:t>(6)</a:t>
            </a:r>
            <a:r>
              <a:rPr lang="ru-RU" sz="2400">
                <a:solidFill>
                  <a:schemeClr val="tx1"/>
                </a:solidFill>
              </a:rPr>
              <a:t>ходящее, вечное, особо ощутимое в последние дни уходящ..</a:t>
            </a:r>
            <a:r>
              <a:rPr lang="ru-RU" sz="2400" b="1" baseline="30000">
                <a:solidFill>
                  <a:schemeClr val="tx1"/>
                </a:solidFill>
              </a:rPr>
              <a:t>(7)</a:t>
            </a:r>
            <a:r>
              <a:rPr lang="ru-RU" sz="2400">
                <a:solidFill>
                  <a:schemeClr val="tx1"/>
                </a:solidFill>
              </a:rPr>
              <a:t>й осен..</a:t>
            </a:r>
            <a:r>
              <a:rPr lang="ru-RU" sz="2400" b="1" baseline="30000">
                <a:solidFill>
                  <a:schemeClr val="tx1"/>
                </a:solidFill>
              </a:rPr>
              <a:t>(8)</a:t>
            </a:r>
            <a:r>
              <a:rPr lang="ru-RU" sz="2400">
                <a:solidFill>
                  <a:schemeClr val="tx1"/>
                </a:solidFill>
              </a:rPr>
              <a:t>. Будто осень, засыпая, вид..</a:t>
            </a:r>
            <a:r>
              <a:rPr lang="ru-RU" sz="2400" b="1" baseline="30000">
                <a:solidFill>
                  <a:schemeClr val="tx1"/>
                </a:solidFill>
              </a:rPr>
              <a:t>(9)</a:t>
            </a:r>
            <a:r>
              <a:rPr lang="ru-RU" sz="2400">
                <a:solidFill>
                  <a:schemeClr val="tx1"/>
                </a:solidFill>
              </a:rPr>
              <a:t>т сон о лете и показывает свои виде́ния нам</a:t>
            </a:r>
            <a:r>
              <a:rPr lang="ru-RU" sz="240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40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                                                                          </a:t>
            </a:r>
            <a:r>
              <a:rPr lang="ru-RU" sz="2400" b="1" smtClean="0">
                <a:solidFill>
                  <a:srgbClr val="C00000"/>
                </a:solidFill>
              </a:rPr>
              <a:t>23589</a:t>
            </a:r>
            <a:endParaRPr lang="ru-RU" sz="24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859237"/>
      </p:ext>
    </p:extLst>
  </p:cSld>
  <p:clrMapOvr>
    <a:masterClrMapping/>
  </p:clrMapOvr>
  <p:transition/>
  <p:timing/>
</p:sld>
</file>

<file path=ppt/slides/slide3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5004" y="283112"/>
            <a:ext cx="8915399" cy="673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7.10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17331" y="1169582"/>
            <a:ext cx="10025321" cy="5455290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10.</a:t>
            </a:r>
            <a:r>
              <a:rPr lang="ru-RU" sz="2400">
                <a:solidFill>
                  <a:schemeClr val="tx1"/>
                </a:solidFill>
              </a:rPr>
              <a:t> 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А</a:t>
            </a:r>
            <a:r>
              <a:rPr lang="ru-RU" sz="2400">
                <a:solidFill>
                  <a:schemeClr val="tx1"/>
                </a:solidFill>
              </a:rPr>
              <a:t>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Девушка р..</a:t>
            </a:r>
            <a:r>
              <a:rPr lang="ru-RU" sz="2400" b="1" baseline="30000">
                <a:solidFill>
                  <a:schemeClr val="tx1"/>
                </a:solidFill>
              </a:rPr>
              <a:t>(1)</a:t>
            </a:r>
            <a:r>
              <a:rPr lang="ru-RU" sz="2400">
                <a:solidFill>
                  <a:schemeClr val="tx1"/>
                </a:solidFill>
              </a:rPr>
              <a:t>душно предл..</a:t>
            </a:r>
            <a:r>
              <a:rPr lang="ru-RU" sz="2400" b="1" baseline="30000">
                <a:solidFill>
                  <a:schemeClr val="tx1"/>
                </a:solidFill>
              </a:rPr>
              <a:t>(2)</a:t>
            </a:r>
            <a:r>
              <a:rPr lang="ru-RU" sz="2400">
                <a:solidFill>
                  <a:schemeClr val="tx1"/>
                </a:solidFill>
              </a:rPr>
              <a:t>жила мне чаю, но я попросил её сначал..</a:t>
            </a:r>
            <a:r>
              <a:rPr lang="ru-RU" sz="2400" b="1" baseline="30000">
                <a:solidFill>
                  <a:schemeClr val="tx1"/>
                </a:solidFill>
              </a:rPr>
              <a:t>(3)</a:t>
            </a:r>
            <a:r>
              <a:rPr lang="ru-RU" sz="2400">
                <a:solidFill>
                  <a:schemeClr val="tx1"/>
                </a:solidFill>
              </a:rPr>
              <a:t>показать мне сад, выр..</a:t>
            </a:r>
            <a:r>
              <a:rPr lang="ru-RU" sz="2400" b="1" baseline="30000">
                <a:solidFill>
                  <a:schemeClr val="tx1"/>
                </a:solidFill>
              </a:rPr>
              <a:t>(4)</a:t>
            </a:r>
            <a:r>
              <a:rPr lang="ru-RU" sz="2400">
                <a:solidFill>
                  <a:schemeClr val="tx1"/>
                </a:solidFill>
              </a:rPr>
              <a:t>щенный чуть ли не под самым Полярным кругом. Мы вышли из дома. За калиткой я неожиданн..</a:t>
            </a:r>
            <a:r>
              <a:rPr lang="ru-RU" sz="2400" b="1" baseline="30000">
                <a:solidFill>
                  <a:schemeClr val="tx1"/>
                </a:solidFill>
              </a:rPr>
              <a:t>(5)</a:t>
            </a:r>
            <a:r>
              <a:rPr lang="ru-RU" sz="2400">
                <a:solidFill>
                  <a:schemeClr val="tx1"/>
                </a:solidFill>
              </a:rPr>
              <a:t> увидел ябл..</a:t>
            </a:r>
            <a:r>
              <a:rPr lang="ru-RU" sz="2400" b="1" baseline="30000">
                <a:solidFill>
                  <a:schemeClr val="tx1"/>
                </a:solidFill>
              </a:rPr>
              <a:t>(6)</a:t>
            </a:r>
            <a:r>
              <a:rPr lang="ru-RU" sz="2400" err="1">
                <a:solidFill>
                  <a:schemeClr val="tx1"/>
                </a:solidFill>
              </a:rPr>
              <a:t>ньки, малинник, усыпанный ягод..</a:t>
            </a:r>
            <a:r>
              <a:rPr lang="ru-RU" sz="2400" b="1" baseline="30000">
                <a:solidFill>
                  <a:schemeClr val="tx1"/>
                </a:solidFill>
              </a:rPr>
              <a:t>(7)</a:t>
            </a:r>
            <a:r>
              <a:rPr lang="ru-RU" sz="2400">
                <a:solidFill>
                  <a:schemeClr val="tx1"/>
                </a:solidFill>
              </a:rPr>
              <a:t>й. Почувствовав смолистый аромат, я повернул голову налев..</a:t>
            </a:r>
            <a:r>
              <a:rPr lang="ru-RU" sz="2400" b="1" baseline="30000">
                <a:solidFill>
                  <a:schemeClr val="tx1"/>
                </a:solidFill>
              </a:rPr>
              <a:t>(8)</a:t>
            </a:r>
            <a:r>
              <a:rPr lang="ru-RU" sz="2400">
                <a:solidFill>
                  <a:schemeClr val="tx1"/>
                </a:solidFill>
              </a:rPr>
              <a:t>: там крас..</a:t>
            </a:r>
            <a:r>
              <a:rPr lang="ru-RU" sz="2400" b="1" baseline="30000">
                <a:solidFill>
                  <a:schemeClr val="tx1"/>
                </a:solidFill>
              </a:rPr>
              <a:t>(9)</a:t>
            </a:r>
            <a:r>
              <a:rPr lang="ru-RU" sz="2400">
                <a:solidFill>
                  <a:schemeClr val="tx1"/>
                </a:solidFill>
              </a:rPr>
              <a:t>вались кедры.</a:t>
            </a:r>
          </a:p>
        </p:txBody>
      </p:sp>
    </p:spTree>
    <p:extLst>
      <p:ext uri="{BB962C8B-B14F-4D97-AF65-F5344CB8AC3E}">
        <p14:creationId xmlns:p14="http://schemas.microsoft.com/office/powerpoint/2010/main" val="3624034941"/>
      </p:ext>
    </p:extLst>
  </p:cSld>
  <p:clrMapOvr>
    <a:masterClrMapping/>
  </p:clrMapOvr>
  <p:transition/>
  <p:timing/>
</p:sld>
</file>

<file path=ppt/slides/slide3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5004" y="283112"/>
            <a:ext cx="8915399" cy="673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7.10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17331" y="1169582"/>
            <a:ext cx="10025321" cy="5455290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10.</a:t>
            </a:r>
            <a:r>
              <a:rPr lang="ru-RU" sz="2400">
                <a:solidFill>
                  <a:schemeClr val="tx1"/>
                </a:solidFill>
              </a:rPr>
              <a:t> 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А</a:t>
            </a:r>
            <a:r>
              <a:rPr lang="ru-RU" sz="2400">
                <a:solidFill>
                  <a:schemeClr val="tx1"/>
                </a:solidFill>
              </a:rPr>
              <a:t>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Девушка р..</a:t>
            </a:r>
            <a:r>
              <a:rPr lang="ru-RU" sz="2400" b="1" baseline="30000">
                <a:solidFill>
                  <a:schemeClr val="tx1"/>
                </a:solidFill>
              </a:rPr>
              <a:t>(1)</a:t>
            </a:r>
            <a:r>
              <a:rPr lang="ru-RU" sz="2400">
                <a:solidFill>
                  <a:schemeClr val="tx1"/>
                </a:solidFill>
              </a:rPr>
              <a:t>душно предл..</a:t>
            </a:r>
            <a:r>
              <a:rPr lang="ru-RU" sz="2400" b="1" baseline="30000">
                <a:solidFill>
                  <a:schemeClr val="tx1"/>
                </a:solidFill>
              </a:rPr>
              <a:t>(2)</a:t>
            </a:r>
            <a:r>
              <a:rPr lang="ru-RU" sz="2400">
                <a:solidFill>
                  <a:schemeClr val="tx1"/>
                </a:solidFill>
              </a:rPr>
              <a:t>жила мне чаю, но я попросил её сначал..</a:t>
            </a:r>
            <a:r>
              <a:rPr lang="ru-RU" sz="2400" b="1" baseline="30000">
                <a:solidFill>
                  <a:schemeClr val="tx1"/>
                </a:solidFill>
              </a:rPr>
              <a:t>(3)</a:t>
            </a:r>
            <a:r>
              <a:rPr lang="ru-RU" sz="2400">
                <a:solidFill>
                  <a:schemeClr val="tx1"/>
                </a:solidFill>
              </a:rPr>
              <a:t>показать мне сад, выр..</a:t>
            </a:r>
            <a:r>
              <a:rPr lang="ru-RU" sz="2400" b="1" baseline="30000">
                <a:solidFill>
                  <a:schemeClr val="tx1"/>
                </a:solidFill>
              </a:rPr>
              <a:t>(4)</a:t>
            </a:r>
            <a:r>
              <a:rPr lang="ru-RU" sz="2400">
                <a:solidFill>
                  <a:schemeClr val="tx1"/>
                </a:solidFill>
              </a:rPr>
              <a:t>щенный чуть ли не под самым Полярным кругом. Мы вышли из дома. За калиткой я неожиданн..</a:t>
            </a:r>
            <a:r>
              <a:rPr lang="ru-RU" sz="2400" b="1" baseline="30000">
                <a:solidFill>
                  <a:schemeClr val="tx1"/>
                </a:solidFill>
              </a:rPr>
              <a:t>(5)</a:t>
            </a:r>
            <a:r>
              <a:rPr lang="ru-RU" sz="2400">
                <a:solidFill>
                  <a:schemeClr val="tx1"/>
                </a:solidFill>
              </a:rPr>
              <a:t> увидел ябл..</a:t>
            </a:r>
            <a:r>
              <a:rPr lang="ru-RU" sz="2400" b="1" baseline="30000">
                <a:solidFill>
                  <a:schemeClr val="tx1"/>
                </a:solidFill>
              </a:rPr>
              <a:t>(6)</a:t>
            </a:r>
            <a:r>
              <a:rPr lang="ru-RU" sz="2400" err="1">
                <a:solidFill>
                  <a:schemeClr val="tx1"/>
                </a:solidFill>
              </a:rPr>
              <a:t>ньки, малинник, усыпанный ягод..</a:t>
            </a:r>
            <a:r>
              <a:rPr lang="ru-RU" sz="2400" b="1" baseline="30000">
                <a:solidFill>
                  <a:schemeClr val="tx1"/>
                </a:solidFill>
              </a:rPr>
              <a:t>(7)</a:t>
            </a:r>
            <a:r>
              <a:rPr lang="ru-RU" sz="2400">
                <a:solidFill>
                  <a:schemeClr val="tx1"/>
                </a:solidFill>
              </a:rPr>
              <a:t>й. Почувствовав смолистый аромат, я повернул голову налев..</a:t>
            </a:r>
            <a:r>
              <a:rPr lang="ru-RU" sz="2400" b="1" baseline="30000">
                <a:solidFill>
                  <a:schemeClr val="tx1"/>
                </a:solidFill>
              </a:rPr>
              <a:t>(8)</a:t>
            </a:r>
            <a:r>
              <a:rPr lang="ru-RU" sz="2400">
                <a:solidFill>
                  <a:schemeClr val="tx1"/>
                </a:solidFill>
              </a:rPr>
              <a:t>: там крас..</a:t>
            </a:r>
            <a:r>
              <a:rPr lang="ru-RU" sz="2400" b="1" baseline="30000">
                <a:solidFill>
                  <a:schemeClr val="tx1"/>
                </a:solidFill>
              </a:rPr>
              <a:t>(9)</a:t>
            </a:r>
            <a:r>
              <a:rPr lang="ru-RU" sz="2400">
                <a:solidFill>
                  <a:schemeClr val="tx1"/>
                </a:solidFill>
              </a:rPr>
              <a:t>вались кедры</a:t>
            </a:r>
            <a:r>
              <a:rPr lang="ru-RU" sz="2400" smtClean="0">
                <a:solidFill>
                  <a:schemeClr val="tx1"/>
                </a:solidFill>
              </a:rPr>
              <a:t>. </a:t>
            </a:r>
          </a:p>
          <a:p>
            <a:r>
              <a:rPr lang="ru-RU" sz="240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                                                                              </a:t>
            </a:r>
            <a:r>
              <a:rPr lang="ru-RU" sz="2400" b="1" smtClean="0">
                <a:solidFill>
                  <a:srgbClr val="C00000"/>
                </a:solidFill>
              </a:rPr>
              <a:t>134</a:t>
            </a:r>
            <a:endParaRPr lang="ru-RU" sz="24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878575"/>
      </p:ext>
    </p:extLst>
  </p:cSld>
  <p:clrMapOvr>
    <a:masterClrMapping/>
  </p:clrMapOvr>
  <p:transition/>
  <p:timing/>
</p:sld>
</file>

<file path=ppt/slides/slide3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5845" y="1379021"/>
            <a:ext cx="8911687" cy="4149909"/>
          </a:xfrm>
        </p:spPr>
        <p:txBody>
          <a:bodyPr/>
          <a:lstStyle/>
          <a:p>
            <a:pPr algn="ctr"/>
            <a:r>
              <a:rPr lang="ru-RU">
                <a:solidFill>
                  <a:schemeClr val="tx1"/>
                </a:solidFill>
              </a:rPr>
              <a:t>Работу выполнила 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учитель русского языка и литературы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 ГБПОУ «1-й МОК»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 г. Москвы 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Немцева Л.В.</a:t>
            </a:r>
          </a:p>
        </p:txBody>
      </p:sp>
    </p:spTree>
    <p:extLst>
      <p:ext uri="{BB962C8B-B14F-4D97-AF65-F5344CB8AC3E}">
        <p14:creationId xmlns:p14="http://schemas.microsoft.com/office/powerpoint/2010/main" val="3444502656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0457" y="336275"/>
            <a:ext cx="9728974" cy="1290506"/>
          </a:xfrm>
        </p:spPr>
        <p:txBody>
          <a:bodyPr>
            <a:normAutofit fontScale="90000"/>
          </a:bodyPr>
          <a:lstStyle/>
          <a:p>
            <a:pPr algn="ctr"/>
            <a:br>
              <a:rPr lang="ru-RU"/>
            </a:br>
            <a:r>
              <a:rPr lang="ru-RU" b="1"/>
              <a:t>Формулировка задания </a:t>
            </a:r>
            <a:r>
              <a:rPr lang="ru-RU" b="1" smtClean="0"/>
              <a:t>7 </a:t>
            </a:r>
            <a:r>
              <a:rPr lang="ru-RU" b="1"/>
              <a:t>ОГЭ 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24493" y="1435394"/>
            <a:ext cx="9239693" cy="5146159"/>
          </a:xfrm>
        </p:spPr>
        <p:txBody>
          <a:bodyPr>
            <a:normAutofit/>
          </a:bodyPr>
          <a:lstStyle/>
          <a:p>
            <a:br>
              <a:rPr lang="ru-RU" b="1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Прочитайте текст. Вставьте пропущенные буквы. Укажите все цифры, на месте которых пишется буква </a:t>
            </a:r>
            <a:r>
              <a:rPr lang="ru-RU" sz="2400" b="1">
                <a:solidFill>
                  <a:schemeClr val="tx1"/>
                </a:solidFill>
              </a:rPr>
              <a:t>И</a:t>
            </a:r>
            <a:r>
              <a:rPr lang="ru-RU" sz="2400" smtClean="0">
                <a:solidFill>
                  <a:schemeClr val="tx1"/>
                </a:solidFill>
              </a:rPr>
              <a:t>.</a:t>
            </a:r>
          </a:p>
          <a:p>
            <a:br>
              <a:rPr lang="ru-RU" sz="2400">
                <a:solidFill>
                  <a:schemeClr val="tx1"/>
                </a:solidFill>
              </a:rPr>
            </a:br>
            <a:r>
              <a:rPr lang="ru-RU" sz="2400">
                <a:solidFill>
                  <a:schemeClr val="tx1"/>
                </a:solidFill>
              </a:rPr>
              <a:t>Веч..(1)реет. Когда на неб..(2) догора..(3)т последн..(4)й луч, из пр..(5)брежных заросл..(6)й раздаются таинств..(7)нные шорохи. Мы проб..(8)раемся к дальн..(9)му лесу</a:t>
            </a:r>
            <a:r>
              <a:rPr lang="ru-RU" sz="240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40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                                                                           </a:t>
            </a:r>
            <a:r>
              <a:rPr lang="ru-RU" sz="2400" b="1" smtClean="0">
                <a:solidFill>
                  <a:srgbClr val="C00000"/>
                </a:solidFill>
              </a:rPr>
              <a:t>458</a:t>
            </a:r>
            <a:endParaRPr lang="ru-RU" sz="24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243100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2233" y="1247342"/>
            <a:ext cx="9728974" cy="1261942"/>
          </a:xfrm>
        </p:spPr>
        <p:txBody>
          <a:bodyPr>
            <a:normAutofit fontScale="90000"/>
          </a:bodyPr>
          <a:lstStyle/>
          <a:p>
            <a:pPr algn="ctr"/>
            <a:br>
              <a:rPr lang="ru-RU"/>
            </a:br>
            <a:r>
              <a:rPr lang="ru-RU" b="1" smtClean="0"/>
              <a:t>Орфографические </a:t>
            </a:r>
            <a:r>
              <a:rPr lang="ru-RU" b="1"/>
              <a:t>правила для задания 7 ОГЭ по русскому языку.</a:t>
            </a:r>
            <a:br>
              <a:rPr lang="ru-RU"/>
            </a:br>
            <a:r>
              <a:rPr lang="ru-RU" b="1"/>
              <a:t> 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69313" y="1701209"/>
            <a:ext cx="10302947" cy="4784652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rgbClr val="0070C0"/>
                </a:solidFill>
              </a:rPr>
              <a:t>Употребление гласных букв И/Ы, А/Я, У/Ю после шипящих и Ц</a:t>
            </a:r>
            <a:endParaRPr lang="ru-RU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>
                <a:solidFill>
                  <a:schemeClr val="tx1"/>
                </a:solidFill>
              </a:rPr>
              <a:t>После шипящих </a:t>
            </a:r>
            <a:r>
              <a:rPr lang="ru-RU" b="1">
                <a:solidFill>
                  <a:schemeClr val="tx1"/>
                </a:solidFill>
              </a:rPr>
              <a:t>Ж, Ч, Ш, Щ</a:t>
            </a:r>
            <a:r>
              <a:rPr lang="ru-RU">
                <a:solidFill>
                  <a:schemeClr val="tx1"/>
                </a:solidFill>
              </a:rPr>
              <a:t> в разных морфемах, как правило, пишутся буквы </a:t>
            </a:r>
            <a:r>
              <a:rPr lang="ru-RU" b="1">
                <a:solidFill>
                  <a:schemeClr val="tx1"/>
                </a:solidFill>
              </a:rPr>
              <a:t>И, А, У. </a:t>
            </a:r>
            <a:r>
              <a:rPr lang="ru-RU" b="1" u="sng">
                <a:solidFill>
                  <a:srgbClr val="C00000"/>
                </a:solidFill>
              </a:rPr>
              <a:t>Исключения:</a:t>
            </a:r>
            <a:r>
              <a:rPr lang="ru-RU" b="1">
                <a:solidFill>
                  <a:schemeClr val="tx1"/>
                </a:solidFill>
              </a:rPr>
              <a:t> </a:t>
            </a:r>
            <a:r>
              <a:rPr lang="ru-RU" i="1">
                <a:solidFill>
                  <a:schemeClr val="tx1"/>
                </a:solidFill>
              </a:rPr>
              <a:t>например, брошюра, жюльен, парашют, жюри и т.д. </a:t>
            </a:r>
            <a:endParaRPr lang="ru-RU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mtClean="0">
                <a:solidFill>
                  <a:schemeClr val="tx1"/>
                </a:solidFill>
              </a:rPr>
              <a:t>После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Ц</a:t>
            </a:r>
            <a:r>
              <a:rPr lang="ru-RU">
                <a:solidFill>
                  <a:schemeClr val="tx1"/>
                </a:solidFill>
              </a:rPr>
              <a:t>, как правило пишутся </a:t>
            </a:r>
            <a:r>
              <a:rPr lang="ru-RU" b="1">
                <a:solidFill>
                  <a:schemeClr val="tx1"/>
                </a:solidFill>
              </a:rPr>
              <a:t>А, О</a:t>
            </a:r>
            <a:r>
              <a:rPr lang="ru-RU">
                <a:solidFill>
                  <a:schemeClr val="tx1"/>
                </a:solidFill>
              </a:rPr>
              <a:t> (под ударением), </a:t>
            </a:r>
            <a:r>
              <a:rPr lang="ru-RU" b="1">
                <a:solidFill>
                  <a:schemeClr val="tx1"/>
                </a:solidFill>
              </a:rPr>
              <a:t>Е/И </a:t>
            </a:r>
            <a:r>
              <a:rPr lang="ru-RU">
                <a:solidFill>
                  <a:schemeClr val="tx1"/>
                </a:solidFill>
              </a:rPr>
              <a:t>(без ударения),</a:t>
            </a:r>
            <a:r>
              <a:rPr lang="ru-RU" b="1">
                <a:solidFill>
                  <a:schemeClr val="tx1"/>
                </a:solidFill>
              </a:rPr>
              <a:t>У. </a:t>
            </a:r>
            <a:r>
              <a:rPr lang="ru-RU" b="1" u="sng">
                <a:solidFill>
                  <a:srgbClr val="C00000"/>
                </a:solidFill>
              </a:rPr>
              <a:t>Исключения:</a:t>
            </a:r>
            <a:r>
              <a:rPr lang="ru-RU" b="1">
                <a:solidFill>
                  <a:schemeClr val="tx1"/>
                </a:solidFill>
              </a:rPr>
              <a:t> </a:t>
            </a:r>
            <a:r>
              <a:rPr lang="ru-RU" i="1">
                <a:solidFill>
                  <a:schemeClr val="tx1"/>
                </a:solidFill>
              </a:rPr>
              <a:t>скерцо и т.д. некоторые заимствованные имена собственные :Цюрих, Друцэ,  Цявловский и </a:t>
            </a:r>
            <a:r>
              <a:rPr lang="ru-RU" i="1" smtClean="0">
                <a:solidFill>
                  <a:schemeClr val="tx1"/>
                </a:solidFill>
              </a:rPr>
              <a:t>др.</a:t>
            </a:r>
            <a:endParaRPr lang="ru-RU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mtClean="0">
                <a:solidFill>
                  <a:schemeClr val="tx1"/>
                </a:solidFill>
              </a:rPr>
              <a:t>Написание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Ы/И</a:t>
            </a:r>
            <a:r>
              <a:rPr lang="ru-RU">
                <a:solidFill>
                  <a:schemeClr val="tx1"/>
                </a:solidFill>
              </a:rPr>
              <a:t> после </a:t>
            </a:r>
            <a:r>
              <a:rPr lang="ru-RU" b="1">
                <a:solidFill>
                  <a:schemeClr val="tx1"/>
                </a:solidFill>
              </a:rPr>
              <a:t>Ц</a:t>
            </a:r>
            <a:r>
              <a:rPr lang="ru-RU">
                <a:solidFill>
                  <a:schemeClr val="tx1"/>
                </a:solidFill>
              </a:rPr>
              <a:t> зависит от </a:t>
            </a:r>
            <a:r>
              <a:rPr lang="ru-RU" b="1">
                <a:solidFill>
                  <a:schemeClr val="tx1"/>
                </a:solidFill>
              </a:rPr>
              <a:t>морфемы</a:t>
            </a:r>
            <a:r>
              <a:rPr lang="ru-RU">
                <a:solidFill>
                  <a:schemeClr val="tx1"/>
                </a:solidFill>
              </a:rPr>
              <a:t>: в корнях пишется </a:t>
            </a:r>
            <a:r>
              <a:rPr lang="ru-RU" b="1">
                <a:solidFill>
                  <a:schemeClr val="tx1"/>
                </a:solidFill>
              </a:rPr>
              <a:t>И</a:t>
            </a:r>
            <a:r>
              <a:rPr lang="ru-RU">
                <a:solidFill>
                  <a:schemeClr val="tx1"/>
                </a:solidFill>
              </a:rPr>
              <a:t>, а в суффиксах и окончаниях </a:t>
            </a:r>
            <a:r>
              <a:rPr lang="ru-RU" b="1">
                <a:solidFill>
                  <a:schemeClr val="tx1"/>
                </a:solidFill>
              </a:rPr>
              <a:t>Ы</a:t>
            </a:r>
            <a:r>
              <a:rPr lang="ru-RU">
                <a:solidFill>
                  <a:schemeClr val="tx1"/>
                </a:solidFill>
              </a:rPr>
              <a:t>, кроме слов, оканчивающихся на </a:t>
            </a:r>
            <a:r>
              <a:rPr lang="ru-RU" b="1">
                <a:solidFill>
                  <a:schemeClr val="tx1"/>
                </a:solidFill>
              </a:rPr>
              <a:t>-ЦИЯ, -ЦИОННЫЙ. </a:t>
            </a:r>
            <a:r>
              <a:rPr lang="ru-RU" b="1" u="sng">
                <a:solidFill>
                  <a:srgbClr val="C00000"/>
                </a:solidFill>
              </a:rPr>
              <a:t>Исключения:</a:t>
            </a:r>
            <a:r>
              <a:rPr lang="ru-RU" b="1">
                <a:solidFill>
                  <a:schemeClr val="tx1"/>
                </a:solidFill>
              </a:rPr>
              <a:t> </a:t>
            </a:r>
            <a:r>
              <a:rPr lang="ru-RU" i="1">
                <a:solidFill>
                  <a:schemeClr val="tx1"/>
                </a:solidFill>
              </a:rPr>
              <a:t>цыпленок, цыкнул, цыц, на цыпочках, цыган (Ы в корне) и некоторые имена собственные; слова на -ЦИЯ, ЦИОННЫЙ: нация, революция и т.д.</a:t>
            </a:r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310125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2364" y="85060"/>
            <a:ext cx="9902456" cy="1275907"/>
          </a:xfrm>
        </p:spPr>
        <p:txBody>
          <a:bodyPr>
            <a:normAutofit/>
          </a:bodyPr>
          <a:lstStyle/>
          <a:p>
            <a:pPr algn="ctr"/>
            <a:r>
              <a:rPr lang="ru-RU" sz="3200" b="1"/>
              <a:t>Употребление гласных букв О/Е (Ё)после шипящих и Ц </a:t>
            </a: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6903" y="1701209"/>
            <a:ext cx="9697076" cy="4837814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mtClean="0">
                <a:solidFill>
                  <a:schemeClr val="tx1"/>
                </a:solidFill>
              </a:rPr>
              <a:t>Написание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О/Ё</a:t>
            </a:r>
            <a:r>
              <a:rPr lang="ru-RU">
                <a:solidFill>
                  <a:schemeClr val="tx1"/>
                </a:solidFill>
              </a:rPr>
              <a:t> после шипящих зависит от морфемы (от того, где находится О/Ё) и от части </a:t>
            </a:r>
            <a:r>
              <a:rPr lang="ru-RU" smtClean="0">
                <a:solidFill>
                  <a:schemeClr val="tx1"/>
                </a:solidFill>
              </a:rPr>
              <a:t>речи.</a:t>
            </a:r>
            <a:endParaRPr lang="ru-RU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mtClean="0">
                <a:solidFill>
                  <a:schemeClr val="tx1"/>
                </a:solidFill>
              </a:rPr>
              <a:t>В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корнях существительных и прилагательных</a:t>
            </a:r>
            <a:r>
              <a:rPr lang="ru-RU">
                <a:solidFill>
                  <a:schemeClr val="tx1"/>
                </a:solidFill>
              </a:rPr>
              <a:t> пишется </a:t>
            </a:r>
            <a:r>
              <a:rPr lang="ru-RU" b="1">
                <a:solidFill>
                  <a:schemeClr val="tx1"/>
                </a:solidFill>
              </a:rPr>
              <a:t>Ё,</a:t>
            </a:r>
            <a:r>
              <a:rPr lang="ru-RU">
                <a:solidFill>
                  <a:schemeClr val="tx1"/>
                </a:solidFill>
              </a:rPr>
              <a:t> если можно подобрать проверочное слово. </a:t>
            </a:r>
            <a:r>
              <a:rPr lang="ru-RU" b="1" u="sng">
                <a:solidFill>
                  <a:srgbClr val="0070C0"/>
                </a:solidFill>
              </a:rPr>
              <a:t>Примеры:</a:t>
            </a:r>
            <a:r>
              <a:rPr lang="ru-RU" b="1">
                <a:solidFill>
                  <a:schemeClr val="tx1"/>
                </a:solidFill>
              </a:rPr>
              <a:t> </a:t>
            </a:r>
            <a:r>
              <a:rPr lang="ru-RU">
                <a:solidFill>
                  <a:schemeClr val="tx1"/>
                </a:solidFill>
              </a:rPr>
              <a:t>чёрный – чернеть, но слово "шорох" – нельзя </a:t>
            </a:r>
            <a:r>
              <a:rPr lang="ru-RU" smtClean="0">
                <a:solidFill>
                  <a:schemeClr val="tx1"/>
                </a:solidFill>
              </a:rPr>
              <a:t>проверить.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mtClean="0">
                <a:solidFill>
                  <a:schemeClr val="tx1"/>
                </a:solidFill>
              </a:rPr>
              <a:t>В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суффиксах и окончаниях существительных и </a:t>
            </a:r>
            <a:r>
              <a:rPr lang="ru-RU" b="1" smtClean="0">
                <a:solidFill>
                  <a:schemeClr val="tx1"/>
                </a:solidFill>
              </a:rPr>
              <a:t>прилагательных </a:t>
            </a:r>
            <a:r>
              <a:rPr lang="ru-RU" smtClean="0">
                <a:solidFill>
                  <a:schemeClr val="tx1"/>
                </a:solidFill>
              </a:rPr>
              <a:t>пишется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О, </a:t>
            </a:r>
            <a:r>
              <a:rPr lang="ru-RU">
                <a:solidFill>
                  <a:schemeClr val="tx1"/>
                </a:solidFill>
              </a:rPr>
              <a:t>если эта буква под ударением, за исключением суффиксов </a:t>
            </a:r>
            <a:r>
              <a:rPr lang="ru-RU" b="1">
                <a:solidFill>
                  <a:schemeClr val="tx1"/>
                </a:solidFill>
              </a:rPr>
              <a:t>ЁР. </a:t>
            </a:r>
            <a:r>
              <a:rPr lang="ru-RU" b="1" u="sng">
                <a:solidFill>
                  <a:srgbClr val="0070C0"/>
                </a:solidFill>
              </a:rPr>
              <a:t>Примеры:</a:t>
            </a:r>
            <a:r>
              <a:rPr lang="ru-RU" b="1">
                <a:solidFill>
                  <a:schemeClr val="tx1"/>
                </a:solidFill>
              </a:rPr>
              <a:t> </a:t>
            </a:r>
            <a:r>
              <a:rPr lang="ru-RU">
                <a:solidFill>
                  <a:schemeClr val="tx1"/>
                </a:solidFill>
              </a:rPr>
              <a:t>врачом, алычовый, но </a:t>
            </a:r>
            <a:r>
              <a:rPr lang="ru-RU" smtClean="0">
                <a:solidFill>
                  <a:schemeClr val="tx1"/>
                </a:solidFill>
              </a:rPr>
              <a:t>дирижёр.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mtClean="0">
                <a:solidFill>
                  <a:schemeClr val="tx1"/>
                </a:solidFill>
              </a:rPr>
              <a:t>В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глаголах и отглагольных словах в любой части слова</a:t>
            </a:r>
            <a:r>
              <a:rPr lang="ru-RU" err="1">
                <a:solidFill>
                  <a:schemeClr val="tx1"/>
                </a:solidFill>
              </a:rPr>
              <a:t>с большинстве случаев пишется </a:t>
            </a:r>
            <a:r>
              <a:rPr lang="ru-RU" b="1">
                <a:solidFill>
                  <a:schemeClr val="tx1"/>
                </a:solidFill>
              </a:rPr>
              <a:t>Ё. </a:t>
            </a:r>
            <a:r>
              <a:rPr lang="ru-RU" b="1" u="sng">
                <a:solidFill>
                  <a:srgbClr val="0070C0"/>
                </a:solidFill>
              </a:rPr>
              <a:t>Примеры</a:t>
            </a:r>
            <a:r>
              <a:rPr lang="ru-RU" u="sng">
                <a:solidFill>
                  <a:srgbClr val="0070C0"/>
                </a:solidFill>
              </a:rPr>
              <a:t>:</a:t>
            </a:r>
            <a:r>
              <a:rPr lang="ru-RU">
                <a:solidFill>
                  <a:schemeClr val="tx1"/>
                </a:solidFill>
              </a:rPr>
              <a:t> бережёшь, включённый, тушёнка – от глагола тушить.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618147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638" y="1073887"/>
            <a:ext cx="8915399" cy="83084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Правописание мягкого и твердого знаков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1088" y="1605515"/>
            <a:ext cx="10377377" cy="5114261"/>
          </a:xfrm>
        </p:spPr>
        <p:txBody>
          <a:bodyPr>
            <a:normAutofit/>
          </a:bodyPr>
          <a:lstStyle/>
          <a:p>
            <a:endParaRPr lang="ru-RU" sz="280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546919"/>
              </p:ext>
            </p:extLst>
          </p:nvPr>
        </p:nvGraphicFramePr>
        <p:xfrm>
          <a:off x="776177" y="2020863"/>
          <a:ext cx="11132287" cy="43276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08878"/>
                <a:gridCol w="5623409"/>
              </a:tblGrid>
              <a:tr h="4327603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/>
                        </a:tabLs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для обозначения мягкости согласного звука, после шипящих в существительных 3 склонения, 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после шипящих в глаголах 2 лица, после шипящих в глаголах повелительного наклонения 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и после шипящих в наречиях (кроме УЖ, ЗАМУЖ, НЕВТЕРПЕЖ),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а также внутри слова (не после приставки) перед Е,Ё,И,Ю,Я, в том числе в иноязычных словах (медальон, почтальон и т.д.)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 u="sng">
                          <a:solidFill>
                            <a:srgbClr val="0070C0"/>
                          </a:solidFill>
                          <a:effectLst/>
                        </a:rPr>
                        <a:t>Примеры: </a:t>
                      </a: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конь, ночь, бережешь, отрежь, вскачь, воробьи, подьячий, вьюга.</a:t>
                      </a:r>
                      <a:b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для обозначения твердости согласной на конце приставки перед буквами Е,Ё,Ю,Я, 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а также в сложных словах с первой частью двух, трех, четырех перед Е,Ё,Ю,Я.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 u="sng">
                          <a:solidFill>
                            <a:srgbClr val="0070C0"/>
                          </a:solidFill>
                          <a:effectLst/>
                        </a:rPr>
                        <a:t>Примеры:</a:t>
                      </a: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 подъезд, съемка, адъютант, субъект, двухъярусный.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441414"/>
              </p:ext>
            </p:extLst>
          </p:nvPr>
        </p:nvGraphicFramePr>
        <p:xfrm>
          <a:off x="776175" y="1447009"/>
          <a:ext cx="11132289" cy="573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31927"/>
                <a:gridCol w="5600362"/>
              </a:tblGrid>
              <a:tr h="5738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Мягкий знак (Ь)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Твёрдый знак (Ъ)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454787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0066" y="0"/>
            <a:ext cx="8915399" cy="830847"/>
          </a:xfrm>
        </p:spPr>
        <p:txBody>
          <a:bodyPr/>
          <a:lstStyle/>
          <a:p>
            <a:pPr algn="ctr"/>
            <a:r>
              <a:rPr lang="ru-RU" b="1" smtClean="0">
                <a:solidFill>
                  <a:schemeClr val="tx1"/>
                </a:solidFill>
              </a:rPr>
              <a:t>Правописание приставок</a:t>
            </a:r>
            <a:endParaRPr lang="ru-RU" b="1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936428"/>
              </p:ext>
            </p:extLst>
          </p:nvPr>
        </p:nvGraphicFramePr>
        <p:xfrm>
          <a:off x="329606" y="960606"/>
          <a:ext cx="11695816" cy="57400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92878"/>
                <a:gridCol w="3751469"/>
                <a:gridCol w="3751469"/>
              </a:tblGrid>
              <a:tr h="3052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>
                          <a:effectLst/>
                        </a:rPr>
                        <a:t>Неизменяемые приставки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13" marR="8713" marT="8713" marB="87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>
                          <a:effectLst/>
                        </a:rPr>
                        <a:t>Приставки на -з, -с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13" marR="8713" marT="8713" marB="87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>
                          <a:effectLst/>
                        </a:rPr>
                        <a:t>ПРЕ и ПРИ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13" marR="8713" marT="8713" marB="8713" anchor="ctr"/>
                </a:tc>
              </a:tr>
              <a:tr h="5434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Неизменяемые приставки под, над, об, с, от, пере, про, пра, за, о, у, до, по, на, в, вы, пред, поза и др. пишутся всегда одинаково в любых словах.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13" marR="8713" marT="8713" marB="8713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>
                          <a:effectLst/>
                        </a:rPr>
                        <a:t>Написание приставок, оканчивающихся на ...З и ...С (без/бес, воз/вос, вз/вс, из/ис, низ/нис, раз/рас, через/черес и др.) зависит от глухости/звонкости последующего согласного: </a:t>
                      </a:r>
                      <a:endParaRPr lang="ru-RU" sz="1500" smtClean="0">
                        <a:effectLst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500" u="sng" smtClean="0">
                          <a:solidFill>
                            <a:srgbClr val="0070C0"/>
                          </a:solidFill>
                          <a:effectLst/>
                        </a:rPr>
                        <a:t>если </a:t>
                      </a:r>
                      <a:r>
                        <a:rPr lang="ru-RU" sz="1500" u="sng">
                          <a:solidFill>
                            <a:srgbClr val="0070C0"/>
                          </a:solidFill>
                          <a:effectLst/>
                        </a:rPr>
                        <a:t>после приставки следует звонкий звук, пишем З</a:t>
                      </a:r>
                      <a:r>
                        <a:rPr lang="ru-RU" sz="1500" u="sng" smtClean="0">
                          <a:solidFill>
                            <a:srgbClr val="0070C0"/>
                          </a:solidFill>
                          <a:effectLst/>
                        </a:rPr>
                        <a:t>,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500" u="sng">
                          <a:solidFill>
                            <a:srgbClr val="0070C0"/>
                          </a:solidFill>
                          <a:effectLst/>
                        </a:rPr>
                        <a:t> если глухой – пишем С.</a:t>
                      </a:r>
                      <a:endParaRPr lang="ru-RU" sz="1500" u="sng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13" marR="8713" marT="8713" marB="8713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>
                          <a:effectLst/>
                        </a:rPr>
                        <a:t>Написание приставок ПРЕ/ПРИ зависит от значения.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 u="sng">
                          <a:solidFill>
                            <a:srgbClr val="0070C0"/>
                          </a:solidFill>
                          <a:effectLst/>
                        </a:rPr>
                        <a:t>ПРЕ пишется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500">
                          <a:effectLst/>
                        </a:rPr>
                        <a:t>в значении «Очень» (премудрый)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500">
                          <a:effectLst/>
                        </a:rPr>
                        <a:t>в значении приставки «ПЕРЕ» (пресечь)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 u="sng">
                          <a:solidFill>
                            <a:srgbClr val="0070C0"/>
                          </a:solidFill>
                          <a:effectLst/>
                        </a:rPr>
                        <a:t>ПРИ пишется в значении: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500">
                          <a:effectLst/>
                        </a:rPr>
                        <a:t>приближение, присоединение, прибавление (пришить, прибавить)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500">
                          <a:effectLst/>
                        </a:rPr>
                        <a:t>неполнота действия (приоткрыть)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/>
                        </a:tabLst>
                      </a:pPr>
                      <a:r>
                        <a:rPr lang="ru-RU" sz="1500">
                          <a:effectLst/>
                        </a:rPr>
                        <a:t>близость (пригородный) и др.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 u="sng">
                          <a:solidFill>
                            <a:srgbClr val="0070C0"/>
                          </a:solidFill>
                          <a:effectLst/>
                        </a:rPr>
                        <a:t>Слова с ПРЕ/ПРИ, которые надо запомнить:</a:t>
                      </a:r>
                      <a:r>
                        <a:rPr lang="ru-RU" sz="1500">
                          <a:effectLst/>
                        </a:rPr>
                        <a:t> приоритет, преамбула, президент, премьера, прерогатива, претендент и др.</a:t>
                      </a:r>
                      <a:br>
                        <a:rPr lang="ru-RU" sz="1500">
                          <a:effectLst/>
                        </a:rPr>
                      </a:b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13" marR="8713" marT="8713" marB="8713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30350" y="3830643"/>
            <a:ext cx="2279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rgbClr val="31708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450803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405" y="159488"/>
            <a:ext cx="11408735" cy="979701"/>
          </a:xfrm>
        </p:spPr>
        <p:txBody>
          <a:bodyPr>
            <a:noAutofit/>
          </a:bodyPr>
          <a:lstStyle/>
          <a:p>
            <a:pPr algn="ctr"/>
            <a:r>
              <a:rPr lang="ru-RU" sz="3200" b="1"/>
              <a:t>Правописание суффиксов различных частей речи (кроме -Н-/-НН-)</a:t>
            </a: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2111" y="1139189"/>
            <a:ext cx="10866475" cy="5623118"/>
          </a:xfrm>
        </p:spPr>
        <p:txBody>
          <a:bodyPr>
            <a:normAutofit fontScale="55000" lnSpcReduction="200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900" b="1" u="sng">
                <a:solidFill>
                  <a:schemeClr val="tx1"/>
                </a:solidFill>
              </a:rPr>
              <a:t>ПРАВОПИСАНИЕ СУФФИКСОВ </a:t>
            </a:r>
            <a:r>
              <a:rPr lang="ru-RU" sz="2900" b="1" u="sng" smtClean="0">
                <a:solidFill>
                  <a:schemeClr val="tx1"/>
                </a:solidFill>
              </a:rPr>
              <a:t>СУЩЕСТВИТЕЛЬНЫХ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900" b="1" smtClean="0">
                <a:solidFill>
                  <a:schemeClr val="tx1"/>
                </a:solidFill>
              </a:rPr>
              <a:t>ЕК/ИК</a:t>
            </a:r>
            <a:r>
              <a:rPr lang="ru-RU" sz="2900" smtClean="0">
                <a:solidFill>
                  <a:schemeClr val="tx1"/>
                </a:solidFill>
              </a:rPr>
              <a:t>(</a:t>
            </a:r>
            <a:r>
              <a:rPr lang="ru-RU" sz="2900" b="1" smtClean="0">
                <a:solidFill>
                  <a:schemeClr val="tx1"/>
                </a:solidFill>
              </a:rPr>
              <a:t>ЕК</a:t>
            </a:r>
            <a:r>
              <a:rPr lang="ru-RU" sz="2900">
                <a:solidFill>
                  <a:schemeClr val="tx1"/>
                </a:solidFill>
              </a:rPr>
              <a:t> пишется в существительных, если при изменении по падежам </a:t>
            </a:r>
            <a:r>
              <a:rPr lang="ru-RU" sz="2900" b="1">
                <a:solidFill>
                  <a:schemeClr val="tx1"/>
                </a:solidFill>
              </a:rPr>
              <a:t>Е</a:t>
            </a:r>
            <a:r>
              <a:rPr lang="ru-RU" sz="2900">
                <a:solidFill>
                  <a:schemeClr val="tx1"/>
                </a:solidFill>
              </a:rPr>
              <a:t> выпадает: горшочек- горшочка, </a:t>
            </a:r>
            <a:r>
              <a:rPr lang="ru-RU" sz="2900" b="1">
                <a:solidFill>
                  <a:schemeClr val="tx1"/>
                </a:solidFill>
              </a:rPr>
              <a:t>ИК</a:t>
            </a:r>
            <a:r>
              <a:rPr lang="ru-RU" sz="2900">
                <a:solidFill>
                  <a:schemeClr val="tx1"/>
                </a:solidFill>
              </a:rPr>
              <a:t> – если при изменении по падежам гласная сохраняется: ключик – </a:t>
            </a:r>
            <a:r>
              <a:rPr lang="ru-RU" sz="2900" smtClean="0">
                <a:solidFill>
                  <a:schemeClr val="tx1"/>
                </a:solidFill>
              </a:rPr>
              <a:t>ключика)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900" b="1" smtClean="0">
                <a:solidFill>
                  <a:schemeClr val="tx1"/>
                </a:solidFill>
              </a:rPr>
              <a:t>ИНК/ЕНК</a:t>
            </a:r>
            <a:r>
              <a:rPr lang="ru-RU" sz="2900">
                <a:solidFill>
                  <a:schemeClr val="tx1"/>
                </a:solidFill>
              </a:rPr>
              <a:t> (</a:t>
            </a:r>
            <a:r>
              <a:rPr lang="ru-RU" sz="2900" b="1">
                <a:solidFill>
                  <a:schemeClr val="tx1"/>
                </a:solidFill>
              </a:rPr>
              <a:t>ИНК </a:t>
            </a:r>
            <a:r>
              <a:rPr lang="ru-RU" sz="2900">
                <a:solidFill>
                  <a:schemeClr val="tx1"/>
                </a:solidFill>
              </a:rPr>
              <a:t>пишется в существительных, образованных от сущ. на </a:t>
            </a:r>
            <a:r>
              <a:rPr lang="ru-RU" sz="2900" b="1">
                <a:solidFill>
                  <a:schemeClr val="tx1"/>
                </a:solidFill>
              </a:rPr>
              <a:t>-ИНА</a:t>
            </a:r>
            <a:r>
              <a:rPr lang="ru-RU" sz="2900">
                <a:solidFill>
                  <a:schemeClr val="tx1"/>
                </a:solidFill>
              </a:rPr>
              <a:t>: горошинка – горошина</a:t>
            </a:r>
            <a:r>
              <a:rPr lang="ru-RU" sz="2900" smtClean="0">
                <a:solidFill>
                  <a:schemeClr val="tx1"/>
                </a:solidFill>
              </a:rPr>
              <a:t>, </a:t>
            </a:r>
            <a:r>
              <a:rPr lang="ru-RU" sz="2900" b="1" smtClean="0">
                <a:solidFill>
                  <a:schemeClr val="tx1"/>
                </a:solidFill>
              </a:rPr>
              <a:t>ЕНК-</a:t>
            </a:r>
            <a:r>
              <a:rPr lang="ru-RU" sz="2900">
                <a:solidFill>
                  <a:schemeClr val="tx1"/>
                </a:solidFill>
              </a:rPr>
              <a:t> в существительных, образованных от сущ., заканчивающихся на -НА, -НЯ (башенка – </a:t>
            </a:r>
            <a:r>
              <a:rPr lang="ru-RU" sz="2900" smtClean="0">
                <a:solidFill>
                  <a:schemeClr val="tx1"/>
                </a:solidFill>
              </a:rPr>
              <a:t>башня)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900" b="1" smtClean="0">
                <a:solidFill>
                  <a:schemeClr val="tx1"/>
                </a:solidFill>
              </a:rPr>
              <a:t>ЕЦ/ИЦ</a:t>
            </a:r>
            <a:r>
              <a:rPr lang="ru-RU" sz="2900">
                <a:solidFill>
                  <a:schemeClr val="tx1"/>
                </a:solidFill>
              </a:rPr>
              <a:t> (</a:t>
            </a:r>
            <a:r>
              <a:rPr lang="ru-RU" sz="2900" b="1">
                <a:solidFill>
                  <a:schemeClr val="tx1"/>
                </a:solidFill>
              </a:rPr>
              <a:t>ЕЦ</a:t>
            </a:r>
            <a:r>
              <a:rPr lang="ru-RU" sz="2900">
                <a:solidFill>
                  <a:schemeClr val="tx1"/>
                </a:solidFill>
              </a:rPr>
              <a:t> пишется в сущ. мужского рода и в существительных среднего рода с ударением на гласную после суффикса: боец, пальтецО. </a:t>
            </a:r>
            <a:r>
              <a:rPr lang="ru-RU" sz="2900" b="1">
                <a:solidFill>
                  <a:schemeClr val="tx1"/>
                </a:solidFill>
              </a:rPr>
              <a:t>ИЦ</a:t>
            </a:r>
            <a:r>
              <a:rPr lang="ru-RU" sz="2900">
                <a:solidFill>
                  <a:schemeClr val="tx1"/>
                </a:solidFill>
              </a:rPr>
              <a:t> пишется в существительных ж.р. и в сущ. ср.р с ударением на гласную перед суффиксом: гусеница, </a:t>
            </a:r>
            <a:r>
              <a:rPr lang="ru-RU" sz="2900" smtClean="0">
                <a:solidFill>
                  <a:schemeClr val="tx1"/>
                </a:solidFill>
              </a:rPr>
              <a:t>платьице)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900" b="1" u="sng" smtClean="0">
                <a:solidFill>
                  <a:schemeClr val="tx1"/>
                </a:solidFill>
              </a:rPr>
              <a:t>ПРАВОПИСАНИЕ </a:t>
            </a:r>
            <a:r>
              <a:rPr lang="ru-RU" sz="2900" b="1" u="sng">
                <a:solidFill>
                  <a:schemeClr val="tx1"/>
                </a:solidFill>
              </a:rPr>
              <a:t>СУФФИКСОВ </a:t>
            </a:r>
            <a:r>
              <a:rPr lang="ru-RU" sz="2900" b="1" u="sng" smtClean="0">
                <a:solidFill>
                  <a:schemeClr val="tx1"/>
                </a:solidFill>
              </a:rPr>
              <a:t>ПРИЛАГАТЕЛЬНЫХ</a:t>
            </a:r>
            <a:endParaRPr lang="ru-RU" sz="2900" b="1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900" b="1" smtClean="0">
                <a:solidFill>
                  <a:schemeClr val="tx1"/>
                </a:solidFill>
              </a:rPr>
              <a:t>ИВ/ЕВ</a:t>
            </a:r>
            <a:r>
              <a:rPr lang="ru-RU" sz="2900" b="1">
                <a:solidFill>
                  <a:schemeClr val="tx1"/>
                </a:solidFill>
              </a:rPr>
              <a:t>: ИВ</a:t>
            </a:r>
            <a:r>
              <a:rPr lang="ru-RU" sz="2900">
                <a:solidFill>
                  <a:schemeClr val="tx1"/>
                </a:solidFill>
              </a:rPr>
              <a:t> пишется под ударением, без ударения –</a:t>
            </a:r>
            <a:r>
              <a:rPr lang="ru-RU" sz="2900" b="1">
                <a:solidFill>
                  <a:schemeClr val="tx1"/>
                </a:solidFill>
              </a:rPr>
              <a:t>ЕВ</a:t>
            </a:r>
            <a:r>
              <a:rPr lang="ru-RU" sz="2900">
                <a:solidFill>
                  <a:schemeClr val="tx1"/>
                </a:solidFill>
              </a:rPr>
              <a:t> (красИвый, </a:t>
            </a:r>
            <a:r>
              <a:rPr lang="ru-RU" sz="2900" smtClean="0">
                <a:solidFill>
                  <a:schemeClr val="tx1"/>
                </a:solidFill>
              </a:rPr>
              <a:t>форелевый)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900" b="1" smtClean="0">
                <a:solidFill>
                  <a:schemeClr val="tx1"/>
                </a:solidFill>
              </a:rPr>
              <a:t>ЧИВ/ЛИВ</a:t>
            </a:r>
            <a:r>
              <a:rPr lang="ru-RU" sz="2900">
                <a:solidFill>
                  <a:schemeClr val="tx1"/>
                </a:solidFill>
              </a:rPr>
              <a:t> всегда пишется одинаково с </a:t>
            </a:r>
            <a:r>
              <a:rPr lang="ru-RU" sz="2900" b="1" smtClean="0">
                <a:solidFill>
                  <a:schemeClr val="tx1"/>
                </a:solidFill>
              </a:rPr>
              <a:t>И.</a:t>
            </a:r>
            <a:endParaRPr lang="ru-RU" sz="290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900" b="1" smtClean="0">
                <a:solidFill>
                  <a:schemeClr val="tx1"/>
                </a:solidFill>
              </a:rPr>
              <a:t>К/СК</a:t>
            </a:r>
            <a:r>
              <a:rPr lang="ru-RU" sz="2900">
                <a:solidFill>
                  <a:schemeClr val="tx1"/>
                </a:solidFill>
              </a:rPr>
              <a:t> (если прилагательное образовано от сущ. с основой на </a:t>
            </a:r>
            <a:r>
              <a:rPr lang="ru-RU" sz="2900" b="1">
                <a:solidFill>
                  <a:schemeClr val="tx1"/>
                </a:solidFill>
              </a:rPr>
              <a:t>К,Ц,Ч</a:t>
            </a:r>
            <a:r>
              <a:rPr lang="ru-RU" sz="2900">
                <a:solidFill>
                  <a:schemeClr val="tx1"/>
                </a:solidFill>
              </a:rPr>
              <a:t> или имеет краткую форму, то пишем суффикс </a:t>
            </a:r>
            <a:r>
              <a:rPr lang="ru-RU" sz="2900" b="1">
                <a:solidFill>
                  <a:schemeClr val="tx1"/>
                </a:solidFill>
              </a:rPr>
              <a:t>К</a:t>
            </a:r>
            <a:r>
              <a:rPr lang="ru-RU" sz="2900">
                <a:solidFill>
                  <a:schemeClr val="tx1"/>
                </a:solidFill>
              </a:rPr>
              <a:t>, в остальных случаях пишем – </a:t>
            </a:r>
            <a:r>
              <a:rPr lang="ru-RU" sz="2900" b="1">
                <a:solidFill>
                  <a:schemeClr val="tx1"/>
                </a:solidFill>
              </a:rPr>
              <a:t>СК</a:t>
            </a:r>
            <a:r>
              <a:rPr lang="ru-RU" sz="2900">
                <a:solidFill>
                  <a:schemeClr val="tx1"/>
                </a:solidFill>
              </a:rPr>
              <a:t>) (немецкий – немец, флотский – флот)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900" b="1">
                <a:solidFill>
                  <a:schemeClr val="tx1"/>
                </a:solidFill>
              </a:rPr>
              <a:t>ПРАВОПИСАНИЕ СУФФИКСОВ ГЛАГОЛОВ ОВА/ЕВА, ЫВА/ИВА</a:t>
            </a:r>
            <a:r>
              <a:rPr lang="ru-RU" sz="2900">
                <a:solidFill>
                  <a:schemeClr val="tx1"/>
                </a:solidFill>
              </a:rPr>
              <a:t>:</a:t>
            </a:r>
            <a:br>
              <a:rPr lang="ru-RU" sz="2900">
                <a:solidFill>
                  <a:schemeClr val="tx1"/>
                </a:solidFill>
              </a:rPr>
            </a:br>
            <a:r>
              <a:rPr lang="ru-RU" sz="2900" b="1">
                <a:solidFill>
                  <a:schemeClr val="tx1"/>
                </a:solidFill>
              </a:rPr>
              <a:t>ОВА/ЕВА </a:t>
            </a:r>
            <a:r>
              <a:rPr lang="ru-RU" sz="2900">
                <a:solidFill>
                  <a:schemeClr val="tx1"/>
                </a:solidFill>
              </a:rPr>
              <a:t>пишется в глаголах, форма 1 лица ед.ч. этого глагола заканчивается на -УЮ/ЮЮ,</a:t>
            </a:r>
            <a:br>
              <a:rPr lang="ru-RU" sz="2900">
                <a:solidFill>
                  <a:schemeClr val="tx1"/>
                </a:solidFill>
              </a:rPr>
            </a:br>
            <a:r>
              <a:rPr lang="ru-RU" sz="2900" b="1">
                <a:solidFill>
                  <a:schemeClr val="tx1"/>
                </a:solidFill>
              </a:rPr>
              <a:t>ЫВА/ИВА</a:t>
            </a:r>
            <a:r>
              <a:rPr lang="ru-RU" sz="2900">
                <a:solidFill>
                  <a:schemeClr val="tx1"/>
                </a:solidFill>
              </a:rPr>
              <a:t> пишется, если в форме 1 лица ед.ч. ничего не меняется: ЫВА/ИВА сохраняется.</a:t>
            </a:r>
            <a:br>
              <a:rPr lang="ru-RU" sz="2900">
                <a:solidFill>
                  <a:schemeClr val="tx1"/>
                </a:solidFill>
              </a:rPr>
            </a:br>
            <a:r>
              <a:rPr lang="ru-RU" sz="2900">
                <a:solidFill>
                  <a:schemeClr val="tx1"/>
                </a:solidFill>
              </a:rPr>
              <a:t>Примеры: заведовать – заведую, отчитывать – </a:t>
            </a:r>
            <a:r>
              <a:rPr lang="ru-RU" sz="2900" smtClean="0">
                <a:solidFill>
                  <a:schemeClr val="tx1"/>
                </a:solidFill>
              </a:rPr>
              <a:t>отчитываю.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900" b="1" smtClean="0">
                <a:solidFill>
                  <a:schemeClr val="tx1"/>
                </a:solidFill>
              </a:rPr>
              <a:t>ПРАВОПИСАНИЕ </a:t>
            </a:r>
            <a:r>
              <a:rPr lang="ru-RU" sz="2900" b="1">
                <a:solidFill>
                  <a:schemeClr val="tx1"/>
                </a:solidFill>
              </a:rPr>
              <a:t>СУФФИКСОВ НАРЕЧИЙ</a:t>
            </a:r>
            <a:br>
              <a:rPr lang="ru-RU" sz="2900" b="1">
                <a:solidFill>
                  <a:schemeClr val="tx1"/>
                </a:solidFill>
              </a:rPr>
            </a:br>
            <a:r>
              <a:rPr lang="ru-RU" sz="2900">
                <a:solidFill>
                  <a:schemeClr val="tx1"/>
                </a:solidFill>
              </a:rPr>
              <a:t>Суффикс </a:t>
            </a:r>
            <a:r>
              <a:rPr lang="ru-RU" sz="2900" b="1">
                <a:solidFill>
                  <a:schemeClr val="tx1"/>
                </a:solidFill>
              </a:rPr>
              <a:t>А</a:t>
            </a:r>
            <a:r>
              <a:rPr lang="ru-RU" sz="2900">
                <a:solidFill>
                  <a:schemeClr val="tx1"/>
                </a:solidFill>
              </a:rPr>
              <a:t> пишется, если в наречии приставка </a:t>
            </a:r>
            <a:r>
              <a:rPr lang="ru-RU" sz="2900" b="1">
                <a:solidFill>
                  <a:schemeClr val="tx1"/>
                </a:solidFill>
              </a:rPr>
              <a:t>ИЗ/ДО/С</a:t>
            </a:r>
            <a:r>
              <a:rPr lang="ru-RU" sz="2900">
                <a:solidFill>
                  <a:schemeClr val="tx1"/>
                </a:solidFill>
              </a:rPr>
              <a:t> (издавна)</a:t>
            </a:r>
            <a:br>
              <a:rPr lang="ru-RU" sz="2900">
                <a:solidFill>
                  <a:schemeClr val="tx1"/>
                </a:solidFill>
              </a:rPr>
            </a:br>
            <a:r>
              <a:rPr lang="ru-RU" sz="2900">
                <a:solidFill>
                  <a:schemeClr val="tx1"/>
                </a:solidFill>
              </a:rPr>
              <a:t>Суффикс </a:t>
            </a:r>
            <a:r>
              <a:rPr lang="ru-RU" sz="2900" b="1">
                <a:solidFill>
                  <a:schemeClr val="tx1"/>
                </a:solidFill>
              </a:rPr>
              <a:t>О</a:t>
            </a:r>
            <a:r>
              <a:rPr lang="ru-RU" sz="2900">
                <a:solidFill>
                  <a:schemeClr val="tx1"/>
                </a:solidFill>
              </a:rPr>
              <a:t> пишется, если в наречии приставки </a:t>
            </a:r>
            <a:r>
              <a:rPr lang="ru-RU" sz="2900" b="1">
                <a:solidFill>
                  <a:schemeClr val="tx1"/>
                </a:solidFill>
              </a:rPr>
              <a:t>В/НА/ЗА</a:t>
            </a:r>
            <a:r>
              <a:rPr lang="ru-RU" sz="2900">
                <a:solidFill>
                  <a:schemeClr val="tx1"/>
                </a:solidFill>
              </a:rPr>
              <a:t> (влево)</a:t>
            </a:r>
          </a:p>
          <a:p>
            <a:endParaRPr lang="ru-RU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174236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Wisp</Template>
  <Company/>
  <PresentationFormat>Широкоэкранный</PresentationFormat>
  <Paragraphs>137</Paragraphs>
  <Slides>36</Slides>
  <Notes>0</Notes>
  <TotalTime>283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baseType="lpstr" size="37">
      <vt:lpstr>Легкий дым</vt:lpstr>
      <vt:lpstr>Подготовка к ОГЭ-2025 по русскому языку</vt:lpstr>
      <vt:lpstr>Задание 7 ОГЭ по русскому языку. Орфографический анализ (вставьте пропущенные буквы)</vt:lpstr>
      <vt:lpstr>Формулировка задания 7 ОГЭ </vt:lpstr>
      <vt:lpstr>Формулировка задания 7 ОГЭ </vt:lpstr>
      <vt:lpstr>Орфографические правила для задания 7 ОГЭ по русскому языку. </vt:lpstr>
      <vt:lpstr>Употребление гласных букв О/Е (Ё)после шипящих и Ц </vt:lpstr>
      <vt:lpstr>Правописание мягкого и твердого знаков</vt:lpstr>
      <vt:lpstr>Правописание приставок</vt:lpstr>
      <vt:lpstr>Правописание суффиксов различных частей речи (кроме -Н-/-НН-)</vt:lpstr>
      <vt:lpstr>Правописание -Н- и -НН- в различных частях речи</vt:lpstr>
      <vt:lpstr>Правописание -Н- и -НН- в различных частях речи</vt:lpstr>
      <vt:lpstr>Правописание личных окончаний глаголов и суффиксов причастий</vt:lpstr>
      <vt:lpstr>Правописание НЕ с разными частями речи</vt:lpstr>
      <vt:lpstr>Слитное, дефисное, раздельное написание слов различных частей речи  </vt:lpstr>
      <vt:lpstr>Слитное, дефисное, раздельное написание слов различных частей речи </vt:lpstr>
      <vt:lpstr>Практика. Метод дятла.</vt:lpstr>
      <vt:lpstr>Задание 7.1</vt:lpstr>
      <vt:lpstr>Задание 7.1</vt:lpstr>
      <vt:lpstr>Задание 7.2</vt:lpstr>
      <vt:lpstr>Задание 7.2</vt:lpstr>
      <vt:lpstr>Задание 7.3</vt:lpstr>
      <vt:lpstr>Задание 7.3</vt:lpstr>
      <vt:lpstr>Задание 7.4</vt:lpstr>
      <vt:lpstr>Задание 7.4</vt:lpstr>
      <vt:lpstr>Задание 7.5</vt:lpstr>
      <vt:lpstr>Задание 7.5</vt:lpstr>
      <vt:lpstr>Задание 7.6</vt:lpstr>
      <vt:lpstr>Задание 7.6</vt:lpstr>
      <vt:lpstr>Задание 7.7</vt:lpstr>
      <vt:lpstr>Задание 7.7</vt:lpstr>
      <vt:lpstr>Задание 7.8</vt:lpstr>
      <vt:lpstr>Задание 7.8</vt:lpstr>
      <vt:lpstr>Задание 7.9</vt:lpstr>
      <vt:lpstr>Задание 7.10</vt:lpstr>
      <vt:lpstr>Задание 7.10</vt:lpstr>
      <vt:lpstr>Работу выполнила учитель русского языка и литературы ГБПОУ «1-й МОК» г. Москвы Немцева Л.В.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Презентация PowerPoint</dc:title>
  <dc:creator>Admin</dc:creator>
  <cp:lastModifiedBy>Admin</cp:lastModifiedBy>
  <cp:revision>106</cp:revision>
  <dcterms:created xsi:type="dcterms:W3CDTF">2023-09-10T13:31:19Z</dcterms:created>
  <dcterms:modified xsi:type="dcterms:W3CDTF">2024-11-28T08:02:14Z</dcterms:modified>
</cp:coreProperties>
</file>