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93" r:id="rId4"/>
    <p:sldId id="257" r:id="rId5"/>
    <p:sldId id="294" r:id="rId6"/>
    <p:sldId id="261" r:id="rId7"/>
    <p:sldId id="302" r:id="rId8"/>
    <p:sldId id="303" r:id="rId9"/>
    <p:sldId id="306" r:id="rId10"/>
    <p:sldId id="300" r:id="rId11"/>
    <p:sldId id="304" r:id="rId12"/>
    <p:sldId id="307" r:id="rId13"/>
    <p:sldId id="299" r:id="rId14"/>
    <p:sldId id="308" r:id="rId15"/>
    <p:sldId id="305" r:id="rId16"/>
    <p:sldId id="296" r:id="rId17"/>
    <p:sldId id="309" r:id="rId18"/>
    <p:sldId id="285" r:id="rId19"/>
    <p:sldId id="268" r:id="rId20"/>
    <p:sldId id="310" r:id="rId21"/>
    <p:sldId id="284" r:id="rId22"/>
    <p:sldId id="311" r:id="rId23"/>
    <p:sldId id="274" r:id="rId24"/>
    <p:sldId id="312" r:id="rId25"/>
    <p:sldId id="289" r:id="rId26"/>
    <p:sldId id="313" r:id="rId27"/>
    <p:sldId id="277" r:id="rId28"/>
    <p:sldId id="314" r:id="rId29"/>
    <p:sldId id="290" r:id="rId30"/>
    <p:sldId id="315" r:id="rId31"/>
    <p:sldId id="291" r:id="rId32"/>
    <p:sldId id="317" r:id="rId33"/>
    <p:sldId id="316" r:id="rId34"/>
    <p:sldId id="318" r:id="rId35"/>
    <p:sldId id="319" r:id="rId36"/>
    <p:sldId id="320" r:id="rId37"/>
    <p:sldId id="292" r:id="rId38"/>
    <p:sldId id="321" r:id="rId39"/>
    <p:sldId id="275" r:id="rId40"/>
  </p:sldIdLst>
  <p:sldSz cx="12192000" cy="6858000"/>
  <p:notesSz cx="6858000" cy="9144000"/>
  <p:custDataLst>
    <p:tags r:id="rId4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90" d="100"/>
          <a:sy n="90" d="100"/>
        </p:scale>
        <p:origin x="6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" Type="http://schemas.openxmlformats.org/officeDocument/2006/relationships/slide" Target="slides/slide3.xml" /><Relationship Id="rId40" Type="http://schemas.openxmlformats.org/officeDocument/2006/relationships/slide" Target="slides/slide39.xml" /><Relationship Id="rId41" Type="http://schemas.openxmlformats.org/officeDocument/2006/relationships/tags" Target="tags/tag1.xml" /><Relationship Id="rId42" Type="http://schemas.openxmlformats.org/officeDocument/2006/relationships/presProps" Target="presProps.xml" /><Relationship Id="rId43" Type="http://schemas.openxmlformats.org/officeDocument/2006/relationships/viewProps" Target="viewProps.xml" /><Relationship Id="rId44" Type="http://schemas.openxmlformats.org/officeDocument/2006/relationships/theme" Target="theme/theme1.xml" /><Relationship Id="rId45" Type="http://schemas.openxmlformats.org/officeDocument/2006/relationships/tableStyles" Target="tableStyles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rect l="0" t="0" r="r" b="b"/>
              <a:pathLst>
                <a:path w="140" h="503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rect l="0" t="0" r="r" b="b"/>
              <a:pathLst>
                <a:path w="41" h="22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rect l="0" t="0" r="r" b="b"/>
              <a:pathLst>
                <a:path w="90" h="206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rect l="0" t="0" r="r" b="b"/>
              <a:pathLst>
                <a:path w="25" h="52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rect l="0" t="0" r="r" b="b"/>
              <a:pathLst>
                <a:path w="28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rect l="0" t="0" r="r" b="b"/>
              <a:pathLst>
                <a:path w="44" h="11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t>6/17/2024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/>
  <p:timing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hyperlink" Target="https://rustutors.ru/oge/teoryoge/1995-leksicheskij-analiz-zadanie-8-ogje-po-russkomu-jazyku-2020.html#hmenu-9" TargetMode="External" /><Relationship Id="rId11" Type="http://schemas.openxmlformats.org/officeDocument/2006/relationships/hyperlink" Target="https://rustutors.ru/oge/teoryoge/1995-leksicheskij-analiz-zadanie-8-ogje-po-russkomu-jazyku-2020.html#hmenu-10" TargetMode="External" /><Relationship Id="rId12" Type="http://schemas.openxmlformats.org/officeDocument/2006/relationships/hyperlink" Target="https://rustutors.ru/oge/teoryoge/1995-leksicheskij-analiz-zadanie-8-ogje-po-russkomu-jazyku-2020.html#hmenu-11" TargetMode="External" /><Relationship Id="rId13" Type="http://schemas.openxmlformats.org/officeDocument/2006/relationships/hyperlink" Target="https://rustutors.ru/oge/teoryoge/1995-leksicheskij-analiz-zadanie-8-ogje-po-russkomu-jazyku-2020.html#hmenu-12" TargetMode="External" /><Relationship Id="rId14" Type="http://schemas.openxmlformats.org/officeDocument/2006/relationships/hyperlink" Target="https://rustutors.ru/oge/teoryoge/1995-leksicheskij-analiz-zadanie-8-ogje-po-russkomu-jazyku-2020.html#hmenu-13" TargetMode="External" /><Relationship Id="rId15" Type="http://schemas.openxmlformats.org/officeDocument/2006/relationships/hyperlink" Target="https://rustutors.ru/oge/teoryoge/1995-leksicheskij-analiz-zadanie-8-ogje-po-russkomu-jazyku-2020.html#hmenu-14" TargetMode="External" /><Relationship Id="rId16" Type="http://schemas.openxmlformats.org/officeDocument/2006/relationships/hyperlink" Target="https://rustutors.ru/oge/teoryoge/1995-leksicheskij-analiz-zadanie-8-ogje-po-russkomu-jazyku-2020.html#hmenu-15" TargetMode="External" /><Relationship Id="rId17" Type="http://schemas.openxmlformats.org/officeDocument/2006/relationships/hyperlink" Target="https://rustutors.ru/oge/teoryoge/1995-leksicheskij-analiz-zadanie-8-ogje-po-russkomu-jazyku-2020.html#hmenu-16" TargetMode="External" /><Relationship Id="rId18" Type="http://schemas.openxmlformats.org/officeDocument/2006/relationships/hyperlink" Target="https://rustutors.ru/oge/teoryoge/1995-leksicheskij-analiz-zadanie-8-ogje-po-russkomu-jazyku-2020.html#hmenu-17" TargetMode="External" /><Relationship Id="rId2" Type="http://schemas.openxmlformats.org/officeDocument/2006/relationships/hyperlink" Target="https://rustutors.ru/oge/teoryoge/1995-leksicheskij-analiz-zadanie-8-ogje-po-russkomu-jazyku-2020.html#hmenu-1" TargetMode="External" /><Relationship Id="rId3" Type="http://schemas.openxmlformats.org/officeDocument/2006/relationships/hyperlink" Target="https://rustutors.ru/oge/teoryoge/1995-leksicheskij-analiz-zadanie-8-ogje-po-russkomu-jazyku-2020.html#hmenu-2" TargetMode="External" /><Relationship Id="rId4" Type="http://schemas.openxmlformats.org/officeDocument/2006/relationships/hyperlink" Target="https://rustutors.ru/oge/teoryoge/1995-leksicheskij-analiz-zadanie-8-ogje-po-russkomu-jazyku-2020.html#hmenu-3" TargetMode="External" /><Relationship Id="rId5" Type="http://schemas.openxmlformats.org/officeDocument/2006/relationships/hyperlink" Target="https://rustutors.ru/oge/teoryoge/1995-leksicheskij-analiz-zadanie-8-ogje-po-russkomu-jazyku-2020.html#hmenu-4" TargetMode="External" /><Relationship Id="rId6" Type="http://schemas.openxmlformats.org/officeDocument/2006/relationships/hyperlink" Target="https://rustutors.ru/oge/teoryoge/1995-leksicheskij-analiz-zadanie-8-ogje-po-russkomu-jazyku-2020.html#hmenu-5" TargetMode="External" /><Relationship Id="rId7" Type="http://schemas.openxmlformats.org/officeDocument/2006/relationships/hyperlink" Target="https://rustutors.ru/oge/teoryoge/1995-leksicheskij-analiz-zadanie-8-ogje-po-russkomu-jazyku-2020.html#hmenu-6" TargetMode="External" /><Relationship Id="rId8" Type="http://schemas.openxmlformats.org/officeDocument/2006/relationships/hyperlink" Target="https://rustutors.ru/oge/teoryoge/1995-leksicheskij-analiz-zadanie-8-ogje-po-russkomu-jazyku-2020.html#hmenu-7" TargetMode="External" /><Relationship Id="rId9" Type="http://schemas.openxmlformats.org/officeDocument/2006/relationships/hyperlink" Target="https://rustutors.ru/oge/teoryoge/1995-leksicheskij-analiz-zadanie-8-ogje-po-russkomu-jazyku-2020.html#hmenu-8" TargetMode="Ex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hyperlink" Target="https://rustutors.ru/oge/teoryoge/1995-leksicheskij-analiz-zadanie-8-ogje-po-russkomu-jazyku-2020.html#hmenu-26" TargetMode="External" /><Relationship Id="rId11" Type="http://schemas.openxmlformats.org/officeDocument/2006/relationships/hyperlink" Target="https://rustutors.ru/oge/teoryoge/1995-leksicheskij-analiz-zadanie-8-ogje-po-russkomu-jazyku-2020.html#hmenu-27" TargetMode="External" /><Relationship Id="rId12" Type="http://schemas.openxmlformats.org/officeDocument/2006/relationships/hyperlink" Target="https://rustutors.ru/oge/teoryoge/1995-leksicheskij-analiz-zadanie-8-ogje-po-russkomu-jazyku-2020.html#hmenu-28" TargetMode="External" /><Relationship Id="rId13" Type="http://schemas.openxmlformats.org/officeDocument/2006/relationships/hyperlink" Target="https://rustutors.ru/oge/teoryoge/1995-leksicheskij-analiz-zadanie-8-ogje-po-russkomu-jazyku-2020.html#hmenu-29" TargetMode="External" /><Relationship Id="rId14" Type="http://schemas.openxmlformats.org/officeDocument/2006/relationships/hyperlink" Target="https://rustutors.ru/oge/teoryoge/1995-leksicheskij-analiz-zadanie-8-ogje-po-russkomu-jazyku-2020.html#hmenu-30" TargetMode="External" /><Relationship Id="rId15" Type="http://schemas.openxmlformats.org/officeDocument/2006/relationships/hyperlink" Target="https://rustutors.ru/oge/teoryoge/1995-leksicheskij-analiz-zadanie-8-ogje-po-russkomu-jazyku-2020.html#hmenu-31" TargetMode="External" /><Relationship Id="rId16" Type="http://schemas.openxmlformats.org/officeDocument/2006/relationships/hyperlink" Target="https://rustutors.ru/oge/teoryoge/1995-leksicheskij-analiz-zadanie-8-ogje-po-russkomu-jazyku-2020.html#hmenu-32" TargetMode="External" /><Relationship Id="rId17" Type="http://schemas.openxmlformats.org/officeDocument/2006/relationships/hyperlink" Target="https://rustutors.ru/oge/teoryoge/1995-leksicheskij-analiz-zadanie-8-ogje-po-russkomu-jazyku-2020.html#hmenu-33" TargetMode="External" /><Relationship Id="rId2" Type="http://schemas.openxmlformats.org/officeDocument/2006/relationships/hyperlink" Target="https://rustutors.ru/oge/teoryoge/1995-leksicheskij-analiz-zadanie-8-ogje-po-russkomu-jazyku-2020.html#hmenu-18" TargetMode="External" /><Relationship Id="rId3" Type="http://schemas.openxmlformats.org/officeDocument/2006/relationships/hyperlink" Target="https://rustutors.ru/oge/teoryoge/1995-leksicheskij-analiz-zadanie-8-ogje-po-russkomu-jazyku-2020.html#hmenu-19" TargetMode="External" /><Relationship Id="rId4" Type="http://schemas.openxmlformats.org/officeDocument/2006/relationships/hyperlink" Target="https://rustutors.ru/oge/teoryoge/1995-leksicheskij-analiz-zadanie-8-ogje-po-russkomu-jazyku-2020.html#hmenu-20" TargetMode="External" /><Relationship Id="rId5" Type="http://schemas.openxmlformats.org/officeDocument/2006/relationships/hyperlink" Target="https://rustutors.ru/oge/teoryoge/1995-leksicheskij-analiz-zadanie-8-ogje-po-russkomu-jazyku-2020.html#hmenu-21" TargetMode="External" /><Relationship Id="rId6" Type="http://schemas.openxmlformats.org/officeDocument/2006/relationships/hyperlink" Target="https://rustutors.ru/oge/teoryoge/1995-leksicheskij-analiz-zadanie-8-ogje-po-russkomu-jazyku-2020.html#hmenu-22" TargetMode="External" /><Relationship Id="rId7" Type="http://schemas.openxmlformats.org/officeDocument/2006/relationships/hyperlink" Target="https://rustutors.ru/oge/teoryoge/1995-leksicheskij-analiz-zadanie-8-ogje-po-russkomu-jazyku-2020.html#hmenu-23" TargetMode="External" /><Relationship Id="rId8" Type="http://schemas.openxmlformats.org/officeDocument/2006/relationships/hyperlink" Target="https://rustutors.ru/oge/teoryoge/1995-leksicheskij-analiz-zadanie-8-ogje-po-russkomu-jazyku-2020.html#hmenu-24" TargetMode="External" /><Relationship Id="rId9" Type="http://schemas.openxmlformats.org/officeDocument/2006/relationships/hyperlink" Target="https://rustutors.ru/oge/teoryoge/1995-leksicheskij-analiz-zadanie-8-ogje-po-russkomu-jazyku-2020.html#hmenu-25" TargetMode="Externa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86239" y="828675"/>
            <a:ext cx="7073308" cy="3456863"/>
          </a:xfrm>
        </p:spPr>
        <p:txBody>
          <a:bodyPr>
            <a:norm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</a:rPr>
              <a:t>Подготовка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к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ОГЭ-2025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по русскому языку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1417" y="5230260"/>
            <a:ext cx="4263840" cy="1126283"/>
          </a:xfrm>
        </p:spPr>
        <p:txBody>
          <a:bodyPr>
            <a:norm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Задание </a:t>
            </a:r>
            <a:r>
              <a:rPr lang="ru-RU" sz="3200" b="1" smtClean="0">
                <a:solidFill>
                  <a:srgbClr val="FF0000"/>
                </a:solidFill>
              </a:rPr>
              <a:t>8. </a:t>
            </a:r>
            <a:r>
              <a:rPr lang="ru-RU" sz="3200" b="1">
                <a:solidFill>
                  <a:srgbClr val="FF0000"/>
                </a:solidFill>
              </a:rPr>
              <a:t>Теория и практика.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6" y="508369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68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344" y="233915"/>
            <a:ext cx="11883656" cy="830847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Родительный падеж множественного числа существительных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60822"/>
              </p:ext>
            </p:extLst>
          </p:nvPr>
        </p:nvGraphicFramePr>
        <p:xfrm>
          <a:off x="191383" y="1148316"/>
          <a:ext cx="12000616" cy="5433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308"/>
                <a:gridCol w="6000308"/>
              </a:tblGrid>
              <a:tr h="41794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Название единиц измерения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5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-ОВ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НУЛЕВОЕ ОКОНЧАНИЕ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(при указании на количество)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79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(кило-, милли-, санти-) метров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(милли-, кило-) граммов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акров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гектаров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дюймов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5 бит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200 ватт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220 вольт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100 радиан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10 ампер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10 герц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7 ньютон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 карат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50 децибел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 аршин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437019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344" y="112669"/>
            <a:ext cx="11883656" cy="830847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Родительный падеж множественного числа существительных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415528"/>
              </p:ext>
            </p:extLst>
          </p:nvPr>
        </p:nvGraphicFramePr>
        <p:xfrm>
          <a:off x="191386" y="943516"/>
          <a:ext cx="12000614" cy="58704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307"/>
                <a:gridCol w="6000307"/>
              </a:tblGrid>
              <a:tr h="22239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Народы, национальности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3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-ОВ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НУЛЕВОЕ ОКОНЧАНИЕ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00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Абхазов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Аварцев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Венгров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Казаков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Казахов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Калмыков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Киргизов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Монголов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Поляков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Удмуртов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Узбеков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Хакасов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хакасов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Чехов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Эвенков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Эскимосов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Юкагиров и др.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Якутов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Англичан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Армян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Башкир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Болгар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Грузин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Лезгин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Осетин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Румын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Татар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Цыган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2239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ИСКЛЮЧЕНИЯ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Турок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Аборигенов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Бедуинов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Эвенов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289218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344" y="233915"/>
            <a:ext cx="11883656" cy="830847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Родительный падеж множественного числа существительных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0992" y="1064762"/>
            <a:ext cx="11681639" cy="5571460"/>
          </a:xfrm>
        </p:spPr>
        <p:txBody>
          <a:bodyPr>
            <a:normAutofit/>
          </a:bodyPr>
          <a:lstStyle/>
          <a:p>
            <a:endParaRPr lang="ru-RU" sz="2800" smtClean="0"/>
          </a:p>
          <a:p>
            <a:endParaRPr lang="ru-RU" sz="2800"/>
          </a:p>
          <a:p>
            <a:endParaRPr lang="ru-RU" sz="2800" smtClean="0"/>
          </a:p>
          <a:p>
            <a:endParaRPr lang="ru-RU" sz="2800"/>
          </a:p>
          <a:p>
            <a:endParaRPr lang="ru-RU" sz="2800" smtClean="0"/>
          </a:p>
          <a:p>
            <a:endParaRPr lang="ru-RU" sz="2800"/>
          </a:p>
          <a:p>
            <a:endParaRPr lang="ru-RU" sz="280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smtClean="0">
                <a:solidFill>
                  <a:schemeClr val="tx1"/>
                </a:solidFill>
              </a:rPr>
              <a:t>Названия </a:t>
            </a:r>
            <a:r>
              <a:rPr lang="ru-RU" sz="2400">
                <a:solidFill>
                  <a:schemeClr val="tx1"/>
                </a:solidFill>
              </a:rPr>
              <a:t>военных в современном русском языке, как правило, имеют вариативное окончание, за исключением: </a:t>
            </a:r>
            <a:r>
              <a:rPr lang="ru-RU" sz="2400" b="1" i="1">
                <a:solidFill>
                  <a:schemeClr val="tx1"/>
                </a:solidFill>
              </a:rPr>
              <a:t>партизан, солдат, минёров, сапёров</a:t>
            </a:r>
            <a:r>
              <a:rPr lang="ru-RU" sz="240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656257"/>
              </p:ext>
            </p:extLst>
          </p:nvPr>
        </p:nvGraphicFramePr>
        <p:xfrm>
          <a:off x="531627" y="1244010"/>
          <a:ext cx="11429999" cy="3632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04366"/>
                <a:gridCol w="5725633"/>
              </a:tblGrid>
              <a:tr h="69748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Овощи, фрукты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-ОВ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НУЛЕВОЕ ОКОНЧАНИЕ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679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абрикосов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ананасов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апельсинов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арбузов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бананов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лимонов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мандаринов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помидоров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томатов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яблок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груш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слив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дынь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86005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830847"/>
          </a:xfrm>
        </p:spPr>
        <p:txBody>
          <a:bodyPr>
            <a:normAutofit/>
          </a:bodyPr>
          <a:lstStyle/>
          <a:p>
            <a:pPr algn="ctr"/>
            <a:r>
              <a:rPr lang="ru-RU" sz="3200" b="1" smtClean="0"/>
              <a:t>Склонение числительных</a:t>
            </a:r>
            <a:endParaRPr lang="ru-RU" sz="3200" b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563208"/>
              </p:ext>
            </p:extLst>
          </p:nvPr>
        </p:nvGraphicFramePr>
        <p:xfrm>
          <a:off x="276448" y="1148317"/>
          <a:ext cx="11780875" cy="49441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6175"/>
                <a:gridCol w="2356175"/>
                <a:gridCol w="2356175"/>
                <a:gridCol w="2356175"/>
                <a:gridCol w="2356175"/>
              </a:tblGrid>
              <a:tr h="708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И.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полтора (м. р.)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полтора (ср. р.)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полторы (ж. р.)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полтораста (мн. ч.)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47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Р.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полутора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полутораста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47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Д.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полутора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полутораста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47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В.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полтора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полтораста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полторы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полтораста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47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Т.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полутора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полутораста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47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(о) полутора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(о) полутораста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676516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830847"/>
          </a:xfrm>
        </p:spPr>
        <p:txBody>
          <a:bodyPr>
            <a:normAutofit/>
          </a:bodyPr>
          <a:lstStyle/>
          <a:p>
            <a:pPr algn="ctr"/>
            <a:r>
              <a:rPr lang="ru-RU" sz="3200" b="1" smtClean="0"/>
              <a:t>Склонение числительных</a:t>
            </a:r>
            <a:endParaRPr lang="ru-RU" sz="3200" b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430179"/>
              </p:ext>
            </p:extLst>
          </p:nvPr>
        </p:nvGraphicFramePr>
        <p:xfrm>
          <a:off x="489099" y="1148318"/>
          <a:ext cx="11600121" cy="5273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6707"/>
                <a:gridCol w="3866707"/>
                <a:gridCol w="3866707"/>
              </a:tblGrid>
              <a:tr h="747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И.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747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Р.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обоих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обеих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747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Д.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обоим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обеим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535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В.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оба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обоих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обе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обеих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747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Т.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обоими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обеими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747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П. 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(об) обоих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(об) обеих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376802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7" y="-47092"/>
            <a:ext cx="8915399" cy="659220"/>
          </a:xfrm>
        </p:spPr>
        <p:txBody>
          <a:bodyPr>
            <a:normAutofit/>
          </a:bodyPr>
          <a:lstStyle/>
          <a:p>
            <a:pPr algn="ctr"/>
            <a:r>
              <a:rPr lang="ru-RU" sz="3200" b="1" smtClean="0"/>
              <a:t>Настоящее время глаголов</a:t>
            </a:r>
            <a:endParaRPr lang="ru-RU" sz="3200" b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45083"/>
              </p:ext>
            </p:extLst>
          </p:nvPr>
        </p:nvGraphicFramePr>
        <p:xfrm>
          <a:off x="560866" y="630805"/>
          <a:ext cx="11302410" cy="5115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5603"/>
                <a:gridCol w="8476807"/>
              </a:tblGrid>
              <a:tr h="273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 err="1">
                          <a:effectLst/>
                        </a:rPr>
                        <a:t>вы́здороветь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вы́здоровею, вы́здоровеет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5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опосты́леть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 err="1">
                          <a:effectLst/>
                        </a:rPr>
                        <a:t>опосты́лею, опосты́леет </a:t>
                      </a:r>
                      <a:br>
                        <a:rPr lang="ru-RU" sz="1600" err="1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53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опроти́веть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 err="1">
                          <a:effectLst/>
                        </a:rPr>
                        <a:t>опроти́вею, опроти́веет </a:t>
                      </a:r>
                      <a:br>
                        <a:rPr lang="ru-RU" sz="1600" err="1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колыха́ть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колы́шу, колы́шет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бре́дить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бре́жу, бре́дит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броди́ть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брожу́, бро́дит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буди́ть,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бужу́, бу́ди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висе́ть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вишу́, виси́т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меси́ть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мешу́, ме́сит,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паха́ть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пашу́, па́шет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писа́ть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пишу́, пи́шет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пылесо́сить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пылесо́шу (употр. несвободно), пылесо́сит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тру́сить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тру́шу, тру́сит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ропта́ть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ропщу́, ро́пщет,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6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топта́ть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топчу́, то́пчет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542778"/>
              </p:ext>
            </p:extLst>
          </p:nvPr>
        </p:nvGraphicFramePr>
        <p:xfrm>
          <a:off x="560865" y="5722903"/>
          <a:ext cx="11302411" cy="1087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0287"/>
                <a:gridCol w="8482124"/>
              </a:tblGrid>
              <a:tr h="304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 err="1">
                          <a:effectLst/>
                        </a:rPr>
                        <a:t>верте́ть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верчу́, ве́ртит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32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крути́ться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кручу́сь, кру́тится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32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мстить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мщу, мстит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866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зави́сеть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 err="1">
                          <a:effectLst/>
                        </a:rPr>
                        <a:t>зави́шу, зави́сит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016001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066" y="0"/>
            <a:ext cx="8915399" cy="83084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Повелительное наклонение </a:t>
            </a:r>
            <a:r>
              <a:rPr lang="ru-RU" b="1"/>
              <a:t>глаголов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4372" y="1063257"/>
            <a:ext cx="10660912" cy="5571460"/>
          </a:xfrm>
        </p:spPr>
        <p:txBody>
          <a:bodyPr>
            <a:normAutofit fontScale="70000" lnSpcReduction="20000"/>
          </a:bodyPr>
          <a:lstStyle/>
          <a:p>
            <a:r>
              <a:rPr lang="ru-RU" sz="2800">
                <a:solidFill>
                  <a:schemeClr val="tx1"/>
                </a:solidFill>
              </a:rPr>
              <a:t>ездить – езди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ехать – поезжай (доехать – доезжай и др.)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бежать – беги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бегать – бегай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беречь – береги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бояться – бойся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выверить – вывери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вывесить – вывеси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выстоять – выстой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высечь – высеки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вытечь – вытеки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жевать – жуй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жечь – жги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залазить – залазь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залезать – залезай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испечь – испеки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клевать – клюй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клянчить – клянчи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ковать – куй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колебать – колебли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лазить – лазь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лезть – полезай и лезь</a:t>
            </a:r>
          </a:p>
        </p:txBody>
      </p:sp>
    </p:spTree>
    <p:extLst>
      <p:ext uri="{BB962C8B-B14F-4D97-AF65-F5344CB8AC3E}">
        <p14:creationId xmlns:p14="http://schemas.microsoft.com/office/powerpoint/2010/main" val="3997932374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-212652"/>
            <a:ext cx="8915399" cy="83084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Повелительное наклонение </a:t>
            </a:r>
            <a:r>
              <a:rPr lang="ru-RU" b="1"/>
              <a:t>глаголов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60698" y="618195"/>
            <a:ext cx="10660912" cy="6154745"/>
          </a:xfrm>
        </p:spPr>
        <p:txBody>
          <a:bodyPr>
            <a:noAutofit/>
          </a:bodyPr>
          <a:lstStyle/>
          <a:p>
            <a:r>
              <a:rPr lang="ru-RU" sz="1600">
                <a:solidFill>
                  <a:schemeClr val="tx1"/>
                </a:solidFill>
              </a:rPr>
              <a:t>лечь – ляг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напоить – </a:t>
            </a:r>
            <a:r>
              <a:rPr lang="ru-RU" sz="1600" smtClean="0">
                <a:solidFill>
                  <a:schemeClr val="tx1"/>
                </a:solidFill>
              </a:rPr>
              <a:t>напои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нянчить – нянчи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лгать – лги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обосновать – обоснуй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обречь – </a:t>
            </a:r>
            <a:r>
              <a:rPr lang="ru-RU" sz="1600" smtClean="0">
                <a:solidFill>
                  <a:schemeClr val="tx1"/>
                </a:solidFill>
              </a:rPr>
              <a:t>обреки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отвлечь – отвлеки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перчить – перчи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печь – пеки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петь – пой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пить – пей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плевать – </a:t>
            </a:r>
            <a:r>
              <a:rPr lang="ru-RU" sz="1600" smtClean="0">
                <a:solidFill>
                  <a:schemeClr val="tx1"/>
                </a:solidFill>
              </a:rPr>
              <a:t>плюй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положить – положи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полоскать – полощи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превозмочь – превозмоги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предречь – предреки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пренебречь – пренебреги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сечь – секи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слазить – слазь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слезать – </a:t>
            </a:r>
            <a:r>
              <a:rPr lang="ru-RU" sz="1600" smtClean="0">
                <a:solidFill>
                  <a:schemeClr val="tx1"/>
                </a:solidFill>
              </a:rPr>
              <a:t>слезай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сыпать – сыпь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течь – теки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толочь – толки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уведомить – уведоми</a:t>
            </a:r>
            <a:br>
              <a:rPr lang="ru-RU" sz="1600">
                <a:solidFill>
                  <a:schemeClr val="tx1"/>
                </a:solidFill>
              </a:rPr>
            </a:br>
            <a:r>
              <a:rPr lang="ru-RU" sz="1600">
                <a:solidFill>
                  <a:schemeClr val="tx1"/>
                </a:solidFill>
              </a:rPr>
              <a:t>чистить – чисти</a:t>
            </a:r>
          </a:p>
        </p:txBody>
      </p:sp>
    </p:spTree>
    <p:extLst>
      <p:ext uri="{BB962C8B-B14F-4D97-AF65-F5344CB8AC3E}">
        <p14:creationId xmlns:p14="http://schemas.microsoft.com/office/powerpoint/2010/main" val="526222568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4300" y="1581372"/>
            <a:ext cx="8911687" cy="3219227"/>
          </a:xfrm>
        </p:spPr>
        <p:txBody>
          <a:bodyPr>
            <a:normAutofit/>
          </a:bodyPr>
          <a:lstStyle/>
          <a:p>
            <a:pPr algn="ctr"/>
            <a:r>
              <a:rPr lang="ru-RU" sz="5400" b="1">
                <a:solidFill>
                  <a:srgbClr val="C00000"/>
                </a:solidFill>
              </a:rPr>
              <a:t>Практика. </a:t>
            </a:r>
            <a:br>
              <a:rPr lang="ru-RU" sz="5400" b="1">
                <a:solidFill>
                  <a:srgbClr val="C00000"/>
                </a:solidFill>
              </a:rPr>
            </a:br>
            <a:r>
              <a:rPr lang="ru-RU" sz="5400" b="1">
                <a:solidFill>
                  <a:srgbClr val="C00000"/>
                </a:solidFill>
              </a:rPr>
              <a:t>Метод дятла.</a:t>
            </a:r>
          </a:p>
        </p:txBody>
      </p:sp>
    </p:spTree>
    <p:extLst>
      <p:ext uri="{BB962C8B-B14F-4D97-AF65-F5344CB8AC3E}">
        <p14:creationId xmlns:p14="http://schemas.microsoft.com/office/powerpoint/2010/main" val="1147177511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584" y="378806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en-US" b="1"/>
              <a:t>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1843" y="1392864"/>
            <a:ext cx="9909726" cy="5656521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1.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«пятьдесят»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(Пятьдесят) километрами ниже по реке находилась сторожка лесника.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6964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153" y="21263"/>
            <a:ext cx="10101113" cy="1307804"/>
          </a:xfrm>
        </p:spPr>
        <p:txBody>
          <a:bodyPr>
            <a:normAutofit/>
          </a:bodyPr>
          <a:lstStyle/>
          <a:p>
            <a:pPr algn="ctr"/>
            <a:r>
              <a:rPr lang="ru-RU" sz="3600" b="1" smtClean="0"/>
              <a:t>Задание 8 </a:t>
            </a:r>
            <a:r>
              <a:rPr lang="ru-RU" sz="3600" b="1"/>
              <a:t>ОГЭ по русскому языку. </a:t>
            </a:r>
            <a:r>
              <a:rPr lang="ru-RU" b="1"/>
              <a:t>Морфологические нормы.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1209" y="1329067"/>
            <a:ext cx="10260419" cy="520995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1800" u="sng">
                <a:hlinkClick r:id="rId2"/>
              </a:rPr>
              <a:t>1</a:t>
            </a:r>
            <a:r>
              <a:rPr lang="ru-RU" u="sng">
                <a:hlinkClick r:id="rId2"/>
              </a:rPr>
              <a:t> Формулировка задания 8 ОГЭ по русскому языку</a:t>
            </a:r>
            <a:endParaRPr lang="ru-RU" sz="2400"/>
          </a:p>
          <a:p>
            <a:pPr lvl="0"/>
            <a:r>
              <a:rPr lang="ru-RU" sz="1800" u="sng">
                <a:hlinkClick r:id="rId3"/>
              </a:rPr>
              <a:t>2</a:t>
            </a:r>
            <a:r>
              <a:rPr lang="ru-RU" u="sng">
                <a:hlinkClick r:id="rId3"/>
              </a:rPr>
              <a:t> Формы существительных</a:t>
            </a:r>
            <a:endParaRPr lang="ru-RU" sz="2400"/>
          </a:p>
          <a:p>
            <a:pPr lvl="1"/>
            <a:r>
              <a:rPr lang="ru-RU" sz="1600" u="sng">
                <a:hlinkClick r:id="rId4"/>
              </a:rPr>
              <a:t>2.1</a:t>
            </a:r>
            <a:r>
              <a:rPr lang="ru-RU" u="sng">
                <a:hlinkClick r:id="rId4"/>
              </a:rPr>
              <a:t> Именительный падеж множественного числа существительных</a:t>
            </a:r>
            <a:endParaRPr lang="ru-RU" sz="2000"/>
          </a:p>
          <a:p>
            <a:pPr lvl="1"/>
            <a:r>
              <a:rPr lang="ru-RU" sz="1600" u="sng">
                <a:hlinkClick r:id="rId5"/>
              </a:rPr>
              <a:t>2.2</a:t>
            </a:r>
            <a:r>
              <a:rPr lang="ru-RU" u="sng">
                <a:hlinkClick r:id="rId5"/>
              </a:rPr>
              <a:t> Родительный падеж множественного числа существительных</a:t>
            </a:r>
            <a:endParaRPr lang="ru-RU" sz="2000"/>
          </a:p>
          <a:p>
            <a:pPr lvl="0"/>
            <a:r>
              <a:rPr lang="ru-RU" sz="1800" u="sng">
                <a:hlinkClick r:id="rId6"/>
              </a:rPr>
              <a:t>3</a:t>
            </a:r>
            <a:r>
              <a:rPr lang="ru-RU" u="sng">
                <a:hlinkClick r:id="rId6"/>
              </a:rPr>
              <a:t> Формы прилагательных</a:t>
            </a:r>
            <a:endParaRPr lang="ru-RU" sz="2400"/>
          </a:p>
          <a:p>
            <a:pPr lvl="1"/>
            <a:r>
              <a:rPr lang="ru-RU" sz="1600" u="sng">
                <a:hlinkClick r:id="rId7"/>
              </a:rPr>
              <a:t>3.1</a:t>
            </a:r>
            <a:r>
              <a:rPr lang="ru-RU" u="sng">
                <a:hlinkClick r:id="rId7"/>
              </a:rPr>
              <a:t> Степени сравнения прилагательного</a:t>
            </a:r>
            <a:endParaRPr lang="ru-RU" sz="2000"/>
          </a:p>
          <a:p>
            <a:pPr lvl="1"/>
            <a:r>
              <a:rPr lang="ru-RU" sz="1600" u="sng">
                <a:hlinkClick r:id="rId8"/>
              </a:rPr>
              <a:t>3.2</a:t>
            </a:r>
            <a:r>
              <a:rPr lang="ru-RU" u="sng">
                <a:hlinkClick r:id="rId8"/>
              </a:rPr>
              <a:t> Краткая форма прилагательных</a:t>
            </a:r>
            <a:endParaRPr lang="ru-RU" sz="2000"/>
          </a:p>
          <a:p>
            <a:pPr lvl="0"/>
            <a:r>
              <a:rPr lang="ru-RU" sz="1800" u="sng">
                <a:hlinkClick r:id="rId9"/>
              </a:rPr>
              <a:t>4</a:t>
            </a:r>
            <a:r>
              <a:rPr lang="ru-RU" u="sng">
                <a:hlinkClick r:id="rId9"/>
              </a:rPr>
              <a:t> Формы числительных</a:t>
            </a:r>
            <a:endParaRPr lang="ru-RU" sz="2400"/>
          </a:p>
          <a:p>
            <a:pPr lvl="1"/>
            <a:r>
              <a:rPr lang="ru-RU" sz="1600" u="sng">
                <a:hlinkClick r:id="rId10"/>
              </a:rPr>
              <a:t>4.1</a:t>
            </a:r>
            <a:r>
              <a:rPr lang="ru-RU" u="sng">
                <a:hlinkClick r:id="rId10"/>
              </a:rPr>
              <a:t> Склонение числительных один, одно, одна, одни</a:t>
            </a:r>
            <a:endParaRPr lang="ru-RU" sz="2000"/>
          </a:p>
          <a:p>
            <a:pPr lvl="1"/>
            <a:r>
              <a:rPr lang="ru-RU" sz="1600" u="sng">
                <a:hlinkClick r:id="rId11"/>
              </a:rPr>
              <a:t>4.2</a:t>
            </a:r>
            <a:r>
              <a:rPr lang="ru-RU" u="sng">
                <a:hlinkClick r:id="rId11"/>
              </a:rPr>
              <a:t> Склонение числительных два (две), три, четыре</a:t>
            </a:r>
            <a:endParaRPr lang="ru-RU" sz="2000"/>
          </a:p>
          <a:p>
            <a:pPr lvl="1"/>
            <a:r>
              <a:rPr lang="ru-RU" sz="1600" u="sng">
                <a:hlinkClick r:id="rId12"/>
              </a:rPr>
              <a:t>4.3</a:t>
            </a:r>
            <a:r>
              <a:rPr lang="ru-RU" u="sng">
                <a:hlinkClick r:id="rId12"/>
              </a:rPr>
              <a:t> Склонение числительных из диапазона пять ‒ двадцать и тридцать</a:t>
            </a:r>
            <a:endParaRPr lang="ru-RU" sz="2000"/>
          </a:p>
          <a:p>
            <a:pPr lvl="1"/>
            <a:r>
              <a:rPr lang="ru-RU" sz="1600" u="sng">
                <a:hlinkClick r:id="rId13"/>
              </a:rPr>
              <a:t>4.4</a:t>
            </a:r>
            <a:r>
              <a:rPr lang="ru-RU" u="sng">
                <a:hlinkClick r:id="rId13"/>
              </a:rPr>
              <a:t> Склонение числительных сорок, девяносто, сто</a:t>
            </a:r>
            <a:endParaRPr lang="ru-RU" sz="2000"/>
          </a:p>
          <a:p>
            <a:pPr lvl="1"/>
            <a:r>
              <a:rPr lang="ru-RU" sz="1600" u="sng">
                <a:hlinkClick r:id="rId14"/>
              </a:rPr>
              <a:t>4.5</a:t>
            </a:r>
            <a:r>
              <a:rPr lang="ru-RU" u="sng">
                <a:hlinkClick r:id="rId14"/>
              </a:rPr>
              <a:t> Склонение сложных количественных числительных (пятьдесят ‒ восемьдесят; двести, триста, четыреста; пятьсот ‒ девятьсот)</a:t>
            </a:r>
            <a:endParaRPr lang="ru-RU" sz="2000"/>
          </a:p>
          <a:p>
            <a:pPr lvl="1"/>
            <a:r>
              <a:rPr lang="ru-RU" sz="1600" u="sng">
                <a:hlinkClick r:id="rId15"/>
              </a:rPr>
              <a:t>4.6</a:t>
            </a:r>
            <a:r>
              <a:rPr lang="ru-RU" u="sng">
                <a:hlinkClick r:id="rId15"/>
              </a:rPr>
              <a:t> Склонение составных количественных числительных (со словами тысяча, две тысячи)</a:t>
            </a:r>
            <a:endParaRPr lang="ru-RU" sz="2000"/>
          </a:p>
          <a:p>
            <a:pPr lvl="1"/>
            <a:r>
              <a:rPr lang="ru-RU" sz="1600" u="sng">
                <a:hlinkClick r:id="rId16"/>
              </a:rPr>
              <a:t>4.7</a:t>
            </a:r>
            <a:r>
              <a:rPr lang="ru-RU" u="sng">
                <a:hlinkClick r:id="rId16"/>
              </a:rPr>
              <a:t> Склонение порядковых числительных</a:t>
            </a:r>
            <a:endParaRPr lang="ru-RU" sz="2000"/>
          </a:p>
          <a:p>
            <a:pPr lvl="1"/>
            <a:r>
              <a:rPr lang="ru-RU" sz="1600" u="sng">
                <a:hlinkClick r:id="rId17"/>
              </a:rPr>
              <a:t>4.8</a:t>
            </a:r>
            <a:r>
              <a:rPr lang="ru-RU" u="sng">
                <a:hlinkClick r:id="rId17"/>
              </a:rPr>
              <a:t> Склонение дробных числительных</a:t>
            </a:r>
            <a:endParaRPr lang="ru-RU" sz="2000"/>
          </a:p>
          <a:p>
            <a:pPr lvl="1"/>
            <a:r>
              <a:rPr lang="ru-RU" sz="1600" u="sng">
                <a:hlinkClick r:id="rId18"/>
              </a:rPr>
              <a:t>4.9</a:t>
            </a:r>
            <a:r>
              <a:rPr lang="ru-RU" u="sng">
                <a:hlinkClick r:id="rId18"/>
              </a:rPr>
              <a:t> Склонение числительных полтора (форма мужского и среднего рода) и полторы (форма женского рода), полтораста</a:t>
            </a:r>
            <a:endParaRPr lang="ru-RU" sz="2000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6322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584" y="378806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en-US" b="1"/>
              <a:t>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1843" y="1392864"/>
            <a:ext cx="9909726" cy="5656521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1.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«пятьдесят»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(Пятьдесят) километрами ниже по реке находилась сторожка лесника</a:t>
            </a:r>
            <a:r>
              <a:rPr lang="ru-RU" sz="2400" b="1" i="1" smtClean="0">
                <a:solidFill>
                  <a:schemeClr val="tx1"/>
                </a:solidFill>
              </a:rPr>
              <a:t>.</a:t>
            </a:r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пятьюдесятью</a:t>
            </a:r>
          </a:p>
          <a:p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15283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2" y="38943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297172"/>
            <a:ext cx="10015868" cy="5560828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2</a:t>
            </a:r>
            <a:r>
              <a:rPr lang="ru-RU" sz="2400">
                <a:solidFill>
                  <a:schemeClr val="tx1"/>
                </a:solidFill>
              </a:rPr>
              <a:t>. Раскройте скобки и запишите слово «оба»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По (оба) сторонам дороги цвели яблони.</a:t>
            </a:r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28004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2" y="38943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297172"/>
            <a:ext cx="10015868" cy="5560828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2</a:t>
            </a:r>
            <a:r>
              <a:rPr lang="ru-RU" sz="2400">
                <a:solidFill>
                  <a:schemeClr val="tx1"/>
                </a:solidFill>
              </a:rPr>
              <a:t>. Раскройте скобки и запишите слово «оба»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По (оба) сторонам дороги цвели яблони</a:t>
            </a:r>
            <a:r>
              <a:rPr lang="ru-RU" sz="2400" b="1" i="1" smtClean="0">
                <a:solidFill>
                  <a:schemeClr val="tx1"/>
                </a:solidFill>
              </a:rPr>
              <a:t>.</a:t>
            </a:r>
            <a:endParaRPr lang="ru-RU" sz="2400" b="1" i="1"/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>
                <a:solidFill>
                  <a:schemeClr val="tx1"/>
                </a:solidFill>
              </a:rPr>
              <a:t> </a:t>
            </a:r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обеим</a:t>
            </a:r>
          </a:p>
        </p:txBody>
      </p:sp>
    </p:spTree>
    <p:extLst>
      <p:ext uri="{BB962C8B-B14F-4D97-AF65-F5344CB8AC3E}">
        <p14:creationId xmlns:p14="http://schemas.microsoft.com/office/powerpoint/2010/main" val="2347272029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3823" y="276136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8692" y="1233066"/>
            <a:ext cx="10380134" cy="5624934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3.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«пламя»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Бледный язычок (пламя) костра светился в темноте.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80198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3823" y="276136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8692" y="1233066"/>
            <a:ext cx="10380134" cy="5624934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3.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«пламя»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Бледный язычок (пламя) костра светился в темноте</a:t>
            </a:r>
            <a:r>
              <a:rPr lang="ru-RU" sz="2400" b="1" i="1" smtClean="0">
                <a:solidFill>
                  <a:schemeClr val="tx1"/>
                </a:solidFill>
              </a:rPr>
              <a:t>.</a:t>
            </a:r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пламени</a:t>
            </a:r>
          </a:p>
        </p:txBody>
      </p:sp>
    </p:spTree>
    <p:extLst>
      <p:ext uri="{BB962C8B-B14F-4D97-AF65-F5344CB8AC3E}">
        <p14:creationId xmlns:p14="http://schemas.microsoft.com/office/powerpoint/2010/main" val="3521740561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3823" y="265504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en-US" b="1"/>
              <a:t>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1734" y="1127050"/>
            <a:ext cx="9955224" cy="5571771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4.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«абрикосы»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Для приготовления десерта понадобится банка консервированных (абрикосы).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204177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3823" y="265504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en-US" b="1"/>
              <a:t>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1734" y="1127050"/>
            <a:ext cx="9955224" cy="5571771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4.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«абрикосы»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Для приготовления десерта понадобится банка консервированных (абрикосы</a:t>
            </a:r>
            <a:r>
              <a:rPr lang="ru-RU" sz="2400" b="1" i="1" smtClean="0">
                <a:solidFill>
                  <a:schemeClr val="tx1"/>
                </a:solidFill>
              </a:rPr>
              <a:t>).</a:t>
            </a:r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абрикосов</a:t>
            </a:r>
          </a:p>
          <a:p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823029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7867" y="265814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en-US" b="1"/>
              <a:t>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7867" y="1052623"/>
            <a:ext cx="9808338" cy="5669910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5.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«сберечь»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Установка оборудования для фильтрации воды в будущем (сберечь) здоровье жителей города.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83434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7867" y="265814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en-US" b="1"/>
              <a:t>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7867" y="1052623"/>
            <a:ext cx="9808338" cy="5669910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5.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«сберечь»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Установка оборудования для фильтрации воды в будущем (сберечь) здоровье жителей города</a:t>
            </a:r>
            <a:r>
              <a:rPr lang="ru-RU" sz="2400" b="1" i="1" smtClean="0">
                <a:solidFill>
                  <a:schemeClr val="tx1"/>
                </a:solidFill>
              </a:rPr>
              <a:t>.</a:t>
            </a:r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сбережёт</a:t>
            </a:r>
          </a:p>
          <a:p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497218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861" y="244548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6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7867" y="1020725"/>
            <a:ext cx="10020989" cy="5701807"/>
          </a:xfrm>
        </p:spPr>
        <p:txBody>
          <a:bodyPr>
            <a:normAutofit/>
          </a:bodyPr>
          <a:lstStyle/>
          <a:p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>
                <a:solidFill>
                  <a:schemeClr val="tx1"/>
                </a:solidFill>
              </a:rPr>
              <a:t>ВАРИАНТ 6.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«шестьсот»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Самому древнему маяку из действующих до наших дней более (шестьсот) лет.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786400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153" y="21263"/>
            <a:ext cx="10101113" cy="1307804"/>
          </a:xfrm>
        </p:spPr>
        <p:txBody>
          <a:bodyPr>
            <a:normAutofit/>
          </a:bodyPr>
          <a:lstStyle/>
          <a:p>
            <a:pPr algn="ctr"/>
            <a:r>
              <a:rPr lang="ru-RU" sz="3600" b="1" smtClean="0"/>
              <a:t>Задание 8 </a:t>
            </a:r>
            <a:r>
              <a:rPr lang="ru-RU" sz="3600" b="1"/>
              <a:t>ОГЭ по русскому языку. </a:t>
            </a:r>
            <a:r>
              <a:rPr lang="ru-RU" b="1"/>
              <a:t>Морфологические нормы.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1721" y="1329067"/>
            <a:ext cx="10419907" cy="5380077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ru-RU" sz="1600" u="sng">
                <a:hlinkClick r:id="rId2"/>
              </a:rPr>
              <a:t>4.10</a:t>
            </a:r>
            <a:r>
              <a:rPr lang="ru-RU" u="sng">
                <a:hlinkClick r:id="rId2"/>
              </a:rPr>
              <a:t> Склонение собирательных числительных</a:t>
            </a:r>
            <a:endParaRPr lang="ru-RU" sz="2000"/>
          </a:p>
          <a:p>
            <a:pPr lvl="1"/>
            <a:r>
              <a:rPr lang="ru-RU" sz="1600" u="sng">
                <a:hlinkClick r:id="rId3"/>
              </a:rPr>
              <a:t>4.11</a:t>
            </a:r>
            <a:r>
              <a:rPr lang="ru-RU" u="sng">
                <a:hlinkClick r:id="rId3"/>
              </a:rPr>
              <a:t> Склонение числительных оба (форма мужского и среднего рода), обе (форма женского рода)</a:t>
            </a:r>
            <a:endParaRPr lang="ru-RU" sz="2000"/>
          </a:p>
          <a:p>
            <a:pPr lvl="0"/>
            <a:r>
              <a:rPr lang="ru-RU" sz="1800" u="sng">
                <a:hlinkClick r:id="rId4"/>
              </a:rPr>
              <a:t>5</a:t>
            </a:r>
            <a:r>
              <a:rPr lang="ru-RU" u="sng">
                <a:hlinkClick r:id="rId4"/>
              </a:rPr>
              <a:t> Формы местоимений</a:t>
            </a:r>
            <a:endParaRPr lang="ru-RU" sz="2400"/>
          </a:p>
          <a:p>
            <a:pPr lvl="1"/>
            <a:r>
              <a:rPr lang="ru-RU" sz="1600" u="sng">
                <a:hlinkClick r:id="rId5"/>
              </a:rPr>
              <a:t>5.1</a:t>
            </a:r>
            <a:r>
              <a:rPr lang="ru-RU" u="sng">
                <a:hlinkClick r:id="rId5"/>
              </a:rPr>
              <a:t> Склонение личных местоимений</a:t>
            </a:r>
            <a:endParaRPr lang="ru-RU" sz="2000"/>
          </a:p>
          <a:p>
            <a:pPr lvl="1"/>
            <a:r>
              <a:rPr lang="ru-RU" sz="1600" u="sng">
                <a:hlinkClick r:id="rId6"/>
              </a:rPr>
              <a:t>5.2</a:t>
            </a:r>
            <a:r>
              <a:rPr lang="ru-RU" u="sng">
                <a:hlinkClick r:id="rId6"/>
              </a:rPr>
              <a:t> Склонение местоимений чей (чья, чьё, чьи), какой (какая, какое, какие)</a:t>
            </a:r>
            <a:endParaRPr lang="ru-RU" sz="2000"/>
          </a:p>
          <a:p>
            <a:pPr lvl="1"/>
            <a:r>
              <a:rPr lang="ru-RU" sz="1600" u="sng">
                <a:hlinkClick r:id="rId7"/>
              </a:rPr>
              <a:t>5.3</a:t>
            </a:r>
            <a:r>
              <a:rPr lang="ru-RU" u="sng">
                <a:hlinkClick r:id="rId7"/>
              </a:rPr>
              <a:t> Склонение отрицательных местоимений</a:t>
            </a:r>
            <a:endParaRPr lang="ru-RU" sz="2000"/>
          </a:p>
          <a:p>
            <a:pPr lvl="1"/>
            <a:r>
              <a:rPr lang="ru-RU" sz="1600" u="sng">
                <a:hlinkClick r:id="rId8"/>
              </a:rPr>
              <a:t>5.4</a:t>
            </a:r>
            <a:r>
              <a:rPr lang="ru-RU" u="sng">
                <a:hlinkClick r:id="rId8"/>
              </a:rPr>
              <a:t> Склонение неопределённых местоимений</a:t>
            </a:r>
            <a:endParaRPr lang="ru-RU" sz="2000"/>
          </a:p>
          <a:p>
            <a:pPr lvl="1"/>
            <a:r>
              <a:rPr lang="ru-RU" sz="1600" u="sng">
                <a:hlinkClick r:id="rId9"/>
              </a:rPr>
              <a:t>5.5</a:t>
            </a:r>
            <a:r>
              <a:rPr lang="ru-RU" u="sng">
                <a:hlinkClick r:id="rId9"/>
              </a:rPr>
              <a:t> Правило добавления Н к местоимениям он, она, оно, они в сочетании с производными и простыми предлогами</a:t>
            </a:r>
            <a:endParaRPr lang="ru-RU" sz="2000"/>
          </a:p>
          <a:p>
            <a:pPr lvl="0"/>
            <a:r>
              <a:rPr lang="ru-RU" sz="1800" u="sng">
                <a:hlinkClick r:id="rId10"/>
              </a:rPr>
              <a:t>6</a:t>
            </a:r>
            <a:r>
              <a:rPr lang="ru-RU" u="sng">
                <a:hlinkClick r:id="rId10"/>
              </a:rPr>
              <a:t> Формы глаголов</a:t>
            </a:r>
            <a:endParaRPr lang="ru-RU" sz="2400"/>
          </a:p>
          <a:p>
            <a:pPr lvl="1"/>
            <a:r>
              <a:rPr lang="ru-RU" sz="1600" u="sng">
                <a:hlinkClick r:id="rId11"/>
              </a:rPr>
              <a:t>6.1</a:t>
            </a:r>
            <a:r>
              <a:rPr lang="ru-RU" u="sng">
                <a:hlinkClick r:id="rId11"/>
              </a:rPr>
              <a:t> Литературная и разговорная формы глаголов</a:t>
            </a:r>
            <a:endParaRPr lang="ru-RU" sz="2000"/>
          </a:p>
          <a:p>
            <a:pPr lvl="1"/>
            <a:r>
              <a:rPr lang="ru-RU" sz="1600" u="sng">
                <a:hlinkClick r:id="rId12"/>
              </a:rPr>
              <a:t>6.2</a:t>
            </a:r>
            <a:r>
              <a:rPr lang="ru-RU" u="sng">
                <a:hlinkClick r:id="rId12"/>
              </a:rPr>
              <a:t> Брызгает/брызжет, двигает/движет, капает/каплет, метает/мечет</a:t>
            </a:r>
            <a:endParaRPr lang="ru-RU" sz="2000"/>
          </a:p>
          <a:p>
            <a:pPr lvl="1"/>
            <a:r>
              <a:rPr lang="ru-RU" sz="1600" u="sng">
                <a:hlinkClick r:id="rId13"/>
              </a:rPr>
              <a:t>6.3</a:t>
            </a:r>
            <a:r>
              <a:rPr lang="ru-RU" u="sng">
                <a:hlinkClick r:id="rId13"/>
              </a:rPr>
              <a:t> Таблица самых важных глаголов и их форм</a:t>
            </a:r>
            <a:endParaRPr lang="ru-RU" sz="2000"/>
          </a:p>
          <a:p>
            <a:pPr lvl="1"/>
            <a:r>
              <a:rPr lang="ru-RU" sz="1600" u="sng">
                <a:hlinkClick r:id="rId14"/>
              </a:rPr>
              <a:t>6.4</a:t>
            </a:r>
            <a:r>
              <a:rPr lang="ru-RU" u="sng">
                <a:hlinkClick r:id="rId14"/>
              </a:rPr>
              <a:t> Настоящее время глагола</a:t>
            </a:r>
            <a:endParaRPr lang="ru-RU" sz="2000"/>
          </a:p>
          <a:p>
            <a:pPr lvl="1"/>
            <a:r>
              <a:rPr lang="ru-RU" sz="1600" u="sng">
                <a:hlinkClick r:id="rId15"/>
              </a:rPr>
              <a:t>6.5</a:t>
            </a:r>
            <a:r>
              <a:rPr lang="ru-RU" u="sng">
                <a:hlinkClick r:id="rId15"/>
              </a:rPr>
              <a:t> Прошедшее время глагола</a:t>
            </a:r>
            <a:endParaRPr lang="ru-RU" sz="2000"/>
          </a:p>
          <a:p>
            <a:pPr lvl="1"/>
            <a:r>
              <a:rPr lang="ru-RU" sz="1600" u="sng">
                <a:hlinkClick r:id="rId16"/>
              </a:rPr>
              <a:t>6.6</a:t>
            </a:r>
            <a:r>
              <a:rPr lang="ru-RU" u="sng">
                <a:hlinkClick r:id="rId16"/>
              </a:rPr>
              <a:t> Повелительное наклонение глагола</a:t>
            </a:r>
            <a:endParaRPr lang="ru-RU" sz="2000"/>
          </a:p>
          <a:p>
            <a:pPr lvl="0"/>
            <a:r>
              <a:rPr lang="ru-RU" sz="1800" u="sng">
                <a:hlinkClick r:id="rId17"/>
              </a:rPr>
              <a:t>7</a:t>
            </a:r>
            <a:r>
              <a:rPr lang="ru-RU" u="sng">
                <a:hlinkClick r:id="rId17"/>
              </a:rPr>
              <a:t> Практика</a:t>
            </a:r>
            <a:endParaRPr lang="ru-RU" sz="2400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692638"/>
      </p:ext>
    </p:extLst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861" y="244548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6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7867" y="1020725"/>
            <a:ext cx="10020989" cy="5701807"/>
          </a:xfrm>
        </p:spPr>
        <p:txBody>
          <a:bodyPr>
            <a:normAutofit/>
          </a:bodyPr>
          <a:lstStyle/>
          <a:p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>
                <a:solidFill>
                  <a:schemeClr val="tx1"/>
                </a:solidFill>
              </a:rPr>
              <a:t>ВАРИАНТ 6.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«шестьсот»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Самому древнему маяку из действующих до наших дней более (шестьсот) лет</a:t>
            </a:r>
            <a:r>
              <a:rPr lang="ru-RU" sz="2400" b="1" i="1" smtClean="0">
                <a:solidFill>
                  <a:schemeClr val="tx1"/>
                </a:solidFill>
              </a:rPr>
              <a:t>.</a:t>
            </a:r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шестисот</a:t>
            </a:r>
          </a:p>
          <a:p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969216"/>
      </p:ext>
    </p:extLst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2534" y="95693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7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031358"/>
            <a:ext cx="10042648" cy="5691175"/>
          </a:xfrm>
        </p:spPr>
        <p:txBody>
          <a:bodyPr>
            <a:normAutofit/>
          </a:bodyPr>
          <a:lstStyle/>
          <a:p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>
                <a:solidFill>
                  <a:schemeClr val="tx1"/>
                </a:solidFill>
              </a:rPr>
              <a:t>ВАРИАНТ </a:t>
            </a:r>
            <a:r>
              <a:rPr lang="ru-RU" sz="2400" b="1" smtClean="0">
                <a:solidFill>
                  <a:schemeClr val="tx1"/>
                </a:solidFill>
              </a:rPr>
              <a:t>7.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«лечь»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(Лечь) на спину, вытяни левую ногу, правую согни в колене и потяни на себя.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22472"/>
      </p:ext>
    </p:extLst>
  </p:cSld>
  <p:clrMapOvr>
    <a:masterClrMapping/>
  </p:clrMapOvr>
  <p:transition/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2534" y="95693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7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031358"/>
            <a:ext cx="10042648" cy="5691175"/>
          </a:xfrm>
        </p:spPr>
        <p:txBody>
          <a:bodyPr>
            <a:normAutofit/>
          </a:bodyPr>
          <a:lstStyle/>
          <a:p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>
                <a:solidFill>
                  <a:schemeClr val="tx1"/>
                </a:solidFill>
              </a:rPr>
              <a:t>ВАРИАНТ </a:t>
            </a:r>
            <a:r>
              <a:rPr lang="ru-RU" sz="2400" b="1" smtClean="0">
                <a:solidFill>
                  <a:schemeClr val="tx1"/>
                </a:solidFill>
              </a:rPr>
              <a:t>7.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«лечь»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(Лечь) на спину, вытяни левую ногу, правую согни в колене и потяни на себя</a:t>
            </a:r>
            <a:r>
              <a:rPr lang="ru-RU" sz="2400" b="1" i="1" smtClean="0">
                <a:solidFill>
                  <a:schemeClr val="tx1"/>
                </a:solidFill>
              </a:rPr>
              <a:t>.</a:t>
            </a:r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ляг</a:t>
            </a:r>
          </a:p>
          <a:p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190313"/>
      </p:ext>
    </p:extLst>
  </p:cSld>
  <p:clrMapOvr>
    <a:masterClrMapping/>
  </p:clrMapOvr>
  <p:transition/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2534" y="95693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031358"/>
            <a:ext cx="10042648" cy="5691175"/>
          </a:xfrm>
        </p:spPr>
        <p:txBody>
          <a:bodyPr>
            <a:normAutofit/>
          </a:bodyPr>
          <a:lstStyle/>
          <a:p>
            <a:br>
              <a:rPr lang="ru-RU"/>
            </a:br>
            <a:r>
              <a:rPr lang="ru-RU" sz="2400" b="1">
                <a:solidFill>
                  <a:schemeClr val="tx1"/>
                </a:solidFill>
              </a:rPr>
              <a:t>ВАРИАНТ 8</a:t>
            </a:r>
            <a:r>
              <a:rPr lang="ru-RU" sz="2400" b="1" smtClean="0">
                <a:solidFill>
                  <a:schemeClr val="tx1"/>
                </a:solidFill>
              </a:rPr>
              <a:t>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«хлестать»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Я смотрю, как мокрые от дождя ветви деревьев (хлестать) по стёклам окон.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741587"/>
      </p:ext>
    </p:extLst>
  </p:cSld>
  <p:clrMapOvr>
    <a:masterClrMapping/>
  </p:clrMapOvr>
  <p:transition/>
  <p:timing/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2534" y="95693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</a:t>
            </a:r>
            <a:r>
              <a:rPr lang="ru-RU" b="1"/>
              <a:t>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2534" y="1031358"/>
            <a:ext cx="10042648" cy="5691175"/>
          </a:xfrm>
        </p:spPr>
        <p:txBody>
          <a:bodyPr>
            <a:normAutofit/>
          </a:bodyPr>
          <a:lstStyle/>
          <a:p>
            <a:br>
              <a:rPr lang="ru-RU"/>
            </a:br>
            <a:r>
              <a:rPr lang="ru-RU" sz="2400" b="1">
                <a:solidFill>
                  <a:schemeClr val="tx1"/>
                </a:solidFill>
              </a:rPr>
              <a:t>ВАРИАНТ 8</a:t>
            </a:r>
            <a:r>
              <a:rPr lang="ru-RU" sz="2400" b="1" smtClean="0">
                <a:solidFill>
                  <a:schemeClr val="tx1"/>
                </a:solidFill>
              </a:rPr>
              <a:t>.</a:t>
            </a:r>
            <a:r>
              <a:rPr lang="ru-RU" sz="2400">
                <a:solidFill>
                  <a:schemeClr val="tx1"/>
                </a:solidFill>
              </a:rPr>
              <a:t> Раскройте скобки и запишите слово «хлестать»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Я смотрю, как мокрые от дождя ветви деревьев (хлестать) по стёклам окон</a:t>
            </a:r>
            <a:r>
              <a:rPr lang="ru-RU" sz="2400" b="1" i="1" smtClean="0">
                <a:solidFill>
                  <a:schemeClr val="tx1"/>
                </a:solidFill>
              </a:rPr>
              <a:t>.</a:t>
            </a:r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                        </a:t>
            </a:r>
            <a:r>
              <a:rPr lang="ru-RU" sz="2400" b="1" smtClean="0">
                <a:solidFill>
                  <a:srgbClr val="C00000"/>
                </a:solidFill>
              </a:rPr>
              <a:t>хлещут</a:t>
            </a:r>
            <a:endParaRPr lang="ru-RU" sz="2400" b="1">
              <a:solidFill>
                <a:srgbClr val="C00000"/>
              </a:solidFill>
            </a:endParaRPr>
          </a:p>
          <a:p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795557"/>
      </p:ext>
    </p:extLst>
  </p:cSld>
  <p:clrMapOvr>
    <a:masterClrMapping/>
  </p:clrMapOvr>
  <p:transition/>
  <p:timing/>
</p:sld>
</file>

<file path=ppt/slides/slide3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780" y="357540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8.9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4801" y="1222744"/>
            <a:ext cx="10004056" cy="5465923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9</a:t>
            </a:r>
            <a:r>
              <a:rPr lang="ru-RU" sz="2400" b="1" smtClean="0">
                <a:solidFill>
                  <a:schemeClr val="tx1"/>
                </a:solidFill>
              </a:rPr>
              <a:t>.</a:t>
            </a:r>
            <a:r>
              <a:rPr lang="ru-RU" sz="2400" b="1">
                <a:solidFill>
                  <a:schemeClr val="tx1"/>
                </a:solidFill>
              </a:rPr>
              <a:t> </a:t>
            </a:r>
            <a:r>
              <a:rPr lang="ru-RU" sz="2400">
                <a:solidFill>
                  <a:schemeClr val="tx1"/>
                </a:solidFill>
              </a:rPr>
              <a:t>Раскройте скобки и запишите слово «заглохнуть»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Автомобиль внезапно (заглохнуть) на дороге, потому что в баке закончился бензин.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666"/>
      </p:ext>
    </p:extLst>
  </p:cSld>
  <p:clrMapOvr>
    <a:masterClrMapping/>
  </p:clrMapOvr>
  <p:transition/>
  <p:timing/>
</p:sld>
</file>

<file path=ppt/slides/slide3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780" y="357540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8.9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4801" y="1222744"/>
            <a:ext cx="10004056" cy="5465923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9</a:t>
            </a:r>
            <a:r>
              <a:rPr lang="ru-RU" sz="2400" b="1" smtClean="0">
                <a:solidFill>
                  <a:schemeClr val="tx1"/>
                </a:solidFill>
              </a:rPr>
              <a:t>.</a:t>
            </a:r>
            <a:r>
              <a:rPr lang="ru-RU" sz="2400" b="1">
                <a:solidFill>
                  <a:schemeClr val="tx1"/>
                </a:solidFill>
              </a:rPr>
              <a:t> </a:t>
            </a:r>
            <a:r>
              <a:rPr lang="ru-RU" sz="2400">
                <a:solidFill>
                  <a:schemeClr val="tx1"/>
                </a:solidFill>
              </a:rPr>
              <a:t>Раскройте скобки и запишите слово «заглохнуть»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Автомобиль внезапно (заглохнуть) на дороге, потому что в баке закончился бензин</a:t>
            </a:r>
            <a:r>
              <a:rPr lang="ru-RU" sz="2400" b="1" i="1" smtClean="0">
                <a:solidFill>
                  <a:schemeClr val="tx1"/>
                </a:solidFill>
              </a:rPr>
              <a:t>.</a:t>
            </a:r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заглох</a:t>
            </a:r>
          </a:p>
          <a:p>
            <a:r>
              <a:rPr lang="ru-RU" sz="2400" b="1" i="1" smtClean="0">
                <a:solidFill>
                  <a:schemeClr val="tx1"/>
                </a:solidFill>
              </a:rPr>
              <a:t> 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314439"/>
      </p:ext>
    </p:extLst>
  </p:cSld>
  <p:clrMapOvr>
    <a:masterClrMapping/>
  </p:clrMapOvr>
  <p:transition/>
  <p:timing/>
</p:sld>
</file>

<file path=ppt/slides/slide3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780" y="357540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4801" y="1222744"/>
            <a:ext cx="10004056" cy="5465923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</a:t>
            </a:r>
            <a:r>
              <a:rPr lang="ru-RU" sz="2400" b="1" smtClean="0">
                <a:solidFill>
                  <a:schemeClr val="tx1"/>
                </a:solidFill>
              </a:rPr>
              <a:t>10.</a:t>
            </a:r>
            <a:r>
              <a:rPr lang="ru-RU" sz="2400" b="1">
                <a:solidFill>
                  <a:schemeClr val="tx1"/>
                </a:solidFill>
              </a:rPr>
              <a:t> </a:t>
            </a:r>
            <a:r>
              <a:rPr lang="ru-RU" sz="2400">
                <a:solidFill>
                  <a:schemeClr val="tx1"/>
                </a:solidFill>
              </a:rPr>
              <a:t>Раскройте скобки и запишите слово «полтораста»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Крупный город располагался в (полтораста) километрах от нашей деревни.</a:t>
            </a:r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034941"/>
      </p:ext>
    </p:extLst>
  </p:cSld>
  <p:clrMapOvr>
    <a:masterClrMapping/>
  </p:clrMapOvr>
  <p:transition/>
  <p:timing/>
</p:sld>
</file>

<file path=ppt/slides/slide3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780" y="357540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8.10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4801" y="1222744"/>
            <a:ext cx="10004056" cy="5465923"/>
          </a:xfrm>
        </p:spPr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ВАРИАНТ </a:t>
            </a:r>
            <a:r>
              <a:rPr lang="ru-RU" sz="2400" b="1" smtClean="0">
                <a:solidFill>
                  <a:schemeClr val="tx1"/>
                </a:solidFill>
              </a:rPr>
              <a:t>10.</a:t>
            </a:r>
            <a:r>
              <a:rPr lang="ru-RU" sz="2400" b="1">
                <a:solidFill>
                  <a:schemeClr val="tx1"/>
                </a:solidFill>
              </a:rPr>
              <a:t> </a:t>
            </a:r>
            <a:r>
              <a:rPr lang="ru-RU" sz="2400">
                <a:solidFill>
                  <a:schemeClr val="tx1"/>
                </a:solidFill>
              </a:rPr>
              <a:t>Раскройте скобки и запишите слово «полтораста» в соответствующей форме, соблюдая нормы современного русского литературного языка.</a:t>
            </a:r>
            <a:br>
              <a:rPr lang="ru-RU" sz="2400">
                <a:solidFill>
                  <a:schemeClr val="tx1"/>
                </a:solidFill>
              </a:rPr>
            </a:br>
            <a:br>
              <a:rPr lang="ru-RU" sz="2400">
                <a:solidFill>
                  <a:schemeClr val="tx1"/>
                </a:solidFill>
              </a:rPr>
            </a:br>
            <a:r>
              <a:rPr lang="ru-RU" sz="2400" b="1" i="1">
                <a:solidFill>
                  <a:schemeClr val="tx1"/>
                </a:solidFill>
              </a:rPr>
              <a:t>Крупный город располагался в (полтораста) километрах от нашей деревни</a:t>
            </a:r>
            <a:r>
              <a:rPr lang="ru-RU" sz="2400" b="1" i="1" smtClean="0">
                <a:solidFill>
                  <a:schemeClr val="tx1"/>
                </a:solidFill>
              </a:rPr>
              <a:t>.</a:t>
            </a:r>
          </a:p>
          <a:p>
            <a:endParaRPr lang="ru-RU" sz="2400" b="1" i="1">
              <a:solidFill>
                <a:schemeClr val="tx1"/>
              </a:solidFill>
            </a:endParaRPr>
          </a:p>
          <a:p>
            <a:r>
              <a:rPr lang="ru-RU" sz="2400" b="1" i="1" smtClean="0">
                <a:solidFill>
                  <a:schemeClr val="tx1"/>
                </a:solidFill>
              </a:rPr>
              <a:t>                                                   </a:t>
            </a:r>
            <a:r>
              <a:rPr lang="ru-RU" sz="2400" b="1">
                <a:solidFill>
                  <a:srgbClr val="C00000"/>
                </a:solidFill>
              </a:rPr>
              <a:t>полутораста</a:t>
            </a:r>
          </a:p>
          <a:p>
            <a:endParaRPr lang="ru-RU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01782"/>
      </p:ext>
    </p:extLst>
  </p:cSld>
  <p:clrMapOvr>
    <a:masterClrMapping/>
  </p:clrMapOvr>
  <p:transition/>
  <p:timing/>
</p:sld>
</file>

<file path=ppt/slides/slide3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5845" y="1379021"/>
            <a:ext cx="8911687" cy="4149909"/>
          </a:xfrm>
        </p:spPr>
        <p:txBody>
          <a:bodyPr/>
          <a:lstStyle/>
          <a:p>
            <a:pPr algn="ctr"/>
            <a:r>
              <a:rPr lang="ru-RU">
                <a:solidFill>
                  <a:schemeClr val="tx1"/>
                </a:solidFill>
              </a:rPr>
              <a:t>Работу выполнила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учитель русского языка и литературы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ГБПОУ «1-й МОК»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г. Москвы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Немцева Л.В.</a:t>
            </a:r>
          </a:p>
        </p:txBody>
      </p:sp>
    </p:spTree>
    <p:extLst>
      <p:ext uri="{BB962C8B-B14F-4D97-AF65-F5344CB8AC3E}">
        <p14:creationId xmlns:p14="http://schemas.microsoft.com/office/powerpoint/2010/main" val="344450265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8438" y="431968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ru-RU" b="1" smtClean="0"/>
              <a:t>8 </a:t>
            </a:r>
            <a:r>
              <a:rPr lang="ru-RU" b="1"/>
              <a:t>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69313" y="1403498"/>
            <a:ext cx="10302947" cy="5178056"/>
          </a:xfrm>
        </p:spPr>
        <p:txBody>
          <a:bodyPr>
            <a:normAutofit/>
          </a:bodyPr>
          <a:lstStyle/>
          <a:p>
            <a:br>
              <a:rPr lang="ru-RU" b="1">
                <a:solidFill>
                  <a:schemeClr val="tx1"/>
                </a:solidFill>
              </a:rPr>
            </a:b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8409" y="2063015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Раскройте скобки и запишите слово </a:t>
            </a:r>
            <a:r>
              <a:rPr lang="ru-RU" sz="2800" b="1">
                <a:latin typeface="Arial" panose="020b0604020202020204" pitchFamily="34" charset="0"/>
                <a:ea typeface="Times New Roman" panose="02020603050405020304" pitchFamily="18" charset="0"/>
              </a:rPr>
              <a:t>«тренер»</a:t>
            </a: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 в соответствующей форме, соблюдая нормы современного русского литературного языка.</a:t>
            </a:r>
            <a:b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2800" i="1">
                <a:latin typeface="Arial" panose="020b0604020202020204" pitchFamily="34" charset="0"/>
                <a:ea typeface="Times New Roman" panose="02020603050405020304" pitchFamily="18" charset="0"/>
              </a:rPr>
              <a:t>Наши (</a:t>
            </a:r>
            <a:r>
              <a:rPr lang="ru-RU" sz="2800" b="1" i="1">
                <a:latin typeface="Arial" panose="020b0604020202020204" pitchFamily="34" charset="0"/>
                <a:ea typeface="Times New Roman" panose="02020603050405020304" pitchFamily="18" charset="0"/>
              </a:rPr>
              <a:t>тренер</a:t>
            </a:r>
            <a:r>
              <a:rPr lang="ru-RU" sz="2800" i="1">
                <a:latin typeface="Arial" panose="020b0604020202020204" pitchFamily="34" charset="0"/>
                <a:ea typeface="Times New Roman" panose="02020603050405020304" pitchFamily="18" charset="0"/>
              </a:rPr>
              <a:t>) – живые легенды российского фигурного катания.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68424049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8438" y="431968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ru-RU" b="1" smtClean="0"/>
              <a:t>8 </a:t>
            </a:r>
            <a:r>
              <a:rPr lang="ru-RU" b="1"/>
              <a:t>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69313" y="1403498"/>
            <a:ext cx="10302947" cy="5178056"/>
          </a:xfrm>
        </p:spPr>
        <p:txBody>
          <a:bodyPr>
            <a:normAutofit/>
          </a:bodyPr>
          <a:lstStyle/>
          <a:p>
            <a:br>
              <a:rPr lang="ru-RU" b="1">
                <a:solidFill>
                  <a:schemeClr val="tx1"/>
                </a:solidFill>
              </a:rPr>
            </a:b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8409" y="2063015"/>
            <a:ext cx="8686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Раскройте скобки и запишите слово </a:t>
            </a:r>
            <a:r>
              <a:rPr lang="ru-RU" sz="2800" b="1">
                <a:latin typeface="Arial" panose="020b0604020202020204" pitchFamily="34" charset="0"/>
                <a:ea typeface="Times New Roman" panose="02020603050405020304" pitchFamily="18" charset="0"/>
              </a:rPr>
              <a:t>«тренер»</a:t>
            </a: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 в соответствующей форме, соблюдая нормы современного русского литературного языка.</a:t>
            </a:r>
            <a:b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2800" i="1">
                <a:latin typeface="Arial" panose="020b0604020202020204" pitchFamily="34" charset="0"/>
                <a:ea typeface="Times New Roman" panose="02020603050405020304" pitchFamily="18" charset="0"/>
              </a:rPr>
              <a:t>Наши (</a:t>
            </a:r>
            <a:r>
              <a:rPr lang="ru-RU" sz="2800" b="1" i="1">
                <a:latin typeface="Arial" panose="020b0604020202020204" pitchFamily="34" charset="0"/>
                <a:ea typeface="Times New Roman" panose="02020603050405020304" pitchFamily="18" charset="0"/>
              </a:rPr>
              <a:t>тренер</a:t>
            </a:r>
            <a:r>
              <a:rPr lang="ru-RU" sz="2800" i="1">
                <a:latin typeface="Arial" panose="020b0604020202020204" pitchFamily="34" charset="0"/>
                <a:ea typeface="Times New Roman" panose="02020603050405020304" pitchFamily="18" charset="0"/>
              </a:rPr>
              <a:t>) – живые легенды российского фигурного катания</a:t>
            </a:r>
            <a:r>
              <a:rPr lang="ru-RU" sz="2800" i="1" smtClean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r>
              <a:rPr lang="ru-RU" sz="2800" i="1">
                <a:latin typeface="Arial" panose="020b0604020202020204" pitchFamily="34" charset="0"/>
              </a:rPr>
              <a:t> </a:t>
            </a:r>
            <a:endParaRPr lang="ru-RU" sz="2800" i="1" smtClean="0">
              <a:latin typeface="Arial" panose="020b0604020202020204" pitchFamily="34" charset="0"/>
            </a:endParaRPr>
          </a:p>
          <a:p>
            <a:r>
              <a:rPr lang="ru-RU" sz="2800" i="1">
                <a:latin typeface="Arial" panose="020b0604020202020204" pitchFamily="34" charset="0"/>
              </a:rPr>
              <a:t> </a:t>
            </a:r>
            <a:r>
              <a:rPr lang="ru-RU" sz="2800" i="1" smtClean="0">
                <a:latin typeface="Arial" panose="020b0604020202020204" pitchFamily="34" charset="0"/>
              </a:rPr>
              <a:t>                                                      </a:t>
            </a:r>
            <a:r>
              <a:rPr lang="ru-RU" sz="2800" b="1" smtClean="0">
                <a:solidFill>
                  <a:srgbClr val="C00000"/>
                </a:solidFill>
                <a:latin typeface="Arial" panose="020b0604020202020204" pitchFamily="34" charset="0"/>
              </a:rPr>
              <a:t>Тренеры</a:t>
            </a:r>
            <a:endParaRPr lang="ru-RU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349569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90"/>
            <a:ext cx="8915399" cy="584792"/>
          </a:xfrm>
        </p:spPr>
        <p:txBody>
          <a:bodyPr>
            <a:normAutofit/>
          </a:bodyPr>
          <a:lstStyle/>
          <a:p>
            <a:pPr algn="ctr"/>
            <a:r>
              <a:rPr lang="ru-RU" sz="3200" b="1" smtClean="0"/>
              <a:t>Окончание и лексическое значение</a:t>
            </a:r>
            <a:endParaRPr lang="ru-RU" sz="3200" b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27051"/>
            <a:ext cx="10660912" cy="5592726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095660"/>
              </p:ext>
            </p:extLst>
          </p:nvPr>
        </p:nvGraphicFramePr>
        <p:xfrm>
          <a:off x="478464" y="797442"/>
          <a:ext cx="11632019" cy="5794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4757"/>
                <a:gridCol w="5757262"/>
              </a:tblGrid>
              <a:tr h="276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-А, -Я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-Ы, -И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2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АДРЕСА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(местожительство/местонахождение)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АДРЕСЫ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(письменное приветствие, поздравление)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28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ХЛЕБА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(злаки)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Погода стояла жаркая. Спели хлеба.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ХЛЕБЫ</a:t>
                      </a:r>
                      <a:br>
                        <a:rPr lang="ru-RU" sz="1400" b="1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(печеное изделие)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Муки бы пуд ― так можно самим и хлебы печь.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1042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КОЛЕНА</a:t>
                      </a:r>
                      <a:b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(Изгиб; отдельная фигура в пении, танцах; поколение)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Колена реки; выделывать коле́на. Мстить до седьмого коле́на. 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КОЛЕНИ</a:t>
                      </a:r>
                      <a:br>
                        <a:rPr lang="ru-RU" sz="1400" b="1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(часть ноги)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Я посмотрел в пустоту ещё минуту и потом медленно опустился на колени.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53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КОРПУСА</a:t>
                      </a:r>
                      <a:b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(отдельное здание; войсковое соединение; среднее военно-учебное заведение в дореволюционной России; остов, оболочка чего-н»)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Тянулись серые корпуса военных заводов, торчали высокие красные трубы.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КОРПУСЫ</a:t>
                      </a:r>
                      <a:br>
                        <a:rPr lang="ru-RU" sz="1400" b="1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(туловище человека или животного; свод каких-либо текстов)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Корпусы текстов современных поэтов.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380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ЛАГЕРЯ</a:t>
                      </a:r>
                      <a:b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(военные, пионерские, туристические)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Ездил, куда пошлют: и в глубинку, в районный Дворец какой-нибудь культуры, и в пионерские лагеря, и в лагеря исправительно-трудовые.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ЛАГЕРИ</a:t>
                      </a:r>
                      <a:br>
                        <a:rPr lang="ru-RU" sz="1400" b="1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(общественно-политические группировки, течения, направления)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Квартиры разделились на враждебные лагери.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450803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595425"/>
          </a:xfrm>
        </p:spPr>
        <p:txBody>
          <a:bodyPr>
            <a:normAutofit/>
          </a:bodyPr>
          <a:lstStyle/>
          <a:p>
            <a:pPr algn="ctr"/>
            <a:r>
              <a:rPr lang="ru-RU" sz="3200" b="1"/>
              <a:t>Окончание и лексическое значение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53217"/>
              </p:ext>
            </p:extLst>
          </p:nvPr>
        </p:nvGraphicFramePr>
        <p:xfrm>
          <a:off x="308344" y="797440"/>
          <a:ext cx="11770242" cy="3002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4567"/>
                <a:gridCol w="5825675"/>
              </a:tblGrid>
              <a:tr h="6962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МЕХА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(меховые изделия)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Облачался в свои купеческие меха и спрашивал требовательно.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МЕХИ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(«сосуд», «приспособление для нагнетания воздуха»)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Кузнечные мехи.  В новые мехи новое вино.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62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МУЖЬЯ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(в значении «супруг»)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Жёны расписывались за мужей, мужья― за жён.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МУЖИ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(в значении «мужчина» в высоком стиле и в некоторых сочетаниях)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Ученые мужи, государственные мужи.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62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ЛИСТЬЯ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(у растений)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Была осень, стояли солнечные деньки, летели листья.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ЛИСТЫ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(тонкий пласт материала)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Металлические листы.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62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ОБРАЗА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(иконы)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Образа святых.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ОБРАЗЫ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(в литературе, искусстве и др.)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Музыкальные образы. Образы персонажей.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83126"/>
              </p:ext>
            </p:extLst>
          </p:nvPr>
        </p:nvGraphicFramePr>
        <p:xfrm>
          <a:off x="308344" y="3787783"/>
          <a:ext cx="11770242" cy="2569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0723"/>
                <a:gridCol w="5799519"/>
              </a:tblGrid>
              <a:tr h="1363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ОРДЕНА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(знак отличия за заслуги)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Ордена и медали на нём поблескивают и позванивают.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ОРДЕНЫ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(тайное объединение, монашеская община, архитектурный термин)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Тевтонский и дорический орден. Рыцарские ордены</a:t>
                      </a:r>
                      <a:r>
                        <a:rPr lang="ru-RU" sz="1400">
                          <a:effectLst/>
                        </a:rPr>
                        <a:t>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206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ПРОПУСКА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(документ на право входа, доступа куда-либо)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Пропуска, отпечатанные в главной типографии министерства, были трёх родов: постоянные, разовые и недельные.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ПРОПУСКИ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(пробелы, отсутствие)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Оставлять пропуски в тексте; отчислили на пропуски занятий.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125141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595425"/>
          </a:xfrm>
        </p:spPr>
        <p:txBody>
          <a:bodyPr>
            <a:normAutofit/>
          </a:bodyPr>
          <a:lstStyle/>
          <a:p>
            <a:pPr algn="ctr"/>
            <a:r>
              <a:rPr lang="ru-RU" sz="3200" b="1"/>
              <a:t>Окончание и лексическое значение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214003"/>
              </p:ext>
            </p:extLst>
          </p:nvPr>
        </p:nvGraphicFramePr>
        <p:xfrm>
          <a:off x="786809" y="723016"/>
          <a:ext cx="11249247" cy="5980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6718"/>
                <a:gridCol w="6302529"/>
              </a:tblGrid>
              <a:tr h="1126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СЫНОВЬЯ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(в значении «дети мужского пола»)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Ещё двое детей часто появлялись в доме ― сыновья Ильи Иосифовича.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СЫНЫ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(уроженец какого-либо места)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Лучшие сыны отечества.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44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УЧИТЕЛЯ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(преподаватели)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Там преподавали лучшие учителя, профессора, доктора наук.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УЧИТЕЛИ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(в значении «глава, автор учения»)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Нечего было в писатели, учители жизни лезть.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44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ТОНА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(значении «цвет, оттенок»)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Он был одет в полуформенные серо-зеленые тона.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ТОНЫ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(«муз. звук; тональность», термин в медицине и др.)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Музыкальные тоны, тоны сердца. 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126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 err="1">
                          <a:solidFill>
                            <a:schemeClr val="tx1"/>
                          </a:solidFill>
                          <a:effectLst/>
                        </a:rPr>
                        <a:t>воротА и ворОта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(проезд в стене или ограде, запираемый створами)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Пришла беда – отворяй воротА.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ВорОта сарая были распахнуты настежь.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 err="1">
                          <a:effectLst/>
                        </a:rPr>
                        <a:t>вОроты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(край одежды вокруг шеи)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Расстегнуть вОроты гимнастерок.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44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ПРОВОДА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(проволока, кабель)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Высоковольтные провода.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ПРОВОДЫ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(гулянье при прощании с кем-либо)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Проводы гостей, проводы зимы, проводы в армию.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126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ГОДА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(в устойчивых выражениях)</a:t>
                      </a:r>
                      <a:b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</a:rPr>
                        <a:t>Войти в года = повзрослеть.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effectLst/>
                        </a:rPr>
                        <a:t>ГОДЫ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(о периоде, промежутке времени)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Двадцатые, тридцатые годы, годы войны, школьные годы, лучшие годы.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369925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344" y="233915"/>
            <a:ext cx="11883656" cy="830847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Родительный падеж множественного числа существительных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320517"/>
              </p:ext>
            </p:extLst>
          </p:nvPr>
        </p:nvGraphicFramePr>
        <p:xfrm>
          <a:off x="191386" y="1050979"/>
          <a:ext cx="12000614" cy="5776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307"/>
                <a:gridCol w="6000307"/>
              </a:tblGrid>
              <a:tr h="23929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Названия некоторых парных предметов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-ОВ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НУЛЕВОЕ ОКОНЧАНИЕ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287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бронхов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гольфов 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джинсов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носков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очков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500">
                          <a:effectLst/>
                        </a:rPr>
                        <a:t>сапог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чулок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туфель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бахил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ботинок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валенок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гетр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калош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кальсон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колготок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кроссовок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лосин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мокасин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панталон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плеч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погон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рейтуз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серёг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шаровар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шорт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эполет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96082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Wisp</Template>
  <Company/>
  <PresentationFormat>Широкоэкранный</PresentationFormat>
  <Paragraphs>113</Paragraphs>
  <Slides>39</Slides>
  <Notes>0</Notes>
  <TotalTime>287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baseType="lpstr" size="40">
      <vt:lpstr>Легкий дым</vt:lpstr>
      <vt:lpstr>Подготовка к ОГЭ-2025 по русскому языку</vt:lpstr>
      <vt:lpstr>Задание 8 ОГЭ по русскому языку. Морфологические нормы.</vt:lpstr>
      <vt:lpstr>Задание 8 ОГЭ по русскому языку. Морфологические нормы.</vt:lpstr>
      <vt:lpstr>Формулировка задания 8 ОГЭ </vt:lpstr>
      <vt:lpstr>Формулировка задания 8 ОГЭ </vt:lpstr>
      <vt:lpstr>Окончание и лексическое значение</vt:lpstr>
      <vt:lpstr>Окончание и лексическое значение</vt:lpstr>
      <vt:lpstr>Окончание и лексическое значение</vt:lpstr>
      <vt:lpstr>Родительный падеж множественного числа существительных</vt:lpstr>
      <vt:lpstr>Родительный падеж множественного числа существительных</vt:lpstr>
      <vt:lpstr>Родительный падеж множественного числа существительных</vt:lpstr>
      <vt:lpstr>Родительный падеж множественного числа существительных</vt:lpstr>
      <vt:lpstr>Склонение числительных</vt:lpstr>
      <vt:lpstr>Склонение числительных</vt:lpstr>
      <vt:lpstr>Настоящее время глаголов</vt:lpstr>
      <vt:lpstr>Повелительное наклонение глаголов</vt:lpstr>
      <vt:lpstr>Повелительное наклонение глаголов</vt:lpstr>
      <vt:lpstr>Практика. Метод дятла.</vt:lpstr>
      <vt:lpstr>Задание 8.1</vt:lpstr>
      <vt:lpstr>Задание 8.1</vt:lpstr>
      <vt:lpstr>Задание 8.2</vt:lpstr>
      <vt:lpstr>Задание 8.2</vt:lpstr>
      <vt:lpstr>Задание 8.3</vt:lpstr>
      <vt:lpstr>Задание 8.3</vt:lpstr>
      <vt:lpstr>Задание 8.4</vt:lpstr>
      <vt:lpstr>Задание 8.4</vt:lpstr>
      <vt:lpstr>Задание 8.5</vt:lpstr>
      <vt:lpstr>Задание 8.5</vt:lpstr>
      <vt:lpstr>Задание 8.6</vt:lpstr>
      <vt:lpstr>Задание 8.6</vt:lpstr>
      <vt:lpstr>Задание 8.7</vt:lpstr>
      <vt:lpstr>Задание 8.7</vt:lpstr>
      <vt:lpstr>Задание 8.8</vt:lpstr>
      <vt:lpstr>Задание 8.8</vt:lpstr>
      <vt:lpstr>Задание 8.9</vt:lpstr>
      <vt:lpstr>Задание 8.9</vt:lpstr>
      <vt:lpstr>Задание 8.10</vt:lpstr>
      <vt:lpstr>Задание 8.10</vt:lpstr>
      <vt:lpstr>Работу выполнила учитель русского языка и литературы ГБПОУ «1-й МОК» г. Москвы Немцева Л.В.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Admin</dc:creator>
  <cp:lastModifiedBy>Admin</cp:lastModifiedBy>
  <cp:revision>105</cp:revision>
  <dcterms:created xsi:type="dcterms:W3CDTF">2023-09-10T13:31:19Z</dcterms:created>
  <dcterms:modified xsi:type="dcterms:W3CDTF">2024-11-28T08:02:19Z</dcterms:modified>
</cp:coreProperties>
</file>