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83" r:id="rId4"/>
    <p:sldId id="296" r:id="rId5"/>
    <p:sldId id="297" r:id="rId6"/>
    <p:sldId id="261" r:id="rId7"/>
    <p:sldId id="269" r:id="rId8"/>
    <p:sldId id="293" r:id="rId9"/>
    <p:sldId id="294" r:id="rId10"/>
    <p:sldId id="295" r:id="rId11"/>
    <p:sldId id="298" r:id="rId12"/>
    <p:sldId id="285" r:id="rId13"/>
    <p:sldId id="268" r:id="rId14"/>
    <p:sldId id="299" r:id="rId15"/>
    <p:sldId id="284" r:id="rId16"/>
    <p:sldId id="300" r:id="rId17"/>
    <p:sldId id="274" r:id="rId18"/>
    <p:sldId id="301" r:id="rId19"/>
    <p:sldId id="289" r:id="rId20"/>
    <p:sldId id="302" r:id="rId21"/>
    <p:sldId id="277" r:id="rId22"/>
    <p:sldId id="303" r:id="rId23"/>
    <p:sldId id="290" r:id="rId24"/>
    <p:sldId id="304" r:id="rId25"/>
    <p:sldId id="278" r:id="rId26"/>
    <p:sldId id="305" r:id="rId27"/>
    <p:sldId id="291" r:id="rId28"/>
    <p:sldId id="306" r:id="rId29"/>
    <p:sldId id="279" r:id="rId30"/>
    <p:sldId id="307" r:id="rId31"/>
    <p:sldId id="292" r:id="rId32"/>
    <p:sldId id="308" r:id="rId33"/>
    <p:sldId id="275" r:id="rId34"/>
  </p:sldIdLst>
  <p:sldSz cx="12192000" cy="6858000"/>
  <p:notesSz cx="6858000" cy="9144000"/>
  <p:custDataLst>
    <p:tags r:id="rId3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28" autoAdjust="0"/>
    <p:restoredTop sz="94660"/>
  </p:normalViewPr>
  <p:slideViewPr>
    <p:cSldViewPr snapToGrid="0">
      <p:cViewPr varScale="1">
        <p:scale>
          <a:sx n="57" d="100"/>
          <a:sy n="57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" Type="http://schemas.openxmlformats.org/officeDocument/2006/relationships/slide" Target="slides/slide1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" Type="http://schemas.openxmlformats.org/officeDocument/2006/relationships/slide" Target="slides/slide2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3" Type="http://schemas.openxmlformats.org/officeDocument/2006/relationships/slide" Target="slides/slide32.xml" /><Relationship Id="rId34" Type="http://schemas.openxmlformats.org/officeDocument/2006/relationships/slide" Target="slides/slide33.xml" /><Relationship Id="rId35" Type="http://schemas.openxmlformats.org/officeDocument/2006/relationships/tags" Target="tags/tag1.xml" /><Relationship Id="rId36" Type="http://schemas.openxmlformats.org/officeDocument/2006/relationships/presProps" Target="presProps.xml" /><Relationship Id="rId37" Type="http://schemas.openxmlformats.org/officeDocument/2006/relationships/viewProps" Target="viewProps.xml" /><Relationship Id="rId38" Type="http://schemas.openxmlformats.org/officeDocument/2006/relationships/theme" Target="theme/theme1.xml" /><Relationship Id="rId39" Type="http://schemas.openxmlformats.org/officeDocument/2006/relationships/tableStyles" Target="tableStyles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rect l="0" t="0" r="r" b="b"/>
              <a:pathLst>
                <a:path w="140" h="503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rect l="0" t="0" r="r" b="b"/>
              <a:pathLst>
                <a:path w="41" h="221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rect l="0" t="0" r="r" b="b"/>
              <a:pathLst>
                <a:path w="90" h="206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rect l="0" t="0" r="r" b="b"/>
              <a:pathLst>
                <a:path w="25" h="52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rect l="0" t="0" r="r" b="b"/>
              <a:pathLst>
                <a:path w="28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rect l="0" t="0" r="r" b="b"/>
              <a:pathLst>
                <a:path w="44" h="11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/>
              <a:t>6/18/2024</a:t>
            </a:fld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/>
  <p:timing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ct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hyperlink" Target="https://rustutors.ru/oge/teoryoge/2753-zadanie-9-ogje-po-russkomu-jazyku-grammaticheskaja-sinonimija-slovosochetanij-soglasovanie-upravlenie-primykanie.html#hmenu-1" TargetMode="External" /><Relationship Id="rId3" Type="http://schemas.openxmlformats.org/officeDocument/2006/relationships/hyperlink" Target="https://rustutors.ru/oge/teoryoge/2753-zadanie-9-ogje-po-russkomu-jazyku-grammaticheskaja-sinonimija-slovosochetanij-soglasovanie-upravlenie-primykanie.html#hmenu-2" TargetMode="External" /><Relationship Id="rId4" Type="http://schemas.openxmlformats.org/officeDocument/2006/relationships/hyperlink" Target="https://rustutors.ru/oge/teoryoge/2753-zadanie-9-ogje-po-russkomu-jazyku-grammaticheskaja-sinonimija-slovosochetanij-soglasovanie-upravlenie-primykanie.html#hmenu-3" TargetMode="External" /><Relationship Id="rId5" Type="http://schemas.openxmlformats.org/officeDocument/2006/relationships/hyperlink" Target="https://rustutors.ru/oge/teoryoge/2753-zadanie-9-ogje-po-russkomu-jazyku-grammaticheskaja-sinonimija-slovosochetanij-soglasovanie-upravlenie-primykanie.html#hmenu-4" TargetMode="Ex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6239" y="828675"/>
            <a:ext cx="7073308" cy="3456863"/>
          </a:xfrm>
        </p:spPr>
        <p:txBody>
          <a:bodyPr>
            <a:normAutofit/>
          </a:bodyPr>
          <a:lstStyle/>
          <a:p>
            <a:pPr algn="ctr"/>
            <a:r>
              <a:rPr lang="ru-RU" b="1">
                <a:solidFill>
                  <a:srgbClr val="0070C0"/>
                </a:solidFill>
              </a:rPr>
              <a:t>Подготовка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к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ОГЭ-2025 </a:t>
            </a:r>
            <a:br>
              <a:rPr lang="ru-RU" b="1">
                <a:solidFill>
                  <a:srgbClr val="0070C0"/>
                </a:solidFill>
              </a:rPr>
            </a:br>
            <a:r>
              <a:rPr lang="ru-RU" b="1">
                <a:solidFill>
                  <a:srgbClr val="0070C0"/>
                </a:solidFill>
              </a:rPr>
              <a:t>по русскому языку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51417" y="5230260"/>
            <a:ext cx="4263840" cy="1126283"/>
          </a:xfrm>
        </p:spPr>
        <p:txBody>
          <a:bodyPr>
            <a:normAutofit/>
          </a:bodyPr>
          <a:lstStyle/>
          <a:p>
            <a:r>
              <a:rPr lang="ru-RU" sz="3200" b="1">
                <a:solidFill>
                  <a:srgbClr val="FF0000"/>
                </a:solidFill>
              </a:rPr>
              <a:t>Задание </a:t>
            </a:r>
            <a:r>
              <a:rPr lang="en-US" sz="3200" b="1">
                <a:solidFill>
                  <a:srgbClr val="FF0000"/>
                </a:solidFill>
              </a:rPr>
              <a:t>9</a:t>
            </a:r>
            <a:r>
              <a:rPr lang="ru-RU" sz="3200" b="1">
                <a:solidFill>
                  <a:srgbClr val="FF0000"/>
                </a:solidFill>
              </a:rPr>
              <a:t>. Теория и практика.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26" y="508369"/>
            <a:ext cx="2880000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0686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784081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Виды связи в словосочетании</a:t>
            </a:r>
            <a:endParaRPr lang="ru-RU" sz="36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7468" y="1291552"/>
            <a:ext cx="9093199" cy="52498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>
                <a:solidFill>
                  <a:schemeClr val="tx1"/>
                </a:solidFill>
              </a:rPr>
              <a:t>Примыкание</a:t>
            </a:r>
            <a:r>
              <a:rPr lang="ru-RU" sz="2400">
                <a:solidFill>
                  <a:schemeClr val="tx1"/>
                </a:solidFill>
              </a:rPr>
              <a:t> – вид подчинительной связи в словосочетании, при котором к главному слову примыкает зависимое неизменяемое слово (слово, которое не имеет форм словоизменения).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>
                <a:solidFill>
                  <a:schemeClr val="tx1"/>
                </a:solidFill>
              </a:rPr>
              <a:t>В качестве зависимого слова в примыкании выступает: </a:t>
            </a:r>
            <a:r>
              <a:rPr lang="ru-RU" sz="2400" i="1">
                <a:solidFill>
                  <a:schemeClr val="tx1"/>
                </a:solidFill>
              </a:rPr>
              <a:t>наречие, деепричастие, инфинитив, сравнительная степень прилагательных и наречий, местоимения ЕГО, ЕЁ, ИХ, неизменяемые прилагательные, несогласованные приложения, выраженные существительными.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 i="1">
                <a:solidFill>
                  <a:srgbClr val="C00000"/>
                </a:solidFill>
              </a:rPr>
              <a:t>Говорить громко, идти танцуя, выглядеть эффектнее, стремится победить.</a:t>
            </a:r>
            <a:endParaRPr lang="ru-RU" sz="2400" b="1">
              <a:solidFill>
                <a:srgbClr val="C00000"/>
              </a:solidFill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241899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338137"/>
            <a:ext cx="9909726" cy="10503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Не являются словосочетаниями</a:t>
            </a:r>
            <a:r>
              <a:rPr lang="ru-RU"/>
              <a:t>:</a:t>
            </a:r>
            <a:br>
              <a:rPr lang="ru-RU"/>
            </a:b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9066" y="1167341"/>
            <a:ext cx="8991600" cy="5232930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грамматическая основа, </a:t>
            </a:r>
            <a:endParaRPr lang="ru-RU" sz="220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однородные члены предложения, </a:t>
            </a:r>
            <a:endParaRPr lang="ru-RU" sz="220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фразеологизмы, </a:t>
            </a:r>
            <a:endParaRPr lang="ru-RU" sz="220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составная сравнительная и превосходная степень прилагательных и наречий, </a:t>
            </a:r>
            <a:endParaRPr lang="ru-RU" sz="220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повелительной наклонение глагола, </a:t>
            </a:r>
            <a:endParaRPr lang="ru-RU" sz="220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сложная форма будущего времени,</a:t>
            </a:r>
            <a:endParaRPr lang="ru-RU" sz="220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 i="1">
                <a:solidFill>
                  <a:schemeClr val="tx1"/>
                </a:solidFill>
              </a:rPr>
              <a:t>существительные с предлогами.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ru-RU" sz="2200">
                <a:solidFill>
                  <a:schemeClr val="tx1"/>
                </a:solidFill>
              </a:rPr>
              <a:t>Так, не являются словосочетаниями: </a:t>
            </a:r>
            <a:r>
              <a:rPr lang="ru-RU" sz="2200" b="1" i="1">
                <a:solidFill>
                  <a:srgbClr val="C00000"/>
                </a:solidFill>
              </a:rPr>
              <a:t>Он читает. Яблоки и груши. Бить баклуши. Более красивый. Самый умный. Пусть поет. Буду петь. В течение недели.</a:t>
            </a:r>
            <a:endParaRPr lang="ru-RU" sz="2200" b="1">
              <a:solidFill>
                <a:srgbClr val="C00000"/>
              </a:solidFill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595025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4300" y="1581372"/>
            <a:ext cx="8911687" cy="3219227"/>
          </a:xfrm>
        </p:spPr>
        <p:txBody>
          <a:bodyPr>
            <a:normAutofit/>
          </a:bodyPr>
          <a:lstStyle/>
          <a:p>
            <a:pPr algn="ctr"/>
            <a:r>
              <a:rPr lang="ru-RU" sz="5400" b="1">
                <a:solidFill>
                  <a:srgbClr val="C00000"/>
                </a:solidFill>
              </a:rPr>
              <a:t>Практика. </a:t>
            </a:r>
            <a:br>
              <a:rPr lang="ru-RU" sz="5400" b="1">
                <a:solidFill>
                  <a:srgbClr val="C00000"/>
                </a:solidFill>
              </a:rPr>
            </a:br>
            <a:r>
              <a:rPr lang="ru-RU" sz="5400" b="1">
                <a:solidFill>
                  <a:srgbClr val="C00000"/>
                </a:solidFill>
              </a:rPr>
              <a:t>Метод дятла.</a:t>
            </a:r>
          </a:p>
        </p:txBody>
      </p:sp>
    </p:spTree>
    <p:extLst>
      <p:ext uri="{BB962C8B-B14F-4D97-AF65-F5344CB8AC3E}">
        <p14:creationId xmlns:p14="http://schemas.microsoft.com/office/powerpoint/2010/main" val="1147177511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918" y="473712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318" y="1593264"/>
            <a:ext cx="9350349" cy="4005791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1.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лесные тропинки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согласования, синонимичным словосочетанием со связью управление. Напишите получившееся словосочетание.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169648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5918" y="473712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1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10318" y="1593264"/>
            <a:ext cx="9350349" cy="400579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>
                <a:solidFill>
                  <a:schemeClr val="tx1"/>
                </a:solidFill>
              </a:rPr>
              <a:t>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лесные тропинки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согласования, синонимичным словосочетанием со связью управление. Напишите получившееся словосочетание.</a:t>
            </a:r>
          </a:p>
          <a:p>
            <a:pPr marL="514350" indent="-514350">
              <a:buAutoNum type="arabicPeriod"/>
            </a:pPr>
            <a:endParaRPr lang="ru-RU" sz="2800">
              <a:solidFill>
                <a:schemeClr val="tx1"/>
              </a:solidFill>
            </a:endParaRPr>
          </a:p>
          <a:p>
            <a:r>
              <a:rPr lang="ru-RU" sz="2800">
                <a:solidFill>
                  <a:schemeClr val="tx1"/>
                </a:solidFill>
              </a:rPr>
              <a:t>                             </a:t>
            </a:r>
            <a:r>
              <a:rPr lang="ru-RU" sz="2800" b="1">
                <a:solidFill>
                  <a:srgbClr val="C00000"/>
                </a:solidFill>
              </a:rPr>
              <a:t>тропинки леса/ тропинки в лесу</a:t>
            </a:r>
          </a:p>
          <a:p>
            <a:r>
              <a:rPr lang="ru-RU" sz="2800">
                <a:solidFill>
                  <a:schemeClr val="tx1"/>
                </a:solidFill>
              </a:rPr>
              <a:t>            </a:t>
            </a:r>
          </a:p>
          <a:p>
            <a:endParaRPr lang="ru-RU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45087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273" y="3551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8266" y="1548343"/>
            <a:ext cx="8957733" cy="4496857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2.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музейные архивы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согласования, синонимичным словосочетанием со связью управление. Напишите получившееся словосочетание.</a:t>
            </a:r>
            <a:endParaRPr lang="ru-RU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28004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6273" y="355178"/>
            <a:ext cx="9909726" cy="6206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2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18266" y="1548343"/>
            <a:ext cx="8957733" cy="4496857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2.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музейные архивы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согласования,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 b="1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архивы музея /архивы музеев</a:t>
            </a:r>
          </a:p>
          <a:p>
            <a:endParaRPr lang="ru-RU" sz="28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15328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328511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1473200"/>
            <a:ext cx="9313333" cy="3657600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 3.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печной дым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согласования,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80198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328511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3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1473200"/>
            <a:ext cx="9313333" cy="3657600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 3.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печной дым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согласования,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         дым печи /дым из печи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43529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294645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9600" y="1421753"/>
            <a:ext cx="9532670" cy="3646068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4.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палуба корабля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управления, синонимичным словосочетанием со связью согласование. Напишите получившееся словосочетание.</a:t>
            </a:r>
          </a:p>
        </p:txBody>
      </p:sp>
    </p:spTree>
    <p:extLst>
      <p:ext uri="{BB962C8B-B14F-4D97-AF65-F5344CB8AC3E}">
        <p14:creationId xmlns:p14="http://schemas.microsoft.com/office/powerpoint/2010/main" val="193620417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066" y="474134"/>
            <a:ext cx="11463867" cy="20469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/>
              <a:t>Задание </a:t>
            </a:r>
            <a:r>
              <a:rPr lang="en-US" sz="3600" b="1"/>
              <a:t>9</a:t>
            </a:r>
            <a:r>
              <a:rPr lang="ru-RU" sz="3600" b="1"/>
              <a:t> ОГЭ по русскому языку. Грамматическая синонимия словосочетаний (согласование, управление, примыкание) </a:t>
            </a:r>
            <a:br>
              <a:rPr lang="ru-RU"/>
            </a:b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18955" y="2317898"/>
            <a:ext cx="9516323" cy="3350831"/>
          </a:xfrm>
        </p:spPr>
        <p:txBody>
          <a:bodyPr/>
          <a:lstStyle/>
          <a:p>
            <a:pPr lvl="0"/>
            <a:r>
              <a:rPr lang="ru-RU" sz="2800" u="sng">
                <a:hlinkClick r:id="rId2"/>
              </a:rPr>
              <a:t>1 Формулировка задания 9 ОГЭ по русскому языку</a:t>
            </a:r>
            <a:endParaRPr lang="ru-RU" sz="2800"/>
          </a:p>
          <a:p>
            <a:pPr lvl="0"/>
            <a:r>
              <a:rPr lang="ru-RU" sz="2800" u="sng">
                <a:hlinkClick r:id="rId3"/>
              </a:rPr>
              <a:t>2 Алгоритм выполнения задания 9 ОГЭ</a:t>
            </a:r>
            <a:endParaRPr lang="ru-RU" sz="2800"/>
          </a:p>
          <a:p>
            <a:pPr lvl="0"/>
            <a:r>
              <a:rPr lang="ru-RU" sz="2800" u="sng">
                <a:hlinkClick r:id="rId4"/>
              </a:rPr>
              <a:t>3 Теория ОГЭ для синтаксического анализа словосочетания</a:t>
            </a:r>
            <a:endParaRPr lang="ru-RU" sz="2800"/>
          </a:p>
          <a:p>
            <a:pPr lvl="0"/>
            <a:r>
              <a:rPr lang="ru-RU" sz="2800" u="sng">
                <a:hlinkClick r:id="rId5"/>
              </a:rPr>
              <a:t>4 Практика</a:t>
            </a:r>
            <a:endParaRPr lang="ru-RU" sz="2800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63229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294645"/>
            <a:ext cx="8915399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4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79600" y="1421753"/>
            <a:ext cx="9532670" cy="3646068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4.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палуба корабля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управления, синонимичным словосочетанием со связью согласование.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             корабельная палуба</a:t>
            </a:r>
          </a:p>
        </p:txBody>
      </p:sp>
    </p:spTree>
    <p:extLst>
      <p:ext uri="{BB962C8B-B14F-4D97-AF65-F5344CB8AC3E}">
        <p14:creationId xmlns:p14="http://schemas.microsoft.com/office/powerpoint/2010/main" val="2255871700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145" y="469379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2803" y="1490134"/>
            <a:ext cx="8875710" cy="4419600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5.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колосья ржи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управления, синонимичным словосочетанием со связью согласование. Напишите получившееся словосочетание.</a:t>
            </a:r>
          </a:p>
        </p:txBody>
      </p:sp>
    </p:spTree>
    <p:extLst>
      <p:ext uri="{BB962C8B-B14F-4D97-AF65-F5344CB8AC3E}">
        <p14:creationId xmlns:p14="http://schemas.microsoft.com/office/powerpoint/2010/main" val="112383434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145" y="469379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</a:t>
            </a:r>
            <a:r>
              <a:rPr lang="en-US" b="1"/>
              <a:t>5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2803" y="1490134"/>
            <a:ext cx="8875710" cy="4419600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5.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колосья ржи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управления, синонимичным словосочетанием со связью согласование.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>
                <a:solidFill>
                  <a:schemeClr val="tx1"/>
                </a:solidFill>
              </a:rPr>
              <a:t>                                               </a:t>
            </a:r>
            <a:r>
              <a:rPr lang="ru-RU" sz="2800" b="1">
                <a:solidFill>
                  <a:srgbClr val="C00000"/>
                </a:solidFill>
              </a:rPr>
              <a:t>ржаные колосья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80728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6669" y="372533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5202" y="1473200"/>
            <a:ext cx="9166264" cy="3589867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6.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ударил сильно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примыкания,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786400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6669" y="372533"/>
            <a:ext cx="8875710" cy="6312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</a:t>
            </a:r>
            <a:r>
              <a:rPr lang="en-US" b="1"/>
              <a:t>9</a:t>
            </a:r>
            <a:r>
              <a:rPr lang="ru-RU" b="1"/>
              <a:t>.6</a:t>
            </a: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5202" y="1473200"/>
            <a:ext cx="9166264" cy="3589867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6.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ударил сильно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примыкания,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                     ударил с силой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99422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210" y="135467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9.7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70666" y="1557866"/>
            <a:ext cx="8549943" cy="3742267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7.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смущённо сказал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примыкания, синонимичным словосочетанием со связью управление. Напишите получившееся словосочетание.</a:t>
            </a:r>
          </a:p>
        </p:txBody>
      </p:sp>
    </p:spTree>
    <p:extLst>
      <p:ext uri="{BB962C8B-B14F-4D97-AF65-F5344CB8AC3E}">
        <p14:creationId xmlns:p14="http://schemas.microsoft.com/office/powerpoint/2010/main" val="1143873731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210" y="135467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9.7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70666" y="1557866"/>
            <a:ext cx="8549943" cy="3742267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7.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смущённо сказал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примыкания,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   сказал со смущением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347777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8144" y="319005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9.8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1333" y="1473201"/>
            <a:ext cx="9431867" cy="3302000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8.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смотрел с тоской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управления, синонимичным словосочетанием со связью примыкание. Напишите получившееся словосочетание.</a:t>
            </a:r>
          </a:p>
        </p:txBody>
      </p:sp>
    </p:spTree>
    <p:extLst>
      <p:ext uri="{BB962C8B-B14F-4D97-AF65-F5344CB8AC3E}">
        <p14:creationId xmlns:p14="http://schemas.microsoft.com/office/powerpoint/2010/main" val="360522472"/>
      </p:ext>
    </p:extLst>
  </p:cSld>
  <p:clrMapOvr>
    <a:masterClrMapping/>
  </p:clrMapOvr>
  <p:transition/>
  <p:timing/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8144" y="319005"/>
            <a:ext cx="8915399" cy="843938"/>
          </a:xfrm>
        </p:spPr>
        <p:txBody>
          <a:bodyPr/>
          <a:lstStyle/>
          <a:p>
            <a:pPr algn="ctr"/>
            <a:r>
              <a:rPr lang="ru-RU" b="1"/>
              <a:t>Задание 9.8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1333" y="1473201"/>
            <a:ext cx="9431867" cy="3302000"/>
          </a:xfrm>
        </p:spPr>
        <p:txBody>
          <a:bodyPr>
            <a:normAutofit lnSpcReduction="10000"/>
          </a:bodyPr>
          <a:lstStyle/>
          <a:p>
            <a:r>
              <a:rPr lang="ru-RU" sz="2800">
                <a:solidFill>
                  <a:schemeClr val="tx1"/>
                </a:solidFill>
              </a:rPr>
              <a:t>8.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смотрел с тоской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управления, синонимичным словосочетанием со связью примыкание.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                   смотрел тоскливо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282821"/>
      </p:ext>
    </p:extLst>
  </p:cSld>
  <p:clrMapOvr>
    <a:masterClrMapping/>
  </p:clrMapOvr>
  <p:transition/>
  <p:timing/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291382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9.9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0" y="965200"/>
            <a:ext cx="10397067" cy="5723467"/>
          </a:xfrm>
        </p:spPr>
        <p:txBody>
          <a:bodyPr>
            <a:normAutofit/>
          </a:bodyPr>
          <a:lstStyle/>
          <a:p>
            <a:r>
              <a:rPr lang="ru-RU">
                <a:solidFill>
                  <a:schemeClr val="tx1"/>
                </a:solidFill>
              </a:rPr>
              <a:t>.</a:t>
            </a:r>
          </a:p>
          <a:p>
            <a:endParaRPr lang="ru-RU" sz="280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136BA6-E01B-4FA5-A339-337F2FDF7775}"/>
              </a:ext>
            </a:extLst>
          </p:cNvPr>
          <p:cNvSpPr/>
          <p:nvPr/>
        </p:nvSpPr>
        <p:spPr>
          <a:xfrm>
            <a:off x="2311399" y="1639018"/>
            <a:ext cx="8923867" cy="2374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ct val="0"/>
              </a:spcAft>
            </a:pP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Замените словосочетание «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утренняя пробежка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построенное на основе согласования, синонимичным словосочетанием со связью примыкание. Напишите получившееся словосочетание.</a:t>
            </a:r>
            <a:endParaRPr lang="ru-RU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59237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364" y="85060"/>
            <a:ext cx="9902456" cy="1049473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Формулировка 9 задания ОГЭ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6" y="2030819"/>
            <a:ext cx="9697076" cy="4423144"/>
          </a:xfrm>
        </p:spPr>
        <p:txBody>
          <a:bodyPr>
            <a:normAutofit/>
          </a:bodyPr>
          <a:lstStyle/>
          <a:p>
            <a:endParaRPr lang="ru-RU"/>
          </a:p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AE77A5-81BF-4F92-AD43-25DE5D23DFDD}"/>
              </a:ext>
            </a:extLst>
          </p:cNvPr>
          <p:cNvSpPr/>
          <p:nvPr/>
        </p:nvSpPr>
        <p:spPr>
          <a:xfrm>
            <a:off x="2116667" y="1776819"/>
            <a:ext cx="917786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Замените словосочетание «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</a:rPr>
              <a:t>плов по-узбекски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», построенное на основе примыкания, синонимичным словосочетанием со связью 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</a:rPr>
              <a:t>согласование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. Напишите получившееся словосочетание, соблюдая нормы современного русского литературного языка.</a:t>
            </a:r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2528618147"/>
      </p:ext>
    </p:extLst>
  </p:cSld>
  <p:clrMapOvr>
    <a:masterClrMapping/>
  </p:clrMapOvr>
  <p:transition/>
  <p:timing/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291382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9.9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74800" y="965200"/>
            <a:ext cx="10397067" cy="5723467"/>
          </a:xfrm>
        </p:spPr>
        <p:txBody>
          <a:bodyPr>
            <a:normAutofit/>
          </a:bodyPr>
          <a:lstStyle/>
          <a:p>
            <a:r>
              <a:rPr lang="ru-RU">
                <a:solidFill>
                  <a:schemeClr val="tx1"/>
                </a:solidFill>
              </a:rPr>
              <a:t>.</a:t>
            </a:r>
          </a:p>
          <a:p>
            <a:endParaRPr lang="ru-RU" sz="280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4136BA6-E01B-4FA5-A339-337F2FDF7775}"/>
              </a:ext>
            </a:extLst>
          </p:cNvPr>
          <p:cNvSpPr/>
          <p:nvPr/>
        </p:nvSpPr>
        <p:spPr>
          <a:xfrm>
            <a:off x="2311399" y="1639018"/>
            <a:ext cx="8923867" cy="4221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ct val="0"/>
              </a:spcAft>
            </a:pP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Замените словосочетание «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утренняя пробежка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построенное на основе согласования, синонимичным словосочетанием со связью примыкание. Напишите получившееся словосочетание.</a:t>
            </a:r>
          </a:p>
          <a:p>
            <a:pPr>
              <a:lnSpc>
                <a:spcPct val="107000"/>
              </a:lnSpc>
              <a:spcAft>
                <a:spcPct val="0"/>
              </a:spcAft>
            </a:pPr>
            <a:endParaRPr lang="ru-RU" sz="280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800" b="1">
                <a:solidFill>
                  <a:srgbClr val="C00000"/>
                </a:solidFill>
              </a:rPr>
              <a:t>пробежка утром/ пробежка с утра / пробежка по утрам</a:t>
            </a:r>
          </a:p>
          <a:p>
            <a:pPr>
              <a:lnSpc>
                <a:spcPct val="107000"/>
              </a:lnSpc>
              <a:spcAft>
                <a:spcPct val="0"/>
              </a:spcAft>
            </a:pPr>
            <a:endParaRPr lang="ru-RU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150764"/>
      </p:ext>
    </p:extLst>
  </p:cSld>
  <p:clrMapOvr>
    <a:masterClrMapping/>
  </p:clrMapOvr>
  <p:transition/>
  <p:timing/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596183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9.10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01345" y="1723685"/>
            <a:ext cx="9433456" cy="3166533"/>
          </a:xfrm>
        </p:spPr>
        <p:txBody>
          <a:bodyPr>
            <a:normAutofit/>
          </a:bodyPr>
          <a:lstStyle/>
          <a:p>
            <a:r>
              <a:rPr lang="ru-RU" sz="2800">
                <a:solidFill>
                  <a:schemeClr val="tx1"/>
                </a:solidFill>
              </a:rPr>
              <a:t>10.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отнестись юмористически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примыкания, синонимичным словосочетанием со связью управление. Напишите получившееся словосочетание.</a:t>
            </a:r>
          </a:p>
        </p:txBody>
      </p:sp>
    </p:spTree>
    <p:extLst>
      <p:ext uri="{BB962C8B-B14F-4D97-AF65-F5344CB8AC3E}">
        <p14:creationId xmlns:p14="http://schemas.microsoft.com/office/powerpoint/2010/main" val="3624034941"/>
      </p:ext>
    </p:extLst>
  </p:cSld>
  <p:clrMapOvr>
    <a:masterClrMapping/>
  </p:clrMapOvr>
  <p:transition/>
  <p:timing/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8300" y="596183"/>
            <a:ext cx="8915399" cy="6738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Задание 9.10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67467" y="1723685"/>
            <a:ext cx="9567334" cy="3166533"/>
          </a:xfrm>
        </p:spPr>
        <p:txBody>
          <a:bodyPr>
            <a:normAutofit lnSpcReduction="10000"/>
          </a:bodyPr>
          <a:lstStyle/>
          <a:p>
            <a:r>
              <a:rPr lang="ru-RU" sz="2800">
                <a:solidFill>
                  <a:schemeClr val="tx1"/>
                </a:solidFill>
              </a:rPr>
              <a:t>10. Замените словосочетание «</a:t>
            </a:r>
            <a:r>
              <a:rPr lang="ru-RU" sz="2800" b="1">
                <a:solidFill>
                  <a:schemeClr val="tx1"/>
                </a:solidFill>
              </a:rPr>
              <a:t>отнестись юмористически</a:t>
            </a:r>
            <a:r>
              <a:rPr lang="ru-RU" sz="2800">
                <a:solidFill>
                  <a:schemeClr val="tx1"/>
                </a:solidFill>
              </a:rPr>
              <a:t>», построенное на основе примыкания, синонимичным словосочетанием со связью управление. Напишите получившееся словосочетание.</a:t>
            </a:r>
          </a:p>
          <a:p>
            <a:endParaRPr lang="ru-RU" sz="2800">
              <a:solidFill>
                <a:schemeClr val="tx1"/>
              </a:solidFill>
            </a:endParaRPr>
          </a:p>
          <a:p>
            <a:r>
              <a:rPr lang="ru-RU" sz="2800" b="1">
                <a:solidFill>
                  <a:srgbClr val="C00000"/>
                </a:solidFill>
              </a:rPr>
              <a:t>                                          отнестись с юмором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9407"/>
      </p:ext>
    </p:extLst>
  </p:cSld>
  <p:clrMapOvr>
    <a:masterClrMapping/>
  </p:clrMapOvr>
  <p:transition/>
  <p:timing/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5845" y="1379021"/>
            <a:ext cx="8911687" cy="4149909"/>
          </a:xfrm>
        </p:spPr>
        <p:txBody>
          <a:bodyPr/>
          <a:lstStyle/>
          <a:p>
            <a:pPr algn="ctr"/>
            <a:r>
              <a:rPr lang="ru-RU">
                <a:solidFill>
                  <a:schemeClr val="tx1"/>
                </a:solidFill>
              </a:rPr>
              <a:t>Работу выполнила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учитель русского языка и литературы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ГБПОУ «1-й МОК»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 г. Москвы </a:t>
            </a:r>
            <a:br>
              <a:rPr lang="ru-RU">
                <a:solidFill>
                  <a:schemeClr val="tx1"/>
                </a:solidFill>
              </a:rPr>
            </a:br>
            <a:r>
              <a:rPr lang="ru-RU">
                <a:solidFill>
                  <a:schemeClr val="tx1"/>
                </a:solidFill>
              </a:rPr>
              <a:t>Немцева Л.В.</a:t>
            </a:r>
          </a:p>
        </p:txBody>
      </p:sp>
    </p:spTree>
    <p:extLst>
      <p:ext uri="{BB962C8B-B14F-4D97-AF65-F5344CB8AC3E}">
        <p14:creationId xmlns:p14="http://schemas.microsoft.com/office/powerpoint/2010/main" val="344450265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364" y="85060"/>
            <a:ext cx="9902456" cy="1049473"/>
          </a:xfrm>
        </p:spPr>
        <p:txBody>
          <a:bodyPr>
            <a:normAutofit/>
          </a:bodyPr>
          <a:lstStyle/>
          <a:p>
            <a:pPr algn="ctr"/>
            <a:r>
              <a:rPr lang="ru-RU" sz="3200" b="1"/>
              <a:t>Формулировка 9 задания ОГЭ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7536" y="2030819"/>
            <a:ext cx="9697076" cy="4423144"/>
          </a:xfrm>
        </p:spPr>
        <p:txBody>
          <a:bodyPr>
            <a:normAutofit/>
          </a:bodyPr>
          <a:lstStyle/>
          <a:p>
            <a:endParaRPr lang="ru-RU"/>
          </a:p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AE77A5-81BF-4F92-AD43-25DE5D23DFDD}"/>
              </a:ext>
            </a:extLst>
          </p:cNvPr>
          <p:cNvSpPr/>
          <p:nvPr/>
        </p:nvSpPr>
        <p:spPr>
          <a:xfrm>
            <a:off x="2116667" y="1776819"/>
            <a:ext cx="917786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Замените словосочетание «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</a:rPr>
              <a:t>плов по-узбекски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», построенное на основе примыкания, синонимичным словосочетанием со связью </a:t>
            </a:r>
            <a:r>
              <a:rPr lang="ru-RU" sz="2800" b="1">
                <a:latin typeface="Arial" panose="020b0604020202020204" pitchFamily="34" charset="0"/>
                <a:ea typeface="Times New Roman" panose="02020603050405020304" pitchFamily="18" charset="0"/>
              </a:rPr>
              <a:t>согласование</a:t>
            </a:r>
            <a:r>
              <a:rPr lang="ru-RU" sz="2800">
                <a:latin typeface="Arial" panose="020b0604020202020204" pitchFamily="34" charset="0"/>
                <a:ea typeface="Times New Roman" panose="02020603050405020304" pitchFamily="18" charset="0"/>
              </a:rPr>
              <a:t>. Напишите получившееся словосочетание, соблюдая нормы современного русского литературного языка.</a:t>
            </a:r>
          </a:p>
          <a:p>
            <a:endParaRPr lang="ru-RU" sz="2800">
              <a:latin typeface="Arial" panose="020b0604020202020204" pitchFamily="34" charset="0"/>
            </a:endParaRPr>
          </a:p>
          <a:p>
            <a:r>
              <a:rPr lang="ru-RU" sz="2800">
                <a:latin typeface="Arial" panose="020b0604020202020204" pitchFamily="34" charset="0"/>
              </a:rPr>
              <a:t>                               </a:t>
            </a:r>
            <a:r>
              <a:rPr lang="ru-RU" sz="2400" b="1" err="1">
                <a:solidFill>
                  <a:srgbClr val="C00000"/>
                </a:solidFill>
              </a:rPr>
              <a:t>узбекскийплов&lt;или&gt;пловузбекский</a:t>
            </a:r>
          </a:p>
        </p:txBody>
      </p:sp>
    </p:spTree>
    <p:extLst>
      <p:ext uri="{BB962C8B-B14F-4D97-AF65-F5344CB8AC3E}">
        <p14:creationId xmlns:p14="http://schemas.microsoft.com/office/powerpoint/2010/main" val="402331155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Алгоритм выполнения задания 9 ОГЭ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31088" y="1148317"/>
            <a:ext cx="10660912" cy="5571460"/>
          </a:xfrm>
        </p:spPr>
        <p:txBody>
          <a:bodyPr>
            <a:normAutofit/>
          </a:bodyPr>
          <a:lstStyle/>
          <a:p>
            <a:pPr lvl="0"/>
            <a:r>
              <a:rPr lang="ru-RU" sz="2200">
                <a:solidFill>
                  <a:schemeClr val="tx1"/>
                </a:solidFill>
              </a:rPr>
              <a:t>1. В задании необходимо заменить словосочетание с какой-либо связью синонимичным словосочетанием с другой связью.</a:t>
            </a:r>
          </a:p>
          <a:p>
            <a:pPr lvl="0"/>
            <a:r>
              <a:rPr lang="ru-RU" sz="2200">
                <a:solidFill>
                  <a:schemeClr val="tx1"/>
                </a:solidFill>
              </a:rPr>
              <a:t>2. Вид связи в словосочетании определяется а) по зависимому слову и  б) по вопросу.)</a:t>
            </a:r>
          </a:p>
          <a:p>
            <a:pPr lvl="0"/>
            <a:r>
              <a:rPr lang="ru-RU" sz="2200">
                <a:solidFill>
                  <a:schemeClr val="tx1"/>
                </a:solidFill>
              </a:rPr>
              <a:t>3. Определите главное слово в словосочетании. От него задается вопрос к зависимому. Главное слово оставляем неизменным. А зависимое слово подбираем в соответствии с тем, в какой вид связи необходимо преобразовать словосочетание.</a:t>
            </a:r>
          </a:p>
          <a:p>
            <a:pPr lvl="0"/>
            <a:r>
              <a:rPr lang="ru-RU" sz="2200">
                <a:solidFill>
                  <a:schemeClr val="tx1"/>
                </a:solidFill>
              </a:rPr>
              <a:t>4. Если нужно преобразовать словосочетание из </a:t>
            </a:r>
            <a:r>
              <a:rPr lang="ru-RU" sz="2200" b="1">
                <a:solidFill>
                  <a:schemeClr val="tx1"/>
                </a:solidFill>
              </a:rPr>
              <a:t>согласования в управление</a:t>
            </a:r>
            <a:r>
              <a:rPr lang="ru-RU" sz="2200">
                <a:solidFill>
                  <a:schemeClr val="tx1"/>
                </a:solidFill>
              </a:rPr>
              <a:t>, то найдите главное слово и оставьте его неизменным, а зависимое измените на однокоренное существительное. При необходимости используйте предлог. (</a:t>
            </a:r>
            <a:r>
              <a:rPr lang="ru-RU" sz="2200" b="1">
                <a:solidFill>
                  <a:schemeClr val="tx1"/>
                </a:solidFill>
              </a:rPr>
              <a:t>деревянный стол – стол из дерева</a:t>
            </a:r>
            <a:r>
              <a:rPr lang="ru-RU" sz="2200">
                <a:solidFill>
                  <a:schemeClr val="tx1"/>
                </a:solidFill>
              </a:rPr>
              <a:t>)</a:t>
            </a:r>
          </a:p>
          <a:p>
            <a:endParaRPr lang="ru-RU" sz="2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392645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0698" y="127589"/>
            <a:ext cx="8915399" cy="83084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Алгоритм выполнения задания 9 ОГЭ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4088" y="4944814"/>
            <a:ext cx="10660912" cy="1405466"/>
          </a:xfrm>
        </p:spPr>
        <p:txBody>
          <a:bodyPr>
            <a:normAutofit/>
          </a:bodyPr>
          <a:lstStyle/>
          <a:p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F477FC-C93B-4EB9-B252-0258C88FE1FC}"/>
              </a:ext>
            </a:extLst>
          </p:cNvPr>
          <p:cNvSpPr/>
          <p:nvPr/>
        </p:nvSpPr>
        <p:spPr>
          <a:xfrm>
            <a:off x="1649622" y="1361350"/>
            <a:ext cx="10169845" cy="4988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/>
              </a:tabLst>
            </a:pP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Если нужно преобразовать словосочетание из </a:t>
            </a:r>
            <a:r>
              <a:rPr lang="ru-RU" sz="2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в согласование,</a:t>
            </a: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то зависимое существительное нужно будет заменить однокоренным  прилагательным, поставив его в тот же род, число и падеж, что и главное слово. (</a:t>
            </a:r>
            <a:r>
              <a:rPr lang="ru-RU" sz="2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волнение без причины – беспричинное волнение</a:t>
            </a: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/>
              </a:tabLst>
            </a:pP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Если нужно преобразовать словосочетание из </a:t>
            </a:r>
            <a:r>
              <a:rPr lang="ru-RU" sz="2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в примыкание</a:t>
            </a: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тогда зависимое слово (существительное с предлогом или без) нужно заменить на однокоренное наречие. (</a:t>
            </a:r>
            <a:r>
              <a:rPr lang="ru-RU" sz="2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сказать с вызовом – вызывающе сказать</a:t>
            </a: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/>
              </a:tabLst>
            </a:pP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Если нужно преобразовать словосочетание из </a:t>
            </a:r>
            <a:r>
              <a:rPr lang="ru-RU" sz="2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примыкания в управление,</a:t>
            </a: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то зависимое слово (как правило, наречие) необходимо заменить на однокоренное существительное с предлогом. Существительное нужно поставить в тот падеж, которого требует главное слово. (</a:t>
            </a:r>
            <a:r>
              <a:rPr lang="ru-RU" sz="2200" b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грустно посмотрел – посмотрел с грустью</a:t>
            </a:r>
            <a:r>
              <a:rPr lang="ru-RU" sz="220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450803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4885" y="198052"/>
            <a:ext cx="9909726" cy="117354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Теория ОГЭ для синтаксического анализа словосочетания</a:t>
            </a: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1067" y="1608667"/>
            <a:ext cx="9743544" cy="5063596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 b="1">
                <a:solidFill>
                  <a:schemeClr val="tx1"/>
                </a:solidFill>
              </a:rPr>
              <a:t>Словосочетание</a:t>
            </a:r>
            <a:r>
              <a:rPr lang="ru-RU" sz="2800">
                <a:solidFill>
                  <a:schemeClr val="tx1"/>
                </a:solidFill>
              </a:rPr>
              <a:t> – сочетание двух и более слов, связанных подчинительной связью. В словосочетании есть главное слово и зависимое слово.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Главное слово </a:t>
            </a:r>
            <a:r>
              <a:rPr lang="ru-RU" sz="2800">
                <a:solidFill>
                  <a:schemeClr val="tx1"/>
                </a:solidFill>
              </a:rPr>
              <a:t>– это то, от которого задается вопрос.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ru-RU" sz="2800">
                <a:solidFill>
                  <a:schemeClr val="tx1"/>
                </a:solidFill>
              </a:rPr>
              <a:t> </a:t>
            </a:r>
            <a:r>
              <a:rPr lang="ru-RU" sz="2800" b="1">
                <a:solidFill>
                  <a:schemeClr val="tx1"/>
                </a:solidFill>
              </a:rPr>
              <a:t>Зависимое слово</a:t>
            </a:r>
            <a:r>
              <a:rPr lang="ru-RU" sz="2800">
                <a:solidFill>
                  <a:schemeClr val="tx1"/>
                </a:solidFill>
              </a:rPr>
              <a:t> – это то, к которому задается вопрос. 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73050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1018" y="338668"/>
            <a:ext cx="9909726" cy="9990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/>
              <a:t>Виды связи в словосочетании</a:t>
            </a:r>
            <a:br>
              <a:rPr lang="ru-RU"/>
            </a:br>
            <a:endParaRPr lang="ru-RU" sz="32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82800" y="1184803"/>
            <a:ext cx="9557277" cy="533452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>
                <a:solidFill>
                  <a:schemeClr val="tx1"/>
                </a:solidFill>
              </a:rPr>
              <a:t>Согласование</a:t>
            </a:r>
            <a:r>
              <a:rPr lang="ru-RU" sz="2400">
                <a:solidFill>
                  <a:schemeClr val="tx1"/>
                </a:solidFill>
              </a:rPr>
              <a:t> – вид подчинительной связи в словосочетании, при котором главное слово согласуется с зависимым в роде, числе и падеже.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>
                <a:solidFill>
                  <a:schemeClr val="tx1"/>
                </a:solidFill>
              </a:rPr>
              <a:t>Изменение формы главного слова ведет к изменению формы зависимого.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>
                <a:solidFill>
                  <a:schemeClr val="tx1"/>
                </a:solidFill>
              </a:rPr>
              <a:t>При согласовании зависимое слово может быть выражено: </a:t>
            </a:r>
            <a:r>
              <a:rPr lang="ru-RU" sz="2400" i="1">
                <a:solidFill>
                  <a:schemeClr val="tx1"/>
                </a:solidFill>
              </a:rPr>
              <a:t>прилагательным, причастием, местоимением (указательным, определительным, притяжательным, кроме ЕГО, ЕЕ, ИХ),числительным (порядковым и количественным числительным в косвенном падеже и числительным ОДИН)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 i="1">
                <a:solidFill>
                  <a:srgbClr val="C00000"/>
                </a:solidFill>
              </a:rPr>
              <a:t>Ясный день, прочитанный текст, первый ряд, моя книга</a:t>
            </a:r>
            <a:endParaRPr lang="ru-RU" sz="2400" b="1">
              <a:solidFill>
                <a:srgbClr val="C00000"/>
              </a:solidFill>
            </a:endParaRP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1792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952" y="185737"/>
            <a:ext cx="9909726" cy="817948"/>
          </a:xfrm>
        </p:spPr>
        <p:txBody>
          <a:bodyPr>
            <a:normAutofit/>
          </a:bodyPr>
          <a:lstStyle/>
          <a:p>
            <a:pPr algn="ctr"/>
            <a:r>
              <a:rPr lang="ru-RU" sz="3600" b="1"/>
              <a:t>Виды связи в словосочетании</a:t>
            </a:r>
            <a:endParaRPr lang="ru-RU" sz="36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87599" y="1371600"/>
            <a:ext cx="8957733" cy="5097463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>
                <a:solidFill>
                  <a:schemeClr val="tx1"/>
                </a:solidFill>
              </a:rPr>
              <a:t>Управление </a:t>
            </a:r>
            <a:r>
              <a:rPr lang="ru-RU" sz="2400">
                <a:solidFill>
                  <a:schemeClr val="tx1"/>
                </a:solidFill>
              </a:rPr>
              <a:t>– вид подчинительной связи в словосочетании, при котором главное слово управляет зависимым при помощи косвенного падежа с предлогом и без.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>
                <a:solidFill>
                  <a:schemeClr val="tx1"/>
                </a:solidFill>
              </a:rPr>
              <a:t> Другими словами, управление бывает предложным и беспредложным.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>
                <a:solidFill>
                  <a:schemeClr val="tx1"/>
                </a:solidFill>
              </a:rPr>
              <a:t> Зависимое слово может быть выражено </a:t>
            </a:r>
            <a:r>
              <a:rPr lang="ru-RU" sz="2400" i="1">
                <a:solidFill>
                  <a:schemeClr val="tx1"/>
                </a:solidFill>
              </a:rPr>
              <a:t>существительным, местоимением или их эквивалентами.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400" b="1">
                <a:solidFill>
                  <a:srgbClr val="C00000"/>
                </a:solidFill>
              </a:rPr>
              <a:t>Отвечать у доски, ножка стула, спросить у друга, позвонить ему.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36920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Arial"/>
        <a:cs typeface="Arial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Wisp</Template>
  <Company/>
  <PresentationFormat>Широкоэкранный</PresentationFormat>
  <Paragraphs>103</Paragraphs>
  <Slides>33</Slides>
  <Notes>0</Notes>
  <TotalTime>263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baseType="lpstr" size="34">
      <vt:lpstr>Легкий дым</vt:lpstr>
      <vt:lpstr>Подготовка к ОГЭ-2025 по русскому языку</vt:lpstr>
      <vt:lpstr>Задание 9 ОГЭ по русскому языку. Грамматическая синонимия словосочетаний (согласование, управление, примыкание) </vt:lpstr>
      <vt:lpstr>Формулировка 9 задания ОГЭ</vt:lpstr>
      <vt:lpstr>Формулировка 9 задания ОГЭ</vt:lpstr>
      <vt:lpstr>Алгоритм выполнения задания 9 ОГЭ</vt:lpstr>
      <vt:lpstr>Алгоритм выполнения задания 9 ОГЭ</vt:lpstr>
      <vt:lpstr>Теория ОГЭ для синтаксического анализа словосочетания</vt:lpstr>
      <vt:lpstr>Виды связи в словосочетании</vt:lpstr>
      <vt:lpstr>Виды связи в словосочетании</vt:lpstr>
      <vt:lpstr>Виды связи в словосочетании</vt:lpstr>
      <vt:lpstr>Не являются словосочетаниями:</vt:lpstr>
      <vt:lpstr>Практика. Метод дятла.</vt:lpstr>
      <vt:lpstr>Задание 9.1</vt:lpstr>
      <vt:lpstr>Задание 9.1</vt:lpstr>
      <vt:lpstr>Задание 9.2</vt:lpstr>
      <vt:lpstr>Задание 9.2</vt:lpstr>
      <vt:lpstr>Задание 9.3</vt:lpstr>
      <vt:lpstr>Задание 9.3</vt:lpstr>
      <vt:lpstr>Задание 9.4</vt:lpstr>
      <vt:lpstr>Задание 9.4</vt:lpstr>
      <vt:lpstr>Задание 9.5</vt:lpstr>
      <vt:lpstr>Задание 9.5</vt:lpstr>
      <vt:lpstr>Задание 9.6</vt:lpstr>
      <vt:lpstr>Задание 9.6</vt:lpstr>
      <vt:lpstr>Задание 9.7</vt:lpstr>
      <vt:lpstr>Задание 9.7</vt:lpstr>
      <vt:lpstr>Задание 9.8</vt:lpstr>
      <vt:lpstr>Задание 9.8</vt:lpstr>
      <vt:lpstr>Задание 9.9</vt:lpstr>
      <vt:lpstr>Задание 9.9</vt:lpstr>
      <vt:lpstr>Задание 9.10</vt:lpstr>
      <vt:lpstr>Задание 9.10</vt:lpstr>
      <vt:lpstr>Работу выполнила учитель русского языка и литературы ГБПОУ «1-й МОК» г. Москвы Немцева Л.В.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Презентация PowerPoint</dc:title>
  <dc:creator>Admin</dc:creator>
  <cp:lastModifiedBy>user</cp:lastModifiedBy>
  <cp:revision>110</cp:revision>
  <dcterms:created xsi:type="dcterms:W3CDTF">2023-09-10T13:31:19Z</dcterms:created>
  <dcterms:modified xsi:type="dcterms:W3CDTF">2024-11-28T08:02:24Z</dcterms:modified>
</cp:coreProperties>
</file>