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71" r:id="rId9"/>
    <p:sldId id="280" r:id="rId10"/>
    <p:sldId id="281" r:id="rId11"/>
    <p:sldId id="275" r:id="rId12"/>
    <p:sldId id="274" r:id="rId13"/>
    <p:sldId id="273" r:id="rId14"/>
    <p:sldId id="272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2" autoAdjust="0"/>
    <p:restoredTop sz="94590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D63D-5B56-4D18-B111-8995ED7C5F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35717F-040D-4FA3-94A4-7F4C8444E2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D63D-5B56-4D18-B111-8995ED7C5F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717F-040D-4FA3-94A4-7F4C8444E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D63D-5B56-4D18-B111-8995ED7C5F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717F-040D-4FA3-94A4-7F4C8444E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82CD63D-5B56-4D18-B111-8995ED7C5F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B35717F-040D-4FA3-94A4-7F4C8444E2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D63D-5B56-4D18-B111-8995ED7C5F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717F-040D-4FA3-94A4-7F4C8444E2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D63D-5B56-4D18-B111-8995ED7C5F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717F-040D-4FA3-94A4-7F4C8444E2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717F-040D-4FA3-94A4-7F4C8444E2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D63D-5B56-4D18-B111-8995ED7C5F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D63D-5B56-4D18-B111-8995ED7C5F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717F-040D-4FA3-94A4-7F4C8444E2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D63D-5B56-4D18-B111-8995ED7C5F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717F-040D-4FA3-94A4-7F4C8444E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82CD63D-5B56-4D18-B111-8995ED7C5F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B35717F-040D-4FA3-94A4-7F4C8444E2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D63D-5B56-4D18-B111-8995ED7C5F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35717F-040D-4FA3-94A4-7F4C8444E2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82CD63D-5B56-4D18-B111-8995ED7C5F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B35717F-040D-4FA3-94A4-7F4C8444E2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96252" cy="2914656"/>
          </a:xfrm>
        </p:spPr>
        <p:txBody>
          <a:bodyPr>
            <a:normAutofit/>
          </a:bodyPr>
          <a:lstStyle/>
          <a:p>
            <a:r>
              <a:rPr lang="ru-RU" dirty="0" smtClean="0"/>
              <a:t>Алгоритмы и способы их описания.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3471858" cy="475298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Пример</a:t>
            </a:r>
          </a:p>
          <a:p>
            <a:pPr>
              <a:buNone/>
            </a:pPr>
            <a:r>
              <a:rPr lang="ru-RU" dirty="0" smtClean="0"/>
              <a:t>Алгоритм вычисления площади прямоугольника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15328" cy="796086"/>
          </a:xfrm>
        </p:spPr>
        <p:txBody>
          <a:bodyPr>
            <a:normAutofit/>
          </a:bodyPr>
          <a:lstStyle/>
          <a:p>
            <a:r>
              <a:rPr lang="ru-RU" dirty="0" smtClean="0"/>
              <a:t>Способы записи алгоритмов</a:t>
            </a:r>
            <a:endParaRPr lang="ru-RU" dirty="0"/>
          </a:p>
        </p:txBody>
      </p:sp>
      <p:pic>
        <p:nvPicPr>
          <p:cNvPr id="4" name="Рисунок 3" descr="alt"/>
          <p:cNvPicPr/>
          <p:nvPr/>
        </p:nvPicPr>
        <p:blipFill>
          <a:blip r:embed="rId2"/>
          <a:srcRect b="15358"/>
          <a:stretch>
            <a:fillRect/>
          </a:stretch>
        </p:blipFill>
        <p:spPr bwMode="auto">
          <a:xfrm>
            <a:off x="4643438" y="1785926"/>
            <a:ext cx="3755090" cy="3937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3. Псевдокоды</a:t>
            </a:r>
          </a:p>
          <a:p>
            <a:pPr>
              <a:buNone/>
            </a:pPr>
            <a:r>
              <a:rPr lang="ru-RU" dirty="0" smtClean="0"/>
              <a:t>полуформализованные описания алгоритмов на условном алгоритмическом языке, включающие в себя как элементы языка программирования, так и фразы естественного языка, общепринятые математические обозначения и др.</a:t>
            </a:r>
          </a:p>
          <a:p>
            <a:pPr>
              <a:buNone/>
            </a:pPr>
            <a:r>
              <a:rPr lang="ru-RU" dirty="0" smtClean="0"/>
              <a:t>Единого или формального определения псевдокода не существует, поэтому возможны различные псевдокоды, отличающиеся набором служебных слов и основных (базовых) конструкций.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58204" cy="938962"/>
          </a:xfrm>
        </p:spPr>
        <p:txBody>
          <a:bodyPr/>
          <a:lstStyle/>
          <a:p>
            <a:r>
              <a:rPr lang="ru-RU" dirty="0" smtClean="0"/>
              <a:t>Способы записи алгоритмов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Пример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Начало. Перейти к пункту 2.</a:t>
            </a:r>
          </a:p>
          <a:p>
            <a:pPr marL="514350" indent="-514350">
              <a:buAutoNum type="arabicPeriod"/>
            </a:pPr>
            <a:r>
              <a:rPr lang="ru-RU" dirty="0" smtClean="0"/>
              <a:t>Ввод чисел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b</a:t>
            </a:r>
            <a:r>
              <a:rPr lang="ru-RU" dirty="0" smtClean="0"/>
              <a:t>. Перейти к пункту 3.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Вычислить </a:t>
            </a:r>
            <a:r>
              <a:rPr lang="en-US" dirty="0" smtClean="0"/>
              <a:t>S=a*b</a:t>
            </a:r>
            <a:r>
              <a:rPr lang="ru-RU" dirty="0" smtClean="0"/>
              <a:t>. Перейти к пункту 4.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Вывод </a:t>
            </a:r>
            <a:r>
              <a:rPr lang="en-US" dirty="0" smtClean="0"/>
              <a:t>S</a:t>
            </a:r>
            <a:r>
              <a:rPr lang="ru-RU" dirty="0" smtClean="0"/>
              <a:t>. Перейти к пункту 5.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Конец.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58204" cy="938962"/>
          </a:xfrm>
        </p:spPr>
        <p:txBody>
          <a:bodyPr/>
          <a:lstStyle/>
          <a:p>
            <a:r>
              <a:rPr lang="ru-RU" dirty="0" smtClean="0"/>
              <a:t>Способы записи алгоритмов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4. Программный способ</a:t>
            </a:r>
          </a:p>
          <a:p>
            <a:pPr>
              <a:buNone/>
            </a:pPr>
            <a:r>
              <a:rPr lang="ru-RU" dirty="0" smtClean="0"/>
              <a:t>Запись алгоритма на выбранном языке программирования.</a:t>
            </a:r>
          </a:p>
          <a:p>
            <a:pPr>
              <a:buNone/>
            </a:pPr>
            <a:r>
              <a:rPr lang="ru-RU" b="1" i="1" dirty="0" smtClean="0"/>
              <a:t>Пример</a:t>
            </a:r>
          </a:p>
          <a:p>
            <a:pPr>
              <a:buNone/>
            </a:pPr>
            <a:r>
              <a:rPr lang="ru-RU" dirty="0" smtClean="0"/>
              <a:t>…</a:t>
            </a:r>
          </a:p>
          <a:p>
            <a:pPr>
              <a:buNone/>
            </a:pPr>
            <a:r>
              <a:rPr lang="en-US" dirty="0" smtClean="0"/>
              <a:t>a = input</a:t>
            </a:r>
            <a:r>
              <a:rPr lang="en-US" dirty="0" smtClean="0"/>
              <a:t>()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 </a:t>
            </a:r>
            <a:r>
              <a:rPr lang="en-US" dirty="0" smtClean="0"/>
              <a:t>= input</a:t>
            </a:r>
            <a:r>
              <a:rPr lang="en-US" dirty="0" smtClean="0"/>
              <a:t>()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 </a:t>
            </a:r>
            <a:r>
              <a:rPr lang="en-US" dirty="0" smtClean="0"/>
              <a:t>= a + </a:t>
            </a:r>
            <a:r>
              <a:rPr lang="en-US" dirty="0" smtClean="0"/>
              <a:t>b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print(s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86766" cy="867524"/>
          </a:xfrm>
        </p:spPr>
        <p:txBody>
          <a:bodyPr/>
          <a:lstStyle/>
          <a:p>
            <a:r>
              <a:rPr lang="ru-RU" dirty="0" smtClean="0"/>
              <a:t>Способы записи алгоритмов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b="1" i="1" dirty="0" smtClean="0"/>
              <a:t>1. Линейный алгоритм</a:t>
            </a:r>
          </a:p>
          <a:p>
            <a:pPr marL="514350" indent="-514350">
              <a:buNone/>
            </a:pPr>
            <a:r>
              <a:rPr lang="ru-RU" dirty="0" smtClean="0"/>
              <a:t>Это алгоритм, в котором есть только структура следование.</a:t>
            </a:r>
          </a:p>
          <a:p>
            <a:pPr marL="514350" indent="-514350">
              <a:buNone/>
            </a:pPr>
            <a:r>
              <a:rPr lang="ru-RU" i="1" dirty="0" smtClean="0"/>
              <a:t>Следование</a:t>
            </a:r>
            <a:r>
              <a:rPr lang="ru-RU" dirty="0" smtClean="0"/>
              <a:t> – это расположение действий друг за другом.</a:t>
            </a: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алгоритмов</a:t>
            </a:r>
            <a:endParaRPr lang="ru-RU" dirty="0"/>
          </a:p>
        </p:txBody>
      </p:sp>
      <p:pic>
        <p:nvPicPr>
          <p:cNvPr id="4098" name="Picture 2" descr="http://inform-school.narod.ru/bl3_t1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820689"/>
            <a:ext cx="4013778" cy="2751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136462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b="1" i="1" dirty="0" smtClean="0"/>
              <a:t>2. Разветвляющийся алгоритм (если … то… иначе…)</a:t>
            </a:r>
          </a:p>
          <a:p>
            <a:pPr marL="514350" indent="-514350">
              <a:buNone/>
            </a:pPr>
            <a:r>
              <a:rPr lang="ru-RU" dirty="0" smtClean="0"/>
              <a:t>Это алгоритм, в котором есть структура ветвление.</a:t>
            </a:r>
          </a:p>
          <a:p>
            <a:pPr marL="514350" indent="-514350">
              <a:buNone/>
            </a:pPr>
            <a:r>
              <a:rPr lang="ru-RU" i="1" dirty="0" smtClean="0"/>
              <a:t>Ветвление</a:t>
            </a:r>
            <a:r>
              <a:rPr lang="ru-RU" dirty="0" smtClean="0"/>
              <a:t> – это выбор действия в зависимости от выполнения какого-нибудь условия.</a:t>
            </a: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алгоритмов</a:t>
            </a:r>
            <a:endParaRPr lang="ru-RU" dirty="0"/>
          </a:p>
        </p:txBody>
      </p:sp>
      <p:pic>
        <p:nvPicPr>
          <p:cNvPr id="33794" name="Picture 2" descr="http://inform-school.narod.ru/bl3_t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0214" y="4000504"/>
            <a:ext cx="3294860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850710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3. Циклический алгоритм </a:t>
            </a:r>
          </a:p>
          <a:p>
            <a:pPr>
              <a:buNone/>
            </a:pPr>
            <a:r>
              <a:rPr lang="ru-RU" dirty="0" smtClean="0"/>
              <a:t>это алгоритм, в котором есть структура цикл.</a:t>
            </a:r>
          </a:p>
          <a:p>
            <a:pPr>
              <a:buNone/>
            </a:pPr>
            <a:r>
              <a:rPr lang="ru-RU" i="1" dirty="0" smtClean="0"/>
              <a:t>Цикл</a:t>
            </a:r>
            <a:r>
              <a:rPr lang="ru-RU" dirty="0" smtClean="0"/>
              <a:t> – это неоднократное повторение каких-либо действий.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алгоритмов</a:t>
            </a:r>
            <a:endParaRPr lang="ru-RU" dirty="0"/>
          </a:p>
        </p:txBody>
      </p:sp>
      <p:pic>
        <p:nvPicPr>
          <p:cNvPr id="35842" name="Picture 2" descr="http://inform-school.narod.ru/bl3_t1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3" y="3929066"/>
            <a:ext cx="2719395" cy="2546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829048" cy="4389120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4. Комбинированный алгоритм</a:t>
            </a:r>
          </a:p>
          <a:p>
            <a:pPr>
              <a:buNone/>
            </a:pPr>
            <a:r>
              <a:rPr lang="ru-RU" dirty="0" smtClean="0"/>
              <a:t>Алгоритм, в котором содержится несколько структур одновременно.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алгоритмов</a:t>
            </a:r>
            <a:endParaRPr lang="ru-RU" dirty="0"/>
          </a:p>
        </p:txBody>
      </p:sp>
      <p:pic>
        <p:nvPicPr>
          <p:cNvPr id="34818" name="Picture 2" descr="http://inform-school.narod.ru/bl3_t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785794"/>
            <a:ext cx="2714644" cy="5532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1580" y="1061278"/>
            <a:ext cx="6686568" cy="2724912"/>
          </a:xfrm>
        </p:spPr>
        <p:txBody>
          <a:bodyPr/>
          <a:lstStyle/>
          <a:p>
            <a:r>
              <a:rPr lang="ru-RU" dirty="0" smtClean="0"/>
              <a:t>Спасибо за внимание </a:t>
            </a:r>
            <a:r>
              <a:rPr lang="ru-RU" dirty="0" smtClean="0">
                <a:sym typeface="Wingdings" pitchFamily="2" charset="2"/>
              </a:rPr>
              <a:t>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Алгоритмы могут описывать процессы преобразования самых разных объектов. Само слово «алгоритм» происходит от «</a:t>
            </a:r>
            <a:r>
              <a:rPr lang="ru-RU" dirty="0" err="1" smtClean="0"/>
              <a:t>algorithmi</a:t>
            </a:r>
            <a:r>
              <a:rPr lang="ru-RU" dirty="0" smtClean="0"/>
              <a:t>» — латинской формы написания имени выдающегося математика IX века </a:t>
            </a:r>
            <a:r>
              <a:rPr lang="ru-RU" dirty="0" err="1" smtClean="0"/>
              <a:t>аль-Хорезми</a:t>
            </a:r>
            <a:r>
              <a:rPr lang="ru-RU" dirty="0" smtClean="0"/>
              <a:t>, который сформулировал правила выполнения арифметических операций.</a:t>
            </a:r>
          </a:p>
          <a:p>
            <a:r>
              <a:rPr lang="ru-RU" b="1" dirty="0" smtClean="0"/>
              <a:t>Алгоритм</a:t>
            </a:r>
            <a:r>
              <a:rPr lang="ru-RU" dirty="0" smtClean="0"/>
              <a:t> — набор команд, описывающих порядок действий исполнителя для достижения результата решения задачи за конечное число действий.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Алгоритмы и способы их описания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Свойства алгоритмов:</a:t>
            </a:r>
          </a:p>
          <a:p>
            <a:pPr marL="514350" indent="-514350">
              <a:buNone/>
            </a:pPr>
            <a:r>
              <a:rPr lang="ru-RU" b="1" dirty="0" smtClean="0"/>
              <a:t>1. Дискретность</a:t>
            </a:r>
            <a:r>
              <a:rPr lang="ru-RU" dirty="0" smtClean="0"/>
              <a:t> — алгоритм должен представлять процесс решения задачи как последовательное выполнение некоторых простых шагов. При этом </a:t>
            </a:r>
            <a:r>
              <a:rPr lang="ru-RU" u="sng" dirty="0" smtClean="0"/>
              <a:t>для выполнения каждого шага алгоритма требуется конечный отрезок времени</a:t>
            </a:r>
            <a:r>
              <a:rPr lang="ru-RU" dirty="0" smtClean="0"/>
              <a:t>, то есть преобразование исходных данных в результат осуществляется во времени дискретно.</a:t>
            </a:r>
          </a:p>
          <a:p>
            <a:pPr marL="514350" indent="-514350">
              <a:buNone/>
            </a:pPr>
            <a:r>
              <a:rPr lang="ru-RU" b="1" dirty="0" smtClean="0"/>
              <a:t>2. Детерминированность (определённость). </a:t>
            </a:r>
            <a:r>
              <a:rPr lang="ru-RU" u="sng" dirty="0" smtClean="0"/>
              <a:t>В каждый момент времени следующий шаг работы однозначно определяется состоянием системы. </a:t>
            </a:r>
            <a:r>
              <a:rPr lang="ru-RU" dirty="0" smtClean="0"/>
              <a:t>Таким образом, алгоритм выдаёт один и тот же результат (ответ) для одних и тех же исходных данных.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Алгоритмы и способы их описания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ru-RU" b="1" dirty="0" smtClean="0"/>
              <a:t>3. Понятность</a:t>
            </a:r>
            <a:r>
              <a:rPr lang="ru-RU" dirty="0" smtClean="0"/>
              <a:t> — алгоритм должен включать только те команды, которые доступны исполнителю и входят в его систему команд.</a:t>
            </a:r>
            <a:endParaRPr lang="ru-RU" b="1" dirty="0" smtClean="0"/>
          </a:p>
          <a:p>
            <a:pPr marL="514350" indent="-514350">
              <a:buNone/>
            </a:pPr>
            <a:r>
              <a:rPr lang="ru-RU" b="1" dirty="0" smtClean="0"/>
              <a:t>4. </a:t>
            </a:r>
            <a:r>
              <a:rPr lang="ru-RU" b="1" dirty="0" err="1" smtClean="0"/>
              <a:t>Завершаемость</a:t>
            </a:r>
            <a:r>
              <a:rPr lang="ru-RU" b="1" dirty="0" smtClean="0"/>
              <a:t> (конечность)</a:t>
            </a:r>
            <a:r>
              <a:rPr lang="ru-RU" dirty="0" smtClean="0"/>
              <a:t> — при корректно заданных исходных данных алгоритм должен завершать работу и выдавать результат за конечное число шагов. </a:t>
            </a:r>
          </a:p>
          <a:p>
            <a:pPr marL="514350" indent="-514350">
              <a:buNone/>
            </a:pPr>
            <a:r>
              <a:rPr lang="ru-RU" b="1" dirty="0" smtClean="0"/>
              <a:t>5. Массовость (универсальность). </a:t>
            </a:r>
            <a:r>
              <a:rPr lang="ru-RU" dirty="0" smtClean="0"/>
              <a:t>Алгоритм должен быть применим к разным наборам исходных данных.</a:t>
            </a:r>
          </a:p>
          <a:p>
            <a:pPr marL="514350" indent="-514350">
              <a:buNone/>
            </a:pPr>
            <a:r>
              <a:rPr lang="ru-RU" b="1" dirty="0" smtClean="0"/>
              <a:t>6. Результативность </a:t>
            </a:r>
            <a:r>
              <a:rPr lang="ru-RU" dirty="0" smtClean="0"/>
              <a:t>— завершение алгоритма определёнными результатами.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Алгоритмы и способы их описания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1. Словесный способ записи</a:t>
            </a:r>
          </a:p>
          <a:p>
            <a:pPr>
              <a:buNone/>
            </a:pPr>
            <a:r>
              <a:rPr lang="ru-RU" dirty="0" smtClean="0"/>
              <a:t>Словесный способ записи алгоритмов представляет собой описание последовательных этапов обработки данных. Алгоритм задается в произвольном изложении </a:t>
            </a:r>
            <a:r>
              <a:rPr lang="ru-RU" u="sng" dirty="0" smtClean="0"/>
              <a:t>на естественном языке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i="1" dirty="0" smtClean="0"/>
              <a:t>Пример</a:t>
            </a:r>
          </a:p>
          <a:p>
            <a:pPr>
              <a:buNone/>
            </a:pPr>
            <a:r>
              <a:rPr lang="ru-RU" dirty="0" smtClean="0"/>
              <a:t>В качестве примера словесного способа записи алгоритма рассмотрим алгоритм нахождения площади прямоугольника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dirty="0" err="1" smtClean="0"/>
              <a:t>S=a</a:t>
            </a:r>
            <a:r>
              <a:rPr lang="ru-RU" dirty="0" smtClean="0"/>
              <a:t>*</a:t>
            </a:r>
            <a:r>
              <a:rPr lang="ru-RU" dirty="0" err="1" smtClean="0"/>
              <a:t>b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где S – площадь прямоугольника; а, </a:t>
            </a:r>
            <a:r>
              <a:rPr lang="ru-RU" dirty="0" err="1" smtClean="0"/>
              <a:t>b</a:t>
            </a:r>
            <a:r>
              <a:rPr lang="ru-RU" dirty="0" smtClean="0"/>
              <a:t> – длины его сторон.</a:t>
            </a:r>
          </a:p>
          <a:p>
            <a:pPr>
              <a:buNone/>
            </a:pPr>
            <a:r>
              <a:rPr lang="ru-RU" dirty="0" smtClean="0"/>
              <a:t>Очевидно, что </a:t>
            </a:r>
            <a:r>
              <a:rPr lang="ru-RU" dirty="0" err="1" smtClean="0"/>
              <a:t>a</a:t>
            </a:r>
            <a:r>
              <a:rPr lang="ru-RU" dirty="0" smtClean="0"/>
              <a:t>, </a:t>
            </a:r>
            <a:r>
              <a:rPr lang="ru-RU" dirty="0" err="1" smtClean="0"/>
              <a:t>b</a:t>
            </a:r>
            <a:r>
              <a:rPr lang="ru-RU" dirty="0" smtClean="0"/>
              <a:t> должны быть заданы заранее, иначе задачу решить невозможно.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972452" cy="1010400"/>
          </a:xfrm>
        </p:spPr>
        <p:txBody>
          <a:bodyPr>
            <a:normAutofit/>
          </a:bodyPr>
          <a:lstStyle/>
          <a:p>
            <a:r>
              <a:rPr lang="ru-RU" dirty="0" smtClean="0"/>
              <a:t>Способы записи алгоритмов: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Словесный способ записи алгоритма выглядит так:</a:t>
            </a:r>
          </a:p>
          <a:p>
            <a:pPr lvl="0"/>
            <a:r>
              <a:rPr lang="ru-RU" dirty="0" smtClean="0"/>
              <a:t>Начало алгоритма.</a:t>
            </a:r>
          </a:p>
          <a:p>
            <a:pPr lvl="0"/>
            <a:r>
              <a:rPr lang="ru-RU" dirty="0" smtClean="0"/>
              <a:t>Задать численное значение стороны </a:t>
            </a:r>
            <a:r>
              <a:rPr lang="ru-RU" dirty="0" err="1" smtClean="0"/>
              <a:t>a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Задать численное значение стороны </a:t>
            </a:r>
            <a:r>
              <a:rPr lang="ru-RU" dirty="0" err="1" smtClean="0"/>
              <a:t>b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Вычислить площадь S прямоугольника по формуле </a:t>
            </a:r>
            <a:r>
              <a:rPr lang="ru-RU" dirty="0" err="1" smtClean="0"/>
              <a:t>S=a</a:t>
            </a:r>
            <a:r>
              <a:rPr lang="ru-RU" dirty="0" smtClean="0"/>
              <a:t>*</a:t>
            </a:r>
            <a:r>
              <a:rPr lang="ru-RU" dirty="0" err="1" smtClean="0"/>
              <a:t>b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Вывести результат вычислений.</a:t>
            </a:r>
          </a:p>
          <a:p>
            <a:pPr lvl="0"/>
            <a:r>
              <a:rPr lang="ru-RU" dirty="0" smtClean="0"/>
              <a:t>Конец алгоритма.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58204" cy="867524"/>
          </a:xfrm>
        </p:spPr>
        <p:txBody>
          <a:bodyPr>
            <a:normAutofit/>
          </a:bodyPr>
          <a:lstStyle/>
          <a:p>
            <a:r>
              <a:rPr lang="ru-RU" dirty="0" smtClean="0"/>
              <a:t>Способы записи алгоритмов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5778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 smtClean="0"/>
              <a:t>2. Графический способ</a:t>
            </a:r>
          </a:p>
          <a:p>
            <a:pPr>
              <a:buNone/>
            </a:pPr>
            <a:r>
              <a:rPr lang="ru-RU" dirty="0" smtClean="0"/>
              <a:t>При графическом представлении алгоритм изображается в виде последовательности связанных между собой функциональных блоков, каждый из которых соответствует выполнению одного или нескольких действий.</a:t>
            </a:r>
          </a:p>
          <a:p>
            <a:pPr>
              <a:buNone/>
            </a:pPr>
            <a:r>
              <a:rPr lang="ru-RU" dirty="0" smtClean="0"/>
              <a:t>Такое графическое представление называется схемой алгоритма или блок-схемой. В блок-схеме каждому типу действий (вводу исходных данных, вычислению значений выражений, проверке условий, управлению повторением действий, окончанию обработки и т.п.) соответствует геометрическая фигура, представленная в виде блочного символа. Блочные символы соединяются линиями переходов, определяющими очередность выполнения действий. Далее приведены наиболее часто употребляемые символы.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29642" cy="938962"/>
          </a:xfrm>
        </p:spPr>
        <p:txBody>
          <a:bodyPr>
            <a:normAutofit/>
          </a:bodyPr>
          <a:lstStyle/>
          <a:p>
            <a:r>
              <a:rPr lang="ru-RU" dirty="0" smtClean="0"/>
              <a:t>Способы записи алгоритмов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313"/>
          <a:ext cx="8229600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22"/>
                <a:gridCol w="2071702"/>
                <a:gridCol w="42576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Элемент блок-схемы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Наименование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Содержание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/>
                        <a:t>Блок вычислений (вычислительный блок)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900" dirty="0"/>
                        <a:t>Вычислительные действия или последовательность действий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/>
                        <a:t>Логический блок (</a:t>
                      </a:r>
                      <a:r>
                        <a:rPr lang="ru-RU" sz="1900" dirty="0" err="1"/>
                        <a:t>блок</a:t>
                      </a:r>
                      <a:r>
                        <a:rPr lang="ru-RU" sz="1900" dirty="0"/>
                        <a:t> условия)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900" dirty="0"/>
                        <a:t>Выбор направления выполнения алгоритма в зависимости от некоторого условия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/>
                        <a:t>Блок ввода-вывода данных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900" dirty="0"/>
                        <a:t>Общее обозначения ввода (вывода) данных (вне зависимости от физического носителя)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/>
                        <a:t>Начало (конец)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900" dirty="0"/>
                        <a:t>Начало или конец алгоритма, вход или выход в </a:t>
                      </a:r>
                      <a:r>
                        <a:rPr lang="ru-RU" sz="1900" dirty="0" smtClean="0"/>
                        <a:t>подпрограмме</a:t>
                      </a:r>
                    </a:p>
                    <a:p>
                      <a:endParaRPr lang="ru-RU" sz="19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58204" cy="938962"/>
          </a:xfrm>
        </p:spPr>
        <p:txBody>
          <a:bodyPr/>
          <a:lstStyle/>
          <a:p>
            <a:r>
              <a:rPr lang="ru-RU" dirty="0" smtClean="0"/>
              <a:t>Способы записи алгоритмов</a:t>
            </a:r>
            <a:endParaRPr lang="ru-RU" dirty="0"/>
          </a:p>
        </p:txBody>
      </p:sp>
      <p:pic>
        <p:nvPicPr>
          <p:cNvPr id="5122" name="Picture 2" descr="Блок вычислен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71678"/>
            <a:ext cx="1109654" cy="1109655"/>
          </a:xfrm>
          <a:prstGeom prst="rect">
            <a:avLst/>
          </a:prstGeom>
          <a:noFill/>
        </p:spPr>
      </p:pic>
      <p:pic>
        <p:nvPicPr>
          <p:cNvPr id="5124" name="Picture 4" descr="Логический бло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5" y="3278500"/>
            <a:ext cx="1071570" cy="936317"/>
          </a:xfrm>
          <a:prstGeom prst="rect">
            <a:avLst/>
          </a:prstGeom>
          <a:noFill/>
        </p:spPr>
      </p:pic>
      <p:pic>
        <p:nvPicPr>
          <p:cNvPr id="5126" name="Picture 6" descr="Блок ввода-вывод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286256"/>
            <a:ext cx="1059448" cy="857256"/>
          </a:xfrm>
          <a:prstGeom prst="rect">
            <a:avLst/>
          </a:prstGeom>
          <a:noFill/>
        </p:spPr>
      </p:pic>
      <p:pic>
        <p:nvPicPr>
          <p:cNvPr id="5128" name="Picture 8" descr="Блок начала (конца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5214950"/>
            <a:ext cx="1041374" cy="898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313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60"/>
                <a:gridCol w="1928826"/>
                <a:gridCol w="432911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Элемент блок-схемы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Наименование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Содержание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Процесс пользователя (подпрограмма)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Вычисление по стандартной программе или подпрограмме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Блок модификации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Функция выполняет действия, изменяющие пункты (например, заголовок цикла) алгоритма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Соединитель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Указание связи прерванными линиями между потоками </a:t>
                      </a:r>
                      <a:r>
                        <a:rPr lang="ru-RU" dirty="0" smtClean="0"/>
                        <a:t>информации</a:t>
                      </a:r>
                    </a:p>
                    <a:p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58204" cy="938962"/>
          </a:xfrm>
        </p:spPr>
        <p:txBody>
          <a:bodyPr/>
          <a:lstStyle/>
          <a:p>
            <a:r>
              <a:rPr lang="ru-RU" dirty="0" smtClean="0"/>
              <a:t>Способы записи алгоритмов</a:t>
            </a:r>
            <a:endParaRPr lang="ru-RU" dirty="0"/>
          </a:p>
        </p:txBody>
      </p:sp>
      <p:pic>
        <p:nvPicPr>
          <p:cNvPr id="37890" name="Picture 2" descr="Процесс пользовател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00240"/>
            <a:ext cx="857254" cy="857255"/>
          </a:xfrm>
          <a:prstGeom prst="rect">
            <a:avLst/>
          </a:prstGeom>
          <a:noFill/>
        </p:spPr>
      </p:pic>
      <p:pic>
        <p:nvPicPr>
          <p:cNvPr id="37892" name="Picture 4" descr="Блок модификаци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928934"/>
            <a:ext cx="861062" cy="857548"/>
          </a:xfrm>
          <a:prstGeom prst="rect">
            <a:avLst/>
          </a:prstGeom>
          <a:noFill/>
        </p:spPr>
      </p:pic>
      <p:pic>
        <p:nvPicPr>
          <p:cNvPr id="37894" name="Picture 6" descr="Соединитель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3857628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143</TotalTime>
  <Words>588</Words>
  <Application>Microsoft Office PowerPoint</Application>
  <PresentationFormat>Экран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Бумажная</vt:lpstr>
      <vt:lpstr>Алгоритмы и способы их описания.</vt:lpstr>
      <vt:lpstr>Алгоритмы и способы их описания</vt:lpstr>
      <vt:lpstr>Алгоритмы и способы их описания</vt:lpstr>
      <vt:lpstr>Алгоритмы и способы их описания</vt:lpstr>
      <vt:lpstr>Способы записи алгоритмов:</vt:lpstr>
      <vt:lpstr>Способы записи алгоритмов</vt:lpstr>
      <vt:lpstr>Способы записи алгоритмов</vt:lpstr>
      <vt:lpstr>Способы записи алгоритмов</vt:lpstr>
      <vt:lpstr>Способы записи алгоритмов</vt:lpstr>
      <vt:lpstr>Способы записи алгоритмов</vt:lpstr>
      <vt:lpstr>Способы записи алгоритмов</vt:lpstr>
      <vt:lpstr>Способы записи алгоритмов</vt:lpstr>
      <vt:lpstr>Способы записи алгоритмов</vt:lpstr>
      <vt:lpstr>Виды алгоритмов</vt:lpstr>
      <vt:lpstr>Виды алгоритмов</vt:lpstr>
      <vt:lpstr>Виды алгоритмов</vt:lpstr>
      <vt:lpstr>Виды алгоритмов</vt:lpstr>
      <vt:lpstr>Спасибо за внимание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 и способы их описания</dc:title>
  <dc:creator>а.</dc:creator>
  <cp:lastModifiedBy>1</cp:lastModifiedBy>
  <cp:revision>12</cp:revision>
  <dcterms:created xsi:type="dcterms:W3CDTF">2014-09-24T18:40:21Z</dcterms:created>
  <dcterms:modified xsi:type="dcterms:W3CDTF">2020-11-13T06:49:21Z</dcterms:modified>
</cp:coreProperties>
</file>