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38" autoAdjust="0"/>
  </p:normalViewPr>
  <p:slideViewPr>
    <p:cSldViewPr>
      <p:cViewPr>
        <p:scale>
          <a:sx n="60" d="100"/>
          <a:sy n="60" d="100"/>
        </p:scale>
        <p:origin x="-1650" y="-402"/>
      </p:cViewPr>
      <p:guideLst>
        <p:guide pos="2160" orient="horz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Построение сечений многогранников</a:t>
            </a:r>
            <a:br>
              <a:rPr lang="ru-RU" dirty="0" smtClean="0"/>
            </a:br>
            <a:r>
              <a:rPr lang="ru-RU" dirty="0" smtClean="0"/>
              <a:t>при решении задачи  №14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129490" cy="17526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Учитель: Антонова И.М.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                г</a:t>
            </a:r>
            <a:r>
              <a:rPr lang="ru-RU" dirty="0" smtClean="0">
                <a:solidFill>
                  <a:schemeClr val="tx1"/>
                </a:solidFill>
              </a:rPr>
              <a:t>. Красноярск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5286381" y="3836510"/>
            <a:ext cx="3051174" cy="2664322"/>
            <a:chOff x="5572132" y="1310471"/>
            <a:chExt cx="3467247" cy="3404412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5572132" y="1310471"/>
              <a:ext cx="3467247" cy="3404412"/>
              <a:chOff x="3428992" y="1343345"/>
              <a:chExt cx="4507463" cy="4514546"/>
            </a:xfrm>
          </p:grpSpPr>
          <p:grpSp>
            <p:nvGrpSpPr>
              <p:cNvPr id="5" name="Группа 19"/>
              <p:cNvGrpSpPr/>
              <p:nvPr/>
            </p:nvGrpSpPr>
            <p:grpSpPr>
              <a:xfrm>
                <a:off x="3428992" y="1343345"/>
                <a:ext cx="4507463" cy="4514546"/>
                <a:chOff x="2127954" y="2082772"/>
                <a:chExt cx="3551334" cy="3510797"/>
              </a:xfrm>
            </p:grpSpPr>
            <p:sp>
              <p:nvSpPr>
                <p:cNvPr id="11" name="Куб 10"/>
                <p:cNvSpPr/>
                <p:nvPr/>
              </p:nvSpPr>
              <p:spPr>
                <a:xfrm>
                  <a:off x="2428860" y="2500306"/>
                  <a:ext cx="2928958" cy="2857520"/>
                </a:xfrm>
                <a:prstGeom prst="cub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2" name="Прямая соединительная линия 11"/>
                <p:cNvCxnSpPr>
                  <a:cxnSpLocks/>
                </p:cNvCxnSpPr>
                <p:nvPr/>
              </p:nvCxnSpPr>
              <p:spPr>
                <a:xfrm rot="5400000">
                  <a:off x="2071670" y="3571876"/>
                  <a:ext cx="2143140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>
                  <a:cxnSpLocks/>
                </p:cNvCxnSpPr>
                <p:nvPr/>
              </p:nvCxnSpPr>
              <p:spPr>
                <a:xfrm>
                  <a:off x="3143240" y="4643446"/>
                  <a:ext cx="2214578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>
                  <a:cxnSpLocks/>
                </p:cNvCxnSpPr>
                <p:nvPr/>
              </p:nvCxnSpPr>
              <p:spPr>
                <a:xfrm rot="5400000">
                  <a:off x="2428860" y="4643446"/>
                  <a:ext cx="714380" cy="714380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43108" y="5143512"/>
                  <a:ext cx="268550" cy="4500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dirty="0" smtClean="0">
                      <a:latin typeface="+mj-lt"/>
                    </a:rPr>
                    <a:t>A</a:t>
                  </a:r>
                  <a:endParaRPr lang="ru-RU" dirty="0">
                    <a:latin typeface="+mj-lt"/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2127954" y="3000372"/>
                  <a:ext cx="460411" cy="3185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А₁</a:t>
                  </a:r>
                  <a:endParaRPr lang="ru-RU" dirty="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5250660" y="2130974"/>
                  <a:ext cx="428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C₁</a:t>
                  </a:r>
                  <a:endParaRPr lang="ru-RU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5357818" y="450057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С</a:t>
                  </a:r>
                  <a:endParaRPr lang="ru-RU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963032" y="2082772"/>
                  <a:ext cx="500066" cy="2872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B₁</a:t>
                  </a:r>
                  <a:endParaRPr lang="ru-RU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859652" y="4426920"/>
                  <a:ext cx="285752" cy="287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</a:t>
                  </a:r>
                  <a:endParaRPr lang="ru-RU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4717041" y="5214950"/>
                  <a:ext cx="281422" cy="287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D</a:t>
                  </a:r>
                  <a:endParaRPr lang="ru-RU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4717040" y="3143248"/>
                  <a:ext cx="448151" cy="3650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D₁</a:t>
                  </a:r>
                  <a:endParaRPr lang="ru-RU" dirty="0"/>
                </a:p>
              </p:txBody>
            </p:sp>
          </p:grpSp>
          <p:sp>
            <p:nvSpPr>
              <p:cNvPr id="6" name="Овал 5"/>
              <p:cNvSpPr/>
              <p:nvPr/>
            </p:nvSpPr>
            <p:spPr>
              <a:xfrm flipV="1">
                <a:off x="3786179" y="3500437"/>
                <a:ext cx="45719" cy="7143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448226" y="3376750"/>
                <a:ext cx="21431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К</a:t>
                </a:r>
                <a:endParaRPr lang="ru-RU" dirty="0"/>
              </a:p>
            </p:txBody>
          </p:sp>
          <p:cxnSp>
            <p:nvCxnSpPr>
              <p:cNvPr id="8" name="Прямая соединительная линия 7"/>
              <p:cNvCxnSpPr>
                <a:cxnSpLocks/>
                <a:stCxn id="20" idx="3"/>
              </p:cNvCxnSpPr>
              <p:nvPr/>
            </p:nvCxnSpPr>
            <p:spPr>
              <a:xfrm>
                <a:off x="4720371" y="4542360"/>
                <a:ext cx="1923331" cy="102978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>
                <a:cxnSpLocks/>
              </p:cNvCxnSpPr>
              <p:nvPr/>
            </p:nvCxnSpPr>
            <p:spPr>
              <a:xfrm flipV="1">
                <a:off x="3786182" y="4643446"/>
                <a:ext cx="3739357" cy="87866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572132" y="478632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</a:t>
                </a:r>
                <a:endParaRPr lang="ru-RU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857884" y="378619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398103" y="3970856"/>
              <a:ext cx="2857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</a:t>
              </a:r>
              <a:endParaRPr lang="ru-RU" dirty="0"/>
            </a:p>
          </p:txBody>
        </p:sp>
        <p:cxnSp>
          <p:nvCxnSpPr>
            <p:cNvPr id="25" name="Прямая соединительная линия 24"/>
            <p:cNvCxnSpPr>
              <a:cxnSpLocks/>
              <a:stCxn id="6" idx="4"/>
            </p:cNvCxnSpPr>
            <p:nvPr/>
          </p:nvCxnSpPr>
          <p:spPr>
            <a:xfrm>
              <a:off x="5864473" y="2937131"/>
              <a:ext cx="357100" cy="12027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cxnSpLocks/>
            </p:cNvCxnSpPr>
            <p:nvPr/>
          </p:nvCxnSpPr>
          <p:spPr>
            <a:xfrm flipV="1">
              <a:off x="6221569" y="3984629"/>
              <a:ext cx="2214575" cy="14287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cxnSpLocks/>
            </p:cNvCxnSpPr>
            <p:nvPr/>
          </p:nvCxnSpPr>
          <p:spPr>
            <a:xfrm rot="10800000" flipH="1" flipV="1">
              <a:off x="8022903" y="2455421"/>
              <a:ext cx="518077" cy="15622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cxnSpLocks/>
              <a:stCxn id="6" idx="7"/>
            </p:cNvCxnSpPr>
            <p:nvPr/>
          </p:nvCxnSpPr>
          <p:spPr>
            <a:xfrm rot="5400000" flipH="1" flipV="1">
              <a:off x="6667077" y="1642667"/>
              <a:ext cx="550276" cy="213061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42844" y="142852"/>
            <a:ext cx="5615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№5. Докажите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что сечение пирамиды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SBCD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плоскостью S₁LM — равнобокая   трапеция.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3" name="Группа 62"/>
          <p:cNvGrpSpPr/>
          <p:nvPr/>
        </p:nvGrpSpPr>
        <p:grpSpPr>
          <a:xfrm>
            <a:off x="4929190" y="428604"/>
            <a:ext cx="3929090" cy="5396765"/>
            <a:chOff x="3857620" y="1928802"/>
            <a:chExt cx="3857652" cy="426313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3857620" y="1928802"/>
              <a:ext cx="3857652" cy="3143272"/>
              <a:chOff x="3857620" y="1928802"/>
              <a:chExt cx="3786214" cy="3155414"/>
            </a:xfrm>
          </p:grpSpPr>
          <p:cxnSp>
            <p:nvCxnSpPr>
              <p:cNvPr id="16" name="Прямая соединительная линия 15"/>
              <p:cNvCxnSpPr>
                <a:cxnSpLocks/>
              </p:cNvCxnSpPr>
              <p:nvPr/>
            </p:nvCxnSpPr>
            <p:spPr>
              <a:xfrm rot="10800000" flipV="1">
                <a:off x="4143374" y="2215658"/>
                <a:ext cx="1467123" cy="149909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>
                <a:cxnSpLocks/>
              </p:cNvCxnSpPr>
              <p:nvPr/>
            </p:nvCxnSpPr>
            <p:spPr>
              <a:xfrm rot="5400000">
                <a:off x="3877356" y="3053181"/>
                <a:ext cx="2570663" cy="89562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>
                <a:cxnSpLocks/>
              </p:cNvCxnSpPr>
              <p:nvPr/>
            </p:nvCxnSpPr>
            <p:spPr>
              <a:xfrm>
                <a:off x="5610497" y="2215658"/>
                <a:ext cx="1676148" cy="149909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>
                <a:cxnSpLocks/>
              </p:cNvCxnSpPr>
              <p:nvPr/>
            </p:nvCxnSpPr>
            <p:spPr>
              <a:xfrm rot="16200000" flipH="1">
                <a:off x="3893339" y="3964785"/>
                <a:ext cx="1071570" cy="57150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>
                <a:cxnSpLocks/>
              </p:cNvCxnSpPr>
              <p:nvPr/>
            </p:nvCxnSpPr>
            <p:spPr>
              <a:xfrm flipV="1">
                <a:off x="4714876" y="3714752"/>
                <a:ext cx="2571768" cy="107157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>
                <a:cxnSpLocks/>
              </p:cNvCxnSpPr>
              <p:nvPr/>
            </p:nvCxnSpPr>
            <p:spPr>
              <a:xfrm>
                <a:off x="4143372" y="3714752"/>
                <a:ext cx="3143272" cy="1588"/>
              </a:xfrm>
              <a:prstGeom prst="line">
                <a:avLst/>
              </a:prstGeom>
              <a:ln w="19050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4429124" y="471488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С</a:t>
                </a:r>
                <a:endParaRPr lang="ru-RU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57620" y="357187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286644" y="3571876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ru-RU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330037" y="192880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</a:t>
                </a:r>
                <a:endParaRPr lang="ru-RU" dirty="0"/>
              </a:p>
            </p:txBody>
          </p:sp>
        </p:grpSp>
        <p:cxnSp>
          <p:nvCxnSpPr>
            <p:cNvPr id="33" name="Прямая соединительная линия 32"/>
            <p:cNvCxnSpPr>
              <a:cxnSpLocks/>
            </p:cNvCxnSpPr>
            <p:nvPr/>
          </p:nvCxnSpPr>
          <p:spPr>
            <a:xfrm flipV="1">
              <a:off x="4429124" y="3714752"/>
              <a:ext cx="2850781" cy="57150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cxnSpLocks/>
            </p:cNvCxnSpPr>
            <p:nvPr/>
          </p:nvCxnSpPr>
          <p:spPr>
            <a:xfrm rot="10800000">
              <a:off x="4208316" y="3734625"/>
              <a:ext cx="1893756" cy="45145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cxnSpLocks/>
            </p:cNvCxnSpPr>
            <p:nvPr/>
          </p:nvCxnSpPr>
          <p:spPr>
            <a:xfrm rot="5400000">
              <a:off x="3640351" y="4097865"/>
              <a:ext cx="3801220" cy="140277"/>
            </a:xfrm>
            <a:prstGeom prst="line">
              <a:avLst/>
            </a:prstGeom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049985" y="5822609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S₁</a:t>
              </a:r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6382629" y="2888146"/>
              <a:ext cx="44888" cy="56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82629" y="260598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4278456" y="4000503"/>
              <a:ext cx="70139" cy="36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068037" y="3847489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</a:t>
              </a:r>
              <a:endParaRPr lang="ru-RU" dirty="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214282" y="928670"/>
            <a:ext cx="471490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ru-RU" sz="2000" dirty="0" smtClean="0"/>
              <a:t>.  Соединим  точки В и </a:t>
            </a:r>
            <a:r>
              <a:rPr lang="en-US" sz="2000" dirty="0" smtClean="0"/>
              <a:t>S₁</a:t>
            </a:r>
            <a:r>
              <a:rPr lang="ru-RU" sz="2000" dirty="0" smtClean="0"/>
              <a:t>,</a:t>
            </a:r>
            <a:r>
              <a:rPr lang="en-US" sz="2000" dirty="0" smtClean="0"/>
              <a:t>  </a:t>
            </a:r>
            <a:r>
              <a:rPr lang="ru-RU" sz="2000" dirty="0" smtClean="0"/>
              <a:t>М и </a:t>
            </a:r>
            <a:r>
              <a:rPr lang="en-US" sz="2000" dirty="0" smtClean="0"/>
              <a:t>S₁</a:t>
            </a:r>
            <a:endParaRPr lang="ru-RU" sz="2000" dirty="0" smtClean="0"/>
          </a:p>
          <a:p>
            <a:r>
              <a:rPr lang="ru-RU" sz="2000" dirty="0" smtClean="0"/>
              <a:t>2. В </a:t>
            </a:r>
            <a:r>
              <a:rPr lang="el-GR" sz="2000" dirty="0" smtClean="0"/>
              <a:t>Δ</a:t>
            </a:r>
            <a:r>
              <a:rPr lang="ru-RU" sz="2000" dirty="0" smtClean="0"/>
              <a:t> В</a:t>
            </a:r>
            <a:r>
              <a:rPr lang="en-US" sz="2000" dirty="0" smtClean="0"/>
              <a:t>SS</a:t>
            </a:r>
            <a:r>
              <a:rPr lang="ru-RU" sz="2000" dirty="0" smtClean="0"/>
              <a:t>₁  Т – точка пересечения медиан  ( Т </a:t>
            </a:r>
            <a:r>
              <a:rPr lang="el-GR" sz="2000" dirty="0" smtClean="0"/>
              <a:t>ϵ</a:t>
            </a:r>
            <a:r>
              <a:rPr lang="ru-RU" sz="2000" i="1" dirty="0" smtClean="0"/>
              <a:t> S₁LM </a:t>
            </a:r>
            <a:r>
              <a:rPr lang="ru-RU" sz="2000" dirty="0" smtClean="0"/>
              <a:t>)</a:t>
            </a:r>
          </a:p>
          <a:p>
            <a:r>
              <a:rPr lang="ru-RU" sz="2000" dirty="0" smtClean="0"/>
              <a:t>3. Проводим  прямую Т</a:t>
            </a:r>
            <a:r>
              <a:rPr lang="en-US" sz="2000" dirty="0" smtClean="0"/>
              <a:t>L</a:t>
            </a:r>
            <a:r>
              <a:rPr lang="ru-RU" sz="2000" dirty="0" smtClean="0"/>
              <a:t>. Она пересекает ВС</a:t>
            </a:r>
            <a:r>
              <a:rPr lang="en-US" sz="2000" dirty="0" smtClean="0"/>
              <a:t> </a:t>
            </a:r>
            <a:r>
              <a:rPr lang="ru-RU" sz="2000" dirty="0" smtClean="0"/>
              <a:t>в  точке К.</a:t>
            </a:r>
          </a:p>
          <a:p>
            <a:r>
              <a:rPr lang="ru-RU" sz="2000" dirty="0" smtClean="0"/>
              <a:t>4. ΔВС</a:t>
            </a:r>
            <a:r>
              <a:rPr lang="en-US" sz="2000" dirty="0" smtClean="0"/>
              <a:t>D</a:t>
            </a:r>
            <a:r>
              <a:rPr lang="ru-RU" sz="2000" dirty="0" smtClean="0"/>
              <a:t>: ВВ₁=9√3/2,  ВО=3√3, </a:t>
            </a:r>
          </a:p>
          <a:p>
            <a:r>
              <a:rPr lang="ru-RU" sz="2000" dirty="0" smtClean="0"/>
              <a:t>   </a:t>
            </a:r>
            <a:r>
              <a:rPr lang="el-GR" sz="2000" dirty="0" smtClean="0"/>
              <a:t>Δ</a:t>
            </a:r>
            <a:r>
              <a:rPr lang="ru-RU" sz="2000" dirty="0" smtClean="0"/>
              <a:t>ВТТ</a:t>
            </a:r>
            <a:r>
              <a:rPr lang="el-GR" sz="2000" dirty="0" smtClean="0"/>
              <a:t>₁</a:t>
            </a:r>
            <a:r>
              <a:rPr lang="ru-RU" sz="2000" dirty="0" smtClean="0"/>
              <a:t> : ВТ=2√3,  ТТ₁=ВТ </a:t>
            </a:r>
            <a:r>
              <a:rPr lang="en-US" sz="2000" dirty="0" smtClean="0"/>
              <a:t>Sin 30⁰=√3</a:t>
            </a:r>
          </a:p>
          <a:p>
            <a:r>
              <a:rPr lang="en-US" sz="2000" dirty="0" smtClean="0"/>
              <a:t>  </a:t>
            </a:r>
            <a:r>
              <a:rPr lang="el-GR" sz="2000" dirty="0" smtClean="0"/>
              <a:t>Δ</a:t>
            </a:r>
            <a:r>
              <a:rPr lang="en-US" sz="2000" dirty="0" smtClean="0"/>
              <a:t> DLL₁</a:t>
            </a:r>
            <a:r>
              <a:rPr lang="ru-RU" sz="2000" dirty="0" smtClean="0"/>
              <a:t>:</a:t>
            </a:r>
            <a:r>
              <a:rPr lang="en-US" sz="2000" dirty="0" smtClean="0"/>
              <a:t>  DL=2, LL</a:t>
            </a:r>
            <a:r>
              <a:rPr lang="el-GR" sz="2000" dirty="0" smtClean="0"/>
              <a:t>₁</a:t>
            </a:r>
            <a:r>
              <a:rPr lang="en-US" sz="2000" dirty="0" smtClean="0"/>
              <a:t>=2 sin 60⁰ =√</a:t>
            </a:r>
            <a:r>
              <a:rPr lang="ru-RU" sz="2000" dirty="0" smtClean="0"/>
              <a:t>3 </a:t>
            </a:r>
          </a:p>
          <a:p>
            <a:r>
              <a:rPr lang="ru-RU" sz="2000" dirty="0" smtClean="0"/>
              <a:t>5.   </a:t>
            </a:r>
            <a:r>
              <a:rPr lang="en-US" sz="2000" b="1" i="1" dirty="0" smtClean="0"/>
              <a:t>LL</a:t>
            </a:r>
            <a:r>
              <a:rPr lang="el-GR" sz="2000" b="1" i="1" dirty="0" smtClean="0"/>
              <a:t>₁</a:t>
            </a:r>
            <a:r>
              <a:rPr lang="en-US" sz="2000" b="1" i="1" dirty="0" smtClean="0"/>
              <a:t>=</a:t>
            </a:r>
            <a:r>
              <a:rPr lang="ru-RU" sz="2000" b="1" i="1" dirty="0" smtClean="0"/>
              <a:t> ТТ₁  </a:t>
            </a:r>
            <a:r>
              <a:rPr lang="ru-RU" sz="2000" dirty="0" smtClean="0"/>
              <a:t>→ </a:t>
            </a:r>
            <a:r>
              <a:rPr lang="en-US" sz="2000" dirty="0" smtClean="0"/>
              <a:t>KL||BD</a:t>
            </a:r>
            <a:r>
              <a:rPr lang="ru-RU" sz="2000" dirty="0" smtClean="0"/>
              <a:t> →</a:t>
            </a:r>
            <a:r>
              <a:rPr lang="en-US" sz="2000" dirty="0" smtClean="0"/>
              <a:t> KL||BSD→ </a:t>
            </a:r>
            <a:r>
              <a:rPr lang="ru-RU" sz="2000" dirty="0" smtClean="0"/>
              <a:t>   </a:t>
            </a:r>
          </a:p>
          <a:p>
            <a:r>
              <a:rPr lang="ru-RU" sz="2000" dirty="0" smtClean="0"/>
              <a:t>      </a:t>
            </a:r>
            <a:r>
              <a:rPr lang="en-US" sz="2000" dirty="0" smtClean="0"/>
              <a:t>KL||MM₁</a:t>
            </a:r>
            <a:r>
              <a:rPr lang="ru-RU" sz="2000" dirty="0" smtClean="0"/>
              <a:t> </a:t>
            </a:r>
            <a:r>
              <a:rPr lang="en-US" sz="2000" dirty="0" smtClean="0"/>
              <a:t>(</a:t>
            </a:r>
            <a:r>
              <a:rPr lang="ru-RU" sz="2000" dirty="0" smtClean="0"/>
              <a:t>М₁</a:t>
            </a:r>
            <a:r>
              <a:rPr lang="el-GR" sz="2000" dirty="0" smtClean="0"/>
              <a:t>ϵ</a:t>
            </a:r>
            <a:r>
              <a:rPr lang="en-US" sz="2000" dirty="0" smtClean="0"/>
              <a:t>SD</a:t>
            </a:r>
            <a:r>
              <a:rPr lang="ru-RU" sz="2000" dirty="0" smtClean="0"/>
              <a:t>, М₁</a:t>
            </a:r>
            <a:r>
              <a:rPr lang="el-GR" sz="2000" dirty="0" smtClean="0"/>
              <a:t>ϵ</a:t>
            </a:r>
            <a:r>
              <a:rPr lang="ru-RU" sz="2000" i="1" dirty="0" smtClean="0"/>
              <a:t> S₁LM </a:t>
            </a:r>
            <a:r>
              <a:rPr lang="en-US" sz="2000" dirty="0" smtClean="0"/>
              <a:t>)</a:t>
            </a:r>
            <a:r>
              <a:rPr lang="ru-RU" sz="2000" dirty="0" smtClean="0"/>
              <a:t> – </a:t>
            </a:r>
            <a:r>
              <a:rPr lang="ru-RU" sz="2000" i="1" smtClean="0"/>
              <a:t>свойство</a:t>
            </a:r>
            <a:r>
              <a:rPr lang="ru-RU" sz="2000" smtClean="0"/>
              <a:t> </a:t>
            </a:r>
            <a:r>
              <a:rPr lang="ru-RU" sz="2000" i="1" dirty="0" smtClean="0"/>
              <a:t>1</a:t>
            </a:r>
          </a:p>
          <a:p>
            <a:r>
              <a:rPr lang="ru-RU" sz="2000" dirty="0" smtClean="0"/>
              <a:t>6. Соединяем М₁ и </a:t>
            </a:r>
            <a:r>
              <a:rPr lang="en-US" sz="2000" dirty="0" smtClean="0"/>
              <a:t>L,  M </a:t>
            </a:r>
            <a:r>
              <a:rPr lang="ru-RU" sz="2000" dirty="0" smtClean="0"/>
              <a:t>и К. Сечение </a:t>
            </a:r>
            <a:r>
              <a:rPr lang="en-US" sz="2000" dirty="0" smtClean="0"/>
              <a:t>LM₁MK</a:t>
            </a:r>
            <a:r>
              <a:rPr lang="ru-RU" sz="2000" dirty="0" smtClean="0"/>
              <a:t> – равнобокая трапеция </a:t>
            </a:r>
          </a:p>
          <a:p>
            <a:r>
              <a:rPr lang="ru-RU" sz="2000" dirty="0" smtClean="0"/>
              <a:t>  ( </a:t>
            </a:r>
            <a:r>
              <a:rPr lang="el-GR" sz="2000" dirty="0" smtClean="0"/>
              <a:t>Δ</a:t>
            </a:r>
            <a:r>
              <a:rPr lang="en-US" sz="2000" dirty="0" smtClean="0"/>
              <a:t>DLM₁=</a:t>
            </a:r>
            <a:r>
              <a:rPr lang="el-GR" sz="2000" dirty="0" smtClean="0"/>
              <a:t>Δ</a:t>
            </a:r>
            <a:r>
              <a:rPr lang="en-US" sz="2000" dirty="0" smtClean="0"/>
              <a:t>BKM →LM₁=KM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r>
              <a:rPr lang="en-US" dirty="0" smtClean="0"/>
              <a:t>   </a:t>
            </a:r>
          </a:p>
          <a:p>
            <a:endParaRPr lang="ru-RU" dirty="0" smtClean="0"/>
          </a:p>
          <a:p>
            <a:r>
              <a:rPr lang="ru-RU" dirty="0" smtClean="0"/>
              <a:t>               </a:t>
            </a:r>
            <a:endParaRPr lang="ru-RU" dirty="0"/>
          </a:p>
        </p:txBody>
      </p:sp>
      <p:cxnSp>
        <p:nvCxnSpPr>
          <p:cNvPr id="71" name="Прямая соединительная линия 70"/>
          <p:cNvCxnSpPr>
            <a:cxnSpLocks/>
          </p:cNvCxnSpPr>
          <p:nvPr/>
        </p:nvCxnSpPr>
        <p:spPr>
          <a:xfrm rot="5400000">
            <a:off x="5072066" y="3143248"/>
            <a:ext cx="3929088" cy="92869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929454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4" name="Овал 83"/>
          <p:cNvSpPr/>
          <p:nvPr/>
        </p:nvSpPr>
        <p:spPr>
          <a:xfrm flipH="1" flipV="1">
            <a:off x="7143769" y="2954652"/>
            <a:ext cx="7143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6" name="Прямая соединительная линия 85"/>
          <p:cNvCxnSpPr>
            <a:cxnSpLocks/>
            <a:stCxn id="59" idx="6"/>
            <a:endCxn id="88" idx="0"/>
          </p:cNvCxnSpPr>
          <p:nvPr/>
        </p:nvCxnSpPr>
        <p:spPr>
          <a:xfrm flipV="1">
            <a:off x="5429257" y="3000372"/>
            <a:ext cx="2428891" cy="7368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786710" y="300037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cxnSp>
        <p:nvCxnSpPr>
          <p:cNvPr id="143" name="Прямая соединительная линия 142"/>
          <p:cNvCxnSpPr>
            <a:cxnSpLocks/>
            <a:stCxn id="29" idx="1"/>
          </p:cNvCxnSpPr>
          <p:nvPr/>
        </p:nvCxnSpPr>
        <p:spPr>
          <a:xfrm rot="10800000" flipV="1">
            <a:off x="6572265" y="2733462"/>
            <a:ext cx="1915347" cy="2910116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>
            <a:cxnSpLocks/>
          </p:cNvCxnSpPr>
          <p:nvPr/>
        </p:nvCxnSpPr>
        <p:spPr>
          <a:xfrm rot="10800000">
            <a:off x="6072198" y="1643050"/>
            <a:ext cx="1428760" cy="1588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715008" y="12858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М₁</a:t>
            </a:r>
            <a:endParaRPr lang="ru-RU" dirty="0"/>
          </a:p>
        </p:txBody>
      </p:sp>
      <p:cxnSp>
        <p:nvCxnSpPr>
          <p:cNvPr id="153" name="Прямая соединительная линия 152"/>
          <p:cNvCxnSpPr>
            <a:cxnSpLocks/>
            <a:endCxn id="59" idx="4"/>
          </p:cNvCxnSpPr>
          <p:nvPr/>
        </p:nvCxnSpPr>
        <p:spPr>
          <a:xfrm flipH="1">
            <a:off x="5393538" y="1643052"/>
            <a:ext cx="678662" cy="14538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>
            <a:cxnSpLocks/>
            <a:endCxn id="88" idx="0"/>
          </p:cNvCxnSpPr>
          <p:nvPr/>
        </p:nvCxnSpPr>
        <p:spPr>
          <a:xfrm rot="16200000" flipH="1">
            <a:off x="7000892" y="2143116"/>
            <a:ext cx="1357322" cy="3571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>
            <a:cxnSpLocks/>
          </p:cNvCxnSpPr>
          <p:nvPr/>
        </p:nvCxnSpPr>
        <p:spPr>
          <a:xfrm flipV="1">
            <a:off x="5357818" y="3000372"/>
            <a:ext cx="2496361" cy="90895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Группа 178"/>
          <p:cNvGrpSpPr/>
          <p:nvPr/>
        </p:nvGrpSpPr>
        <p:grpSpPr>
          <a:xfrm>
            <a:off x="3910164" y="4524777"/>
            <a:ext cx="2143108" cy="2214551"/>
            <a:chOff x="2000231" y="3786185"/>
            <a:chExt cx="2766374" cy="2798223"/>
          </a:xfrm>
        </p:grpSpPr>
        <p:grpSp>
          <p:nvGrpSpPr>
            <p:cNvPr id="180" name="Группа 159"/>
            <p:cNvGrpSpPr/>
            <p:nvPr/>
          </p:nvGrpSpPr>
          <p:grpSpPr>
            <a:xfrm>
              <a:off x="2000231" y="3786185"/>
              <a:ext cx="2766374" cy="2798223"/>
              <a:chOff x="1285852" y="4525432"/>
              <a:chExt cx="2057048" cy="2130420"/>
            </a:xfrm>
          </p:grpSpPr>
          <p:sp>
            <p:nvSpPr>
              <p:cNvPr id="185" name="TextBox 184"/>
              <p:cNvSpPr txBox="1"/>
              <p:nvPr/>
            </p:nvSpPr>
            <p:spPr>
              <a:xfrm>
                <a:off x="1285852" y="466288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2985710" y="4742988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В</a:t>
                </a:r>
                <a:endParaRPr lang="ru-RU" dirty="0"/>
              </a:p>
            </p:txBody>
          </p:sp>
          <p:sp>
            <p:nvSpPr>
              <p:cNvPr id="187" name="Равнобедренный треугольник 186"/>
              <p:cNvSpPr/>
              <p:nvPr/>
            </p:nvSpPr>
            <p:spPr>
              <a:xfrm rot="17826210">
                <a:off x="1279669" y="4596870"/>
                <a:ext cx="1571636" cy="1428760"/>
              </a:xfrm>
              <a:prstGeom prst="triangl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2357422" y="6286520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С</a:t>
                </a:r>
                <a:endParaRPr lang="ru-RU" dirty="0"/>
              </a:p>
            </p:txBody>
          </p:sp>
          <p:cxnSp>
            <p:nvCxnSpPr>
              <p:cNvPr id="189" name="Прямая соединительная линия 188"/>
              <p:cNvCxnSpPr>
                <a:cxnSpLocks/>
                <a:stCxn id="187" idx="1"/>
                <a:endCxn id="187" idx="4"/>
              </p:cNvCxnSpPr>
              <p:nvPr/>
            </p:nvCxnSpPr>
            <p:spPr>
              <a:xfrm rot="5400000" flipH="1" flipV="1">
                <a:off x="2111049" y="4712626"/>
                <a:ext cx="723814" cy="1172957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Прямая соединительная линия 189"/>
              <p:cNvCxnSpPr>
                <a:cxnSpLocks/>
                <a:stCxn id="187" idx="3"/>
                <a:endCxn id="187" idx="0"/>
              </p:cNvCxnSpPr>
              <p:nvPr/>
            </p:nvCxnSpPr>
            <p:spPr>
              <a:xfrm flipH="1" flipV="1">
                <a:off x="1429557" y="4985779"/>
                <a:ext cx="1271860" cy="65094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TextBox 190"/>
              <p:cNvSpPr txBox="1"/>
              <p:nvPr/>
            </p:nvSpPr>
            <p:spPr>
              <a:xfrm>
                <a:off x="1643042" y="5643578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В₁</a:t>
                </a:r>
                <a:endParaRPr lang="ru-RU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143108" y="5429264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</a:t>
                </a:r>
                <a:endParaRPr lang="ru-RU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1428728" y="5214950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</a:t>
                </a:r>
                <a:endParaRPr lang="ru-RU" dirty="0"/>
              </a:p>
            </p:txBody>
          </p:sp>
          <p:sp>
            <p:nvSpPr>
              <p:cNvPr id="194" name="Овал 193"/>
              <p:cNvSpPr/>
              <p:nvPr/>
            </p:nvSpPr>
            <p:spPr>
              <a:xfrm>
                <a:off x="2428860" y="5286388"/>
                <a:ext cx="45719" cy="714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>
                <a:off x="2428860" y="5286388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endParaRPr lang="ru-RU" dirty="0"/>
              </a:p>
            </p:txBody>
          </p:sp>
          <p:cxnSp>
            <p:nvCxnSpPr>
              <p:cNvPr id="196" name="Прямая соединительная линия 195"/>
              <p:cNvCxnSpPr>
                <a:cxnSpLocks/>
                <a:endCxn id="197" idx="1"/>
              </p:cNvCxnSpPr>
              <p:nvPr/>
            </p:nvCxnSpPr>
            <p:spPr>
              <a:xfrm flipV="1">
                <a:off x="1714480" y="5328178"/>
                <a:ext cx="1143008" cy="29648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96"/>
              <p:cNvSpPr txBox="1"/>
              <p:nvPr/>
            </p:nvSpPr>
            <p:spPr>
              <a:xfrm>
                <a:off x="2857488" y="5143512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K</a:t>
                </a:r>
                <a:endParaRPr lang="ru-RU" dirty="0"/>
              </a:p>
            </p:txBody>
          </p:sp>
        </p:grpSp>
        <p:cxnSp>
          <p:nvCxnSpPr>
            <p:cNvPr id="181" name="Прямая соединительная линия 180"/>
            <p:cNvCxnSpPr>
              <a:cxnSpLocks/>
            </p:cNvCxnSpPr>
            <p:nvPr/>
          </p:nvCxnSpPr>
          <p:spPr>
            <a:xfrm rot="5400000">
              <a:off x="3322629" y="4606933"/>
              <a:ext cx="500066" cy="1588"/>
            </a:xfrm>
            <a:prstGeom prst="line">
              <a:avLst/>
            </a:prstGeom>
            <a:ln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Прямая соединительная линия 181"/>
            <p:cNvCxnSpPr>
              <a:cxnSpLocks/>
            </p:cNvCxnSpPr>
            <p:nvPr/>
          </p:nvCxnSpPr>
          <p:spPr>
            <a:xfrm rot="5400000" flipH="1" flipV="1">
              <a:off x="2322497" y="4606933"/>
              <a:ext cx="500066" cy="1588"/>
            </a:xfrm>
            <a:prstGeom prst="line">
              <a:avLst/>
            </a:prstGeom>
            <a:ln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2461300" y="3966718"/>
              <a:ext cx="493509" cy="466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</a:t>
              </a:r>
              <a:r>
                <a:rPr lang="el-GR" dirty="0" smtClean="0"/>
                <a:t>₁</a:t>
              </a:r>
              <a:endParaRPr lang="ru-RU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475652" y="3966718"/>
              <a:ext cx="507730" cy="466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Т₁</a:t>
              </a:r>
              <a:endParaRPr lang="ru-RU" dirty="0"/>
            </a:p>
          </p:txBody>
        </p:sp>
      </p:grpSp>
      <p:grpSp>
        <p:nvGrpSpPr>
          <p:cNvPr id="100" name="Группа 99"/>
          <p:cNvGrpSpPr/>
          <p:nvPr/>
        </p:nvGrpSpPr>
        <p:grpSpPr>
          <a:xfrm>
            <a:off x="2357422" y="4059776"/>
            <a:ext cx="2714644" cy="2798224"/>
            <a:chOff x="3357554" y="4286256"/>
            <a:chExt cx="2714644" cy="2798224"/>
          </a:xfrm>
        </p:grpSpPr>
        <p:grpSp>
          <p:nvGrpSpPr>
            <p:cNvPr id="148" name="Группа 147"/>
            <p:cNvGrpSpPr/>
            <p:nvPr/>
          </p:nvGrpSpPr>
          <p:grpSpPr>
            <a:xfrm>
              <a:off x="3357554" y="4286256"/>
              <a:ext cx="2714644" cy="2798224"/>
              <a:chOff x="2000232" y="3786190"/>
              <a:chExt cx="2766375" cy="2798224"/>
            </a:xfrm>
          </p:grpSpPr>
          <p:grpSp>
            <p:nvGrpSpPr>
              <p:cNvPr id="125" name="Группа 124"/>
              <p:cNvGrpSpPr/>
              <p:nvPr/>
            </p:nvGrpSpPr>
            <p:grpSpPr>
              <a:xfrm>
                <a:off x="2000232" y="3786190"/>
                <a:ext cx="2766375" cy="2798224"/>
                <a:chOff x="1285852" y="4525432"/>
                <a:chExt cx="2057048" cy="2130420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1285852" y="4742988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D</a:t>
                  </a:r>
                  <a:endParaRPr lang="ru-RU" dirty="0"/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985710" y="4742988"/>
                  <a:ext cx="35719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В</a:t>
                  </a:r>
                  <a:endParaRPr lang="ru-RU" dirty="0"/>
                </a:p>
              </p:txBody>
            </p:sp>
            <p:sp>
              <p:nvSpPr>
                <p:cNvPr id="92" name="Равнобедренный треугольник 91"/>
                <p:cNvSpPr/>
                <p:nvPr/>
              </p:nvSpPr>
              <p:spPr>
                <a:xfrm rot="17826210">
                  <a:off x="1279669" y="4596870"/>
                  <a:ext cx="1571636" cy="1428760"/>
                </a:xfrm>
                <a:prstGeom prst="triangl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2357422" y="6286520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С</a:t>
                  </a:r>
                  <a:endParaRPr lang="ru-RU" dirty="0"/>
                </a:p>
              </p:txBody>
            </p:sp>
            <p:cxnSp>
              <p:nvCxnSpPr>
                <p:cNvPr id="95" name="Прямая соединительная линия 94"/>
                <p:cNvCxnSpPr>
                  <a:cxnSpLocks/>
                  <a:stCxn id="92" idx="1"/>
                  <a:endCxn id="92" idx="4"/>
                </p:cNvCxnSpPr>
                <p:nvPr/>
              </p:nvCxnSpPr>
              <p:spPr>
                <a:xfrm rot="5400000" flipH="1" flipV="1">
                  <a:off x="2111049" y="4712626"/>
                  <a:ext cx="723814" cy="1172957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>
                  <a:cxnSpLocks/>
                  <a:stCxn id="92" idx="3"/>
                  <a:endCxn id="92" idx="0"/>
                </p:cNvCxnSpPr>
                <p:nvPr/>
              </p:nvCxnSpPr>
              <p:spPr>
                <a:xfrm flipH="1" flipV="1">
                  <a:off x="1429557" y="4985779"/>
                  <a:ext cx="1271860" cy="650942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TextBox 97"/>
                <p:cNvSpPr txBox="1"/>
                <p:nvPr/>
              </p:nvSpPr>
              <p:spPr>
                <a:xfrm>
                  <a:off x="1643042" y="5643578"/>
                  <a:ext cx="428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В₁</a:t>
                  </a:r>
                  <a:endParaRPr lang="ru-RU" dirty="0"/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143108" y="5429264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О</a:t>
                  </a:r>
                  <a:endParaRPr lang="ru-RU" dirty="0"/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1428728" y="521495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L</a:t>
                  </a:r>
                  <a:endParaRPr lang="ru-RU" dirty="0"/>
                </a:p>
              </p:txBody>
            </p:sp>
            <p:sp>
              <p:nvSpPr>
                <p:cNvPr id="107" name="Овал 106"/>
                <p:cNvSpPr/>
                <p:nvPr/>
              </p:nvSpPr>
              <p:spPr>
                <a:xfrm>
                  <a:off x="2428860" y="5286388"/>
                  <a:ext cx="45719" cy="7143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8" name="TextBox 107"/>
                <p:cNvSpPr txBox="1"/>
                <p:nvPr/>
              </p:nvSpPr>
              <p:spPr>
                <a:xfrm>
                  <a:off x="2428860" y="5286388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</a:t>
                  </a:r>
                  <a:endParaRPr lang="ru-RU" dirty="0"/>
                </a:p>
              </p:txBody>
            </p:sp>
            <p:cxnSp>
              <p:nvCxnSpPr>
                <p:cNvPr id="110" name="Прямая соединительная линия 109"/>
                <p:cNvCxnSpPr>
                  <a:cxnSpLocks/>
                  <a:endCxn id="112" idx="1"/>
                </p:cNvCxnSpPr>
                <p:nvPr/>
              </p:nvCxnSpPr>
              <p:spPr>
                <a:xfrm flipV="1">
                  <a:off x="1714480" y="5328178"/>
                  <a:ext cx="1143008" cy="29648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TextBox 111"/>
                <p:cNvSpPr txBox="1"/>
                <p:nvPr/>
              </p:nvSpPr>
              <p:spPr>
                <a:xfrm>
                  <a:off x="2857488" y="5143512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K</a:t>
                  </a:r>
                  <a:endParaRPr lang="ru-RU" dirty="0"/>
                </a:p>
              </p:txBody>
            </p:sp>
          </p:grpSp>
          <p:cxnSp>
            <p:nvCxnSpPr>
              <p:cNvPr id="130" name="Прямая соединительная линия 129"/>
              <p:cNvCxnSpPr>
                <a:cxnSpLocks/>
              </p:cNvCxnSpPr>
              <p:nvPr/>
            </p:nvCxnSpPr>
            <p:spPr>
              <a:xfrm rot="5400000">
                <a:off x="3322629" y="4606933"/>
                <a:ext cx="500066" cy="1588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>
                <a:cxnSpLocks/>
              </p:cNvCxnSpPr>
              <p:nvPr/>
            </p:nvCxnSpPr>
            <p:spPr>
              <a:xfrm rot="5400000" flipH="1" flipV="1">
                <a:off x="2322497" y="4606933"/>
                <a:ext cx="500066" cy="1588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TextBox 133"/>
              <p:cNvSpPr txBox="1"/>
              <p:nvPr/>
            </p:nvSpPr>
            <p:spPr>
              <a:xfrm>
                <a:off x="2428860" y="4000504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</a:t>
                </a:r>
                <a:r>
                  <a:rPr lang="el-GR" dirty="0" smtClean="0"/>
                  <a:t>₁</a:t>
                </a:r>
                <a:endParaRPr lang="ru-RU" dirty="0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3428992" y="4000504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Т₁</a:t>
                </a:r>
                <a:endParaRPr lang="ru-RU" dirty="0"/>
              </a:p>
            </p:txBody>
          </p:sp>
        </p:grpSp>
        <p:sp>
          <p:nvSpPr>
            <p:cNvPr id="94" name="Прямоугольник 93"/>
            <p:cNvSpPr/>
            <p:nvPr/>
          </p:nvSpPr>
          <p:spPr>
            <a:xfrm>
              <a:off x="3929058" y="4857760"/>
              <a:ext cx="71438" cy="1428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4929190" y="4857760"/>
              <a:ext cx="45719" cy="142876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 animBg="1"/>
      <p:bldP spid="88" grpId="0"/>
      <p:bldP spid="1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44" y="214290"/>
            <a:ext cx="77483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№6. Найдите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площадь сечения пирамиды плоскостью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, проходящей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через точку В и середину ребра 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, параллельно прямой АС.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4571999" y="1357298"/>
            <a:ext cx="4143404" cy="4792241"/>
            <a:chOff x="4498055" y="1214422"/>
            <a:chExt cx="4288787" cy="4874693"/>
          </a:xfrm>
        </p:grpSpPr>
        <p:sp>
          <p:nvSpPr>
            <p:cNvPr id="4" name="Параллелограмм 3"/>
            <p:cNvSpPr/>
            <p:nvPr/>
          </p:nvSpPr>
          <p:spPr>
            <a:xfrm>
              <a:off x="4786314" y="4429132"/>
              <a:ext cx="3714776" cy="1285884"/>
            </a:xfrm>
            <a:prstGeom prst="parallelogram">
              <a:avLst>
                <a:gd name="adj" fmla="val 78472"/>
              </a:avLst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>
              <a:cxnSpLocks/>
            </p:cNvCxnSpPr>
            <p:nvPr/>
          </p:nvCxnSpPr>
          <p:spPr>
            <a:xfrm>
              <a:off x="5786446" y="4429132"/>
              <a:ext cx="1714512" cy="128588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>
              <a:cxnSpLocks/>
            </p:cNvCxnSpPr>
            <p:nvPr/>
          </p:nvCxnSpPr>
          <p:spPr>
            <a:xfrm rot="10800000" flipV="1">
              <a:off x="4786314" y="4429132"/>
              <a:ext cx="3714776" cy="128588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>
              <a:cxnSpLocks/>
            </p:cNvCxnSpPr>
            <p:nvPr/>
          </p:nvCxnSpPr>
          <p:spPr>
            <a:xfrm rot="5400000" flipH="1" flipV="1">
              <a:off x="4893471" y="3250405"/>
              <a:ext cx="3571900" cy="7143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cxnSpLocks/>
            </p:cNvCxnSpPr>
            <p:nvPr/>
          </p:nvCxnSpPr>
          <p:spPr>
            <a:xfrm rot="5400000">
              <a:off x="4786314" y="2500306"/>
              <a:ext cx="2928958" cy="928694"/>
            </a:xfrm>
            <a:prstGeom prst="line">
              <a:avLst/>
            </a:prstGeom>
            <a:ln w="1905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cxnSpLocks/>
            </p:cNvCxnSpPr>
            <p:nvPr/>
          </p:nvCxnSpPr>
          <p:spPr>
            <a:xfrm rot="5400000">
              <a:off x="3643306" y="2643182"/>
              <a:ext cx="4214842" cy="192882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cxnSpLocks/>
            </p:cNvCxnSpPr>
            <p:nvPr/>
          </p:nvCxnSpPr>
          <p:spPr>
            <a:xfrm rot="16200000" flipH="1">
              <a:off x="6143636" y="2071678"/>
              <a:ext cx="2914664" cy="17716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cxnSpLocks/>
            </p:cNvCxnSpPr>
            <p:nvPr/>
          </p:nvCxnSpPr>
          <p:spPr>
            <a:xfrm rot="16200000" flipH="1">
              <a:off x="5000628" y="3214686"/>
              <a:ext cx="4214842" cy="7858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715140" y="121442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М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98055" y="5719783"/>
              <a:ext cx="2857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29059" y="4121107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429520" y="571501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501090" y="42148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6215074" y="292893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6512" y="2643182"/>
              <a:ext cx="142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Е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94560" y="5138446"/>
              <a:ext cx="2857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</a:t>
              </a:r>
              <a:endParaRPr lang="ru-RU" dirty="0"/>
            </a:p>
          </p:txBody>
        </p:sp>
      </p:grpSp>
      <p:cxnSp>
        <p:nvCxnSpPr>
          <p:cNvPr id="34" name="Прямая соединительная линия 33"/>
          <p:cNvCxnSpPr>
            <a:cxnSpLocks/>
            <a:stCxn id="28" idx="2"/>
          </p:cNvCxnSpPr>
          <p:nvPr/>
        </p:nvCxnSpPr>
        <p:spPr>
          <a:xfrm rot="10800000" flipH="1" flipV="1">
            <a:off x="6230814" y="3077924"/>
            <a:ext cx="1198705" cy="263709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43702" y="371475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cxnSpLocks/>
          </p:cNvCxnSpPr>
          <p:nvPr/>
        </p:nvCxnSpPr>
        <p:spPr>
          <a:xfrm flipV="1">
            <a:off x="5429256" y="3643314"/>
            <a:ext cx="2428892" cy="8572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3504" y="428625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7858148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  <p:cxnSp>
        <p:nvCxnSpPr>
          <p:cNvPr id="44" name="Прямая соединительная линия 43"/>
          <p:cNvCxnSpPr>
            <a:cxnSpLocks/>
          </p:cNvCxnSpPr>
          <p:nvPr/>
        </p:nvCxnSpPr>
        <p:spPr>
          <a:xfrm rot="5400000">
            <a:off x="5143505" y="3357563"/>
            <a:ext cx="1428760" cy="857255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cxnSpLocks/>
            <a:stCxn id="28" idx="4"/>
            <a:endCxn id="42" idx="1"/>
          </p:cNvCxnSpPr>
          <p:nvPr/>
        </p:nvCxnSpPr>
        <p:spPr>
          <a:xfrm rot="16200000" flipH="1">
            <a:off x="6811422" y="2566940"/>
            <a:ext cx="500626" cy="1592825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cxnSpLocks/>
            <a:stCxn id="42" idx="1"/>
            <a:endCxn id="26" idx="0"/>
          </p:cNvCxnSpPr>
          <p:nvPr/>
        </p:nvCxnSpPr>
        <p:spPr>
          <a:xfrm rot="10800000" flipV="1">
            <a:off x="7507618" y="3613665"/>
            <a:ext cx="350530" cy="21681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cxnSpLocks/>
            <a:endCxn id="26" idx="0"/>
          </p:cNvCxnSpPr>
          <p:nvPr/>
        </p:nvCxnSpPr>
        <p:spPr>
          <a:xfrm>
            <a:off x="5429256" y="4500570"/>
            <a:ext cx="2078362" cy="128119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4282" y="1214422"/>
            <a:ext cx="51435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ВЕ∩МО=К( К</a:t>
            </a:r>
            <a:r>
              <a:rPr lang="el-GR" sz="2000" dirty="0" smtClean="0"/>
              <a:t>ϵα</a:t>
            </a:r>
            <a:r>
              <a:rPr lang="ru-RU" sz="2000" dirty="0" smtClean="0"/>
              <a:t> )</a:t>
            </a:r>
            <a:endParaRPr lang="ru-RU" sz="2000" i="1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ΔВМ</a:t>
            </a:r>
            <a:r>
              <a:rPr lang="en-US" sz="2000" dirty="0" smtClean="0"/>
              <a:t>D</a:t>
            </a:r>
            <a:r>
              <a:rPr lang="ru-RU" sz="2000" dirty="0" smtClean="0"/>
              <a:t>:  МК:КО=2:1 (т.к</a:t>
            </a:r>
            <a:r>
              <a:rPr lang="ru-RU" sz="2000" i="1" dirty="0" smtClean="0"/>
              <a:t>. ВЕ и МО - медианы)</a:t>
            </a:r>
            <a:endParaRPr lang="en-US" sz="2000" i="1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4ВЕ²=2В</a:t>
            </a:r>
            <a:r>
              <a:rPr lang="en-US" sz="2000" dirty="0" smtClean="0"/>
              <a:t>D</a:t>
            </a:r>
            <a:r>
              <a:rPr lang="ru-RU" sz="2000" dirty="0" smtClean="0"/>
              <a:t>²+2МВ²-М</a:t>
            </a:r>
            <a:r>
              <a:rPr lang="en-US" sz="2000" dirty="0" smtClean="0"/>
              <a:t>D</a:t>
            </a:r>
            <a:r>
              <a:rPr lang="ru-RU" sz="2000" dirty="0" smtClean="0"/>
              <a:t>²,  ВЕ=5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Т.к. АС</a:t>
            </a:r>
            <a:r>
              <a:rPr lang="en-US" sz="2000" dirty="0" smtClean="0"/>
              <a:t>||</a:t>
            </a:r>
            <a:r>
              <a:rPr lang="ru-RU" sz="2000" dirty="0" smtClean="0"/>
              <a:t>α,  то проведем через точку К прямую </a:t>
            </a:r>
            <a:r>
              <a:rPr lang="en-US" sz="2000" dirty="0" smtClean="0"/>
              <a:t>TR||AC</a:t>
            </a:r>
            <a:r>
              <a:rPr lang="ru-RU" sz="2000" dirty="0" smtClean="0"/>
              <a:t> (Т</a:t>
            </a:r>
            <a:r>
              <a:rPr lang="el-GR" sz="2000" dirty="0" smtClean="0"/>
              <a:t>ϵ</a:t>
            </a:r>
            <a:r>
              <a:rPr lang="ru-RU" sz="2000" dirty="0" smtClean="0"/>
              <a:t>АМ, </a:t>
            </a:r>
            <a:r>
              <a:rPr lang="en-US" sz="2000" dirty="0" smtClean="0"/>
              <a:t>R</a:t>
            </a:r>
            <a:r>
              <a:rPr lang="el-GR" sz="2000" dirty="0" smtClean="0"/>
              <a:t>ϵ</a:t>
            </a:r>
            <a:r>
              <a:rPr lang="ru-RU" sz="2000" dirty="0" smtClean="0"/>
              <a:t>СМ)</a:t>
            </a:r>
            <a:endParaRPr lang="en-US" sz="2000" dirty="0" smtClean="0"/>
          </a:p>
          <a:p>
            <a:pPr marL="342900" indent="-342900">
              <a:buAutoNum type="arabicPeriod"/>
            </a:pPr>
            <a:r>
              <a:rPr lang="en-US" sz="2000" dirty="0" smtClean="0"/>
              <a:t>Δ</a:t>
            </a:r>
            <a:r>
              <a:rPr lang="ru-RU" sz="2000" dirty="0" smtClean="0"/>
              <a:t>АМС ~ </a:t>
            </a:r>
            <a:r>
              <a:rPr lang="el-GR" sz="2000" dirty="0" smtClean="0"/>
              <a:t>Δ</a:t>
            </a:r>
            <a:r>
              <a:rPr lang="ru-RU" sz="2000" dirty="0" smtClean="0"/>
              <a:t>ТМ</a:t>
            </a:r>
            <a:r>
              <a:rPr lang="en-US" sz="2000" dirty="0" smtClean="0"/>
              <a:t>R</a:t>
            </a:r>
            <a:r>
              <a:rPr lang="ru-RU" sz="2000" dirty="0" smtClean="0"/>
              <a:t> </a:t>
            </a:r>
            <a:r>
              <a:rPr lang="en-US" sz="2000" dirty="0" smtClean="0"/>
              <a:t>→</a:t>
            </a:r>
            <a:r>
              <a:rPr lang="ru-RU" sz="2000" dirty="0" smtClean="0"/>
              <a:t>   Т</a:t>
            </a:r>
            <a:r>
              <a:rPr lang="en-US" sz="2000" dirty="0" smtClean="0"/>
              <a:t>R</a:t>
            </a:r>
            <a:r>
              <a:rPr lang="ru-RU" sz="2000" dirty="0" smtClean="0"/>
              <a:t>=2/3АС=2√2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 Соединяем точки В, Т,</a:t>
            </a:r>
            <a:r>
              <a:rPr lang="en-US" sz="2000" dirty="0" smtClean="0"/>
              <a:t> </a:t>
            </a:r>
            <a:r>
              <a:rPr lang="ru-RU" sz="2000" dirty="0" smtClean="0"/>
              <a:t>Е, </a:t>
            </a:r>
            <a:r>
              <a:rPr lang="en-US" sz="2000" dirty="0" smtClean="0"/>
              <a:t>R</a:t>
            </a:r>
            <a:r>
              <a:rPr lang="ru-RU" sz="2000" dirty="0" smtClean="0"/>
              <a:t>.  Сечение – четырехугольник ВТЕ</a:t>
            </a:r>
            <a:r>
              <a:rPr lang="en-US" sz="2000" dirty="0" smtClean="0"/>
              <a:t>R</a:t>
            </a:r>
            <a:r>
              <a:rPr lang="ru-RU" sz="2000" dirty="0" smtClean="0"/>
              <a:t>:  ВЕ </a:t>
            </a:r>
            <a:r>
              <a:rPr lang="en-US" sz="2000" dirty="0" smtClean="0"/>
              <a:t> </a:t>
            </a:r>
            <a:r>
              <a:rPr lang="ru-RU" sz="2000" dirty="0" err="1" smtClean="0"/>
              <a:t>ḻ̲ </a:t>
            </a:r>
            <a:r>
              <a:rPr lang="ru-RU" sz="2000" dirty="0" smtClean="0"/>
              <a:t>Т</a:t>
            </a:r>
            <a:r>
              <a:rPr lang="en-US" sz="2000" dirty="0" smtClean="0"/>
              <a:t>R</a:t>
            </a:r>
            <a:endParaRPr lang="ru-RU" sz="2000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grpSp>
        <p:nvGrpSpPr>
          <p:cNvPr id="76" name="Группа 75"/>
          <p:cNvGrpSpPr/>
          <p:nvPr/>
        </p:nvGrpSpPr>
        <p:grpSpPr>
          <a:xfrm>
            <a:off x="254167" y="4141694"/>
            <a:ext cx="1714512" cy="1869530"/>
            <a:chOff x="142844" y="4143380"/>
            <a:chExt cx="2143140" cy="2441034"/>
          </a:xfrm>
        </p:grpSpPr>
        <p:sp>
          <p:nvSpPr>
            <p:cNvPr id="55" name="Равнобедренный треугольник 54"/>
            <p:cNvSpPr/>
            <p:nvPr/>
          </p:nvSpPr>
          <p:spPr>
            <a:xfrm>
              <a:off x="357158" y="4429132"/>
              <a:ext cx="1785950" cy="1857388"/>
            </a:xfrm>
            <a:prstGeom prst="triangl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42844" y="621508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214414" y="4143380"/>
              <a:ext cx="285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М</a:t>
              </a:r>
              <a:endParaRPr lang="ru-RU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071670" y="621508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cxnSp>
          <p:nvCxnSpPr>
            <p:cNvPr id="61" name="Прямая соединительная линия 60"/>
            <p:cNvCxnSpPr>
              <a:cxnSpLocks/>
              <a:stCxn id="55" idx="0"/>
              <a:endCxn id="55" idx="3"/>
            </p:cNvCxnSpPr>
            <p:nvPr/>
          </p:nvCxnSpPr>
          <p:spPr>
            <a:xfrm rot="16200000" flipH="1">
              <a:off x="321439" y="5357826"/>
              <a:ext cx="1857388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071538" y="621508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</a:t>
              </a:r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00034" y="5143512"/>
              <a:ext cx="214314" cy="464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Е</a:t>
              </a:r>
              <a:endParaRPr lang="ru-RU" dirty="0"/>
            </a:p>
          </p:txBody>
        </p:sp>
        <p:cxnSp>
          <p:nvCxnSpPr>
            <p:cNvPr id="69" name="Прямая соединительная линия 68"/>
            <p:cNvCxnSpPr>
              <a:cxnSpLocks/>
              <a:stCxn id="55" idx="1"/>
              <a:endCxn id="55" idx="4"/>
            </p:cNvCxnSpPr>
            <p:nvPr/>
          </p:nvCxnSpPr>
          <p:spPr>
            <a:xfrm rot="10800000" flipH="1" flipV="1">
              <a:off x="803646" y="5357826"/>
              <a:ext cx="1339462" cy="92869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214414" y="535782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К</a:t>
              </a:r>
              <a:endParaRPr lang="ru-RU" dirty="0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2214546" y="4206403"/>
            <a:ext cx="1714512" cy="1869530"/>
            <a:chOff x="2500298" y="4143380"/>
            <a:chExt cx="2143140" cy="2512472"/>
          </a:xfrm>
        </p:grpSpPr>
        <p:sp>
          <p:nvSpPr>
            <p:cNvPr id="56" name="Равнобедренный треугольник 55"/>
            <p:cNvSpPr/>
            <p:nvPr/>
          </p:nvSpPr>
          <p:spPr>
            <a:xfrm>
              <a:off x="2714612" y="4429132"/>
              <a:ext cx="1785950" cy="1857388"/>
            </a:xfrm>
            <a:prstGeom prst="triangl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8" name="Прямая соединительная линия 77"/>
            <p:cNvCxnSpPr>
              <a:cxnSpLocks/>
              <a:stCxn id="56" idx="0"/>
              <a:endCxn id="56" idx="3"/>
            </p:cNvCxnSpPr>
            <p:nvPr/>
          </p:nvCxnSpPr>
          <p:spPr>
            <a:xfrm rot="16200000" flipH="1">
              <a:off x="2678893" y="5357826"/>
              <a:ext cx="1857388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3571868" y="414338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М</a:t>
              </a:r>
              <a:endParaRPr lang="ru-RU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500298" y="628652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429124" y="628652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00430" y="628652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</a:t>
              </a:r>
              <a:endParaRPr lang="ru-RU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571868" y="564357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К</a:t>
              </a:r>
              <a:endParaRPr lang="ru-RU" dirty="0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3571868" y="5643578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" name="Прямая соединительная линия 85"/>
            <p:cNvCxnSpPr>
              <a:cxnSpLocks/>
            </p:cNvCxnSpPr>
            <p:nvPr/>
          </p:nvCxnSpPr>
          <p:spPr>
            <a:xfrm flipV="1">
              <a:off x="3036083" y="5679475"/>
              <a:ext cx="1160868" cy="3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2714612" y="5429264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</a:t>
              </a:r>
              <a:endParaRPr lang="ru-RU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214810" y="5429264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42886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Спасибо за внимание</a:t>
            </a:r>
            <a:endParaRPr lang="ru-RU" sz="2400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5143504" y="2643182"/>
            <a:ext cx="3000397" cy="3434919"/>
            <a:chOff x="4571999" y="1357298"/>
            <a:chExt cx="4143404" cy="4792241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4571999" y="1357298"/>
              <a:ext cx="4143404" cy="4792241"/>
              <a:chOff x="4498055" y="1214422"/>
              <a:chExt cx="4288787" cy="4874693"/>
            </a:xfrm>
          </p:grpSpPr>
          <p:sp>
            <p:nvSpPr>
              <p:cNvPr id="4" name="Параллелограмм 3"/>
              <p:cNvSpPr/>
              <p:nvPr/>
            </p:nvSpPr>
            <p:spPr>
              <a:xfrm>
                <a:off x="4786314" y="4429132"/>
                <a:ext cx="3714776" cy="1285884"/>
              </a:xfrm>
              <a:prstGeom prst="parallelogram">
                <a:avLst>
                  <a:gd name="adj" fmla="val 78472"/>
                </a:avLst>
              </a:pr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" name="Прямая соединительная линия 4"/>
              <p:cNvCxnSpPr>
                <a:cxnSpLocks/>
              </p:cNvCxnSpPr>
              <p:nvPr/>
            </p:nvCxnSpPr>
            <p:spPr>
              <a:xfrm>
                <a:off x="5786446" y="4429132"/>
                <a:ext cx="1714512" cy="128588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>
                <a:cxnSpLocks/>
              </p:cNvCxnSpPr>
              <p:nvPr/>
            </p:nvCxnSpPr>
            <p:spPr>
              <a:xfrm rot="10800000" flipV="1">
                <a:off x="4786314" y="4429132"/>
                <a:ext cx="3714776" cy="128588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>
                <a:cxnSpLocks/>
              </p:cNvCxnSpPr>
              <p:nvPr/>
            </p:nvCxnSpPr>
            <p:spPr>
              <a:xfrm rot="5400000" flipH="1" flipV="1">
                <a:off x="4893471" y="3250405"/>
                <a:ext cx="3571900" cy="7143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>
                <a:cxnSpLocks/>
              </p:cNvCxnSpPr>
              <p:nvPr/>
            </p:nvCxnSpPr>
            <p:spPr>
              <a:xfrm rot="5400000">
                <a:off x="4786314" y="2500306"/>
                <a:ext cx="2928958" cy="928694"/>
              </a:xfrm>
              <a:prstGeom prst="line">
                <a:avLst/>
              </a:prstGeom>
              <a:ln w="19050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>
                <a:cxnSpLocks/>
              </p:cNvCxnSpPr>
              <p:nvPr/>
            </p:nvCxnSpPr>
            <p:spPr>
              <a:xfrm rot="5400000">
                <a:off x="3643306" y="2643182"/>
                <a:ext cx="4214842" cy="192882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>
                <a:cxnSpLocks/>
              </p:cNvCxnSpPr>
              <p:nvPr/>
            </p:nvCxnSpPr>
            <p:spPr>
              <a:xfrm rot="16200000" flipH="1">
                <a:off x="6143636" y="2071678"/>
                <a:ext cx="2914664" cy="177165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>
                <a:cxnSpLocks/>
              </p:cNvCxnSpPr>
              <p:nvPr/>
            </p:nvCxnSpPr>
            <p:spPr>
              <a:xfrm rot="16200000" flipH="1">
                <a:off x="5000628" y="3214686"/>
                <a:ext cx="4214842" cy="78581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6715140" y="1214422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М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98055" y="5719783"/>
                <a:ext cx="285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А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829059" y="4121107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429520" y="5715016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В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501090" y="4214818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С</a:t>
                </a:r>
                <a:endParaRPr lang="ru-RU" dirty="0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6215074" y="2928934"/>
                <a:ext cx="71438" cy="714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286512" y="2643182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Е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494560" y="5138446"/>
                <a:ext cx="285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</a:t>
                </a:r>
                <a:endParaRPr lang="ru-RU" dirty="0"/>
              </a:p>
            </p:txBody>
          </p:sp>
        </p:grpSp>
        <p:cxnSp>
          <p:nvCxnSpPr>
            <p:cNvPr id="20" name="Прямая соединительная линия 19"/>
            <p:cNvCxnSpPr>
              <a:cxnSpLocks/>
              <a:stCxn id="17" idx="2"/>
            </p:cNvCxnSpPr>
            <p:nvPr/>
          </p:nvCxnSpPr>
          <p:spPr>
            <a:xfrm rot="10800000" flipH="1" flipV="1">
              <a:off x="6230814" y="3077924"/>
              <a:ext cx="1198705" cy="263709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643702" y="371475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К</a:t>
              </a:r>
              <a:endParaRPr lang="ru-RU" dirty="0"/>
            </a:p>
          </p:txBody>
        </p:sp>
        <p:cxnSp>
          <p:nvCxnSpPr>
            <p:cNvPr id="22" name="Прямая соединительная линия 21"/>
            <p:cNvCxnSpPr>
              <a:cxnSpLocks/>
            </p:cNvCxnSpPr>
            <p:nvPr/>
          </p:nvCxnSpPr>
          <p:spPr>
            <a:xfrm flipV="1">
              <a:off x="5429256" y="3643314"/>
              <a:ext cx="2428892" cy="857256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143504" y="428625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58148" y="342900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ru-RU" dirty="0"/>
            </a:p>
          </p:txBody>
        </p:sp>
        <p:cxnSp>
          <p:nvCxnSpPr>
            <p:cNvPr id="25" name="Прямая соединительная линия 24"/>
            <p:cNvCxnSpPr>
              <a:cxnSpLocks/>
            </p:cNvCxnSpPr>
            <p:nvPr/>
          </p:nvCxnSpPr>
          <p:spPr>
            <a:xfrm rot="5400000">
              <a:off x="5143505" y="3357563"/>
              <a:ext cx="1428760" cy="857255"/>
            </a:xfrm>
            <a:prstGeom prst="line">
              <a:avLst/>
            </a:prstGeom>
            <a:ln w="28575"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cxnSpLocks/>
              <a:stCxn id="17" idx="4"/>
              <a:endCxn id="24" idx="1"/>
            </p:cNvCxnSpPr>
            <p:nvPr/>
          </p:nvCxnSpPr>
          <p:spPr>
            <a:xfrm rot="16200000" flipH="1">
              <a:off x="6811422" y="2566940"/>
              <a:ext cx="500626" cy="1592825"/>
            </a:xfrm>
            <a:prstGeom prst="line">
              <a:avLst/>
            </a:prstGeom>
            <a:ln w="28575"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cxnSpLocks/>
              <a:stCxn id="24" idx="1"/>
              <a:endCxn id="15" idx="0"/>
            </p:cNvCxnSpPr>
            <p:nvPr/>
          </p:nvCxnSpPr>
          <p:spPr>
            <a:xfrm rot="10800000" flipV="1">
              <a:off x="7507618" y="3613665"/>
              <a:ext cx="350530" cy="216810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cxnSpLocks/>
              <a:endCxn id="15" idx="0"/>
            </p:cNvCxnSpPr>
            <p:nvPr/>
          </p:nvCxnSpPr>
          <p:spPr>
            <a:xfrm>
              <a:off x="5429256" y="4500570"/>
              <a:ext cx="2078362" cy="128119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Основные теоретические сведения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 noGrp="1"/>
          </p:cNvPicPr>
          <p:nvPr>
            <p:ph idx="1"/>
          </p:nvPr>
        </p:nvPicPr>
        <p:blipFill>
          <a:blip r:embed="rId2"/>
          <a:srcRect/>
          <a:stretch/>
        </p:blipFill>
        <p:spPr bwMode="auto">
          <a:xfrm>
            <a:off x="0" y="1428736"/>
            <a:ext cx="5786477" cy="53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0" y="1928802"/>
            <a:ext cx="5857916" cy="50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/>
        </p:blipFill>
        <p:spPr bwMode="auto">
          <a:xfrm>
            <a:off x="0" y="2500306"/>
            <a:ext cx="571993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00034" y="1071546"/>
            <a:ext cx="313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Аксиомы и следствия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9" name="Прямая со стрелкой 8"/>
          <p:cNvCxnSpPr>
            <a:cxnSpLocks/>
          </p:cNvCxnSpPr>
          <p:nvPr/>
        </p:nvCxnSpPr>
        <p:spPr>
          <a:xfrm rot="10800000" flipV="1">
            <a:off x="1643042" y="642918"/>
            <a:ext cx="2143140" cy="42862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00760" y="2571744"/>
            <a:ext cx="314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Свойства параллельных прямых и плоскостей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cxnSp>
        <p:nvCxnSpPr>
          <p:cNvPr id="14" name="Прямая со стрелкой 13"/>
          <p:cNvCxnSpPr>
            <a:cxnSpLocks/>
          </p:cNvCxnSpPr>
          <p:nvPr/>
        </p:nvCxnSpPr>
        <p:spPr>
          <a:xfrm rot="16200000" flipH="1">
            <a:off x="5357818" y="714356"/>
            <a:ext cx="2143140" cy="18573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/>
        </p:blipFill>
        <p:spPr bwMode="auto">
          <a:xfrm>
            <a:off x="785786" y="3786190"/>
            <a:ext cx="5853115" cy="7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/>
        </p:blipFill>
        <p:spPr bwMode="auto">
          <a:xfrm>
            <a:off x="1214414" y="4572008"/>
            <a:ext cx="5753102" cy="742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/>
        </p:blipFill>
        <p:spPr bwMode="auto">
          <a:xfrm>
            <a:off x="1714480" y="5286388"/>
            <a:ext cx="5857884" cy="937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/>
        </p:blipFill>
        <p:spPr bwMode="auto">
          <a:xfrm>
            <a:off x="2714612" y="6215082"/>
            <a:ext cx="5715008" cy="46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/>
          <a:srcRect/>
          <a:stretch/>
        </p:blipFill>
        <p:spPr bwMode="auto">
          <a:xfrm>
            <a:off x="0" y="3286123"/>
            <a:ext cx="5643570" cy="52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 noGrp="1"/>
          </p:cNvSpPr>
          <p:nvPr>
            <p:ph type="title"/>
          </p:nvPr>
        </p:nvSpPr>
        <p:spPr>
          <a:xfrm>
            <a:off x="500034" y="1214422"/>
            <a:ext cx="1071570" cy="70328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4.</a:t>
            </a:r>
          </a:p>
        </p:txBody>
      </p:sp>
      <p:sp>
        <p:nvSpPr>
          <p:cNvPr id="9219" name="Rectangle 3"/>
          <p:cNvSpPr>
            <a:spLocks noChangeArrowheads="1" noGrp="1"/>
          </p:cNvSpPr>
          <p:nvPr>
            <p:ph type="body" idx="1"/>
          </p:nvPr>
        </p:nvSpPr>
        <p:spPr>
          <a:xfrm>
            <a:off x="1785918" y="1285860"/>
            <a:ext cx="2571768" cy="857256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( МТА1)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2082800"/>
            <a:ext cx="6172200" cy="4114800"/>
            <a:chOff x="3264" y="2965"/>
            <a:chExt cx="5083" cy="3344"/>
          </a:xfrm>
        </p:grpSpPr>
        <p:sp>
          <p:nvSpPr>
            <p:cNvPr id="9221" name="AutoShape 5"/>
            <p:cNvSpPr>
              <a:spLocks noChangeArrowheads="1" noChangeAspect="1"/>
            </p:cNvSpPr>
            <p:nvPr/>
          </p:nvSpPr>
          <p:spPr bwMode="auto">
            <a:xfrm>
              <a:off x="3264" y="2965"/>
              <a:ext cx="5083" cy="3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7641" y="4916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  C1</a:t>
              </a:r>
              <a:endParaRPr lang="ru-RU"/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6935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D1</a:t>
              </a:r>
              <a:endParaRPr lang="ru-RU"/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3829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A1</a:t>
              </a:r>
              <a:endParaRPr lang="ru-RU"/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7500" y="3243"/>
              <a:ext cx="282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С</a:t>
              </a:r>
              <a:endParaRPr lang="ru-RU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3752" y="3945"/>
              <a:ext cx="281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dirty="0">
                  <a:latin typeface="Times New Roman" pitchFamily="18" charset="0"/>
                </a:rPr>
                <a:t>А</a:t>
              </a:r>
              <a:endParaRPr lang="ru-RU" dirty="0"/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4394" y="3292"/>
              <a:ext cx="283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dirty="0">
                  <a:latin typeface="Times New Roman" pitchFamily="18" charset="0"/>
                </a:rPr>
                <a:t>В</a:t>
              </a:r>
              <a:endParaRPr lang="ru-RU" dirty="0"/>
            </a:p>
          </p:txBody>
        </p:sp>
        <p:sp>
          <p:nvSpPr>
            <p:cNvPr id="9228" name="AutoShape 12"/>
            <p:cNvSpPr>
              <a:spLocks noChangeArrowheads="1"/>
            </p:cNvSpPr>
            <p:nvPr/>
          </p:nvSpPr>
          <p:spPr bwMode="auto">
            <a:xfrm>
              <a:off x="3970" y="3522"/>
              <a:ext cx="3671" cy="223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4535" y="3522"/>
              <a:ext cx="0" cy="1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H="1" flipV="1">
              <a:off x="4535" y="5194"/>
              <a:ext cx="31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 flipH="1">
              <a:off x="3970" y="5194"/>
              <a:ext cx="565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914400" y="26670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495800" y="2362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Т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219200" y="3048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4572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1200319" y="2768190"/>
            <a:ext cx="3371681" cy="35601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857284" y="3124200"/>
            <a:ext cx="361916" cy="238801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V="1">
            <a:off x="838200" y="5029200"/>
            <a:ext cx="4267200" cy="4572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 flipV="1">
            <a:off x="5105400" y="4069556"/>
            <a:ext cx="209517" cy="959644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4572000" y="2743200"/>
            <a:ext cx="762000" cy="13716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5038708" y="5026818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4102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352544" y="3931443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Р1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0"/>
            <a:ext cx="8286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dirty="0" smtClean="0">
                <a:solidFill>
                  <a:srgbClr val="7030A0"/>
                </a:solidFill>
              </a:rPr>
              <a:t>Из презентации  к  уроку  «Сечения параллелепипеда»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" grpId="0" animBg="1"/>
      <p:bldP spid="9237" grpId="0" animBg="1"/>
      <p:bldP spid="9238" grpId="0" animBg="1"/>
      <p:bldP spid="9239" grpId="0" animBg="1"/>
      <p:bldP spid="9240" grpId="0" animBg="1"/>
      <p:bldP spid="92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ru-RU" sz="3200" b="1" i="1" dirty="0" smtClean="0">
                <a:solidFill>
                  <a:srgbClr val="7030A0"/>
                </a:solidFill>
              </a:rPr>
              <a:t>Из презентации  к  уроку  «Сечения параллелепипеда»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10243" name="Rectangle 3"/>
          <p:cNvSpPr>
            <a:spLocks noChangeArrowheads="1" noGrp="1"/>
          </p:cNvSpPr>
          <p:nvPr>
            <p:ph type="body" idx="1"/>
          </p:nvPr>
        </p:nvSpPr>
        <p:spPr>
          <a:xfrm>
            <a:off x="1428728" y="1500174"/>
            <a:ext cx="1547834" cy="685792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(МТК)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8600" y="2049463"/>
            <a:ext cx="5715000" cy="4000500"/>
            <a:chOff x="3264" y="2965"/>
            <a:chExt cx="5083" cy="3344"/>
          </a:xfrm>
        </p:grpSpPr>
        <p:sp>
          <p:nvSpPr>
            <p:cNvPr id="10245" name="AutoShape 5"/>
            <p:cNvSpPr>
              <a:spLocks noChangeArrowheads="1" noChangeAspect="1"/>
            </p:cNvSpPr>
            <p:nvPr/>
          </p:nvSpPr>
          <p:spPr bwMode="auto">
            <a:xfrm>
              <a:off x="3264" y="2965"/>
              <a:ext cx="5083" cy="3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7641" y="4916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  C1</a:t>
              </a:r>
              <a:endParaRPr lang="ru-RU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6935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D1</a:t>
              </a:r>
              <a:endParaRPr lang="ru-RU"/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3829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A1</a:t>
              </a:r>
              <a:endParaRPr lang="ru-RU"/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7500" y="3243"/>
              <a:ext cx="282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С</a:t>
              </a:r>
              <a:endParaRPr lang="ru-RU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3688" y="3940"/>
              <a:ext cx="281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А</a:t>
              </a:r>
              <a:endParaRPr lang="ru-RU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4252" y="3243"/>
              <a:ext cx="283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В</a:t>
              </a:r>
              <a:endParaRPr lang="ru-RU"/>
            </a:p>
          </p:txBody>
        </p:sp>
        <p:sp>
          <p:nvSpPr>
            <p:cNvPr id="10252" name="AutoShape 12"/>
            <p:cNvSpPr>
              <a:spLocks noChangeArrowheads="1"/>
            </p:cNvSpPr>
            <p:nvPr/>
          </p:nvSpPr>
          <p:spPr bwMode="auto">
            <a:xfrm>
              <a:off x="3970" y="3522"/>
              <a:ext cx="3671" cy="223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4535" y="3522"/>
              <a:ext cx="0" cy="1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 flipH="1" flipV="1">
              <a:off x="4535" y="5194"/>
              <a:ext cx="31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 flipH="1">
              <a:off x="3970" y="5194"/>
              <a:ext cx="565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1219200" y="3124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3571875" y="266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914400" y="26670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448050" y="2338387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Т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667000" y="5486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V="1">
            <a:off x="1292771" y="2705100"/>
            <a:ext cx="2288629" cy="45720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2895600" y="4953000"/>
            <a:ext cx="2057400" cy="430612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953000" y="5029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99"/>
                </a:solidFill>
              </a:rPr>
              <a:t>Р</a:t>
            </a:r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V="1">
            <a:off x="2843808" y="4419600"/>
            <a:ext cx="4395192" cy="964012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1676400" y="4724400"/>
            <a:ext cx="5257800" cy="0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867400" y="4716064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9900"/>
                </a:solidFill>
              </a:rPr>
              <a:t>Е</a:t>
            </a: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3657600" y="2743200"/>
            <a:ext cx="2286000" cy="1981200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3657600" y="2728913"/>
            <a:ext cx="1460438" cy="12954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5118038" y="3733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Р1</a:t>
            </a: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H="1" flipV="1">
            <a:off x="1022380" y="3733800"/>
            <a:ext cx="1873219" cy="167640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659185" y="3657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Р2</a:t>
            </a:r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H="1">
            <a:off x="1021256" y="3162300"/>
            <a:ext cx="236044" cy="5715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>
            <a:off x="4921218" y="4024313"/>
            <a:ext cx="228600" cy="91440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0" y="1500174"/>
            <a:ext cx="19287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dirty="0" smtClean="0"/>
              <a:t>6</a:t>
            </a:r>
            <a:r>
              <a:rPr lang="ru-RU" sz="3200" i="1" dirty="0" smtClean="0">
                <a:solidFill>
                  <a:srgbClr val="7030A0"/>
                </a:solidFill>
              </a:rPr>
              <a:t>.</a:t>
            </a:r>
            <a:endParaRPr lang="ru-RU" sz="32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 animBg="1"/>
      <p:bldP spid="10263" grpId="0" animBg="1"/>
      <p:bldP spid="10264" grpId="0"/>
      <p:bldP spid="10265" grpId="0" animBg="1"/>
      <p:bldP spid="10266" grpId="0" animBg="1"/>
      <p:bldP spid="10267" grpId="0"/>
      <p:bldP spid="10268" grpId="0" animBg="1"/>
      <p:bldP spid="10269" grpId="0" animBg="1"/>
      <p:bldP spid="10271" grpId="0" animBg="1"/>
      <p:bldP spid="10273" grpId="0" animBg="1"/>
      <p:bldP spid="102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6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 презентации  к  уроку</a:t>
            </a:r>
            <a:r>
              <a:rPr lang="ru-RU" b="1" i="1" dirty="0" smtClean="0">
                <a:solidFill>
                  <a:srgbClr val="7030A0"/>
                </a:solidFill>
              </a:rPr>
              <a:t>  «Сечения параллелепипеда»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128586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sz="2000" dirty="0" smtClean="0"/>
              <a:t>(МТК)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19287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dirty="0" smtClean="0"/>
              <a:t>6</a:t>
            </a:r>
            <a:r>
              <a:rPr lang="ru-RU" sz="3200" i="1" dirty="0" smtClean="0">
                <a:solidFill>
                  <a:srgbClr val="7030A0"/>
                </a:solidFill>
              </a:rPr>
              <a:t>.</a:t>
            </a:r>
            <a:endParaRPr lang="ru-RU" sz="3200" i="1" dirty="0">
              <a:solidFill>
                <a:srgbClr val="7030A0"/>
              </a:solidFill>
            </a:endParaRPr>
          </a:p>
        </p:txBody>
      </p:sp>
      <p:grpSp>
        <p:nvGrpSpPr>
          <p:cNvPr id="5" name="Группа 29"/>
          <p:cNvGrpSpPr/>
          <p:nvPr/>
        </p:nvGrpSpPr>
        <p:grpSpPr>
          <a:xfrm>
            <a:off x="1500166" y="1928802"/>
            <a:ext cx="5857916" cy="3905277"/>
            <a:chOff x="714348" y="1928802"/>
            <a:chExt cx="5857916" cy="3905277"/>
          </a:xfrm>
        </p:grpSpPr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714348" y="1928802"/>
              <a:ext cx="5857916" cy="3905277"/>
              <a:chOff x="3264" y="2965"/>
              <a:chExt cx="5083" cy="3344"/>
            </a:xfrm>
          </p:grpSpPr>
          <p:sp>
            <p:nvSpPr>
              <p:cNvPr id="6" name="AutoShape 5"/>
              <p:cNvSpPr>
                <a:spLocks noChangeArrowheads="1" noChangeAspect="1"/>
              </p:cNvSpPr>
              <p:nvPr/>
            </p:nvSpPr>
            <p:spPr bwMode="auto">
              <a:xfrm>
                <a:off x="3264" y="2965"/>
                <a:ext cx="5083" cy="3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7641" y="4916"/>
                <a:ext cx="564" cy="5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  C1</a:t>
                </a:r>
                <a:endParaRPr lang="ru-RU"/>
              </a:p>
            </p:txBody>
          </p:sp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6935" y="5752"/>
                <a:ext cx="565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D1</a:t>
                </a:r>
                <a:endParaRPr lang="ru-RU"/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3829" y="5752"/>
                <a:ext cx="565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A1</a:t>
                </a:r>
                <a:endParaRPr lang="ru-RU"/>
              </a:p>
            </p:txBody>
          </p: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7500" y="3243"/>
                <a:ext cx="282" cy="4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1200">
                    <a:latin typeface="Times New Roman" pitchFamily="18" charset="0"/>
                  </a:rPr>
                  <a:t>С</a:t>
                </a:r>
                <a:endParaRPr lang="ru-RU"/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3688" y="3940"/>
                <a:ext cx="281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1200">
                    <a:latin typeface="Times New Roman" pitchFamily="18" charset="0"/>
                  </a:rPr>
                  <a:t>А</a:t>
                </a:r>
                <a:endParaRPr lang="ru-RU"/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4252" y="3243"/>
                <a:ext cx="283" cy="4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1200">
                    <a:latin typeface="Times New Roman" pitchFamily="18" charset="0"/>
                  </a:rPr>
                  <a:t>В</a:t>
                </a:r>
                <a:endParaRPr lang="ru-RU"/>
              </a:p>
            </p:txBody>
          </p:sp>
          <p:sp>
            <p:nvSpPr>
              <p:cNvPr id="13" name="AutoShape 12"/>
              <p:cNvSpPr>
                <a:spLocks noChangeArrowheads="1"/>
              </p:cNvSpPr>
              <p:nvPr/>
            </p:nvSpPr>
            <p:spPr bwMode="auto">
              <a:xfrm>
                <a:off x="3970" y="3522"/>
                <a:ext cx="3671" cy="2230"/>
              </a:xfrm>
              <a:prstGeom prst="cube">
                <a:avLst>
                  <a:gd name="adj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4535" y="3522"/>
                <a:ext cx="0" cy="16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 flipH="1" flipV="1">
                <a:off x="4535" y="5194"/>
                <a:ext cx="310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 flipH="1">
                <a:off x="3970" y="5194"/>
                <a:ext cx="565" cy="55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18" name="Прямая соединительная линия 17"/>
            <p:cNvCxnSpPr>
              <a:cxnSpLocks/>
            </p:cNvCxnSpPr>
            <p:nvPr/>
          </p:nvCxnSpPr>
          <p:spPr>
            <a:xfrm rot="16200000" flipH="1">
              <a:off x="1785918" y="2857496"/>
              <a:ext cx="71438" cy="71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500166" y="264318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М</a:t>
              </a:r>
              <a:endParaRPr lang="ru-RU" dirty="0"/>
            </a:p>
          </p:txBody>
        </p:sp>
        <p:cxnSp>
          <p:nvCxnSpPr>
            <p:cNvPr id="21" name="Прямая соединительная линия 20"/>
            <p:cNvCxnSpPr>
              <a:cxnSpLocks/>
            </p:cNvCxnSpPr>
            <p:nvPr/>
          </p:nvCxnSpPr>
          <p:spPr>
            <a:xfrm rot="5400000">
              <a:off x="4607719" y="2607463"/>
              <a:ext cx="7143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500562" y="221455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</a:t>
              </a:r>
              <a:endParaRPr lang="ru-RU" dirty="0"/>
            </a:p>
          </p:txBody>
        </p:sp>
        <p:cxnSp>
          <p:nvCxnSpPr>
            <p:cNvPr id="26" name="Прямая соединительная линия 25"/>
            <p:cNvCxnSpPr>
              <a:cxnSpLocks/>
            </p:cNvCxnSpPr>
            <p:nvPr/>
          </p:nvCxnSpPr>
          <p:spPr>
            <a:xfrm rot="5400000">
              <a:off x="3821901" y="5179231"/>
              <a:ext cx="7143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786182" y="521495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К</a:t>
              </a:r>
              <a:endParaRPr lang="ru-RU" dirty="0"/>
            </a:p>
          </p:txBody>
        </p:sp>
      </p:grpSp>
      <p:cxnSp>
        <p:nvCxnSpPr>
          <p:cNvPr id="32" name="Прямая соединительная линия 31"/>
          <p:cNvCxnSpPr>
            <a:cxnSpLocks/>
          </p:cNvCxnSpPr>
          <p:nvPr/>
        </p:nvCxnSpPr>
        <p:spPr>
          <a:xfrm flipV="1">
            <a:off x="142844" y="2285992"/>
            <a:ext cx="7215238" cy="1000132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cxnSpLocks/>
          </p:cNvCxnSpPr>
          <p:nvPr/>
        </p:nvCxnSpPr>
        <p:spPr>
          <a:xfrm rot="10800000">
            <a:off x="142844" y="3214686"/>
            <a:ext cx="5715040" cy="158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00034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cxnSp>
        <p:nvCxnSpPr>
          <p:cNvPr id="46" name="Прямая соединительная линия 45"/>
          <p:cNvCxnSpPr>
            <a:cxnSpLocks/>
          </p:cNvCxnSpPr>
          <p:nvPr/>
        </p:nvCxnSpPr>
        <p:spPr>
          <a:xfrm flipV="1">
            <a:off x="5857884" y="1714488"/>
            <a:ext cx="1643074" cy="150019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cxnSpLocks/>
          </p:cNvCxnSpPr>
          <p:nvPr/>
        </p:nvCxnSpPr>
        <p:spPr>
          <a:xfrm>
            <a:off x="0" y="2857496"/>
            <a:ext cx="6500826" cy="328614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cxnSpLocks/>
          </p:cNvCxnSpPr>
          <p:nvPr/>
        </p:nvCxnSpPr>
        <p:spPr>
          <a:xfrm rot="5400000">
            <a:off x="4286248" y="4857760"/>
            <a:ext cx="3143272" cy="158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071670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5572132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Е1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6643702" y="19288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Е2</a:t>
            </a:r>
            <a:endParaRPr lang="ru-RU" dirty="0"/>
          </a:p>
        </p:txBody>
      </p:sp>
      <p:cxnSp>
        <p:nvCxnSpPr>
          <p:cNvPr id="57" name="Прямая соединительная линия 56"/>
          <p:cNvCxnSpPr>
            <a:cxnSpLocks/>
          </p:cNvCxnSpPr>
          <p:nvPr/>
        </p:nvCxnSpPr>
        <p:spPr>
          <a:xfrm rot="5400000">
            <a:off x="3821901" y="3250405"/>
            <a:ext cx="5072098" cy="142876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000760" y="49291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Р1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6572264" y="314324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Р2</a:t>
            </a:r>
            <a:endParaRPr lang="ru-RU" dirty="0"/>
          </a:p>
        </p:txBody>
      </p:sp>
      <p:cxnSp>
        <p:nvCxnSpPr>
          <p:cNvPr id="61" name="Прямая соединительная линия 60"/>
          <p:cNvCxnSpPr>
            <a:cxnSpLocks/>
            <a:endCxn id="24" idx="2"/>
          </p:cNvCxnSpPr>
          <p:nvPr/>
        </p:nvCxnSpPr>
        <p:spPr>
          <a:xfrm flipV="1">
            <a:off x="2643174" y="2583886"/>
            <a:ext cx="2786082" cy="3450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cxnSpLocks/>
          </p:cNvCxnSpPr>
          <p:nvPr/>
        </p:nvCxnSpPr>
        <p:spPr>
          <a:xfrm rot="5400000">
            <a:off x="1893075" y="3321843"/>
            <a:ext cx="1143008" cy="357190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cxnSpLocks/>
          </p:cNvCxnSpPr>
          <p:nvPr/>
        </p:nvCxnSpPr>
        <p:spPr>
          <a:xfrm>
            <a:off x="2357422" y="4071942"/>
            <a:ext cx="2214578" cy="107157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cxnSpLocks/>
            <a:stCxn id="27" idx="0"/>
          </p:cNvCxnSpPr>
          <p:nvPr/>
        </p:nvCxnSpPr>
        <p:spPr>
          <a:xfrm rot="5400000" flipH="1" flipV="1">
            <a:off x="5268520" y="4411273"/>
            <a:ext cx="214314" cy="1393041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cxnSpLocks/>
          </p:cNvCxnSpPr>
          <p:nvPr/>
        </p:nvCxnSpPr>
        <p:spPr>
          <a:xfrm rot="5400000" flipH="1" flipV="1">
            <a:off x="5464975" y="3964785"/>
            <a:ext cx="1643074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cxnSpLocks/>
            <a:stCxn id="24" idx="2"/>
            <a:endCxn id="59" idx="1"/>
          </p:cNvCxnSpPr>
          <p:nvPr/>
        </p:nvCxnSpPr>
        <p:spPr>
          <a:xfrm rot="16200000" flipH="1">
            <a:off x="5628746" y="2384396"/>
            <a:ext cx="744028" cy="1143008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Группа 31"/>
          <p:cNvGrpSpPr/>
          <p:nvPr/>
        </p:nvGrpSpPr>
        <p:grpSpPr>
          <a:xfrm>
            <a:off x="5572132" y="1500174"/>
            <a:ext cx="3357587" cy="3143272"/>
            <a:chOff x="3428992" y="1500174"/>
            <a:chExt cx="4643471" cy="435771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428992" y="1500174"/>
              <a:ext cx="4643471" cy="4357718"/>
              <a:chOff x="2127954" y="2204731"/>
              <a:chExt cx="3658492" cy="3388838"/>
            </a:xfrm>
          </p:grpSpPr>
          <p:sp>
            <p:nvSpPr>
              <p:cNvPr id="2" name="Куб 1"/>
              <p:cNvSpPr/>
              <p:nvPr/>
            </p:nvSpPr>
            <p:spPr>
              <a:xfrm>
                <a:off x="2428860" y="2500306"/>
                <a:ext cx="2928958" cy="2857520"/>
              </a:xfrm>
              <a:prstGeom prst="cub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" name="Прямая соединительная линия 4"/>
              <p:cNvCxnSpPr>
                <a:cxnSpLocks/>
              </p:cNvCxnSpPr>
              <p:nvPr/>
            </p:nvCxnSpPr>
            <p:spPr>
              <a:xfrm rot="5400000">
                <a:off x="2071670" y="3571876"/>
                <a:ext cx="2143140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>
                <a:cxnSpLocks/>
              </p:cNvCxnSpPr>
              <p:nvPr/>
            </p:nvCxnSpPr>
            <p:spPr>
              <a:xfrm>
                <a:off x="3143240" y="4643446"/>
                <a:ext cx="2214578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>
                <a:cxnSpLocks/>
              </p:cNvCxnSpPr>
              <p:nvPr/>
            </p:nvCxnSpPr>
            <p:spPr>
              <a:xfrm rot="5400000">
                <a:off x="2428860" y="4643446"/>
                <a:ext cx="714380" cy="714380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2143108" y="5143512"/>
                <a:ext cx="268550" cy="4500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dirty="0" smtClean="0">
                    <a:latin typeface="+mj-lt"/>
                  </a:rPr>
                  <a:t>A</a:t>
                </a:r>
                <a:endParaRPr lang="ru-RU" dirty="0">
                  <a:latin typeface="+mj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127954" y="3000372"/>
                <a:ext cx="460411" cy="31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А₁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57818" y="2357430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C₁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357818" y="4500570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С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972222" y="2204731"/>
                <a:ext cx="500066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B₁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59652" y="4426920"/>
                <a:ext cx="285752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ru-RU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717041" y="5214950"/>
                <a:ext cx="281422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717040" y="3143248"/>
                <a:ext cx="448151" cy="365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D₁</a:t>
                </a:r>
                <a:endParaRPr lang="ru-RU" dirty="0"/>
              </a:p>
            </p:txBody>
          </p:sp>
        </p:grpSp>
        <p:sp>
          <p:nvSpPr>
            <p:cNvPr id="24" name="Овал 23"/>
            <p:cNvSpPr/>
            <p:nvPr/>
          </p:nvSpPr>
          <p:spPr>
            <a:xfrm flipV="1">
              <a:off x="3786179" y="3500437"/>
              <a:ext cx="45719" cy="714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0430" y="335756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К</a:t>
              </a:r>
              <a:endParaRPr lang="ru-RU" dirty="0"/>
            </a:p>
          </p:txBody>
        </p:sp>
        <p:cxnSp>
          <p:nvCxnSpPr>
            <p:cNvPr id="27" name="Прямая соединительная линия 26"/>
            <p:cNvCxnSpPr>
              <a:cxnSpLocks/>
              <a:stCxn id="16" idx="3"/>
            </p:cNvCxnSpPr>
            <p:nvPr/>
          </p:nvCxnSpPr>
          <p:spPr>
            <a:xfrm>
              <a:off x="4720371" y="4542360"/>
              <a:ext cx="1923331" cy="102978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cxnSpLocks/>
            </p:cNvCxnSpPr>
            <p:nvPr/>
          </p:nvCxnSpPr>
          <p:spPr>
            <a:xfrm flipV="1">
              <a:off x="3786182" y="4643446"/>
              <a:ext cx="3739357" cy="87866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572132" y="478632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</a:t>
              </a:r>
              <a:endParaRPr lang="ru-RU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85719" y="428604"/>
            <a:ext cx="472060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№1. Построить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сечение плоскостью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ОК</a:t>
            </a:r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D₁</a:t>
            </a:r>
            <a:r>
              <a:rPr lang="ru-RU" sz="2400" dirty="0" smtClean="0"/>
              <a:t>К</a:t>
            </a:r>
            <a:r>
              <a:rPr lang="en-US" sz="2400" dirty="0" smtClean="0"/>
              <a:t>∩</a:t>
            </a:r>
            <a:r>
              <a:rPr lang="ru-RU" sz="2400" dirty="0" smtClean="0"/>
              <a:t>А</a:t>
            </a:r>
            <a:r>
              <a:rPr lang="en-US" sz="2400" dirty="0" smtClean="0"/>
              <a:t>D</a:t>
            </a:r>
            <a:r>
              <a:rPr lang="ru-RU" sz="2400" dirty="0" smtClean="0"/>
              <a:t>=</a:t>
            </a:r>
            <a:r>
              <a:rPr lang="en-US" sz="2400" dirty="0" smtClean="0"/>
              <a:t>F  (F</a:t>
            </a:r>
            <a:r>
              <a:rPr lang="el-GR" sz="2400" dirty="0" smtClean="0"/>
              <a:t>ϵ</a:t>
            </a:r>
            <a:r>
              <a:rPr lang="en-US" sz="2400" dirty="0" smtClean="0"/>
              <a:t> D₁</a:t>
            </a:r>
            <a:r>
              <a:rPr lang="ru-RU" sz="2400" dirty="0" smtClean="0"/>
              <a:t>ОК</a:t>
            </a:r>
            <a:r>
              <a:rPr lang="en-US" sz="2400" dirty="0" smtClean="0"/>
              <a:t>, F</a:t>
            </a:r>
            <a:r>
              <a:rPr lang="el-GR" sz="2400" dirty="0" smtClean="0"/>
              <a:t> ϵ</a:t>
            </a:r>
            <a:r>
              <a:rPr lang="en-US" sz="2400" dirty="0" smtClean="0"/>
              <a:t> ABC)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FO ∩AB=M, FO∩CD=N</a:t>
            </a:r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                                </a:t>
            </a:r>
            <a:r>
              <a:rPr lang="en-US" sz="2400" dirty="0" smtClean="0"/>
              <a:t> (M, N</a:t>
            </a:r>
            <a:r>
              <a:rPr lang="el-GR" sz="2400" dirty="0" smtClean="0"/>
              <a:t> ϵ</a:t>
            </a:r>
            <a:r>
              <a:rPr lang="en-US" sz="2400" dirty="0" smtClean="0"/>
              <a:t> D₁</a:t>
            </a:r>
            <a:r>
              <a:rPr lang="ru-RU" sz="2400" dirty="0" smtClean="0"/>
              <a:t>ОК</a:t>
            </a:r>
            <a:r>
              <a:rPr lang="en-US" sz="2400" dirty="0" smtClean="0"/>
              <a:t>)</a:t>
            </a:r>
          </a:p>
          <a:p>
            <a:pPr marL="342900" indent="-342900"/>
            <a:r>
              <a:rPr lang="ru-RU" sz="2400" dirty="0" smtClean="0"/>
              <a:t>3. Соединим точки К, М, </a:t>
            </a:r>
            <a:r>
              <a:rPr lang="en-US" sz="2400" dirty="0" smtClean="0"/>
              <a:t>N </a:t>
            </a:r>
            <a:r>
              <a:rPr lang="ru-RU" sz="2400" dirty="0" smtClean="0"/>
              <a:t>и</a:t>
            </a:r>
            <a:r>
              <a:rPr lang="en-US" sz="2400" dirty="0" smtClean="0"/>
              <a:t> D₁</a:t>
            </a:r>
            <a:r>
              <a:rPr lang="ru-RU" sz="2400" dirty="0" smtClean="0"/>
              <a:t>. Т.к.  АВВ</a:t>
            </a:r>
            <a:r>
              <a:rPr lang="en-US" sz="2400" dirty="0" smtClean="0"/>
              <a:t>₁</a:t>
            </a:r>
            <a:r>
              <a:rPr lang="ru-RU" sz="2400" dirty="0" smtClean="0"/>
              <a:t> </a:t>
            </a:r>
            <a:r>
              <a:rPr lang="en-US" sz="2400" dirty="0" smtClean="0"/>
              <a:t>|| </a:t>
            </a:r>
            <a:r>
              <a:rPr lang="ru-RU" sz="2400" dirty="0" smtClean="0"/>
              <a:t>С</a:t>
            </a:r>
            <a:r>
              <a:rPr lang="en-US" sz="2400" dirty="0" smtClean="0"/>
              <a:t>DD₁</a:t>
            </a:r>
            <a:r>
              <a:rPr lang="ru-RU" sz="2400" dirty="0" smtClean="0"/>
              <a:t> , то КМ</a:t>
            </a:r>
            <a:r>
              <a:rPr lang="en-US" sz="2400" dirty="0" smtClean="0"/>
              <a:t>|| ND₁</a:t>
            </a:r>
            <a:r>
              <a:rPr lang="ru-RU" sz="2400" dirty="0" smtClean="0"/>
              <a:t>. </a:t>
            </a:r>
          </a:p>
          <a:p>
            <a:pPr marL="342900" indent="-342900"/>
            <a:r>
              <a:rPr lang="ru-RU" sz="2400" dirty="0" smtClean="0"/>
              <a:t>4. </a:t>
            </a:r>
            <a:r>
              <a:rPr lang="en-US" sz="2400" dirty="0" smtClean="0"/>
              <a:t>C</a:t>
            </a:r>
            <a:r>
              <a:rPr lang="ru-RU" sz="2400" dirty="0" err="1" smtClean="0"/>
              <a:t>ечение</a:t>
            </a:r>
            <a:r>
              <a:rPr lang="ru-RU" sz="2400" dirty="0" smtClean="0"/>
              <a:t> – трапеция.</a:t>
            </a:r>
            <a:endParaRPr lang="ru-RU" sz="2400" dirty="0"/>
          </a:p>
        </p:txBody>
      </p:sp>
      <p:cxnSp>
        <p:nvCxnSpPr>
          <p:cNvPr id="36" name="Прямая соединительная линия 35"/>
          <p:cNvCxnSpPr>
            <a:cxnSpLocks/>
          </p:cNvCxnSpPr>
          <p:nvPr/>
        </p:nvCxnSpPr>
        <p:spPr>
          <a:xfrm rot="10800000" flipV="1">
            <a:off x="285720" y="2428868"/>
            <a:ext cx="7572428" cy="21431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cxnSpLocks/>
          </p:cNvCxnSpPr>
          <p:nvPr/>
        </p:nvCxnSpPr>
        <p:spPr>
          <a:xfrm rot="10800000">
            <a:off x="642910" y="4357694"/>
            <a:ext cx="7215238" cy="7143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57224" y="392906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cxnSp>
        <p:nvCxnSpPr>
          <p:cNvPr id="44" name="Прямая соединительная линия 43"/>
          <p:cNvCxnSpPr>
            <a:cxnSpLocks/>
          </p:cNvCxnSpPr>
          <p:nvPr/>
        </p:nvCxnSpPr>
        <p:spPr>
          <a:xfrm flipV="1">
            <a:off x="1000100" y="4000504"/>
            <a:ext cx="7715304" cy="35719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857884" y="37861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8215338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cxnSp>
        <p:nvCxnSpPr>
          <p:cNvPr id="48" name="Прямая соединительная линия 47"/>
          <p:cNvCxnSpPr>
            <a:cxnSpLocks/>
            <a:stCxn id="24" idx="4"/>
          </p:cNvCxnSpPr>
          <p:nvPr/>
        </p:nvCxnSpPr>
        <p:spPr>
          <a:xfrm rot="16200000" flipH="1">
            <a:off x="5395088" y="3394833"/>
            <a:ext cx="1200393" cy="29670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cxnSpLocks/>
            <a:endCxn id="46" idx="0"/>
          </p:cNvCxnSpPr>
          <p:nvPr/>
        </p:nvCxnSpPr>
        <p:spPr>
          <a:xfrm flipV="1">
            <a:off x="6143638" y="4000504"/>
            <a:ext cx="2214576" cy="14287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cxnSpLocks/>
          </p:cNvCxnSpPr>
          <p:nvPr/>
        </p:nvCxnSpPr>
        <p:spPr>
          <a:xfrm>
            <a:off x="7858148" y="2428868"/>
            <a:ext cx="500066" cy="157163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cxnSpLocks/>
            <a:stCxn id="24" idx="7"/>
          </p:cNvCxnSpPr>
          <p:nvPr/>
        </p:nvCxnSpPr>
        <p:spPr>
          <a:xfrm rot="5400000" flipH="1" flipV="1">
            <a:off x="6579335" y="1708157"/>
            <a:ext cx="558099" cy="19995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57158" y="1071546"/>
            <a:ext cx="42148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А₁С₁ – линия сечения, О₁ – точка пересечения диагоналей А₁С₁ и В₁</a:t>
            </a:r>
            <a:r>
              <a:rPr lang="en-US" sz="2000" dirty="0" smtClean="0"/>
              <a:t>D₁</a:t>
            </a:r>
            <a:r>
              <a:rPr lang="ru-RU" sz="2000" dirty="0" smtClean="0"/>
              <a:t>  принадлежит плоскости сечения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О₁Е</a:t>
            </a:r>
            <a:r>
              <a:rPr lang="en-US" sz="2000" dirty="0" smtClean="0"/>
              <a:t> ∩</a:t>
            </a:r>
            <a:r>
              <a:rPr lang="ru-RU" sz="2000" dirty="0" smtClean="0"/>
              <a:t>ВВ₁=М (М</a:t>
            </a:r>
            <a:r>
              <a:rPr lang="el-GR" sz="2000" dirty="0" smtClean="0"/>
              <a:t> ϵ</a:t>
            </a:r>
            <a:r>
              <a:rPr lang="ru-RU" sz="2000" dirty="0" smtClean="0"/>
              <a:t> А₁С₁ Е)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А₁М</a:t>
            </a:r>
            <a:r>
              <a:rPr lang="en-US" sz="2000" dirty="0" smtClean="0"/>
              <a:t> ∩</a:t>
            </a:r>
            <a:r>
              <a:rPr lang="ru-RU" sz="2000" dirty="0" smtClean="0"/>
              <a:t>АВ=К, С₁М</a:t>
            </a:r>
            <a:r>
              <a:rPr lang="en-US" sz="2000" dirty="0" smtClean="0"/>
              <a:t>∩</a:t>
            </a:r>
            <a:r>
              <a:rPr lang="ru-RU" sz="2000" dirty="0" smtClean="0"/>
              <a:t>ВС=Т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                  (К, Т</a:t>
            </a:r>
            <a:r>
              <a:rPr lang="el-GR" sz="2000" dirty="0" smtClean="0"/>
              <a:t> ϵ</a:t>
            </a:r>
            <a:r>
              <a:rPr lang="ru-RU" sz="2000" dirty="0" smtClean="0"/>
              <a:t> А₁С₁ Е)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А₁С₁ТК – трапеция (А₁С₁</a:t>
            </a:r>
            <a:r>
              <a:rPr lang="en-US" sz="2000" dirty="0" smtClean="0"/>
              <a:t>||</a:t>
            </a:r>
            <a:r>
              <a:rPr lang="ru-RU" sz="2000" dirty="0" smtClean="0"/>
              <a:t>ТК)</a:t>
            </a:r>
          </a:p>
          <a:p>
            <a:pPr marL="342900" indent="-342900">
              <a:buAutoNum type="arabicPeriod"/>
            </a:pPr>
            <a:endParaRPr lang="ru-RU" sz="20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5000628" y="285728"/>
            <a:ext cx="3357586" cy="4071966"/>
            <a:chOff x="4357686" y="928670"/>
            <a:chExt cx="3357586" cy="435771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4357686" y="928670"/>
              <a:ext cx="3357586" cy="4357718"/>
              <a:chOff x="1965355" y="2204731"/>
              <a:chExt cx="3821091" cy="3388838"/>
            </a:xfrm>
          </p:grpSpPr>
          <p:sp>
            <p:nvSpPr>
              <p:cNvPr id="3" name="Куб 2"/>
              <p:cNvSpPr/>
              <p:nvPr/>
            </p:nvSpPr>
            <p:spPr>
              <a:xfrm>
                <a:off x="2453154" y="2482505"/>
                <a:ext cx="2928958" cy="2857520"/>
              </a:xfrm>
              <a:prstGeom prst="cub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" name="Прямая соединительная линия 3"/>
              <p:cNvCxnSpPr>
                <a:cxnSpLocks/>
              </p:cNvCxnSpPr>
              <p:nvPr/>
            </p:nvCxnSpPr>
            <p:spPr>
              <a:xfrm rot="5400000">
                <a:off x="1991238" y="3617769"/>
                <a:ext cx="2269468" cy="36127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>
                <a:cxnSpLocks/>
              </p:cNvCxnSpPr>
              <p:nvPr/>
            </p:nvCxnSpPr>
            <p:spPr>
              <a:xfrm>
                <a:off x="3103552" y="4815803"/>
                <a:ext cx="2214578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>
                <a:cxnSpLocks/>
              </p:cNvCxnSpPr>
              <p:nvPr/>
            </p:nvCxnSpPr>
            <p:spPr>
              <a:xfrm rot="5400000">
                <a:off x="2474754" y="4724672"/>
                <a:ext cx="587260" cy="679047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 Box 10"/>
              <p:cNvSpPr txBox="1">
                <a:spLocks noChangeArrowheads="1"/>
              </p:cNvSpPr>
              <p:nvPr/>
            </p:nvSpPr>
            <p:spPr bwMode="auto">
              <a:xfrm>
                <a:off x="2143108" y="5143512"/>
                <a:ext cx="268550" cy="4500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dirty="0" smtClean="0">
                    <a:latin typeface="+mj-lt"/>
                  </a:rPr>
                  <a:t>A</a:t>
                </a:r>
                <a:endParaRPr lang="ru-RU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965355" y="2871388"/>
                <a:ext cx="623010" cy="336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А₁</a:t>
                </a:r>
                <a:endParaRPr lang="ru-RU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357818" y="2357430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C₁</a:t>
                </a:r>
                <a:endParaRPr lang="ru-RU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57818" y="4500570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С</a:t>
                </a:r>
                <a:endParaRPr lang="ru-RU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72222" y="2204731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D₁</a:t>
                </a:r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778352" y="448568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717041" y="5214950"/>
                <a:ext cx="281422" cy="31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648248" y="3051941"/>
                <a:ext cx="500306" cy="336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B₁</a:t>
                </a:r>
                <a:endParaRPr lang="ru-RU" dirty="0"/>
              </a:p>
            </p:txBody>
          </p:sp>
        </p:grpSp>
        <p:cxnSp>
          <p:nvCxnSpPr>
            <p:cNvPr id="20" name="Прямая соединительная линия 19"/>
            <p:cNvCxnSpPr>
              <a:cxnSpLocks/>
            </p:cNvCxnSpPr>
            <p:nvPr/>
          </p:nvCxnSpPr>
          <p:spPr>
            <a:xfrm rot="16200000" flipH="1">
              <a:off x="4260556" y="2525998"/>
              <a:ext cx="3623285" cy="1285883"/>
            </a:xfrm>
            <a:prstGeom prst="line">
              <a:avLst/>
            </a:prstGeom>
            <a:ln w="1905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Овал 23"/>
            <p:cNvSpPr/>
            <p:nvPr/>
          </p:nvSpPr>
          <p:spPr>
            <a:xfrm>
              <a:off x="6215074" y="371475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57884" y="364331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Е</a:t>
              </a:r>
              <a:endParaRPr lang="ru-RU" dirty="0"/>
            </a:p>
          </p:txBody>
        </p:sp>
      </p:grpSp>
      <p:cxnSp>
        <p:nvCxnSpPr>
          <p:cNvPr id="32" name="Прямая соединительная линия 31"/>
          <p:cNvCxnSpPr>
            <a:cxnSpLocks/>
          </p:cNvCxnSpPr>
          <p:nvPr/>
        </p:nvCxnSpPr>
        <p:spPr>
          <a:xfrm flipV="1">
            <a:off x="5429256" y="642918"/>
            <a:ext cx="2553529" cy="61015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cxnSpLocks/>
          </p:cNvCxnSpPr>
          <p:nvPr/>
        </p:nvCxnSpPr>
        <p:spPr>
          <a:xfrm>
            <a:off x="6094997" y="631207"/>
            <a:ext cx="1240285" cy="621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72264" y="571480"/>
            <a:ext cx="437748" cy="35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О₁</a:t>
            </a:r>
            <a:endParaRPr lang="ru-RU" dirty="0"/>
          </a:p>
        </p:txBody>
      </p:sp>
      <p:cxnSp>
        <p:nvCxnSpPr>
          <p:cNvPr id="37" name="Прямая соединительная линия 36"/>
          <p:cNvCxnSpPr>
            <a:cxnSpLocks/>
          </p:cNvCxnSpPr>
          <p:nvPr/>
        </p:nvCxnSpPr>
        <p:spPr>
          <a:xfrm>
            <a:off x="6715140" y="928670"/>
            <a:ext cx="607223" cy="592933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cxnSpLocks/>
          </p:cNvCxnSpPr>
          <p:nvPr/>
        </p:nvCxnSpPr>
        <p:spPr>
          <a:xfrm rot="5400000">
            <a:off x="4607731" y="4107649"/>
            <a:ext cx="5429264" cy="71438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358082" y="607220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cxnSp>
        <p:nvCxnSpPr>
          <p:cNvPr id="57" name="Прямая соединительная линия 56"/>
          <p:cNvCxnSpPr>
            <a:cxnSpLocks/>
          </p:cNvCxnSpPr>
          <p:nvPr/>
        </p:nvCxnSpPr>
        <p:spPr>
          <a:xfrm rot="16200000" flipH="1">
            <a:off x="3667463" y="2928934"/>
            <a:ext cx="5357850" cy="192882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cxnSpLocks/>
          </p:cNvCxnSpPr>
          <p:nvPr/>
        </p:nvCxnSpPr>
        <p:spPr>
          <a:xfrm rot="10800000" flipV="1">
            <a:off x="7334699" y="642918"/>
            <a:ext cx="686922" cy="593838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215074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7643834" y="36433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cxnSp>
        <p:nvCxnSpPr>
          <p:cNvPr id="64" name="Прямая соединительная линия 63"/>
          <p:cNvCxnSpPr>
            <a:cxnSpLocks/>
          </p:cNvCxnSpPr>
          <p:nvPr/>
        </p:nvCxnSpPr>
        <p:spPr>
          <a:xfrm rot="16200000" flipH="1">
            <a:off x="4447848" y="2143418"/>
            <a:ext cx="2899366" cy="106622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cxnSpLocks/>
            <a:endCxn id="62" idx="1"/>
          </p:cNvCxnSpPr>
          <p:nvPr/>
        </p:nvCxnSpPr>
        <p:spPr>
          <a:xfrm flipH="1">
            <a:off x="7643834" y="642918"/>
            <a:ext cx="377788" cy="31850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cxnSpLocks/>
            <a:stCxn id="61" idx="0"/>
          </p:cNvCxnSpPr>
          <p:nvPr/>
        </p:nvCxnSpPr>
        <p:spPr>
          <a:xfrm flipV="1">
            <a:off x="6357950" y="3804168"/>
            <a:ext cx="1205362" cy="196336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7159" y="285728"/>
            <a:ext cx="47996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№2. Построить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сечение плоскостью  А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С₁Е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5" grpId="0"/>
      <p:bldP spid="61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17172" y="188640"/>
            <a:ext cx="82533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№3. Построить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сечение плоскостью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α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Докажите, что А₁Р:РВ₁=1:3, где Р – точка пересечения плоскости α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с ребром А₁В₁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172" y="1392880"/>
            <a:ext cx="39947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С₁К – линия сечения</a:t>
            </a:r>
          </a:p>
          <a:p>
            <a:pPr marL="342900" indent="-342900">
              <a:buAutoNum type="arabicPeriod"/>
            </a:pPr>
            <a:r>
              <a:rPr lang="el-GR" sz="2000" dirty="0" smtClean="0"/>
              <a:t>α</a:t>
            </a:r>
            <a:r>
              <a:rPr lang="en-US" sz="2000" dirty="0" smtClean="0"/>
              <a:t>||D₁B,</a:t>
            </a:r>
            <a:r>
              <a:rPr lang="ru-RU" sz="2000" dirty="0" smtClean="0"/>
              <a:t>  </a:t>
            </a:r>
            <a:r>
              <a:rPr lang="el-GR" sz="2000" dirty="0" smtClean="0"/>
              <a:t>α∩</a:t>
            </a:r>
            <a:r>
              <a:rPr lang="ru-RU" sz="2000" dirty="0" smtClean="0"/>
              <a:t>ВВ₁</a:t>
            </a:r>
            <a:r>
              <a:rPr lang="en-US" sz="2000" dirty="0" smtClean="0"/>
              <a:t>D</a:t>
            </a:r>
            <a:r>
              <a:rPr lang="ru-RU" sz="2000" dirty="0" smtClean="0"/>
              <a:t>=КМ, </a:t>
            </a:r>
            <a:r>
              <a:rPr lang="en-US" sz="2000" dirty="0" smtClean="0"/>
              <a:t> </a:t>
            </a:r>
            <a:r>
              <a:rPr lang="ru-RU" sz="2000" dirty="0" smtClean="0"/>
              <a:t>значит КМ</a:t>
            </a:r>
            <a:r>
              <a:rPr lang="en-US" sz="2000" dirty="0" smtClean="0"/>
              <a:t>|| D₁B</a:t>
            </a:r>
            <a:r>
              <a:rPr lang="ru-RU" sz="2000" dirty="0" smtClean="0"/>
              <a:t>, КМ </a:t>
            </a:r>
            <a:r>
              <a:rPr lang="el-GR" sz="2000" dirty="0" smtClean="0"/>
              <a:t>ϵ</a:t>
            </a:r>
            <a:r>
              <a:rPr lang="ru-RU" sz="2000" dirty="0" smtClean="0"/>
              <a:t> </a:t>
            </a:r>
            <a:r>
              <a:rPr lang="el-GR" sz="2000" dirty="0" smtClean="0"/>
              <a:t>α</a:t>
            </a:r>
            <a:r>
              <a:rPr lang="ru-RU" sz="2000" dirty="0" smtClean="0"/>
              <a:t>, где М – точка на диагонали</a:t>
            </a:r>
            <a:r>
              <a:rPr lang="en-US" sz="2000" dirty="0" smtClean="0"/>
              <a:t> D₁B₁</a:t>
            </a:r>
            <a:endParaRPr lang="ru-RU" sz="2000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С₁М ∩А₁В₁=Р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Сечение  С₁КР- треугольник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 МВ₁=3√2,</a:t>
            </a:r>
          </a:p>
          <a:p>
            <a:pPr marL="342900" indent="-342900"/>
            <a:r>
              <a:rPr lang="ru-RU" sz="2000" dirty="0" smtClean="0"/>
              <a:t>        </a:t>
            </a:r>
            <a:r>
              <a:rPr lang="en-US" sz="2000" dirty="0" smtClean="0"/>
              <a:t>D₁</a:t>
            </a:r>
            <a:r>
              <a:rPr lang="ru-RU" sz="2000" dirty="0" smtClean="0"/>
              <a:t>С₁: РВ₁=</a:t>
            </a:r>
            <a:r>
              <a:rPr lang="en-US" sz="2000" dirty="0" smtClean="0"/>
              <a:t> D₁</a:t>
            </a:r>
            <a:r>
              <a:rPr lang="ru-RU" sz="2000" dirty="0" smtClean="0"/>
              <a:t>М:В</a:t>
            </a:r>
            <a:r>
              <a:rPr lang="en-US" sz="2000" dirty="0" smtClean="0"/>
              <a:t>₁</a:t>
            </a:r>
            <a:r>
              <a:rPr lang="ru-RU" sz="2000" dirty="0" smtClean="0"/>
              <a:t>М,</a:t>
            </a:r>
          </a:p>
          <a:p>
            <a:pPr marL="342900" indent="-342900"/>
            <a:r>
              <a:rPr lang="ru-RU" sz="2000" dirty="0" smtClean="0"/>
              <a:t>        РВ</a:t>
            </a:r>
            <a:r>
              <a:rPr lang="en-US" sz="2000" dirty="0" smtClean="0"/>
              <a:t>₁</a:t>
            </a:r>
            <a:r>
              <a:rPr lang="ru-RU" sz="2000" dirty="0" smtClean="0"/>
              <a:t>=21/4, А₁Р=7/4, </a:t>
            </a:r>
          </a:p>
          <a:p>
            <a:pPr marL="342900" indent="-342900"/>
            <a:r>
              <a:rPr lang="ru-RU" sz="2000" dirty="0" smtClean="0"/>
              <a:t>        А₁Р:РВ₁=1:3</a:t>
            </a:r>
            <a:endParaRPr lang="ru-RU" sz="20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785786" y="1285860"/>
            <a:ext cx="7786740" cy="3571900"/>
            <a:chOff x="642910" y="1928802"/>
            <a:chExt cx="7786740" cy="3571900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642910" y="1928802"/>
              <a:ext cx="7786740" cy="3571900"/>
              <a:chOff x="923466" y="1928802"/>
              <a:chExt cx="7220434" cy="3286148"/>
            </a:xfrm>
          </p:grpSpPr>
          <p:grpSp>
            <p:nvGrpSpPr>
              <p:cNvPr id="2" name="Группа 1"/>
              <p:cNvGrpSpPr/>
              <p:nvPr/>
            </p:nvGrpSpPr>
            <p:grpSpPr>
              <a:xfrm>
                <a:off x="923466" y="1928802"/>
                <a:ext cx="7220434" cy="3286148"/>
                <a:chOff x="-1464019" y="2204731"/>
                <a:chExt cx="7250465" cy="3388838"/>
              </a:xfrm>
            </p:grpSpPr>
            <p:sp>
              <p:nvSpPr>
                <p:cNvPr id="3" name="Куб 2"/>
                <p:cNvSpPr/>
                <p:nvPr/>
              </p:nvSpPr>
              <p:spPr>
                <a:xfrm>
                  <a:off x="2428860" y="2500306"/>
                  <a:ext cx="2928958" cy="2857520"/>
                </a:xfrm>
                <a:prstGeom prst="cub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" name="Прямая соединительная линия 3"/>
                <p:cNvCxnSpPr>
                  <a:cxnSpLocks/>
                </p:cNvCxnSpPr>
                <p:nvPr/>
              </p:nvCxnSpPr>
              <p:spPr>
                <a:xfrm rot="5400000">
                  <a:off x="2071670" y="3571876"/>
                  <a:ext cx="2143140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Прямая соединительная линия 4"/>
                <p:cNvCxnSpPr>
                  <a:cxnSpLocks/>
                </p:cNvCxnSpPr>
                <p:nvPr/>
              </p:nvCxnSpPr>
              <p:spPr>
                <a:xfrm>
                  <a:off x="3143240" y="4643446"/>
                  <a:ext cx="2214578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Прямая соединительная линия 5"/>
                <p:cNvCxnSpPr>
                  <a:cxnSpLocks/>
                </p:cNvCxnSpPr>
                <p:nvPr/>
              </p:nvCxnSpPr>
              <p:spPr>
                <a:xfrm rot="5400000">
                  <a:off x="2428860" y="4643446"/>
                  <a:ext cx="714380" cy="714380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43108" y="5143512"/>
                  <a:ext cx="268550" cy="4500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dirty="0" smtClean="0">
                      <a:latin typeface="+mj-lt"/>
                    </a:rPr>
                    <a:t>A</a:t>
                  </a:r>
                  <a:endParaRPr lang="ru-RU" dirty="0">
                    <a:latin typeface="+mj-lt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2127954" y="3000372"/>
                  <a:ext cx="460411" cy="3185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А₁</a:t>
                  </a:r>
                  <a:endParaRPr lang="ru-RU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57818" y="2357430"/>
                  <a:ext cx="428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C₁</a:t>
                  </a:r>
                  <a:endParaRPr lang="ru-RU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357818" y="450057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С</a:t>
                  </a:r>
                  <a:endParaRPr lang="ru-RU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972222" y="2204731"/>
                  <a:ext cx="5000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D₁</a:t>
                  </a:r>
                  <a:endParaRPr lang="ru-RU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2857488" y="4357694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D</a:t>
                  </a:r>
                  <a:endParaRPr lang="ru-RU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4722157" y="5214951"/>
                  <a:ext cx="276305" cy="3504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</a:t>
                  </a:r>
                  <a:endParaRPr lang="ru-RU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717040" y="3143248"/>
                  <a:ext cx="567260" cy="3808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B₁</a:t>
                  </a:r>
                  <a:endParaRPr lang="ru-RU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-1464019" y="5051355"/>
                  <a:ext cx="500066" cy="3504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dirty="0"/>
                </a:p>
              </p:txBody>
            </p:sp>
          </p:grpSp>
          <p:sp>
            <p:nvSpPr>
              <p:cNvPr id="16" name="Овал 15"/>
              <p:cNvSpPr/>
              <p:nvPr/>
            </p:nvSpPr>
            <p:spPr>
              <a:xfrm>
                <a:off x="7000892" y="364331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000892" y="3643314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К</a:t>
                </a:r>
                <a:endParaRPr lang="ru-RU" dirty="0"/>
              </a:p>
            </p:txBody>
          </p:sp>
        </p:grpSp>
        <p:cxnSp>
          <p:nvCxnSpPr>
            <p:cNvPr id="21" name="Прямая соединительная линия 20"/>
            <p:cNvCxnSpPr>
              <a:cxnSpLocks/>
            </p:cNvCxnSpPr>
            <p:nvPr/>
          </p:nvCxnSpPr>
          <p:spPr>
            <a:xfrm rot="16200000" flipH="1">
              <a:off x="4893471" y="2964653"/>
              <a:ext cx="3000396" cy="164307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>
            <a:cxnSpLocks/>
          </p:cNvCxnSpPr>
          <p:nvPr/>
        </p:nvCxnSpPr>
        <p:spPr>
          <a:xfrm>
            <a:off x="5715008" y="1571612"/>
            <a:ext cx="1643074" cy="7858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cxnSpLocks/>
          </p:cNvCxnSpPr>
          <p:nvPr/>
        </p:nvCxnSpPr>
        <p:spPr>
          <a:xfrm rot="16200000" flipV="1">
            <a:off x="6510677" y="2347579"/>
            <a:ext cx="1149220" cy="59741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928794" y="485776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715140" y="171448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cxnSp>
        <p:nvCxnSpPr>
          <p:cNvPr id="48" name="Прямая соединительная линия 47"/>
          <p:cNvCxnSpPr>
            <a:cxnSpLocks/>
          </p:cNvCxnSpPr>
          <p:nvPr/>
        </p:nvCxnSpPr>
        <p:spPr>
          <a:xfrm rot="10800000" flipV="1">
            <a:off x="6286512" y="1643050"/>
            <a:ext cx="1714514" cy="71438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55"/>
          <p:cNvGrpSpPr/>
          <p:nvPr/>
        </p:nvGrpSpPr>
        <p:grpSpPr>
          <a:xfrm>
            <a:off x="428596" y="4929198"/>
            <a:ext cx="2803424" cy="1714488"/>
            <a:chOff x="642910" y="5143512"/>
            <a:chExt cx="3017738" cy="1714488"/>
          </a:xfrm>
        </p:grpSpPr>
        <p:grpSp>
          <p:nvGrpSpPr>
            <p:cNvPr id="33" name="Группа 32"/>
            <p:cNvGrpSpPr/>
            <p:nvPr/>
          </p:nvGrpSpPr>
          <p:grpSpPr>
            <a:xfrm>
              <a:off x="785785" y="5214950"/>
              <a:ext cx="2874863" cy="1643050"/>
              <a:chOff x="714348" y="4143380"/>
              <a:chExt cx="3214710" cy="2441034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1000100" y="4500570"/>
                <a:ext cx="2500330" cy="17145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28992" y="4143380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B₁</a:t>
                </a:r>
                <a:endParaRPr lang="ru-RU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14348" y="621508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3500430" y="6143644"/>
                <a:ext cx="309700" cy="369332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ru-RU" dirty="0"/>
              </a:p>
            </p:txBody>
          </p:sp>
          <p:cxnSp>
            <p:nvCxnSpPr>
              <p:cNvPr id="30" name="Прямая соединительная линия 29"/>
              <p:cNvCxnSpPr>
                <a:cxnSpLocks/>
              </p:cNvCxnSpPr>
              <p:nvPr/>
            </p:nvCxnSpPr>
            <p:spPr>
              <a:xfrm>
                <a:off x="1000100" y="4500570"/>
                <a:ext cx="2500330" cy="1714512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Овал 30"/>
              <p:cNvSpPr/>
              <p:nvPr/>
            </p:nvSpPr>
            <p:spPr>
              <a:xfrm>
                <a:off x="3500430" y="5143512"/>
                <a:ext cx="45719" cy="714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3571868" y="5000636"/>
                <a:ext cx="309700" cy="369332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К</a:t>
                </a:r>
                <a:endParaRPr lang="ru-RU" dirty="0"/>
              </a:p>
            </p:txBody>
          </p:sp>
        </p:grpSp>
        <p:sp>
          <p:nvSpPr>
            <p:cNvPr id="55" name="Прямоугольник 54"/>
            <p:cNvSpPr/>
            <p:nvPr/>
          </p:nvSpPr>
          <p:spPr>
            <a:xfrm>
              <a:off x="642910" y="5143512"/>
              <a:ext cx="428628" cy="36933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D₁</a:t>
              </a:r>
              <a:endParaRPr lang="ru-RU" dirty="0"/>
            </a:p>
          </p:txBody>
        </p:sp>
      </p:grpSp>
      <p:cxnSp>
        <p:nvCxnSpPr>
          <p:cNvPr id="37" name="Прямая соединительная линия 36"/>
          <p:cNvCxnSpPr>
            <a:cxnSpLocks/>
          </p:cNvCxnSpPr>
          <p:nvPr/>
        </p:nvCxnSpPr>
        <p:spPr>
          <a:xfrm rot="10800000">
            <a:off x="2071670" y="5214950"/>
            <a:ext cx="823248" cy="45887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cxnSpLocks/>
          </p:cNvCxnSpPr>
          <p:nvPr/>
        </p:nvCxnSpPr>
        <p:spPr>
          <a:xfrm flipV="1">
            <a:off x="6357950" y="1643050"/>
            <a:ext cx="1754245" cy="71598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cxnSpLocks/>
          </p:cNvCxnSpPr>
          <p:nvPr/>
        </p:nvCxnSpPr>
        <p:spPr>
          <a:xfrm>
            <a:off x="6357950" y="2357430"/>
            <a:ext cx="1000132" cy="85725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cxnSpLocks/>
            <a:stCxn id="9" idx="1"/>
          </p:cNvCxnSpPr>
          <p:nvPr/>
        </p:nvCxnSpPr>
        <p:spPr>
          <a:xfrm rot="10800000" flipV="1">
            <a:off x="7358083" y="1641450"/>
            <a:ext cx="754113" cy="15732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143636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grpSp>
        <p:nvGrpSpPr>
          <p:cNvPr id="86" name="Группа 85"/>
          <p:cNvGrpSpPr/>
          <p:nvPr/>
        </p:nvGrpSpPr>
        <p:grpSpPr>
          <a:xfrm>
            <a:off x="4429123" y="4857760"/>
            <a:ext cx="2214580" cy="2000238"/>
            <a:chOff x="4394486" y="5214951"/>
            <a:chExt cx="1677712" cy="1632140"/>
          </a:xfrm>
        </p:grpSpPr>
        <p:sp>
          <p:nvSpPr>
            <p:cNvPr id="73" name="Прямоугольник 72"/>
            <p:cNvSpPr/>
            <p:nvPr/>
          </p:nvSpPr>
          <p:spPr>
            <a:xfrm>
              <a:off x="4643438" y="5500702"/>
              <a:ext cx="1000132" cy="1000132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448607" y="5214951"/>
              <a:ext cx="409145" cy="301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D₁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43570" y="528638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C₁</a:t>
              </a:r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94486" y="6286520"/>
              <a:ext cx="463264" cy="301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A₁</a:t>
              </a:r>
              <a:endParaRPr lang="ru-RU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643570" y="628652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B₁</a:t>
              </a:r>
              <a:endParaRPr lang="ru-RU" dirty="0"/>
            </a:p>
          </p:txBody>
        </p:sp>
        <p:cxnSp>
          <p:nvCxnSpPr>
            <p:cNvPr id="79" name="Прямая соединительная линия 78"/>
            <p:cNvCxnSpPr>
              <a:cxnSpLocks/>
              <a:endCxn id="77" idx="1"/>
            </p:cNvCxnSpPr>
            <p:nvPr/>
          </p:nvCxnSpPr>
          <p:spPr>
            <a:xfrm>
              <a:off x="4643440" y="5500704"/>
              <a:ext cx="1000130" cy="9704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>
              <a:cxnSpLocks/>
              <a:stCxn id="75" idx="1"/>
            </p:cNvCxnSpPr>
            <p:nvPr/>
          </p:nvCxnSpPr>
          <p:spPr>
            <a:xfrm rot="10800000" flipV="1">
              <a:off x="5043924" y="5471053"/>
              <a:ext cx="599646" cy="1026308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5098043" y="573957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ru-RU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989803" y="6477759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85719" y="285728"/>
            <a:ext cx="5912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№4. Докажите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что плоскость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EFT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проходит через вершину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D₁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5143504" y="1785926"/>
            <a:ext cx="3192897" cy="4357718"/>
            <a:chOff x="5143504" y="1857364"/>
            <a:chExt cx="3192897" cy="435771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5143504" y="1857364"/>
              <a:ext cx="3192897" cy="4357718"/>
              <a:chOff x="2048421" y="2204731"/>
              <a:chExt cx="3554675" cy="3388838"/>
            </a:xfrm>
          </p:grpSpPr>
          <p:sp>
            <p:nvSpPr>
              <p:cNvPr id="3" name="Куб 2"/>
              <p:cNvSpPr/>
              <p:nvPr/>
            </p:nvSpPr>
            <p:spPr>
              <a:xfrm>
                <a:off x="2428860" y="2500306"/>
                <a:ext cx="2928958" cy="2857520"/>
              </a:xfrm>
              <a:prstGeom prst="cub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" name="Прямая соединительная линия 3"/>
              <p:cNvCxnSpPr>
                <a:cxnSpLocks/>
              </p:cNvCxnSpPr>
              <p:nvPr/>
            </p:nvCxnSpPr>
            <p:spPr>
              <a:xfrm rot="16200000" flipH="1">
                <a:off x="1995602" y="3649532"/>
                <a:ext cx="2314705" cy="17840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>
                <a:cxnSpLocks/>
              </p:cNvCxnSpPr>
              <p:nvPr/>
            </p:nvCxnSpPr>
            <p:spPr>
              <a:xfrm>
                <a:off x="3161874" y="4815803"/>
                <a:ext cx="2214578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>
                <a:cxnSpLocks/>
              </p:cNvCxnSpPr>
              <p:nvPr/>
            </p:nvCxnSpPr>
            <p:spPr>
              <a:xfrm rot="5400000">
                <a:off x="2524355" y="4720307"/>
                <a:ext cx="542024" cy="733015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 Box 10"/>
              <p:cNvSpPr txBox="1">
                <a:spLocks noChangeArrowheads="1"/>
              </p:cNvSpPr>
              <p:nvPr/>
            </p:nvSpPr>
            <p:spPr bwMode="auto">
              <a:xfrm>
                <a:off x="2143108" y="5143512"/>
                <a:ext cx="268550" cy="4500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dirty="0" smtClean="0">
                    <a:latin typeface="+mj-lt"/>
                  </a:rPr>
                  <a:t>A</a:t>
                </a:r>
                <a:endParaRPr lang="ru-RU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048421" y="3000372"/>
                <a:ext cx="539945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А₁</a:t>
                </a:r>
                <a:endParaRPr lang="ru-RU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911588" y="2204731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C₁</a:t>
                </a:r>
                <a:endParaRPr lang="ru-RU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88782" y="4593584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С</a:t>
                </a:r>
                <a:endParaRPr lang="ru-RU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72222" y="2204731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D₁</a:t>
                </a:r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843744" y="4538029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717041" y="5214950"/>
                <a:ext cx="281422" cy="31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275329" y="2704723"/>
                <a:ext cx="512678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B₁</a:t>
                </a:r>
                <a:endParaRPr lang="ru-RU" dirty="0"/>
              </a:p>
            </p:txBody>
          </p:sp>
        </p:grpSp>
        <p:sp>
          <p:nvSpPr>
            <p:cNvPr id="19" name="Овал 18"/>
            <p:cNvSpPr/>
            <p:nvPr/>
          </p:nvSpPr>
          <p:spPr>
            <a:xfrm>
              <a:off x="5429256" y="3929066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14942" y="378619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Е</a:t>
              </a: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7429520" y="3286124"/>
              <a:ext cx="45719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29520" y="321468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7715272" y="257174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786710" y="250030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</a:t>
              </a:r>
              <a:endParaRPr lang="ru-RU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28596" y="1214422"/>
            <a:ext cx="399938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Соединим точки Е и  </a:t>
            </a:r>
            <a:r>
              <a:rPr lang="en-US" sz="2000" dirty="0" smtClean="0"/>
              <a:t>F</a:t>
            </a:r>
            <a:r>
              <a:rPr lang="ru-RU" sz="2000" dirty="0" smtClean="0"/>
              <a:t>, </a:t>
            </a:r>
            <a:r>
              <a:rPr lang="en-US" sz="2000" dirty="0" smtClean="0"/>
              <a:t> </a:t>
            </a:r>
            <a:r>
              <a:rPr lang="ru-RU" sz="2000" dirty="0" smtClean="0"/>
              <a:t>Т и  </a:t>
            </a:r>
            <a:r>
              <a:rPr lang="en-US" sz="2000" dirty="0" smtClean="0"/>
              <a:t>F</a:t>
            </a:r>
            <a:r>
              <a:rPr lang="ru-RU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Т.к. А</a:t>
            </a:r>
            <a:r>
              <a:rPr lang="en-US" sz="2000" dirty="0" smtClean="0"/>
              <a:t>DD₁||</a:t>
            </a:r>
            <a:r>
              <a:rPr lang="ru-RU" sz="2000" dirty="0" smtClean="0"/>
              <a:t>ВСС₁, то прямая ЕК</a:t>
            </a:r>
            <a:r>
              <a:rPr lang="en-US" sz="2000" dirty="0" smtClean="0"/>
              <a:t>||FT</a:t>
            </a:r>
            <a:endParaRPr lang="ru-RU" sz="2000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  В₁</a:t>
            </a:r>
            <a:r>
              <a:rPr lang="en-US" sz="2000" dirty="0" smtClean="0"/>
              <a:t>F</a:t>
            </a:r>
            <a:r>
              <a:rPr lang="ru-RU" sz="2000" dirty="0" smtClean="0"/>
              <a:t>Т=      А₁ЕК, как углы с </a:t>
            </a:r>
            <a:r>
              <a:rPr lang="ru-RU" sz="2000" dirty="0" err="1" smtClean="0"/>
              <a:t>сонаправленными</a:t>
            </a:r>
            <a:r>
              <a:rPr lang="ru-RU" sz="2000" dirty="0" smtClean="0"/>
              <a:t>  сторонами,    </a:t>
            </a:r>
          </a:p>
          <a:p>
            <a:r>
              <a:rPr lang="ru-RU" sz="2000" dirty="0" smtClean="0"/>
              <a:t>         →        А₁ЕК=45⁰, </a:t>
            </a:r>
          </a:p>
          <a:p>
            <a:pPr marL="342900" indent="-342900"/>
            <a:r>
              <a:rPr lang="ru-RU" sz="2000" dirty="0" smtClean="0"/>
              <a:t>       →    А₁Е= А₁К=2   → точка К совпадет с точкой </a:t>
            </a:r>
            <a:r>
              <a:rPr lang="en-US" sz="2000" dirty="0" smtClean="0"/>
              <a:t>D₁</a:t>
            </a:r>
            <a:endParaRPr lang="ru-RU" sz="2000" dirty="0" smtClean="0"/>
          </a:p>
          <a:p>
            <a:pPr marL="342900" indent="-342900"/>
            <a:r>
              <a:rPr lang="ru-RU" sz="2000" dirty="0" smtClean="0"/>
              <a:t>4.    Сечением является трапеция </a:t>
            </a:r>
            <a:r>
              <a:rPr lang="en-US" sz="2000" dirty="0" smtClean="0"/>
              <a:t>D₁</a:t>
            </a:r>
            <a:r>
              <a:rPr lang="ru-RU" sz="2000" dirty="0" smtClean="0"/>
              <a:t>Т</a:t>
            </a:r>
            <a:r>
              <a:rPr lang="en-US" sz="2000" dirty="0" smtClean="0"/>
              <a:t>F</a:t>
            </a:r>
            <a:r>
              <a:rPr lang="ru-RU" sz="2000" dirty="0" smtClean="0"/>
              <a:t>Е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 algn="ctr">
              <a:buAutoNum type="arabicPeriod"/>
            </a:pPr>
            <a:endParaRPr lang="ru-RU" dirty="0"/>
          </a:p>
        </p:txBody>
      </p:sp>
      <p:cxnSp>
        <p:nvCxnSpPr>
          <p:cNvPr id="28" name="Прямая соединительная линия 27"/>
          <p:cNvCxnSpPr>
            <a:cxnSpLocks/>
            <a:endCxn id="22" idx="1"/>
          </p:cNvCxnSpPr>
          <p:nvPr/>
        </p:nvCxnSpPr>
        <p:spPr>
          <a:xfrm flipV="1">
            <a:off x="5500696" y="3327914"/>
            <a:ext cx="1928824" cy="52971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cxnSpLocks/>
            <a:stCxn id="23" idx="4"/>
          </p:cNvCxnSpPr>
          <p:nvPr/>
        </p:nvCxnSpPr>
        <p:spPr>
          <a:xfrm rot="5400000">
            <a:off x="7197347" y="2803918"/>
            <a:ext cx="785819" cy="3214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cxnSpLocks/>
            <a:endCxn id="20" idx="3"/>
          </p:cNvCxnSpPr>
          <p:nvPr/>
        </p:nvCxnSpPr>
        <p:spPr>
          <a:xfrm rot="5400000">
            <a:off x="4979733" y="3021267"/>
            <a:ext cx="1399112" cy="35719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43570" y="21431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 bwMode="auto">
          <a:xfrm>
            <a:off x="740580" y="2167026"/>
            <a:ext cx="178203" cy="35640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 bwMode="auto">
          <a:xfrm>
            <a:off x="1696620" y="2143116"/>
            <a:ext cx="178595" cy="357190"/>
          </a:xfrm>
          <a:prstGeom prst="rect">
            <a:avLst/>
          </a:prstGeom>
          <a:noFill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 bwMode="auto">
          <a:xfrm>
            <a:off x="1477178" y="2805591"/>
            <a:ext cx="178595" cy="357190"/>
          </a:xfrm>
          <a:prstGeom prst="rect">
            <a:avLst/>
          </a:prstGeom>
          <a:noFill/>
        </p:spPr>
      </p:pic>
      <p:cxnSp>
        <p:nvCxnSpPr>
          <p:cNvPr id="42" name="Прямая соединительная линия 41"/>
          <p:cNvCxnSpPr>
            <a:cxnSpLocks/>
            <a:endCxn id="20" idx="3"/>
          </p:cNvCxnSpPr>
          <p:nvPr/>
        </p:nvCxnSpPr>
        <p:spPr>
          <a:xfrm rot="5400000">
            <a:off x="4944014" y="2699796"/>
            <a:ext cx="1756302" cy="642942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cxnSpLocks/>
            <a:endCxn id="23" idx="0"/>
          </p:cNvCxnSpPr>
          <p:nvPr/>
        </p:nvCxnSpPr>
        <p:spPr>
          <a:xfrm>
            <a:off x="6143636" y="2143116"/>
            <a:ext cx="1607355" cy="3571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Дуга 44"/>
          <p:cNvSpPr/>
          <p:nvPr/>
        </p:nvSpPr>
        <p:spPr>
          <a:xfrm flipV="1">
            <a:off x="7286644" y="2928934"/>
            <a:ext cx="285752" cy="45719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>
            <a:off x="5286380" y="3500438"/>
            <a:ext cx="357190" cy="45719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allAtOnce"/>
      <p:bldP spid="45" grpId="0" animBg="1"/>
      <p:bldP spid="45" grpId="1" animBg="1"/>
      <p:bldP spid="46" grpId="0" animBg="1"/>
      <p:bldP spid="46" grpId="1" animBg="1"/>
    </p:bld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Pages>0</Pages>
  <Words>959</Words>
  <Characters>0</Characters>
  <CharactersWithSpaces>0</CharactersWithSpaces>
  <Application>ONLYOFFICE/7.4.1.36</Application>
  <DocSecurity>0</DocSecurity>
  <PresentationFormat>Экран (4:3)</PresentationFormat>
  <Lines>0</Lines>
  <Paragraphs>244</Paragraphs>
  <Slides>12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Сашка</dc:creator>
  <cp:keywords/>
  <dc:description/>
  <dc:identifier/>
  <dc:language/>
  <cp:lastModifiedBy>Сашка</cp:lastModifiedBy>
  <cp:revision>107</cp:revision>
  <dcterms:created xsi:type="dcterms:W3CDTF">2016-02-07T10:00:29Z</dcterms:created>
  <dcterms:modified xsi:type="dcterms:W3CDTF">2016-03-31T14:31:29Z</dcterms:modified>
  <cp:category/>
  <cp:contentStatus/>
  <cp:version/>
</cp:coreProperties>
</file>