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84" r:id="rId1"/>
  </p:sldMasterIdLst>
  <p:sldIdLst>
    <p:sldId id="256" r:id="rId2"/>
    <p:sldId id="282" r:id="rId3"/>
    <p:sldId id="283" r:id="rId4"/>
    <p:sldId id="258" r:id="rId5"/>
    <p:sldId id="294" r:id="rId6"/>
    <p:sldId id="284" r:id="rId7"/>
    <p:sldId id="285" r:id="rId8"/>
    <p:sldId id="296" r:id="rId9"/>
    <p:sldId id="259" r:id="rId10"/>
    <p:sldId id="264" r:id="rId11"/>
    <p:sldId id="280" r:id="rId12"/>
    <p:sldId id="281" r:id="rId13"/>
    <p:sldId id="293" r:id="rId14"/>
    <p:sldId id="265" r:id="rId15"/>
    <p:sldId id="297" r:id="rId16"/>
    <p:sldId id="286" r:id="rId17"/>
    <p:sldId id="295" r:id="rId18"/>
    <p:sldId id="298" r:id="rId19"/>
    <p:sldId id="267" r:id="rId20"/>
    <p:sldId id="287" r:id="rId21"/>
    <p:sldId id="288" r:id="rId22"/>
    <p:sldId id="289" r:id="rId23"/>
    <p:sldId id="290" r:id="rId24"/>
    <p:sldId id="291" r:id="rId25"/>
    <p:sldId id="292" r:id="rId26"/>
    <p:sldId id="279" r:id="rId27"/>
  </p:sldIdLst>
  <p:sldSz cx="9144000" cy="6858000" type="screen4x3"/>
  <p:notesSz cx="6858000" cy="9144000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8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0" d="100"/>
          <a:sy n="0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tags" Target="tags/tag1.xml" /><Relationship Id="rId29" Type="http://schemas.openxmlformats.org/officeDocument/2006/relationships/presProps" Target="presProps.xml" /><Relationship Id="rId3" Type="http://schemas.openxmlformats.org/officeDocument/2006/relationships/slide" Target="slides/slide2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6.jpeg" /><Relationship Id="rId3" Type="http://schemas.openxmlformats.org/officeDocument/2006/relationships/image" Target="../media/image17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8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9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0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1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2.jpe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3.jpe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4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onlinetestpad.com/" TargetMode="External" /><Relationship Id="rId3" Type="http://schemas.openxmlformats.org/officeDocument/2006/relationships/hyperlink" Target="http://www.moeobrazovanie.ru/" TargetMode="External" /><Relationship Id="rId4" Type="http://schemas.openxmlformats.org/officeDocument/2006/relationships/hyperlink" Target="http://www.examen.r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5.jpeg" /><Relationship Id="rId3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Relationship Id="rId3" Type="http://schemas.openxmlformats.org/officeDocument/2006/relationships/image" Target="../media/image9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Relationship Id="rId3" Type="http://schemas.openxmlformats.org/officeDocument/2006/relationships/image" Target="../media/image11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4.jpeg" /><Relationship Id="rId3" Type="http://schemas.openxmlformats.org/officeDocument/2006/relationships/image" Target="../media/image15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71613"/>
            <a:ext cx="8458200" cy="7858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smtClean="0"/>
              <a:t>Примеры заданий</a:t>
            </a:r>
            <a:r>
              <a:rPr lang="en-US" sz="2700" smtClean="0"/>
              <a:t> 4</a:t>
            </a:r>
            <a:r>
              <a:rPr lang="ru-RU" sz="2700" smtClean="0"/>
              <a:t>, </a:t>
            </a:r>
            <a:r>
              <a:rPr lang="en-US" altLang="zh-CN" sz="2700" smtClean="0"/>
              <a:t>5 </a:t>
            </a:r>
            <a:r>
              <a:rPr lang="ru-RU" sz="2700" smtClean="0"/>
              <a:t> для подготовки к Огэ</a:t>
            </a:r>
            <a:br>
              <a:rPr lang="ru-RU" sz="2700" smtClean="0"/>
            </a:br>
            <a:r>
              <a:rPr lang="ru-RU" sz="2700" smtClean="0"/>
              <a:t> по биологии</a:t>
            </a:r>
            <a:br>
              <a:rPr lang="ru-RU" smtClean="0"/>
            </a:br>
            <a:br>
              <a:rPr lang="ru-RU" smtClean="0"/>
            </a:br>
            <a:br>
              <a:rPr lang="ru-RU" smtClean="0"/>
            </a:br>
            <a:r>
              <a:rPr lang="ru-RU" sz="4000" b="1" smtClean="0"/>
              <a:t>Царство Растения.</a:t>
            </a:r>
            <a:br>
              <a:rPr lang="ru-RU" sz="4000" b="1" smtClean="0"/>
            </a:br>
            <a:r>
              <a:rPr lang="ru-RU" sz="4000" b="1" smtClean="0"/>
              <a:t> Царство Животные</a:t>
            </a:r>
            <a:endParaRPr lang="ru-RU" sz="4000" b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642942"/>
          </a:xfrm>
        </p:spPr>
        <p:txBody>
          <a:bodyPr/>
          <a:lstStyle/>
          <a:p>
            <a:pPr algn="ctr"/>
            <a:r>
              <a:rPr lang="ru-RU" smtClean="0">
                <a:latin typeface="Arial" pitchFamily="34" charset="0"/>
                <a:cs typeface="Arial" pitchFamily="34" charset="0"/>
              </a:rPr>
              <a:t>МБОУ  «Дуденевская школа»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8" y="5072074"/>
            <a:ext cx="189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/>
              <a:t>Вдовина А.М.</a:t>
            </a:r>
          </a:p>
          <a:p>
            <a:pPr algn="ctr"/>
            <a:r>
              <a:rPr lang="ru-RU" smtClean="0"/>
              <a:t>учитель биологии</a:t>
            </a:r>
            <a:endParaRPr lang="ru-RU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Царство Растения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0179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smtClean="0"/>
              <a:t>      Укажите растение, для которого характерно самостоятельное распространение плодов и семян.</a:t>
            </a:r>
          </a:p>
          <a:p>
            <a:pPr>
              <a:buNone/>
            </a:pPr>
            <a:r>
              <a:rPr lang="ru-RU" sz="2000" smtClean="0"/>
              <a:t> </a:t>
            </a:r>
          </a:p>
          <a:p>
            <a:r>
              <a:rPr lang="ru-RU" sz="2000" smtClean="0"/>
              <a:t>1) клён остролистный</a:t>
            </a:r>
          </a:p>
          <a:p>
            <a:r>
              <a:rPr lang="ru-RU" sz="2000" smtClean="0"/>
              <a:t>2) ландыш обыкновенный</a:t>
            </a:r>
          </a:p>
          <a:p>
            <a:r>
              <a:rPr lang="ru-RU" sz="2000" smtClean="0"/>
              <a:t>3) берёза бородавчатая</a:t>
            </a:r>
          </a:p>
          <a:p>
            <a:r>
              <a:rPr lang="ru-RU" sz="2000" smtClean="0"/>
              <a:t>4) бешеный огурец</a:t>
            </a:r>
            <a:endParaRPr lang="ru-RU" sz="2000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5500694" y="600076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/>
              <a:t>4</a:t>
            </a:r>
            <a:endParaRPr 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Царство растения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0179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smtClean="0"/>
              <a:t>Плод крестоцветного растения капусты огородной называют</a:t>
            </a:r>
          </a:p>
          <a:p>
            <a:pPr>
              <a:buNone/>
            </a:pPr>
            <a:r>
              <a:rPr lang="ru-RU" sz="2400" smtClean="0"/>
              <a:t> </a:t>
            </a:r>
          </a:p>
          <a:p>
            <a:r>
              <a:rPr lang="ru-RU" sz="2400" smtClean="0"/>
              <a:t>1) бобом</a:t>
            </a:r>
          </a:p>
          <a:p>
            <a:r>
              <a:rPr lang="ru-RU" sz="2400" smtClean="0"/>
              <a:t>2) коробочкой</a:t>
            </a:r>
          </a:p>
          <a:p>
            <a:r>
              <a:rPr lang="ru-RU" sz="2400" smtClean="0"/>
              <a:t>3) костянкой</a:t>
            </a:r>
          </a:p>
          <a:p>
            <a:r>
              <a:rPr lang="ru-RU" sz="2400" smtClean="0"/>
              <a:t>4) стручком</a:t>
            </a:r>
          </a:p>
          <a:p>
            <a:pPr>
              <a:buNone/>
            </a:pPr>
            <a:endParaRPr lang="ru-RU" sz="2000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5500694" y="600076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/>
              <a:t>4</a:t>
            </a:r>
            <a:endParaRPr 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 Царство растения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0179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smtClean="0"/>
              <a:t>  </a:t>
            </a:r>
            <a:r>
              <a:rPr lang="ru-RU" sz="2000" smtClean="0"/>
              <a:t>Плод картофеля называют</a:t>
            </a:r>
          </a:p>
          <a:p>
            <a:pPr>
              <a:buNone/>
            </a:pPr>
            <a:r>
              <a:rPr lang="ru-RU" sz="2000" smtClean="0"/>
              <a:t> </a:t>
            </a:r>
          </a:p>
          <a:p>
            <a:r>
              <a:rPr lang="ru-RU" sz="2000" smtClean="0"/>
              <a:t>1) коробочкой</a:t>
            </a:r>
          </a:p>
          <a:p>
            <a:r>
              <a:rPr lang="ru-RU" sz="2000" smtClean="0"/>
              <a:t>2) ягодой</a:t>
            </a:r>
          </a:p>
          <a:p>
            <a:r>
              <a:rPr lang="ru-RU" sz="2000" smtClean="0"/>
              <a:t>3) столоном</a:t>
            </a:r>
          </a:p>
          <a:p>
            <a:r>
              <a:rPr lang="ru-RU" sz="2000" smtClean="0"/>
              <a:t>4) клубнем</a:t>
            </a:r>
          </a:p>
          <a:p>
            <a:pPr>
              <a:buNone/>
            </a:pPr>
            <a:r>
              <a:rPr lang="ru-RU" sz="2000" smtClean="0"/>
              <a:t>Какой агротехнический приём используется для усиления отрастания придаточных корней и столонов у картофеля?</a:t>
            </a:r>
          </a:p>
          <a:p>
            <a:r>
              <a:rPr lang="ru-RU" sz="2000" smtClean="0"/>
              <a:t>1) рыхление</a:t>
            </a:r>
          </a:p>
          <a:p>
            <a:r>
              <a:rPr lang="ru-RU" sz="2000" smtClean="0"/>
              <a:t>2) окучивание</a:t>
            </a:r>
          </a:p>
          <a:p>
            <a:r>
              <a:rPr lang="ru-RU" sz="2000" smtClean="0"/>
              <a:t>3) пасынкование</a:t>
            </a:r>
          </a:p>
          <a:p>
            <a:r>
              <a:rPr lang="ru-RU" sz="2000" smtClean="0"/>
              <a:t>4) пикировка</a:t>
            </a:r>
          </a:p>
          <a:p>
            <a:pPr>
              <a:buNone/>
            </a:pPr>
            <a:r>
              <a:rPr lang="ru-RU" sz="2000" smtClean="0"/>
              <a:t>                                                                                    </a:t>
            </a:r>
            <a:endParaRPr lang="ru-RU" sz="2000" b="1"/>
          </a:p>
        </p:txBody>
      </p:sp>
      <p:sp>
        <p:nvSpPr>
          <p:cNvPr id="5" name="TextBox 4"/>
          <p:cNvSpPr txBox="1"/>
          <p:nvPr/>
        </p:nvSpPr>
        <p:spPr>
          <a:xfrm>
            <a:off x="5500694" y="342900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/>
              <a:t>2</a:t>
            </a:r>
            <a:endParaRPr lang="ru-RU" sz="2800" b="1"/>
          </a:p>
        </p:txBody>
      </p:sp>
      <p:sp>
        <p:nvSpPr>
          <p:cNvPr id="8" name="TextBox 7"/>
          <p:cNvSpPr txBox="1"/>
          <p:nvPr/>
        </p:nvSpPr>
        <p:spPr>
          <a:xfrm rot="21407767">
            <a:off x="5868144" y="5949280"/>
            <a:ext cx="365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/>
              <a:t>2</a:t>
            </a: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857232"/>
            <a:ext cx="4124324" cy="857256"/>
          </a:xfrm>
        </p:spPr>
        <p:txBody>
          <a:bodyPr>
            <a:noAutofit/>
          </a:bodyPr>
          <a:lstStyle/>
          <a:p>
            <a:r>
              <a:rPr lang="ru-RU" sz="1600" smtClean="0"/>
              <a:t>Какой из изображённых органов является видоизменённым побегом?</a:t>
            </a:r>
            <a:br>
              <a:rPr lang="ru-RU" sz="1600" smtClean="0"/>
            </a:br>
            <a:endParaRPr lang="ru-RU" sz="1600"/>
          </a:p>
        </p:txBody>
      </p:sp>
      <p:pic>
        <p:nvPicPr>
          <p:cNvPr id="12" name="Содержимое 11" descr="https://bio-oge.sdamgia.ru/get_file?id=53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786314" y="1928802"/>
            <a:ext cx="4071966" cy="214314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5286380" y="4857761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4.</a:t>
            </a:r>
            <a:r>
              <a:rPr lang="ru-RU" smtClean="0"/>
              <a:t> 1)−3) ---корнеплоды   . 4) показан клубень картофеля (видоизмененный побег).</a:t>
            </a:r>
            <a:endParaRPr lang="ru-RU" b="1" smtClean="0"/>
          </a:p>
          <a:p>
            <a:endParaRPr lang="ru-RU" b="1"/>
          </a:p>
        </p:txBody>
      </p:sp>
      <p:sp>
        <p:nvSpPr>
          <p:cNvPr id="6" name="TextBox 5"/>
          <p:cNvSpPr txBox="1"/>
          <p:nvPr/>
        </p:nvSpPr>
        <p:spPr>
          <a:xfrm>
            <a:off x="642910" y="785794"/>
            <a:ext cx="321471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Какой из видоизменённых органов является видоизменённым побегом?</a:t>
            </a:r>
          </a:p>
          <a:p>
            <a:endParaRPr lang="ru-RU" smtClean="0"/>
          </a:p>
          <a:p>
            <a:endParaRPr lang="ru-RU" smtClean="0"/>
          </a:p>
          <a:p>
            <a:pPr algn="ctr">
              <a:lnSpc>
                <a:spcPct val="150000"/>
              </a:lnSpc>
            </a:pP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4500571"/>
            <a:ext cx="4000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smtClean="0"/>
          </a:p>
          <a:p>
            <a:r>
              <a:rPr lang="ru-RU" b="1" smtClean="0"/>
              <a:t>4.</a:t>
            </a:r>
            <a:r>
              <a:rPr lang="ru-RU" smtClean="0"/>
              <a:t>Под цифрами 1−3 — корнеплоды (видоизмененные корни): 4 — луковица (видоизмененный побег).</a:t>
            </a:r>
          </a:p>
          <a:p>
            <a:endParaRPr lang="ru-RU" smtClean="0"/>
          </a:p>
          <a:p>
            <a:endParaRPr lang="ru-RU" sz="2400" b="1" smtClean="0"/>
          </a:p>
          <a:p>
            <a:endParaRPr lang="ru-RU" sz="2400" b="1"/>
          </a:p>
        </p:txBody>
      </p:sp>
      <p:pic>
        <p:nvPicPr>
          <p:cNvPr id="10" name="Рисунок 9" descr="https://bio-oge.sdamgia.ru/get_file?id=579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57158" y="1928802"/>
            <a:ext cx="3857652" cy="214314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Царство Растения</a:t>
            </a:r>
            <a:endParaRPr lang="ru-RU"/>
          </a:p>
        </p:txBody>
      </p:sp>
      <p:pic>
        <p:nvPicPr>
          <p:cNvPr id="1026" name="Picture 2" descr="C:\Users\Пользователь\Downloads\get_file (9)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28794" y="2428868"/>
            <a:ext cx="4705350" cy="34861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7233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smtClean="0"/>
              <a:t>Какой из изображённых органов растений является </a:t>
            </a:r>
          </a:p>
          <a:p>
            <a:pPr algn="ctr"/>
            <a:r>
              <a:rPr lang="ru-RU" sz="2400" b="1" smtClean="0"/>
              <a:t>видоизменённым корнем?</a:t>
            </a:r>
            <a:endParaRPr lang="ru-RU" sz="2400" b="1"/>
          </a:p>
        </p:txBody>
      </p:sp>
      <p:sp>
        <p:nvSpPr>
          <p:cNvPr id="6" name="TextBox 5"/>
          <p:cNvSpPr txBox="1"/>
          <p:nvPr/>
        </p:nvSpPr>
        <p:spPr>
          <a:xfrm>
            <a:off x="214282" y="5929330"/>
            <a:ext cx="859914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mtClean="0"/>
              <a:t>Под цифрами 1 — клубень, 2 — луковица, 3 — корневище (видоизмененные побеги),</a:t>
            </a:r>
          </a:p>
          <a:p>
            <a:pPr algn="ctr"/>
            <a:r>
              <a:rPr lang="ru-RU" sz="2000" b="1" smtClean="0"/>
              <a:t> 4 — корнеплод 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Царство Растения</a:t>
            </a:r>
            <a:endParaRPr lang="ru-RU"/>
          </a:p>
        </p:txBody>
      </p:sp>
      <p:pic>
        <p:nvPicPr>
          <p:cNvPr id="8" name="Содержимое 7" descr="https://bio-oge.sdamgia.ru/get_file?id=20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071937" y="2664619"/>
            <a:ext cx="1152525" cy="230505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mtClean="0"/>
              <a:t>Рассмотрите рисунок. Что изображено на рисунке под цифрой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612" y="5929330"/>
            <a:ext cx="11430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mtClean="0"/>
          </a:p>
          <a:p>
            <a:pPr algn="ctr"/>
            <a:r>
              <a:rPr lang="ru-RU" sz="2000" b="1" smtClean="0"/>
              <a:t> </a:t>
            </a:r>
            <a:r>
              <a:rPr lang="en-US" sz="2000" b="1" smtClean="0"/>
              <a:t>1 </a:t>
            </a:r>
            <a:r>
              <a:rPr lang="ru-RU" sz="2000" b="1" smtClean="0"/>
              <a:t> </a:t>
            </a:r>
            <a:endParaRPr lang="ru-RU" sz="2000" b="1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00100" y="2585322"/>
            <a:ext cx="321471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1) боковой корень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2) главный корень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3) корневой волосок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4) придаточный корень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Царство Растения</a:t>
            </a:r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3643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mtClean="0"/>
              <a:t>  </a:t>
            </a:r>
          </a:p>
          <a:p>
            <a:r>
              <a:rPr lang="ru-RU" sz="1800" smtClean="0"/>
              <a:t> </a:t>
            </a:r>
            <a:r>
              <a:rPr lang="ru-RU" sz="1800" b="1" smtClean="0"/>
              <a:t>1)</a:t>
            </a:r>
            <a:r>
              <a:rPr lang="ru-RU" sz="1800" smtClean="0"/>
              <a:t> пшеница и капуста</a:t>
            </a:r>
          </a:p>
          <a:p>
            <a:r>
              <a:rPr lang="ru-RU" sz="1800" smtClean="0"/>
              <a:t> </a:t>
            </a:r>
            <a:r>
              <a:rPr lang="ru-RU" sz="1800" b="1" smtClean="0"/>
              <a:t>2)</a:t>
            </a:r>
            <a:r>
              <a:rPr lang="ru-RU" sz="1800" smtClean="0"/>
              <a:t> рис и томаты</a:t>
            </a:r>
          </a:p>
          <a:p>
            <a:r>
              <a:rPr lang="ru-RU" sz="1800" smtClean="0"/>
              <a:t> </a:t>
            </a:r>
            <a:r>
              <a:rPr lang="ru-RU" sz="1800" b="1" smtClean="0"/>
              <a:t>3)</a:t>
            </a:r>
            <a:r>
              <a:rPr lang="ru-RU" sz="1800" smtClean="0"/>
              <a:t> кукуруза и малина  </a:t>
            </a:r>
          </a:p>
          <a:p>
            <a:r>
              <a:rPr lang="ru-RU" sz="1800" smtClean="0"/>
              <a:t> </a:t>
            </a:r>
            <a:r>
              <a:rPr lang="ru-RU" sz="1800" b="1" smtClean="0"/>
              <a:t>4)</a:t>
            </a:r>
            <a:r>
              <a:rPr lang="ru-RU" sz="1800" smtClean="0"/>
              <a:t> пшеница, рис и кукуруза</a:t>
            </a:r>
            <a:endParaRPr lang="ru-RU" sz="1800"/>
          </a:p>
        </p:txBody>
      </p:sp>
      <p:sp>
        <p:nvSpPr>
          <p:cNvPr id="5" name="TextBox 4"/>
          <p:cNvSpPr txBox="1"/>
          <p:nvPr/>
        </p:nvSpPr>
        <p:spPr>
          <a:xfrm>
            <a:off x="500034" y="1500174"/>
            <a:ext cx="7146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smtClean="0"/>
              <a:t>Важнейшие сельскохозяйственные культуры в мире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728" y="5257562"/>
            <a:ext cx="55486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mtClean="0"/>
          </a:p>
          <a:p>
            <a:r>
              <a:rPr lang="ru-RU" sz="2000" b="1" smtClean="0"/>
              <a:t> 4 </a:t>
            </a:r>
            <a:r>
              <a:rPr lang="ru-RU" sz="2000" smtClean="0"/>
              <a:t>Важнейшие сельскохозяйственные</a:t>
            </a:r>
          </a:p>
          <a:p>
            <a:r>
              <a:rPr lang="ru-RU" sz="2000" smtClean="0"/>
              <a:t> культуры в мире — пшеница, рис и кукуруза.</a:t>
            </a:r>
          </a:p>
          <a:p>
            <a:r>
              <a:rPr lang="ru-RU" sz="200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Царство Растения</a:t>
            </a:r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3643339"/>
          </a:xfrm>
        </p:spPr>
        <p:txBody>
          <a:bodyPr>
            <a:normAutofit/>
          </a:bodyPr>
          <a:lstStyle/>
          <a:p>
            <a:endParaRPr lang="ru-RU" smtClean="0"/>
          </a:p>
          <a:p>
            <a:r>
              <a:rPr lang="ru-RU" sz="1800" smtClean="0"/>
              <a:t> </a:t>
            </a:r>
            <a:r>
              <a:rPr lang="ru-RU" sz="1800" b="1" smtClean="0"/>
              <a:t>1)</a:t>
            </a:r>
            <a:r>
              <a:rPr lang="ru-RU" sz="1800" smtClean="0"/>
              <a:t> 1</a:t>
            </a:r>
          </a:p>
          <a:p>
            <a:r>
              <a:rPr lang="ru-RU" sz="1800" smtClean="0"/>
              <a:t> </a:t>
            </a:r>
            <a:r>
              <a:rPr lang="ru-RU" sz="1800" b="1" smtClean="0"/>
              <a:t>2)</a:t>
            </a:r>
            <a:r>
              <a:rPr lang="ru-RU" sz="1800" smtClean="0"/>
              <a:t> 2</a:t>
            </a:r>
          </a:p>
          <a:p>
            <a:r>
              <a:rPr lang="ru-RU" sz="1800" smtClean="0"/>
              <a:t> </a:t>
            </a:r>
            <a:r>
              <a:rPr lang="ru-RU" sz="1800" b="1" smtClean="0"/>
              <a:t>3)</a:t>
            </a:r>
            <a:r>
              <a:rPr lang="ru-RU" sz="1800" smtClean="0"/>
              <a:t> 3</a:t>
            </a:r>
          </a:p>
          <a:p>
            <a:r>
              <a:rPr lang="ru-RU" sz="1800" smtClean="0"/>
              <a:t> </a:t>
            </a:r>
            <a:r>
              <a:rPr lang="ru-RU" sz="1800" b="1" smtClean="0"/>
              <a:t>4)</a:t>
            </a:r>
            <a:r>
              <a:rPr lang="ru-RU" sz="1800" smtClean="0"/>
              <a:t> 4 </a:t>
            </a:r>
            <a:endParaRPr lang="ru-RU" sz="1800"/>
          </a:p>
        </p:txBody>
      </p:sp>
      <p:sp>
        <p:nvSpPr>
          <p:cNvPr id="5" name="TextBox 4"/>
          <p:cNvSpPr txBox="1"/>
          <p:nvPr/>
        </p:nvSpPr>
        <p:spPr>
          <a:xfrm>
            <a:off x="500034" y="1142985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mtClean="0"/>
              <a:t>Какой цифрой обозначена часть семени зерновки, </a:t>
            </a:r>
          </a:p>
          <a:p>
            <a:pPr algn="ctr"/>
            <a:r>
              <a:rPr lang="ru-RU" sz="2400" smtClean="0"/>
              <a:t>в которой сосредоточены питательные вещества?</a:t>
            </a:r>
          </a:p>
          <a:p>
            <a:pPr algn="ctr"/>
            <a:endParaRPr lang="ru-RU" sz="2400" smtClean="0"/>
          </a:p>
        </p:txBody>
      </p:sp>
      <p:sp>
        <p:nvSpPr>
          <p:cNvPr id="6" name="TextBox 5"/>
          <p:cNvSpPr txBox="1"/>
          <p:nvPr/>
        </p:nvSpPr>
        <p:spPr>
          <a:xfrm>
            <a:off x="1428728" y="4714884"/>
            <a:ext cx="635798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mtClean="0"/>
          </a:p>
          <a:p>
            <a:r>
              <a:rPr lang="ru-RU" sz="2000" b="1" smtClean="0"/>
              <a:t> 1 </a:t>
            </a:r>
            <a:r>
              <a:rPr lang="ru-RU" sz="2000" smtClean="0"/>
              <a:t>Под цифрами 1 — эндосперм (содержит запас питательных веществ), 2 — семядоля, 3 — зародышевый стебелёк, 4 — зародышевый корешок.</a:t>
            </a:r>
          </a:p>
          <a:p>
            <a:r>
              <a:rPr lang="ru-RU" sz="2000" smtClean="0"/>
              <a:t>.</a:t>
            </a:r>
          </a:p>
          <a:p>
            <a:r>
              <a:rPr lang="ru-RU" sz="2000" smtClean="0"/>
              <a:t> </a:t>
            </a:r>
          </a:p>
        </p:txBody>
      </p:sp>
      <p:pic>
        <p:nvPicPr>
          <p:cNvPr id="7" name="Рисунок 6" descr="https://bio-oge.sdamgia.ru/get_file?id=529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500430" y="2071678"/>
            <a:ext cx="3429024" cy="2286016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pPr algn="ctr"/>
            <a:r>
              <a:rPr lang="ru-RU" smtClean="0"/>
              <a:t>Царство Растения</a:t>
            </a:r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2571744"/>
            <a:ext cx="5857884" cy="2786083"/>
          </a:xfrm>
        </p:spPr>
        <p:txBody>
          <a:bodyPr>
            <a:normAutofit/>
          </a:bodyPr>
          <a:lstStyle/>
          <a:p>
            <a:r>
              <a:rPr lang="ru-RU" sz="1700" smtClean="0"/>
              <a:t>1) размножение с помощью листового черенка</a:t>
            </a:r>
          </a:p>
          <a:p>
            <a:r>
              <a:rPr lang="ru-RU" sz="1700" smtClean="0"/>
              <a:t>2) размножение прививкой</a:t>
            </a:r>
          </a:p>
          <a:p>
            <a:r>
              <a:rPr lang="ru-RU" sz="1700" smtClean="0"/>
              <a:t>3) размножение с помощью видоизменённого побега</a:t>
            </a:r>
          </a:p>
          <a:p>
            <a:r>
              <a:rPr lang="ru-RU" sz="1700" smtClean="0"/>
              <a:t>4) размножение отводками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endParaRPr lang="ru-RU" sz="180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34" y="1142985"/>
            <a:ext cx="7715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mtClean="0"/>
              <a:t>Как называют способ вегетативного размножения растений, изображённый на рисунке?</a:t>
            </a:r>
            <a:endParaRPr lang="en-US" sz="2400" smtClean="0"/>
          </a:p>
          <a:p>
            <a:pPr algn="ctr"/>
            <a:endParaRPr lang="en-US" sz="2400" smtClean="0"/>
          </a:p>
          <a:p>
            <a:pPr algn="ctr"/>
            <a:endParaRPr lang="en-US" sz="2400" smtClean="0"/>
          </a:p>
          <a:p>
            <a:pPr algn="ctr"/>
            <a:endParaRPr lang="en-US" sz="2400" smtClean="0"/>
          </a:p>
          <a:p>
            <a:pPr algn="ctr"/>
            <a:endParaRPr lang="en-US" sz="2400" smtClean="0"/>
          </a:p>
          <a:p>
            <a:pPr algn="ctr"/>
            <a:endParaRPr lang="en-US" sz="2400" smtClean="0"/>
          </a:p>
          <a:p>
            <a:pPr algn="ctr"/>
            <a:endParaRPr lang="ru-RU" sz="2400" smtClean="0"/>
          </a:p>
          <a:p>
            <a:pPr algn="ctr"/>
            <a:endParaRPr lang="ru-RU" sz="2400" smtClean="0"/>
          </a:p>
          <a:p>
            <a:pPr algn="ctr"/>
            <a:endParaRPr lang="ru-RU" sz="2400" smtClean="0"/>
          </a:p>
        </p:txBody>
      </p:sp>
      <p:sp>
        <p:nvSpPr>
          <p:cNvPr id="6" name="TextBox 5"/>
          <p:cNvSpPr txBox="1"/>
          <p:nvPr/>
        </p:nvSpPr>
        <p:spPr>
          <a:xfrm>
            <a:off x="1428728" y="4714884"/>
            <a:ext cx="11430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mtClean="0"/>
          </a:p>
          <a:p>
            <a:r>
              <a:rPr lang="ru-RU" sz="2000" b="1" smtClean="0"/>
              <a:t> </a:t>
            </a:r>
            <a:r>
              <a:rPr lang="en-US" sz="2000" b="1" smtClean="0"/>
              <a:t>2</a:t>
            </a:r>
            <a:endParaRPr lang="ru-RU" sz="2000" smtClean="0"/>
          </a:p>
          <a:p>
            <a:r>
              <a:rPr lang="ru-RU" sz="2000" smtClean="0"/>
              <a:t>.</a:t>
            </a:r>
          </a:p>
          <a:p>
            <a:r>
              <a:rPr lang="ru-RU" sz="2000" smtClean="0"/>
              <a:t> </a:t>
            </a:r>
          </a:p>
        </p:txBody>
      </p:sp>
      <p:pic>
        <p:nvPicPr>
          <p:cNvPr id="10" name="Рисунок 9" descr="https://bio-oge.sdamgia.ru/get_file?id=564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143636" y="2143116"/>
            <a:ext cx="2047875" cy="2524125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   часть1  </a:t>
            </a:r>
            <a:br>
              <a:rPr lang="ru-RU" smtClean="0"/>
            </a:br>
            <a:r>
              <a:rPr lang="ru-RU" smtClean="0"/>
              <a:t>              Задание 5 Царство Животные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smtClean="0"/>
              <a:t>У каких рыб отсутствуют жаберные крышки?</a:t>
            </a:r>
          </a:p>
          <a:p>
            <a:pPr>
              <a:buNone/>
            </a:pPr>
            <a:r>
              <a:rPr lang="ru-RU" sz="2000" smtClean="0"/>
              <a:t> </a:t>
            </a:r>
          </a:p>
          <a:p>
            <a:r>
              <a:rPr lang="ru-RU" sz="2000" smtClean="0"/>
              <a:t>1) двоякодышащие</a:t>
            </a:r>
          </a:p>
          <a:p>
            <a:r>
              <a:rPr lang="ru-RU" sz="2000" smtClean="0"/>
              <a:t>2) хрящевые</a:t>
            </a:r>
          </a:p>
          <a:p>
            <a:r>
              <a:rPr lang="ru-RU" sz="2000" smtClean="0"/>
              <a:t>3) костистые</a:t>
            </a:r>
          </a:p>
          <a:p>
            <a:r>
              <a:rPr lang="ru-RU" sz="2000" smtClean="0"/>
              <a:t>4) костные</a:t>
            </a:r>
            <a:endParaRPr lang="ru-RU" sz="2000"/>
          </a:p>
        </p:txBody>
      </p:sp>
      <p:sp>
        <p:nvSpPr>
          <p:cNvPr id="4" name="TextBox 3"/>
          <p:cNvSpPr txBox="1"/>
          <p:nvPr/>
        </p:nvSpPr>
        <p:spPr>
          <a:xfrm>
            <a:off x="3571868" y="6072206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mtClean="0"/>
              <a:t>2</a:t>
            </a:r>
            <a:endParaRPr lang="ru-RU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Задание 4 Царство Растения</a:t>
            </a:r>
            <a:endParaRPr lang="ru-RU"/>
          </a:p>
        </p:txBody>
      </p:sp>
      <p:pic>
        <p:nvPicPr>
          <p:cNvPr id="13" name="Содержимое 12" descr="https://bio-oge.sdamgia.ru/get_file?id=45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571613"/>
            <a:ext cx="4191000" cy="2000264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5" name="Содержимое 14" descr="https://bio-oge.sdamgia.ru/get_file?id=458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800600" y="1571612"/>
            <a:ext cx="4343400" cy="2000264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9" name="TextBox 8"/>
          <p:cNvSpPr txBox="1"/>
          <p:nvPr/>
        </p:nvSpPr>
        <p:spPr>
          <a:xfrm>
            <a:off x="428596" y="4857760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 </a:t>
            </a:r>
          </a:p>
          <a:p>
            <a:r>
              <a:rPr lang="ru-RU" b="1" smtClean="0"/>
              <a:t>Под цифрой 2 — цветок пятичленного типа (признак двудольных).</a:t>
            </a:r>
          </a:p>
          <a:p>
            <a:r>
              <a:rPr lang="ru-RU" smtClean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59172" y="5000636"/>
            <a:ext cx="33705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Под цифрой 4 — дуговое </a:t>
            </a:r>
          </a:p>
          <a:p>
            <a:r>
              <a:rPr lang="ru-RU" b="1" smtClean="0"/>
              <a:t>жилкование листьев </a:t>
            </a:r>
          </a:p>
          <a:p>
            <a:r>
              <a:rPr lang="ru-RU" b="1" smtClean="0"/>
              <a:t>(признак однодольных растений). </a:t>
            </a:r>
          </a:p>
          <a:p>
            <a:endParaRPr lang="ru-RU" b="1"/>
          </a:p>
        </p:txBody>
      </p:sp>
      <p:sp>
        <p:nvSpPr>
          <p:cNvPr id="16" name="TextBox 15"/>
          <p:cNvSpPr txBox="1"/>
          <p:nvPr/>
        </p:nvSpPr>
        <p:spPr>
          <a:xfrm>
            <a:off x="428596" y="392906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На каком рисунке изображён признак, характерный для класса Двудольные растения? </a:t>
            </a: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000628" y="4000504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На каком рисунке изображён признак, характерный для класса Однодольные растения?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   часть1  </a:t>
            </a:r>
            <a:br>
              <a:rPr lang="ru-RU" smtClean="0"/>
            </a:br>
            <a:r>
              <a:rPr lang="ru-RU" smtClean="0"/>
              <a:t>              Задание 5 Царство Животные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1784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smtClean="0"/>
              <a:t>Земноводные благодаря шейному позвонку способны</a:t>
            </a:r>
          </a:p>
          <a:p>
            <a:pPr algn="just">
              <a:buNone/>
            </a:pPr>
            <a:r>
              <a:rPr lang="ru-RU" smtClean="0"/>
              <a:t> </a:t>
            </a:r>
          </a:p>
          <a:p>
            <a:r>
              <a:rPr lang="ru-RU" sz="1800" smtClean="0"/>
              <a:t>1) вытягивать голову вперёд</a:t>
            </a:r>
          </a:p>
          <a:p>
            <a:r>
              <a:rPr lang="ru-RU" sz="1800" smtClean="0"/>
              <a:t>2) опускать и поднимать голову</a:t>
            </a:r>
          </a:p>
          <a:p>
            <a:r>
              <a:rPr lang="ru-RU" sz="1800" smtClean="0"/>
              <a:t>3) делать головой вращательные движения</a:t>
            </a:r>
          </a:p>
          <a:p>
            <a:r>
              <a:rPr lang="ru-RU" sz="1800" smtClean="0"/>
              <a:t>4) поворачивать голову в правую и левую стороны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4786322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2 </a:t>
            </a:r>
            <a:r>
              <a:rPr lang="ru-RU" sz="2000" smtClean="0"/>
              <a:t>Шейный позвонок подвижно причленяется к затылочному отделу черепа (обеспечивает подвижность головы), из-за чего земноводные могут опускать и поднимать голову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   </a:t>
            </a:r>
            <a:br>
              <a:rPr lang="ru-RU" smtClean="0"/>
            </a:br>
            <a:r>
              <a:rPr lang="ru-RU" smtClean="0"/>
              <a:t>              Задание 5 Царство Животные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178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smtClean="0"/>
              <a:t>Пресмыкающимся, в отличие от земноводных, свойственно</a:t>
            </a:r>
          </a:p>
          <a:p>
            <a:pPr>
              <a:buNone/>
            </a:pPr>
            <a:r>
              <a:rPr lang="ru-RU" sz="1800" smtClean="0"/>
              <a:t> </a:t>
            </a:r>
          </a:p>
          <a:p>
            <a:r>
              <a:rPr lang="ru-RU" sz="1800" smtClean="0"/>
              <a:t>1) наружное оплодотворение</a:t>
            </a:r>
          </a:p>
          <a:p>
            <a:r>
              <a:rPr lang="ru-RU" sz="1800" smtClean="0"/>
              <a:t>2) разделение тела на голову, туловище и хвост</a:t>
            </a:r>
          </a:p>
          <a:p>
            <a:r>
              <a:rPr lang="ru-RU" sz="1800" smtClean="0"/>
              <a:t>3) развитие с образованием личинки</a:t>
            </a:r>
          </a:p>
          <a:p>
            <a:r>
              <a:rPr lang="ru-RU" sz="1800" smtClean="0"/>
              <a:t>4) внутреннее оплодотворение</a:t>
            </a:r>
            <a:endParaRPr lang="ru-RU" sz="1800"/>
          </a:p>
        </p:txBody>
      </p:sp>
      <p:sp>
        <p:nvSpPr>
          <p:cNvPr id="4" name="TextBox 3"/>
          <p:cNvSpPr txBox="1"/>
          <p:nvPr/>
        </p:nvSpPr>
        <p:spPr>
          <a:xfrm>
            <a:off x="214282" y="4786322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4. </a:t>
            </a:r>
            <a:r>
              <a:rPr lang="ru-RU" sz="2000" smtClean="0"/>
              <a:t>Пресмыкающиеся (змеи, ящерицы, крокодилы, черепахи и др.) имеют </a:t>
            </a:r>
            <a:r>
              <a:rPr lang="ru-RU" sz="2000" b="1" smtClean="0"/>
              <a:t>внутреннее оплодотворение</a:t>
            </a:r>
            <a:r>
              <a:rPr lang="ru-RU" sz="2000" smtClean="0"/>
              <a:t>.</a:t>
            </a:r>
          </a:p>
          <a:p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        </a:t>
            </a:r>
            <a:br>
              <a:rPr lang="ru-RU" smtClean="0"/>
            </a:br>
            <a:r>
              <a:rPr lang="ru-RU" smtClean="0"/>
              <a:t>              Задание 5 Царство Животные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0178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smtClean="0"/>
              <a:t>Позвоночных животных с трёхкамерным сердцем, размножение которых происходит на суше, объединяют в класс</a:t>
            </a:r>
          </a:p>
          <a:p>
            <a:pPr>
              <a:buNone/>
            </a:pPr>
            <a:r>
              <a:rPr lang="ru-RU" sz="1800" smtClean="0"/>
              <a:t> </a:t>
            </a:r>
          </a:p>
          <a:p>
            <a:r>
              <a:rPr lang="ru-RU" sz="1800" smtClean="0"/>
              <a:t>1) Пресмыкающиеся</a:t>
            </a:r>
          </a:p>
          <a:p>
            <a:r>
              <a:rPr lang="ru-RU" sz="1800" smtClean="0"/>
              <a:t>2) Земноводные</a:t>
            </a:r>
          </a:p>
          <a:p>
            <a:r>
              <a:rPr lang="ru-RU" sz="1800" smtClean="0"/>
              <a:t>3) Млекопитающие</a:t>
            </a:r>
          </a:p>
          <a:p>
            <a:r>
              <a:rPr lang="ru-RU" sz="1800" smtClean="0"/>
              <a:t>4) Костные рыбы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4786322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1. </a:t>
            </a:r>
            <a:r>
              <a:rPr lang="ru-RU" sz="2000" err="1" smtClean="0"/>
              <a:t>Трехкамерное сердце имеют и земноводные, и пресмыкающиеся, но на суше размножаются пресмыкающиеся. У рыб сердце двухкамерное, у млекопитающих — четырехкамерное</a:t>
            </a:r>
          </a:p>
          <a:p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Царство  животные</a:t>
            </a:r>
            <a:endParaRPr lang="ru-RU"/>
          </a:p>
        </p:txBody>
      </p:sp>
      <p:pic>
        <p:nvPicPr>
          <p:cNvPr id="8" name="Содержимое 7" descr="https://bio-oge.sdamgia.ru/get_file?id=21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628" y="2285992"/>
            <a:ext cx="3790967" cy="2714643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Определите по внешнему виду клюва птицы, чем она питается в естественной среде.</a:t>
            </a:r>
          </a:p>
          <a:p>
            <a:endParaRPr lang="en-US" sz="2400" smtClean="0"/>
          </a:p>
          <a:p>
            <a:r>
              <a:rPr lang="ru-RU" sz="2400" smtClean="0"/>
              <a:t> 1) мелкими земноводными</a:t>
            </a:r>
          </a:p>
          <a:p>
            <a:r>
              <a:rPr lang="ru-RU" sz="2400" smtClean="0"/>
              <a:t>2) мелкими млекопитающими</a:t>
            </a:r>
          </a:p>
          <a:p>
            <a:r>
              <a:rPr lang="ru-RU" sz="2400" smtClean="0"/>
              <a:t>3) семенами</a:t>
            </a:r>
          </a:p>
          <a:p>
            <a:r>
              <a:rPr lang="ru-RU" sz="2400" smtClean="0"/>
              <a:t>4) летающими насекомыми</a:t>
            </a:r>
          </a:p>
          <a:p>
            <a:pPr algn="just"/>
            <a:endParaRPr lang="ru-RU" sz="2400" smtClean="0"/>
          </a:p>
          <a:p>
            <a:pPr algn="just"/>
            <a:endParaRPr lang="ru-RU" sz="2400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285720" y="5214950"/>
            <a:ext cx="8187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3</a:t>
            </a:r>
            <a:r>
              <a:rPr lang="ru-RU" smtClean="0"/>
              <a:t>. У птиц, питающихся зерном, клюв короткий и толстый, как показано на рисунке,  что дает им возможность раскусывать кожуру семян.</a:t>
            </a:r>
          </a:p>
          <a:p>
            <a:pPr algn="ctr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Царство  животные</a:t>
            </a:r>
            <a:endParaRPr lang="ru-RU"/>
          </a:p>
        </p:txBody>
      </p:sp>
      <p:pic>
        <p:nvPicPr>
          <p:cNvPr id="9" name="Содержимое 8" descr="https://bio-oge.sdamgia.ru/get_file?id=22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857884" y="2071678"/>
            <a:ext cx="2643206" cy="272415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83582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Определите по внешнему виду клюва птицы, чем она питается в естественной среде.</a:t>
            </a:r>
          </a:p>
          <a:p>
            <a:endParaRPr lang="en-US" sz="2400" smtClean="0"/>
          </a:p>
          <a:p>
            <a:r>
              <a:rPr lang="ru-RU" sz="2400" smtClean="0"/>
              <a:t>1) мелкими земноводными</a:t>
            </a:r>
          </a:p>
          <a:p>
            <a:r>
              <a:rPr lang="ru-RU" sz="2400" smtClean="0"/>
              <a:t>2) летающими насекомыми</a:t>
            </a:r>
          </a:p>
          <a:p>
            <a:r>
              <a:rPr lang="ru-RU" sz="2400" smtClean="0"/>
              <a:t>3) насекомыми и их личинками</a:t>
            </a:r>
          </a:p>
          <a:p>
            <a:r>
              <a:rPr lang="ru-RU" sz="2400" smtClean="0"/>
              <a:t>4) мелкими млекопитающими</a:t>
            </a:r>
          </a:p>
          <a:p>
            <a:endParaRPr lang="ru-RU" sz="2400" smtClean="0"/>
          </a:p>
          <a:p>
            <a:r>
              <a:rPr lang="ru-RU" sz="2400" smtClean="0"/>
              <a:t> </a:t>
            </a:r>
          </a:p>
          <a:p>
            <a:pPr algn="just"/>
            <a:endParaRPr lang="ru-RU" sz="2400" smtClean="0"/>
          </a:p>
          <a:p>
            <a:pPr algn="just"/>
            <a:endParaRPr lang="ru-RU" sz="2400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285720" y="5214950"/>
            <a:ext cx="8187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3.</a:t>
            </a:r>
            <a:r>
              <a:rPr lang="ru-RU" smtClean="0"/>
              <a:t>Клюв у дятла долотообразной формы. Такая форма клюва позволяет птице откалывать крупные щепки и легко долбить древесный ствол.</a:t>
            </a:r>
          </a:p>
          <a:p>
            <a:pPr algn="ctr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Царство  животные</a:t>
            </a:r>
            <a:endParaRPr lang="ru-RU"/>
          </a:p>
        </p:txBody>
      </p:sp>
      <p:pic>
        <p:nvPicPr>
          <p:cNvPr id="8" name="Содержимое 7" descr="https://bio-oge.sdamgia.ru/get_file?id=45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2857496"/>
            <a:ext cx="7715304" cy="214314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500034" y="1500174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r>
              <a:rPr lang="ru-RU" sz="2400" smtClean="0"/>
              <a:t> </a:t>
            </a:r>
          </a:p>
          <a:p>
            <a:pPr algn="just"/>
            <a:endParaRPr lang="ru-RU" sz="2400" smtClean="0"/>
          </a:p>
          <a:p>
            <a:pPr algn="just"/>
            <a:endParaRPr lang="ru-RU" sz="2400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285720" y="5286388"/>
            <a:ext cx="8187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4.</a:t>
            </a:r>
            <a:r>
              <a:rPr lang="ru-RU" smtClean="0"/>
              <a:t> Под цифрами 4 — мозг млекопитающих (хорошо развит передний мозг), </a:t>
            </a:r>
          </a:p>
          <a:p>
            <a:r>
              <a:rPr lang="ru-RU" smtClean="0"/>
              <a:t>      1 — мозг рыб, 2 — земноводных, 3 — пресмыкающихся.</a:t>
            </a:r>
          </a:p>
          <a:p>
            <a:r>
              <a:rPr lang="ru-RU" smtClean="0"/>
              <a:t> </a:t>
            </a:r>
          </a:p>
          <a:p>
            <a:pPr algn="ctr"/>
            <a:endParaRPr lang="ru-RU" smtClean="0"/>
          </a:p>
          <a:p>
            <a:pPr algn="ctr"/>
            <a:endParaRPr 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1872892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smtClean="0"/>
              <a:t>На каком из рисунков изображён головной мозг млекопитающего?</a:t>
            </a:r>
            <a:endParaRPr 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Интернет – ресурсы для самоподготовки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smtClean="0">
                <a:hlinkClick r:id="rId2"/>
              </a:rPr>
              <a:t>http://onlinetestpad.com</a:t>
            </a:r>
            <a:r>
              <a:rPr lang="ru-RU" smtClean="0"/>
              <a:t> </a:t>
            </a:r>
          </a:p>
          <a:p>
            <a:r>
              <a:rPr lang="ru-RU" u="sng" smtClean="0">
                <a:hlinkClick r:id="rId3"/>
              </a:rPr>
              <a:t>http://www.moeobrazovanie.ru</a:t>
            </a:r>
            <a:endParaRPr lang="ru-RU" u="sng" smtClean="0"/>
          </a:p>
          <a:p>
            <a:r>
              <a:rPr lang="ru-RU" u="sng" smtClean="0">
                <a:hlinkClick r:id="rId4"/>
              </a:rPr>
              <a:t>http://www.examen.ru</a:t>
            </a:r>
            <a:endParaRPr lang="ru-RU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Задание 4 Царство Растения</a:t>
            </a:r>
            <a:endParaRPr lang="ru-RU"/>
          </a:p>
        </p:txBody>
      </p:sp>
      <p:pic>
        <p:nvPicPr>
          <p:cNvPr id="14" name="Содержимое 13" descr="https://bio-oge.sdamgia.ru/get_file?id=48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04800" y="1500174"/>
            <a:ext cx="4191000" cy="1928826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7" name="Содержимое 16" descr="https://bio-oge.sdamgia.ru/get_file?id=492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648200" y="1500175"/>
            <a:ext cx="4210080" cy="19288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9" name="TextBox 8"/>
          <p:cNvSpPr txBox="1"/>
          <p:nvPr/>
        </p:nvSpPr>
        <p:spPr>
          <a:xfrm>
            <a:off x="428596" y="4857760"/>
            <a:ext cx="38576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 </a:t>
            </a:r>
          </a:p>
          <a:p>
            <a:r>
              <a:rPr lang="ru-RU" b="1" smtClean="0"/>
              <a:t>Под цифрой 3 Стержневая корневая система — признак двудольных растений.</a:t>
            </a:r>
          </a:p>
          <a:p>
            <a:r>
              <a:rPr lang="ru-RU" smtClean="0"/>
              <a:t> </a:t>
            </a:r>
            <a:endParaRPr lang="ru-RU" b="1" smtClean="0"/>
          </a:p>
          <a:p>
            <a:r>
              <a:rPr lang="ru-RU" smtClean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59172" y="5143512"/>
            <a:ext cx="3370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Под цифрой 1</a:t>
            </a:r>
            <a:r>
              <a:rPr lang="ru-RU" smtClean="0"/>
              <a:t> </a:t>
            </a:r>
          </a:p>
          <a:p>
            <a:r>
              <a:rPr lang="ru-RU" b="1" smtClean="0"/>
              <a:t>Одна семядоля в зародыше — признак однодольных растений</a:t>
            </a:r>
            <a:r>
              <a:rPr lang="ru-RU" smtClean="0"/>
              <a:t>. </a:t>
            </a:r>
            <a:endParaRPr lang="ru-RU" b="1" smtClean="0"/>
          </a:p>
          <a:p>
            <a:endParaRPr lang="ru-RU" b="1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65192" cy="4154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64331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На каком рисунке изображён признак, характерный для класса Двудольные растения? 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786314" y="364331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На каком рисунке изображён признак, характерный для класса Однодольные растения?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142984"/>
            <a:ext cx="3767134" cy="85725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ru-RU" sz="1600" smtClean="0"/>
            </a:br>
            <a:br>
              <a:rPr lang="ru-RU" sz="1600" smtClean="0"/>
            </a:br>
            <a:br>
              <a:rPr lang="ru-RU" sz="1600" smtClean="0"/>
            </a:br>
            <a:br>
              <a:rPr lang="ru-RU" sz="1600" smtClean="0"/>
            </a:br>
            <a:r>
              <a:rPr lang="ru-RU" sz="1600" smtClean="0"/>
              <a:t>Под каким номером изображена схема початка</a:t>
            </a:r>
            <a:br>
              <a:rPr lang="ru-RU" sz="1600" smtClean="0"/>
            </a:br>
            <a:br>
              <a:rPr lang="ru-RU" sz="1600" smtClean="0"/>
            </a:br>
            <a:br>
              <a:rPr lang="ru-RU" sz="1600" smtClean="0"/>
            </a:br>
            <a:br>
              <a:rPr lang="ru-RU" sz="1600" smtClean="0"/>
            </a:br>
            <a:endParaRPr lang="ru-RU" sz="160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929322" y="2500305"/>
            <a:ext cx="1643074" cy="2000265"/>
          </a:xfrm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00760" y="6215082"/>
            <a:ext cx="2676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smtClean="0"/>
              <a:t>Вариант 3-початок</a:t>
            </a:r>
            <a:endParaRPr lang="ru-RU" sz="2400" b="1"/>
          </a:p>
        </p:txBody>
      </p:sp>
      <p:sp>
        <p:nvSpPr>
          <p:cNvPr id="6" name="TextBox 5"/>
          <p:cNvSpPr txBox="1"/>
          <p:nvPr/>
        </p:nvSpPr>
        <p:spPr>
          <a:xfrm>
            <a:off x="285720" y="332656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mtClean="0"/>
              <a:t>           </a:t>
            </a:r>
            <a:r>
              <a:rPr lang="ru-RU" smtClean="0"/>
              <a:t>Рассмотрите рисунки, на которых изображены схемы соцветий. </a:t>
            </a:r>
          </a:p>
          <a:p>
            <a:pPr algn="just">
              <a:lnSpc>
                <a:spcPct val="150000"/>
              </a:lnSpc>
            </a:pPr>
            <a:endParaRPr lang="ru-RU" smtClean="0"/>
          </a:p>
          <a:p>
            <a:pPr algn="just">
              <a:lnSpc>
                <a:spcPct val="150000"/>
              </a:lnSpc>
            </a:pPr>
            <a:r>
              <a:rPr lang="ru-RU" smtClean="0"/>
              <a:t>Под каким номером изображена</a:t>
            </a:r>
          </a:p>
          <a:p>
            <a:pPr algn="just">
              <a:lnSpc>
                <a:spcPct val="150000"/>
              </a:lnSpc>
            </a:pPr>
            <a:r>
              <a:rPr lang="ru-RU" smtClean="0"/>
              <a:t> схема сложного соцветия?</a:t>
            </a:r>
            <a:r>
              <a:rPr lang="ru-RU" b="1" smtClean="0">
                <a:solidFill>
                  <a:schemeClr val="tx2"/>
                </a:solidFill>
              </a:rPr>
              <a:t> 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72074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/>
              <a:t>Под цифрами простые соцветия: </a:t>
            </a:r>
          </a:p>
          <a:p>
            <a:r>
              <a:rPr lang="ru-RU" sz="2400" smtClean="0"/>
              <a:t>1 — кисть, 2 — зонтик, 3 — початок.</a:t>
            </a:r>
          </a:p>
          <a:p>
            <a:r>
              <a:rPr lang="ru-RU" sz="2400" smtClean="0"/>
              <a:t> </a:t>
            </a:r>
            <a:r>
              <a:rPr lang="ru-RU" sz="2400" b="1" smtClean="0"/>
              <a:t>Вариант 4 — сложный зонтик.</a:t>
            </a:r>
          </a:p>
          <a:p>
            <a:endParaRPr lang="ru-RU" sz="2400" b="1"/>
          </a:p>
        </p:txBody>
      </p:sp>
      <p:pic>
        <p:nvPicPr>
          <p:cNvPr id="9" name="Рисунок 8" descr="https://bio-oge.sdamgia.ru/get_file?id=478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071538" y="2214554"/>
            <a:ext cx="6000792" cy="242889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214290"/>
            <a:ext cx="4624390" cy="17859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ru-RU" sz="1600"/>
          </a:p>
        </p:txBody>
      </p:sp>
      <p:pic>
        <p:nvPicPr>
          <p:cNvPr id="12" name="Содержимое 11" descr="https://bio-oge.sdamgia.ru/get_file?id=26109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857884" y="500042"/>
            <a:ext cx="2857520" cy="3857652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6" name="TextBox 5"/>
          <p:cNvSpPr txBox="1"/>
          <p:nvPr/>
        </p:nvSpPr>
        <p:spPr>
          <a:xfrm>
            <a:off x="357158" y="285728"/>
            <a:ext cx="314327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mtClean="0"/>
              <a:t>На рисунке изображён клевер луговой. Под каким номером расположена схема, соответствующая расположению цветков в его соцветии?</a:t>
            </a:r>
          </a:p>
          <a:p>
            <a:pPr algn="just">
              <a:lnSpc>
                <a:spcPct val="150000"/>
              </a:lnSpc>
            </a:pP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5072074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/>
              <a:t>Вариант 3 —</a:t>
            </a:r>
            <a:r>
              <a:rPr lang="ru-RU" sz="2400" smtClean="0"/>
              <a:t>Соцветие клевера — головка.</a:t>
            </a:r>
          </a:p>
          <a:p>
            <a:r>
              <a:rPr lang="ru-RU" sz="2400" b="1" smtClean="0"/>
              <a:t> </a:t>
            </a:r>
          </a:p>
          <a:p>
            <a:endParaRPr lang="ru-RU" sz="2400" b="1"/>
          </a:p>
        </p:txBody>
      </p:sp>
      <p:pic>
        <p:nvPicPr>
          <p:cNvPr id="10" name="Рисунок 9" descr="https://bio-oge.sdamgia.ru/get_file?id=26110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42910" y="2857496"/>
            <a:ext cx="4743451" cy="207170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857232"/>
            <a:ext cx="4624390" cy="838200"/>
          </a:xfrm>
        </p:spPr>
        <p:txBody>
          <a:bodyPr>
            <a:noAutofit/>
          </a:bodyPr>
          <a:lstStyle/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Представитель какого отдела царства Растения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изображён на рисунке?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1) Голосеменные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2) Моховидные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3) Покрытосеменные</a:t>
            </a:r>
            <a:br>
              <a:rPr lang="ru-RU" sz="1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4) Плауновидные</a:t>
            </a:r>
            <a:br>
              <a:rPr lang="ru-RU" sz="1600" smtClean="0">
                <a:latin typeface="+mn-lt"/>
              </a:rPr>
            </a:br>
            <a:endParaRPr lang="ru-RU" sz="1600">
              <a:latin typeface="+mn-lt"/>
            </a:endParaRPr>
          </a:p>
        </p:txBody>
      </p:sp>
      <p:pic>
        <p:nvPicPr>
          <p:cNvPr id="12" name="Содержимое 11" descr="https://bio-oge.sdamgia.ru/get_file?id=2190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214942" y="2285992"/>
            <a:ext cx="3390900" cy="2643206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5286380" y="5072074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1.</a:t>
            </a:r>
            <a:r>
              <a:rPr lang="en-US" b="1" smtClean="0"/>
              <a:t> </a:t>
            </a:r>
            <a:r>
              <a:rPr lang="ru-RU" smtClean="0"/>
              <a:t>На рисунке у растения</a:t>
            </a:r>
          </a:p>
          <a:p>
            <a:r>
              <a:rPr lang="ru-RU" smtClean="0"/>
              <a:t> есть шишка и хвоинки </a:t>
            </a:r>
          </a:p>
          <a:p>
            <a:r>
              <a:rPr lang="ru-RU" smtClean="0"/>
              <a:t>- это Голосеменное растение</a:t>
            </a:r>
          </a:p>
          <a:p>
            <a:endParaRPr lang="ru-RU" b="1"/>
          </a:p>
        </p:txBody>
      </p:sp>
      <p:sp>
        <p:nvSpPr>
          <p:cNvPr id="6" name="TextBox 5"/>
          <p:cNvSpPr txBox="1"/>
          <p:nvPr/>
        </p:nvSpPr>
        <p:spPr>
          <a:xfrm>
            <a:off x="357158" y="285728"/>
            <a:ext cx="314327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Представители какого отдела царства Растения изображены на рисунке?</a:t>
            </a:r>
          </a:p>
          <a:p>
            <a:r>
              <a:rPr lang="ru-RU" smtClean="0"/>
              <a:t>1) Покрытосеменные</a:t>
            </a:r>
          </a:p>
          <a:p>
            <a:r>
              <a:rPr lang="ru-RU" smtClean="0"/>
              <a:t>2) Моховидные</a:t>
            </a:r>
          </a:p>
          <a:p>
            <a:r>
              <a:rPr lang="ru-RU" smtClean="0"/>
              <a:t>3) Голосеменные</a:t>
            </a:r>
          </a:p>
          <a:p>
            <a:r>
              <a:rPr lang="ru-RU" smtClean="0"/>
              <a:t>4) Папоротниковидные</a:t>
            </a:r>
          </a:p>
          <a:p>
            <a:pPr algn="ctr">
              <a:lnSpc>
                <a:spcPct val="150000"/>
              </a:lnSpc>
            </a:pP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919008"/>
            <a:ext cx="43577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2</a:t>
            </a:r>
            <a:r>
              <a:rPr lang="ru-RU" smtClean="0"/>
              <a:t>.</a:t>
            </a:r>
            <a:r>
              <a:rPr lang="en-US" smtClean="0"/>
              <a:t> </a:t>
            </a:r>
            <a:r>
              <a:rPr lang="ru-RU" smtClean="0"/>
              <a:t>На рисунке изображены представители Моховидных. На рисунке виды — гаметофиты и спорофиты (коробочки со спорами).</a:t>
            </a:r>
          </a:p>
          <a:p>
            <a:endParaRPr lang="ru-RU" sz="2400" b="1" smtClean="0"/>
          </a:p>
          <a:p>
            <a:endParaRPr lang="ru-RU" sz="2400" b="1"/>
          </a:p>
        </p:txBody>
      </p:sp>
      <p:pic>
        <p:nvPicPr>
          <p:cNvPr id="10" name="Рисунок 9" descr="https://bio-oge.sdamgia.ru/get_file?id=7466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00034" y="2357430"/>
            <a:ext cx="2857500" cy="241935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857232"/>
            <a:ext cx="4624390" cy="838200"/>
          </a:xfrm>
        </p:spPr>
        <p:txBody>
          <a:bodyPr>
            <a:noAutofit/>
          </a:bodyPr>
          <a:lstStyle/>
          <a:p>
            <a:r>
              <a:rPr lang="ru-RU" sz="1600" smtClean="0"/>
              <a:t>Представитель какого отдела царства Растения</a:t>
            </a:r>
            <a:br>
              <a:rPr lang="ru-RU" sz="1600" smtClean="0"/>
            </a:br>
            <a:r>
              <a:rPr lang="ru-RU" sz="1600" smtClean="0"/>
              <a:t>изображён на рисунке?</a:t>
            </a:r>
            <a:br>
              <a:rPr lang="ru-RU" sz="1600" smtClean="0"/>
            </a:br>
            <a:r>
              <a:rPr lang="ru-RU" sz="1600" smtClean="0"/>
              <a:t>1) Голосеменные</a:t>
            </a:r>
            <a:br>
              <a:rPr lang="ru-RU" sz="1600" smtClean="0"/>
            </a:br>
            <a:r>
              <a:rPr lang="ru-RU" sz="1600" smtClean="0"/>
              <a:t>2) Моховидные</a:t>
            </a:r>
            <a:br>
              <a:rPr lang="ru-RU" sz="1600" smtClean="0"/>
            </a:br>
            <a:r>
              <a:rPr lang="ru-RU" sz="1600" smtClean="0"/>
              <a:t>3) хвощевидные</a:t>
            </a:r>
            <a:br>
              <a:rPr lang="ru-RU" sz="1600" smtClean="0"/>
            </a:br>
            <a:r>
              <a:rPr lang="ru-RU" sz="1600" smtClean="0"/>
              <a:t>4) Плауновидные</a:t>
            </a:r>
            <a:br>
              <a:rPr lang="ru-RU" sz="1600" smtClean="0"/>
            </a:br>
            <a:endParaRPr lang="ru-RU" sz="1600"/>
          </a:p>
        </p:txBody>
      </p:sp>
      <p:pic>
        <p:nvPicPr>
          <p:cNvPr id="13" name="Содержимое 12" descr="C:\Users\Пользователь\Downloads\get_file (10).png"/>
          <p:cNvPicPr>
            <a:picLocks noGrp="1"/>
          </p:cNvPicPr>
          <p:nvPr>
            <p:ph idx="1"/>
          </p:nvPr>
        </p:nvPicPr>
        <p:blipFill>
          <a:blip r:embed="rId2"/>
          <a:srcRect l="50435"/>
          <a:stretch>
            <a:fillRect/>
          </a:stretch>
        </p:blipFill>
        <p:spPr bwMode="auto">
          <a:xfrm>
            <a:off x="4929190" y="2428868"/>
            <a:ext cx="2571768" cy="24288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86380" y="507207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3.</a:t>
            </a:r>
            <a:r>
              <a:rPr lang="en-US" b="1" smtClean="0"/>
              <a:t> </a:t>
            </a:r>
            <a:r>
              <a:rPr lang="ru-RU" smtClean="0"/>
              <a:t>На рисунке изображен хвощ</a:t>
            </a:r>
          </a:p>
          <a:p>
            <a:endParaRPr lang="ru-RU" b="1"/>
          </a:p>
        </p:txBody>
      </p:sp>
      <p:sp>
        <p:nvSpPr>
          <p:cNvPr id="6" name="TextBox 5"/>
          <p:cNvSpPr txBox="1"/>
          <p:nvPr/>
        </p:nvSpPr>
        <p:spPr>
          <a:xfrm>
            <a:off x="357158" y="285728"/>
            <a:ext cx="3143272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Представитель какого отдела царства Растения изображен на рисунке?</a:t>
            </a:r>
          </a:p>
          <a:p>
            <a:r>
              <a:rPr lang="ru-RU" smtClean="0"/>
              <a:t>1) Покрытосеменные</a:t>
            </a:r>
          </a:p>
          <a:p>
            <a:r>
              <a:rPr lang="ru-RU" smtClean="0"/>
              <a:t>2) Моховидные</a:t>
            </a:r>
          </a:p>
          <a:p>
            <a:r>
              <a:rPr lang="ru-RU" smtClean="0"/>
              <a:t>3) Плауновидные</a:t>
            </a:r>
          </a:p>
          <a:p>
            <a:r>
              <a:rPr lang="ru-RU" smtClean="0"/>
              <a:t>4) Папоротниковидные</a:t>
            </a:r>
          </a:p>
          <a:p>
            <a:pPr algn="ctr">
              <a:lnSpc>
                <a:spcPct val="150000"/>
              </a:lnSpc>
            </a:pP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919008"/>
            <a:ext cx="4357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smtClean="0"/>
          </a:p>
          <a:p>
            <a:r>
              <a:rPr lang="ru-RU" b="1" smtClean="0"/>
              <a:t>3.</a:t>
            </a:r>
            <a:r>
              <a:rPr lang="en-US" b="1" smtClean="0"/>
              <a:t> </a:t>
            </a:r>
            <a:r>
              <a:rPr lang="ru-RU" smtClean="0"/>
              <a:t>На рисунке изображен Плаун.</a:t>
            </a:r>
          </a:p>
          <a:p>
            <a:endParaRPr lang="ru-RU" sz="2400" b="1" smtClean="0"/>
          </a:p>
          <a:p>
            <a:endParaRPr lang="ru-RU" sz="2400" b="1"/>
          </a:p>
        </p:txBody>
      </p:sp>
      <p:pic>
        <p:nvPicPr>
          <p:cNvPr id="9" name="Рисунок 8" descr="https://bio-oge.sdamgia.ru/get_file?id=22049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785786" y="2428868"/>
            <a:ext cx="2714644" cy="250033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mtClean="0"/>
              <a:t>    </a:t>
            </a:r>
            <a:br>
              <a:rPr lang="ru-RU" smtClean="0"/>
            </a:br>
            <a:r>
              <a:rPr lang="ru-RU" smtClean="0"/>
              <a:t>Задание 4  Царство  Растения</a:t>
            </a:r>
            <a:endParaRPr lang="ru-RU"/>
          </a:p>
        </p:txBody>
      </p:sp>
      <p:pic>
        <p:nvPicPr>
          <p:cNvPr id="17" name="Содержимое 16" descr="https://bio-oge.sdamgia.ru/get_file?id=456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428736"/>
            <a:ext cx="4143404" cy="2714638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4" name="Содержимое 13" descr="https://bio-oge.sdamgia.ru/get_file?id=454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929190" y="1500174"/>
            <a:ext cx="3771960" cy="255754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8" name="TextBox 7"/>
          <p:cNvSpPr txBox="1"/>
          <p:nvPr/>
        </p:nvSpPr>
        <p:spPr>
          <a:xfrm>
            <a:off x="285720" y="450057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Укажите рисунок, на котором изображён плод ягода</a:t>
            </a:r>
            <a:r>
              <a:rPr lang="ru-RU" smtClean="0"/>
              <a:t>.</a:t>
            </a:r>
            <a:endParaRPr lang="ru-RU" b="1" smtClean="0"/>
          </a:p>
        </p:txBody>
      </p:sp>
      <p:sp>
        <p:nvSpPr>
          <p:cNvPr id="9" name="TextBox 8"/>
          <p:cNvSpPr txBox="1"/>
          <p:nvPr/>
        </p:nvSpPr>
        <p:spPr>
          <a:xfrm>
            <a:off x="714348" y="528638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 </a:t>
            </a:r>
          </a:p>
          <a:p>
            <a:r>
              <a:rPr lang="ru-RU" b="1" smtClean="0"/>
              <a:t>4.</a:t>
            </a:r>
            <a:r>
              <a:rPr lang="ru-RU" smtClean="0"/>
              <a:t>Под цифрами 1 — костянка, </a:t>
            </a:r>
          </a:p>
          <a:p>
            <a:r>
              <a:rPr lang="ru-RU" smtClean="0"/>
              <a:t>2 — многокостянка, 3 — яблоко, 4 — ягода.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4910" y="5072074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smtClean="0"/>
              <a:t>1.</a:t>
            </a:r>
            <a:r>
              <a:rPr lang="ru-RU" smtClean="0"/>
              <a:t>Под цифрами 1 — коробочка мака</a:t>
            </a:r>
          </a:p>
          <a:p>
            <a:pPr marL="342900" indent="-342900"/>
            <a:r>
              <a:rPr lang="ru-RU" smtClean="0"/>
              <a:t> (сухой многосемянной),</a:t>
            </a:r>
          </a:p>
          <a:p>
            <a:pPr marL="342900" indent="-342900"/>
            <a:r>
              <a:rPr lang="ru-RU" smtClean="0"/>
              <a:t> 2 — ягода, 3 — ягода —</a:t>
            </a:r>
          </a:p>
          <a:p>
            <a:pPr marL="342900" indent="-342900"/>
            <a:r>
              <a:rPr lang="ru-RU" smtClean="0"/>
              <a:t>(сочные многосемянные), </a:t>
            </a:r>
          </a:p>
          <a:p>
            <a:pPr marL="342900" indent="-342900"/>
            <a:r>
              <a:rPr lang="ru-RU" smtClean="0"/>
              <a:t>4 — зерновка (сухой односемянной</a:t>
            </a:r>
          </a:p>
          <a:p>
            <a:pPr marL="342900" indent="-342900"/>
            <a:endParaRPr lang="ru-RU" b="1"/>
          </a:p>
        </p:txBody>
      </p:sp>
      <p:pic>
        <p:nvPicPr>
          <p:cNvPr id="13" name="Содержимое 11" descr="https://bio-oge.sdamgia.ru/get_file?id=456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85720" y="1571612"/>
            <a:ext cx="4191000" cy="257176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5" name="TextBox 14"/>
          <p:cNvSpPr txBox="1"/>
          <p:nvPr/>
        </p:nvSpPr>
        <p:spPr>
          <a:xfrm>
            <a:off x="5072067" y="414338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Укажите рисунок, на котором</a:t>
            </a:r>
          </a:p>
          <a:p>
            <a:r>
              <a:rPr lang="ru-RU" b="1" smtClean="0"/>
              <a:t>изображён сухой многосемянной плод</a:t>
            </a:r>
            <a:endParaRPr lang="ru-RU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Задание 4 Царство  растения</a:t>
            </a:r>
            <a:endParaRPr lang="ru-RU"/>
          </a:p>
        </p:txBody>
      </p:sp>
      <p:pic>
        <p:nvPicPr>
          <p:cNvPr id="13" name="Содержимое 12" descr="https://bio-oge.sdamgia.ru/get_file?id=45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1285860"/>
            <a:ext cx="4214842" cy="4236259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TextBox 3"/>
          <p:cNvSpPr txBox="1"/>
          <p:nvPr/>
        </p:nvSpPr>
        <p:spPr>
          <a:xfrm>
            <a:off x="285720" y="1428736"/>
            <a:ext cx="20717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mtClean="0"/>
              <a:t>Укажите рисунок, на котором изображён плод ягода. </a:t>
            </a:r>
          </a:p>
          <a:p>
            <a:pPr algn="ctr"/>
            <a:r>
              <a:rPr lang="ru-RU" sz="2000" smtClean="0"/>
              <a:t>1) 1</a:t>
            </a:r>
          </a:p>
          <a:p>
            <a:pPr algn="ctr"/>
            <a:r>
              <a:rPr lang="ru-RU" sz="2000" smtClean="0"/>
              <a:t>2) 2</a:t>
            </a:r>
          </a:p>
          <a:p>
            <a:pPr algn="ctr"/>
            <a:r>
              <a:rPr lang="ru-RU" sz="2000" smtClean="0"/>
              <a:t>3) 3</a:t>
            </a:r>
          </a:p>
          <a:p>
            <a:pPr algn="ctr"/>
            <a:r>
              <a:rPr lang="ru-RU" sz="2000" smtClean="0"/>
              <a:t>4) 4</a:t>
            </a:r>
          </a:p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215074" y="1500174"/>
            <a:ext cx="23574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mtClean="0"/>
              <a:t>Укажите рисунок, на котором изображён плод </a:t>
            </a:r>
          </a:p>
          <a:p>
            <a:pPr algn="ctr"/>
            <a:r>
              <a:rPr lang="ru-RU" sz="2000" err="1" smtClean="0"/>
              <a:t>многокостянка. </a:t>
            </a:r>
          </a:p>
          <a:p>
            <a:pPr algn="ctr"/>
            <a:r>
              <a:rPr lang="ru-RU" sz="2000" smtClean="0"/>
              <a:t> </a:t>
            </a:r>
          </a:p>
          <a:p>
            <a:pPr algn="ctr"/>
            <a:r>
              <a:rPr lang="ru-RU" sz="2000" smtClean="0"/>
              <a:t>1) 1</a:t>
            </a:r>
          </a:p>
          <a:p>
            <a:pPr algn="ctr"/>
            <a:r>
              <a:rPr lang="ru-RU" sz="2000" smtClean="0"/>
              <a:t>2) 2</a:t>
            </a:r>
          </a:p>
          <a:p>
            <a:pPr algn="ctr"/>
            <a:r>
              <a:rPr lang="ru-RU" sz="2000" smtClean="0"/>
              <a:t>3) 3</a:t>
            </a:r>
          </a:p>
          <a:p>
            <a:pPr algn="ctr"/>
            <a:r>
              <a:rPr lang="ru-RU" sz="2000" smtClean="0"/>
              <a:t>4) 4</a:t>
            </a:r>
          </a:p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85852" y="578645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smtClean="0"/>
              <a:t>4</a:t>
            </a:r>
            <a:endParaRPr lang="ru-RU" sz="2400" b="1"/>
          </a:p>
        </p:txBody>
      </p:sp>
      <p:sp>
        <p:nvSpPr>
          <p:cNvPr id="8" name="TextBox 7"/>
          <p:cNvSpPr txBox="1"/>
          <p:nvPr/>
        </p:nvSpPr>
        <p:spPr>
          <a:xfrm>
            <a:off x="7000892" y="557214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/>
              <a:t>2</a:t>
            </a: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Тре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рек">
      <a:majorFont>
        <a:latin typeface="Franklin Gothic Medium"/>
        <a:ea typeface="Arial"/>
        <a:cs typeface="Arial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Arial"/>
        <a:cs typeface="Arial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Trek</Template>
  <Company/>
  <PresentationFormat>On-screen Show (4:3)</PresentationFormat>
  <Paragraphs>212</Paragraphs>
  <Slides>26</Slides>
  <Notes>0</Notes>
  <TotalTime>951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27">
      <vt:lpstr>Трек</vt:lpstr>
      <vt:lpstr>Примеры заданий 4, 5  для подготовки к Огэ по биологииЦарство Растения. Царство Животные</vt:lpstr>
      <vt:lpstr>        Задание 4 Царство Растения</vt:lpstr>
      <vt:lpstr>   Задание 4 Царство Растения</vt:lpstr>
      <vt:lpstr>Под каким номером изображена схема початка</vt:lpstr>
      <vt:lpstr>Slide 5</vt:lpstr>
      <vt:lpstr>Представитель какого отдела царства Растенияизображён на рисунке?1) Голосеменные2) Моховидные3) Покрытосеменные4) Плауновидные</vt:lpstr>
      <vt:lpstr>Представитель какого отдела царства Растенияизображён на рисунке?1) Голосеменные2) Моховидные3) хвощевидные4) Плауновидные</vt:lpstr>
      <vt:lpstr>    Задание 4  Царство  Растения</vt:lpstr>
      <vt:lpstr>Задание 4 Царство  растения</vt:lpstr>
      <vt:lpstr>                     Царство Растения</vt:lpstr>
      <vt:lpstr>                     Царство растения</vt:lpstr>
      <vt:lpstr>                     Царство растения</vt:lpstr>
      <vt:lpstr>Какой из изображённых органов является видоизменённым побегом?</vt:lpstr>
      <vt:lpstr>Царство Растения</vt:lpstr>
      <vt:lpstr>Царство Растения</vt:lpstr>
      <vt:lpstr>Царство Растения</vt:lpstr>
      <vt:lpstr>Царство Растения</vt:lpstr>
      <vt:lpstr>Царство Растения</vt:lpstr>
      <vt:lpstr>           часть1                Задание 5 Царство Животные </vt:lpstr>
      <vt:lpstr>           часть1                Задание 5 Царство Животные </vt:lpstr>
      <vt:lpstr>                         Задание 5 Царство Животные </vt:lpstr>
      <vt:lpstr>                         Задание 5 Царство Животные </vt:lpstr>
      <vt:lpstr>Царство  животные</vt:lpstr>
      <vt:lpstr>Царство  животные</vt:lpstr>
      <vt:lpstr>Царство  животные</vt:lpstr>
      <vt:lpstr>Интернет – ресурсы для самоподготовки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Примеры заданий для подготовки к ГИА по биологии   Царство Грибы. Царство Растения. Царство Животные Вирусы</dc:title>
  <dc:creator>Пользователь</dc:creator>
  <cp:lastModifiedBy>User</cp:lastModifiedBy>
  <cp:revision>105</cp:revision>
  <dcterms:created xsi:type="dcterms:W3CDTF">2020-01-20T17:00:30Z</dcterms:created>
  <dcterms:modified xsi:type="dcterms:W3CDTF">2021-12-22T16:00:34Z</dcterms:modified>
</cp:coreProperties>
</file>