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8" r:id="rId33"/>
    <p:sldId id="287" r:id="rId3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74384F-452D-9DB1-9F2D-BF3522336D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210BBDF-70B1-AA2E-0AB3-E287B4DF41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4D12509-0954-5133-69DE-75E94412D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6EB56-6B21-454F-8B94-AEDE6B449126}" type="datetimeFigureOut">
              <a:rPr lang="ru-RU" smtClean="0"/>
              <a:t>26.04.2024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2A2F417-7D8E-E84B-EF1A-1BD42B814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F116AEA-779A-3B09-7B38-24C4D9A1F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D9EC6-E56D-4568-A2A8-53B29731F8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7694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BDC2AD-141B-DCD7-BDC6-EDE256448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6941A14-F2E1-6F2F-163A-19191104AB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819788C-B703-01AB-5802-5E5661BBD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6EB56-6B21-454F-8B94-AEDE6B449126}" type="datetimeFigureOut">
              <a:rPr lang="ru-RU" smtClean="0"/>
              <a:t>26.04.2024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74038FC-55C2-08EC-7757-0C8142B8E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E30B483-D3BC-A05B-2879-F9E342AFC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D9EC6-E56D-4568-A2A8-53B29731F8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5645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06C3437-B689-4ED8-2620-0EE128BB00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F9A4F97-1D88-1FE6-7A2D-F53DA5F92D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4F80BBE-BF99-5A4D-6A12-05230D5C0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6EB56-6B21-454F-8B94-AEDE6B449126}" type="datetimeFigureOut">
              <a:rPr lang="ru-RU" smtClean="0"/>
              <a:t>26.04.2024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E64C3DB-38AE-1899-8ADE-6F8EB7108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1CAC218-D1DF-EEEF-F331-45F869A6F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D9EC6-E56D-4568-A2A8-53B29731F8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0164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23E80F-351F-0720-9EB5-229F826D1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2734487-D7D8-238E-FD97-BF3DCE97FF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B45ED67-2DB6-567B-6FD1-E7D2EE05C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6EB56-6B21-454F-8B94-AEDE6B449126}" type="datetimeFigureOut">
              <a:rPr lang="ru-RU" smtClean="0"/>
              <a:t>26.04.2024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9B7BC14-92BB-CFC4-1EDC-64C8EDA8A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0180082-5B17-5E41-EB15-EE3561EC2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D9EC6-E56D-4568-A2A8-53B29731F8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9257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CB548B-C722-AA61-AEE4-6E8C14DA8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2E390E8-3F82-8AB0-7798-8034D94C53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716E758-4B43-E62C-45D2-AFFBAB061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6EB56-6B21-454F-8B94-AEDE6B449126}" type="datetimeFigureOut">
              <a:rPr lang="ru-RU" smtClean="0"/>
              <a:t>26.04.2024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7EB2AC3-3012-68DD-4C68-5A78A7338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193B05B-372F-5507-2BDC-FE1CBEAC1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D9EC6-E56D-4568-A2A8-53B29731F8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2314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BAB862-B4C0-16D7-2109-90DFEACB1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7BB2ADE-E2F7-74AF-FEF3-C6478D5D40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1CD8207-C977-5BEA-05A2-94B824FBC9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5E631D2-CF82-9670-693E-05C79DACE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6EB56-6B21-454F-8B94-AEDE6B449126}" type="datetimeFigureOut">
              <a:rPr lang="ru-RU" smtClean="0"/>
              <a:t>26.04.2024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0B0C5AE-73EF-3E53-6335-8DD41639C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0ACB2EB-5DD8-DD92-B2E0-089EED63B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D9EC6-E56D-4568-A2A8-53B29731F8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8131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B0BB2C-C51C-9BFD-C604-3D4372F16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9BE473A-012D-9E1A-6E26-6EB7CD3F3E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F806DA3-6E50-BEFB-CF28-D65581DBE2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35EF2C1-BEE7-1BC9-A65E-60EF4C0708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C37954E-F3CE-112B-DB81-E6F57A5BDD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0D2313F-BF5B-59C9-B96C-84129043F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6EB56-6B21-454F-8B94-AEDE6B449126}" type="datetimeFigureOut">
              <a:rPr lang="ru-RU" smtClean="0"/>
              <a:t>26.04.2024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6571ABC-0B23-0FE7-901A-0153A5AA2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7E7F915-0253-6FDB-ACA1-0DCE75E85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D9EC6-E56D-4568-A2A8-53B29731F8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9717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B00885-97D6-6228-D6B5-20A121DBC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8EDBAD9-535F-33E0-B549-883D4D456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6EB56-6B21-454F-8B94-AEDE6B449126}" type="datetimeFigureOut">
              <a:rPr lang="ru-RU" smtClean="0"/>
              <a:t>26.04.2024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9D39D80-D958-7E68-3B44-3FD4AFDA1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C0D14EB-9ED5-7B61-430F-6A5E6CCF1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D9EC6-E56D-4568-A2A8-53B29731F8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9497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EA27C17-A7C8-FFCD-796F-94AA39DAD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6EB56-6B21-454F-8B94-AEDE6B449126}" type="datetimeFigureOut">
              <a:rPr lang="ru-RU" smtClean="0"/>
              <a:t>26.04.2024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2A63C6B-5CF2-A32F-E195-C3E5C9B1D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0C34F50-9654-93CE-8D61-A8E9CBBDC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D9EC6-E56D-4568-A2A8-53B29731F8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3379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39AF60-6CBC-2562-573B-DCE5F167E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2071DBB-6B65-6074-2B1B-0B4EB1548B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3AD44B2-EF09-7011-BDC1-EE4575BCF5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13D5C4A-23B3-7EA4-AF18-D5AB8B4C4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6EB56-6B21-454F-8B94-AEDE6B449126}" type="datetimeFigureOut">
              <a:rPr lang="ru-RU" smtClean="0"/>
              <a:t>26.04.2024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C5874C5-C151-D8C8-DA9B-474CC35EA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CF149A6-90BF-C447-CB69-E220084D1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D9EC6-E56D-4568-A2A8-53B29731F8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8690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F7CBCF-84E5-F459-24C5-BBA1EE82BA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2362DC8-0FFC-A1D4-1E7D-6B22BC3138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CD86829-ECA6-D327-F2CD-A4F90A9B24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702386E-F0CA-81ED-15D0-22788997E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6EB56-6B21-454F-8B94-AEDE6B449126}" type="datetimeFigureOut">
              <a:rPr lang="ru-RU" smtClean="0"/>
              <a:t>26.04.2024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F0B2168-EE61-2173-BC71-41D91F391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06394F2-AA42-B2C9-94F8-2C23BDAF4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D9EC6-E56D-4568-A2A8-53B29731F8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688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4C6F7F-4145-5D02-8014-5E93593AA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52DC7AD-DDB7-7FC9-EDE5-7EBE57D910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6ABB3C8-943A-8CF4-A825-85D1FCD102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6EB56-6B21-454F-8B94-AEDE6B449126}" type="datetimeFigureOut">
              <a:rPr lang="ru-RU" smtClean="0"/>
              <a:t>26.04.2024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DE3ADB0-3F41-7A3A-1616-8D66F236BB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7CA48DC-A650-DD1A-745E-B8CB82698C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0D9EC6-E56D-4568-A2A8-53B29731F8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6183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16D96D-8620-506C-3B42-8CC2BC3062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Задание 13 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FA81949-3051-D142-2386-BF5651F4880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Географические объекты и явления. Задания для подготовки</a:t>
            </a:r>
          </a:p>
        </p:txBody>
      </p:sp>
    </p:spTree>
    <p:extLst>
      <p:ext uri="{BB962C8B-B14F-4D97-AF65-F5344CB8AC3E}">
        <p14:creationId xmlns:p14="http://schemas.microsoft.com/office/powerpoint/2010/main" val="21983277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476D57-2BD0-A12E-9455-7D0D42CAF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Задание 13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C1FA1CA-614B-07B7-9DBD-34CF1B4517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Температура воздуха равна +15 °C, содержание водяного пара в нем 9,0 г/м3. Какова относительная влажность воздуха, если максимально возможное содержание водяного пара при такой температуре составляет 12,8 г/м3? Полученный результат округлите до целого числа.</a:t>
            </a:r>
          </a:p>
        </p:txBody>
      </p:sp>
    </p:spTree>
    <p:extLst>
      <p:ext uri="{BB962C8B-B14F-4D97-AF65-F5344CB8AC3E}">
        <p14:creationId xmlns:p14="http://schemas.microsoft.com/office/powerpoint/2010/main" val="17666733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476D57-2BD0-A12E-9455-7D0D42CAF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Задание 13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C1FA1CA-614B-07B7-9DBD-34CF1B4517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Температура воздуха равна +15 °C, содержание водяного пара в нем 9,0 г/м3. Какова относительная влажность воздуха, если максимально возможное содержание водяного пара при такой температуре составляет 12,8 г/м3? Полученный результат округлите до целого числа.</a:t>
            </a:r>
          </a:p>
          <a:p>
            <a:r>
              <a:rPr lang="ru-RU" dirty="0"/>
              <a:t>Пояснение.</a:t>
            </a:r>
          </a:p>
          <a:p>
            <a:r>
              <a:rPr lang="ru-RU" dirty="0"/>
              <a:t>Данное задание мы решаем при помощи элементарных математических действий. </a:t>
            </a:r>
          </a:p>
          <a:p>
            <a:r>
              <a:rPr lang="ru-RU" dirty="0"/>
              <a:t>Максимально возможное содержание водяного пара при такой температуре составляет </a:t>
            </a:r>
          </a:p>
          <a:p>
            <a:r>
              <a:rPr lang="ru-RU" dirty="0"/>
              <a:t>12,8 г/м3  — принимаем за 100%. </a:t>
            </a:r>
          </a:p>
          <a:p>
            <a:r>
              <a:rPr lang="ru-RU" dirty="0"/>
              <a:t>Следовательно, у нас в задании 9,0 г/м3 принимаем за икс.</a:t>
            </a:r>
          </a:p>
          <a:p>
            <a:r>
              <a:rPr lang="ru-RU" dirty="0"/>
              <a:t>Составим пропорцию.12,8  — 100%9,0  — Х %Х  =  900 : 12,8  =  70. </a:t>
            </a:r>
          </a:p>
          <a:p>
            <a:r>
              <a:rPr lang="ru-RU" dirty="0"/>
              <a:t>Ответ: 70.</a:t>
            </a:r>
          </a:p>
        </p:txBody>
      </p:sp>
    </p:spTree>
    <p:extLst>
      <p:ext uri="{BB962C8B-B14F-4D97-AF65-F5344CB8AC3E}">
        <p14:creationId xmlns:p14="http://schemas.microsoft.com/office/powerpoint/2010/main" val="9126646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E43AC1-A043-3686-86DC-BA2493F49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Задание 13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9104CE9-7F2C-BFAE-FBE9-28A873AEE9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/>
              <a:t>Определите, какая температура воздуха будет на вершине горы, обозначенной на рисунке буквой А, если у подножия горы ее значение составляет 12 °C, и известно, что температура воздуха понижается на 0,6 °C на каждые 100 метров. Ответ запишите в виде числа.</a:t>
            </a: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B50CB91-685C-457D-CDB5-5507F95669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4393" y="4039737"/>
            <a:ext cx="5157607" cy="2818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63245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E43AC1-A043-3686-86DC-BA2493F49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Задание 13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9104CE9-7F2C-BFAE-FBE9-28A873AEE9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/>
              <a:t>Определите, какая температура воздуха будет на вершине горы, обозначенной на рисунке буквой А, если у подножия горы ее значение составляет 12 °C, и известно, что температура воздуха понижается на 0,6 °C на каждые 100 метров. Ответ запишите в виде числа.</a:t>
            </a: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B50CB91-685C-457D-CDB5-5507F95669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4393" y="4039737"/>
            <a:ext cx="5157607" cy="281826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AC0AE1C-CE5F-BC8E-6FE9-10703E88C10C}"/>
              </a:ext>
            </a:extLst>
          </p:cNvPr>
          <p:cNvSpPr txBox="1"/>
          <p:nvPr/>
        </p:nvSpPr>
        <p:spPr>
          <a:xfrm rot="10800000" flipV="1">
            <a:off x="-1" y="4135135"/>
            <a:ext cx="7034392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dirty="0"/>
              <a:t>Пояснение.</a:t>
            </a:r>
          </a:p>
          <a:p>
            <a:r>
              <a:rPr lang="ru-RU" dirty="0"/>
              <a:t>На вершине горы температура будет составлять 9 градусов. На каждый километр подъема вверх температура воздуха понижается на 6 градусов.</a:t>
            </a:r>
          </a:p>
          <a:p>
            <a:r>
              <a:rPr lang="ru-RU" dirty="0"/>
              <a:t> Следовательно, если высота горы 500 метров, температура на вершине будет на 3 градуса ниже, чем у подножья. Выполняем элементарные математические действия: </a:t>
            </a:r>
          </a:p>
          <a:p>
            <a:r>
              <a:rPr lang="ru-RU" dirty="0"/>
              <a:t>12 − 3  =  9 градусов тепла. Ответ: 9.</a:t>
            </a:r>
          </a:p>
        </p:txBody>
      </p:sp>
    </p:spTree>
    <p:extLst>
      <p:ext uri="{BB962C8B-B14F-4D97-AF65-F5344CB8AC3E}">
        <p14:creationId xmlns:p14="http://schemas.microsoft.com/office/powerpoint/2010/main" val="41677534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F6D3107-0EEC-50E6-5C10-D63687DCA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Задание 13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18B068D-B000-E9A2-738E-9A081AD89D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/>
              <a:t>Определите, какое атмосферное давление будет на вершине горы, обозначенной на рисунке буквой А, если у подножия горы его значение составляет 760 мм рт. ст. и известно, что атмосферное давление понижается на 10 мм на каждые 100 м. Ответ запишите в виде числа.</a:t>
            </a: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4708990-A301-B86A-D2CB-85A674A46B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9454" y="3603008"/>
            <a:ext cx="5742546" cy="325499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E4E24FE-2CD7-E80B-7079-63D2FE15C570}"/>
              </a:ext>
            </a:extLst>
          </p:cNvPr>
          <p:cNvSpPr txBox="1"/>
          <p:nvPr/>
        </p:nvSpPr>
        <p:spPr>
          <a:xfrm rot="10800000" flipV="1">
            <a:off x="955342" y="3979603"/>
            <a:ext cx="4655911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000" b="1" dirty="0"/>
              <a:t>Пояснение.</a:t>
            </a:r>
          </a:p>
          <a:p>
            <a:pPr algn="just"/>
            <a:r>
              <a:rPr lang="ru-RU" sz="2000" b="1" dirty="0"/>
              <a:t>Высота горы 400 м. </a:t>
            </a:r>
          </a:p>
          <a:p>
            <a:pPr algn="just"/>
            <a:r>
              <a:rPr lang="ru-RU" sz="2000" b="1" dirty="0"/>
              <a:t>Следовательно:</a:t>
            </a:r>
          </a:p>
          <a:p>
            <a:pPr algn="just"/>
            <a:r>
              <a:rPr lang="ru-RU" sz="2000" b="1" dirty="0"/>
              <a:t>1.  400 : 10 = 40 мм </a:t>
            </a:r>
            <a:r>
              <a:rPr lang="ru-RU" sz="2000" b="1" dirty="0" err="1"/>
              <a:t>рт</a:t>
            </a:r>
            <a:r>
              <a:rPr lang="ru-RU" sz="2000" b="1" dirty="0"/>
              <a:t> ст.  — давление снизится на 40 мм.</a:t>
            </a:r>
          </a:p>
          <a:p>
            <a:pPr algn="just"/>
            <a:r>
              <a:rPr lang="ru-RU" sz="2000" b="1" dirty="0"/>
              <a:t>2.  760 − 40 = 720 мм. </a:t>
            </a:r>
          </a:p>
          <a:p>
            <a:pPr algn="just"/>
            <a:r>
              <a:rPr lang="ru-RU" sz="2000" b="1" dirty="0"/>
              <a:t>Ответ: 720.</a:t>
            </a:r>
          </a:p>
        </p:txBody>
      </p:sp>
    </p:spTree>
    <p:extLst>
      <p:ext uri="{BB962C8B-B14F-4D97-AF65-F5344CB8AC3E}">
        <p14:creationId xmlns:p14="http://schemas.microsoft.com/office/powerpoint/2010/main" val="33897269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97D60D-6564-66EF-5EF8-F9E91D87D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Задание 13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E66567C-3320-F393-3FFF-DDF4FCD9EA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В начале 2012 года в Воронежской области насчитывалось 32 городских населенных пункта, из них 15 городов и 17 поселков городского типа. Какова доля городов в общем числе городских населенных пунктов Воронежской области (в %)? Полученный результат округлите до целого числа.</a:t>
            </a:r>
          </a:p>
        </p:txBody>
      </p:sp>
    </p:spTree>
    <p:extLst>
      <p:ext uri="{BB962C8B-B14F-4D97-AF65-F5344CB8AC3E}">
        <p14:creationId xmlns:p14="http://schemas.microsoft.com/office/powerpoint/2010/main" val="24292528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97D60D-6564-66EF-5EF8-F9E91D87D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Задание 13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E66567C-3320-F393-3FFF-DDF4FCD9EA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В начале 2012 года в Воронежской области насчитывалось 32 городских населенных пункта, из них 15 городов и 17 поселков городского типа. Какова доля городов в общем числе городских населенных пунктов Воронежской области (в %)? Полученный результат округлите до целого числа.</a:t>
            </a:r>
          </a:p>
          <a:p>
            <a:pPr marL="0" indent="0">
              <a:buNone/>
            </a:pPr>
            <a:r>
              <a:rPr lang="ru-RU" dirty="0"/>
              <a:t>Пояснение.</a:t>
            </a:r>
          </a:p>
          <a:p>
            <a:pPr marL="0" indent="0">
              <a:buNone/>
            </a:pPr>
            <a:r>
              <a:rPr lang="ru-RU" dirty="0"/>
              <a:t>Составляем пропорцию:</a:t>
            </a:r>
          </a:p>
          <a:p>
            <a:pPr marL="0" indent="0">
              <a:buNone/>
            </a:pPr>
            <a:r>
              <a:rPr lang="ru-RU" dirty="0"/>
              <a:t>32  — 100%15  — Х.</a:t>
            </a:r>
          </a:p>
          <a:p>
            <a:pPr marL="0" indent="0">
              <a:buNone/>
            </a:pPr>
            <a:r>
              <a:rPr lang="ru-RU" dirty="0"/>
              <a:t>Имеем (15 · 100) : 32  =  47%. </a:t>
            </a:r>
          </a:p>
          <a:p>
            <a:pPr marL="0" indent="0">
              <a:buNone/>
            </a:pPr>
            <a:r>
              <a:rPr lang="ru-RU" dirty="0"/>
              <a:t>Ответ: 47.</a:t>
            </a:r>
          </a:p>
        </p:txBody>
      </p:sp>
    </p:spTree>
    <p:extLst>
      <p:ext uri="{BB962C8B-B14F-4D97-AF65-F5344CB8AC3E}">
        <p14:creationId xmlns:p14="http://schemas.microsoft.com/office/powerpoint/2010/main" val="14576023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E61472-F711-0A38-A402-6F3E0DFC4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Задание 13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C2F6EA6-0228-B8D6-0D66-60B66F04F2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2388" y="1542197"/>
            <a:ext cx="10671412" cy="4634766"/>
          </a:xfrm>
        </p:spPr>
        <p:txBody>
          <a:bodyPr/>
          <a:lstStyle/>
          <a:p>
            <a:r>
              <a:rPr lang="ru-RU" dirty="0"/>
              <a:t>Определите долю городского населения (в %) в общей численности населения Волгоградской области, если известно, что общая численность ее населения на 1 января 2013 года составляла 2 583 342 человека, в том числе горожан  — 1 970 738 человек. Полученный результат округлите до целого числа.</a:t>
            </a:r>
          </a:p>
        </p:txBody>
      </p:sp>
    </p:spTree>
    <p:extLst>
      <p:ext uri="{BB962C8B-B14F-4D97-AF65-F5344CB8AC3E}">
        <p14:creationId xmlns:p14="http://schemas.microsoft.com/office/powerpoint/2010/main" val="35937604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E61472-F711-0A38-A402-6F3E0DFC4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Задание 13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C2F6EA6-0228-B8D6-0D66-60B66F04F2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035352" cy="4351338"/>
          </a:xfrm>
        </p:spPr>
        <p:txBody>
          <a:bodyPr/>
          <a:lstStyle/>
          <a:p>
            <a:r>
              <a:rPr lang="ru-RU" dirty="0"/>
              <a:t>Определите долю городского населения (в %) в общей численности населения Волгоградской области, если известно, что общая численность ее населения на 1 января 2013 года составляла 2 583 342 человека, в том числе горожан  — 1 970 738 человек. Полученный результат округлите до целого </a:t>
            </a:r>
            <a:r>
              <a:rPr lang="ru-RU" dirty="0" err="1"/>
              <a:t>числа.Пояснение.Составляем</a:t>
            </a:r>
            <a:r>
              <a:rPr lang="ru-RU" dirty="0"/>
              <a:t> пропорцию:2 583 342  — 100%1 970 738  — </a:t>
            </a:r>
            <a:r>
              <a:rPr lang="ru-RU" dirty="0" err="1"/>
              <a:t>Х.Имеем</a:t>
            </a:r>
            <a:r>
              <a:rPr lang="ru-RU" dirty="0"/>
              <a:t> (1970738 · 100) : 2583342  =  76%. Ответ: 76.</a:t>
            </a:r>
          </a:p>
        </p:txBody>
      </p:sp>
    </p:spTree>
    <p:extLst>
      <p:ext uri="{BB962C8B-B14F-4D97-AF65-F5344CB8AC3E}">
        <p14:creationId xmlns:p14="http://schemas.microsoft.com/office/powerpoint/2010/main" val="26467498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34E192-A0C8-0669-DDF1-47B9316F6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Задание 13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2BA6562-5251-2B38-3DB6-154E9A86B9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При подъеме в тропосфере температура воздуха понижается в среднем на 0,6 ºС через каждые 100 м. Определите температуру на вершине горы А с абсолютной высотой 6000 м, если у ее подножия, расположенного на уровне моря, температура составляет 30 ºС. Ответ запишите в виде числа.</a:t>
            </a:r>
          </a:p>
        </p:txBody>
      </p:sp>
    </p:spTree>
    <p:extLst>
      <p:ext uri="{BB962C8B-B14F-4D97-AF65-F5344CB8AC3E}">
        <p14:creationId xmlns:p14="http://schemas.microsoft.com/office/powerpoint/2010/main" val="1295695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328C92-E5FC-04CE-5D68-E38231C1F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Задание 13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F304EE7-12C2-DE9B-C9C8-6254D72F49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Определите, какое атмосферное давление будет наблюдаться на вершине горы высотой 700 метров, если у ее подножия его значение составляет 760 миллиметров и известно, что давление изменяется на 10 миллиметров на каждые 100 метров. Ответ запишите в виде числа.</a:t>
            </a:r>
          </a:p>
        </p:txBody>
      </p:sp>
    </p:spTree>
    <p:extLst>
      <p:ext uri="{BB962C8B-B14F-4D97-AF65-F5344CB8AC3E}">
        <p14:creationId xmlns:p14="http://schemas.microsoft.com/office/powerpoint/2010/main" val="25312967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34E192-A0C8-0669-DDF1-47B9316F6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Задание 13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2BA6562-5251-2B38-3DB6-154E9A86B9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При подъеме в тропосфере температура воздуха понижается в среднем на 0,6 ºС через каждые 100 м. Определите температуру на вершине горы А с абсолютной высотой 6000 м, если у ее подножия, расположенного на уровне моря, температура составляет 30 ºС. Ответ запишите в виде числа.</a:t>
            </a:r>
          </a:p>
          <a:p>
            <a:r>
              <a:rPr lang="ru-RU" dirty="0"/>
              <a:t>Пояснение.</a:t>
            </a:r>
          </a:p>
          <a:p>
            <a:r>
              <a:rPr lang="ru-RU" dirty="0"/>
              <a:t>Решим задачу поэтапно:</a:t>
            </a:r>
          </a:p>
          <a:p>
            <a:r>
              <a:rPr lang="ru-RU" dirty="0"/>
              <a:t>1)  6000 : 100  =  60  — столько раз произойдет уменьшение температуры;</a:t>
            </a:r>
          </a:p>
          <a:p>
            <a:r>
              <a:rPr lang="ru-RU" dirty="0"/>
              <a:t>2)  60 · 0,6  =  36  — на столько снизится температура;</a:t>
            </a:r>
          </a:p>
          <a:p>
            <a:r>
              <a:rPr lang="ru-RU" dirty="0"/>
              <a:t>3)  30 − 36  =  −6. Ответ: −6.</a:t>
            </a:r>
          </a:p>
        </p:txBody>
      </p:sp>
    </p:spTree>
    <p:extLst>
      <p:ext uri="{BB962C8B-B14F-4D97-AF65-F5344CB8AC3E}">
        <p14:creationId xmlns:p14="http://schemas.microsoft.com/office/powerpoint/2010/main" val="23649338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7C245F-ED84-0CC5-2684-E8B1492B3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Задание 13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A48E3F4-A61A-E44E-FD8C-364C0A156F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Используя данные таблицы, определите долю выбросов (в %) загрязняющих веществ в атмосферу от передвижных источников в 2010 году. Полученный результат округлите до целого </a:t>
            </a:r>
            <a:r>
              <a:rPr lang="ru-RU" dirty="0" err="1"/>
              <a:t>числа.Выбросы</a:t>
            </a:r>
            <a:r>
              <a:rPr lang="ru-RU" dirty="0"/>
              <a:t> загрязняющих атмосферу веществ </a:t>
            </a:r>
            <a:r>
              <a:rPr lang="ru-RU" dirty="0" err="1"/>
              <a:t>стационарнымии</a:t>
            </a:r>
            <a:r>
              <a:rPr lang="ru-RU" dirty="0"/>
              <a:t> передвижными источниками, 2010 г. (тыс. тонн) </a:t>
            </a: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DD800F2F-0437-EB28-5401-29EE1B1B56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1724674"/>
              </p:ext>
            </p:extLst>
          </p:nvPr>
        </p:nvGraphicFramePr>
        <p:xfrm>
          <a:off x="1064524" y="4285397"/>
          <a:ext cx="10289276" cy="2159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4638">
                  <a:extLst>
                    <a:ext uri="{9D8B030D-6E8A-4147-A177-3AD203B41FA5}">
                      <a16:colId xmlns:a16="http://schemas.microsoft.com/office/drawing/2014/main" val="675174215"/>
                    </a:ext>
                  </a:extLst>
                </a:gridCol>
                <a:gridCol w="5144638">
                  <a:extLst>
                    <a:ext uri="{9D8B030D-6E8A-4147-A177-3AD203B41FA5}">
                      <a16:colId xmlns:a16="http://schemas.microsoft.com/office/drawing/2014/main" val="796056600"/>
                    </a:ext>
                  </a:extLst>
                </a:gridCol>
              </a:tblGrid>
              <a:tr h="506626">
                <a:tc>
                  <a:txBody>
                    <a:bodyPr/>
                    <a:lstStyle/>
                    <a:p>
                      <a:r>
                        <a:rPr lang="ru-RU" dirty="0"/>
                        <a:t>Выброшено загрязняющих атмосферу веществ  — всего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32 353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7946033"/>
                  </a:ext>
                </a:extLst>
              </a:tr>
              <a:tr h="506626">
                <a:tc>
                  <a:txBody>
                    <a:bodyPr/>
                    <a:lstStyle/>
                    <a:p>
                      <a:r>
                        <a:rPr lang="ru-RU" dirty="0"/>
                        <a:t>в том числе: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294638"/>
                  </a:ext>
                </a:extLst>
              </a:tr>
              <a:tr h="506626">
                <a:tc>
                  <a:txBody>
                    <a:bodyPr/>
                    <a:lstStyle/>
                    <a:p>
                      <a:r>
                        <a:rPr lang="ru-RU" dirty="0"/>
                        <a:t>стационарными источниками загрязнения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19 116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88976"/>
                  </a:ext>
                </a:extLst>
              </a:tr>
              <a:tr h="506626">
                <a:tc>
                  <a:txBody>
                    <a:bodyPr/>
                    <a:lstStyle/>
                    <a:p>
                      <a:r>
                        <a:rPr lang="ru-RU" dirty="0"/>
                        <a:t>передвижными источниками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13 237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83254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13583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DBF546-0FBC-844B-4017-3857BBAE1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Задание 13 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7C9AA37D-D7F9-E1FE-0325-0DF4B18E4DD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44160" y="1869744"/>
            <a:ext cx="10515600" cy="1978926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875FA76-6E11-8D18-396C-4BD359D72619}"/>
              </a:ext>
            </a:extLst>
          </p:cNvPr>
          <p:cNvSpPr txBox="1"/>
          <p:nvPr/>
        </p:nvSpPr>
        <p:spPr>
          <a:xfrm rot="10800000" flipV="1">
            <a:off x="838199" y="4003952"/>
            <a:ext cx="8302385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/>
              <a:t>Пояснение.</a:t>
            </a:r>
          </a:p>
          <a:p>
            <a:r>
              <a:rPr lang="ru-RU" b="1" dirty="0"/>
              <a:t>Составляем пропорцию:</a:t>
            </a:r>
          </a:p>
          <a:p>
            <a:r>
              <a:rPr lang="ru-RU" b="1" dirty="0"/>
              <a:t>32353  — 100%</a:t>
            </a:r>
          </a:p>
          <a:p>
            <a:r>
              <a:rPr lang="ru-RU" b="1" dirty="0"/>
              <a:t>13237  — Х.</a:t>
            </a:r>
          </a:p>
          <a:p>
            <a:r>
              <a:rPr lang="ru-RU" b="1" dirty="0"/>
              <a:t>Имеем (13237 · 100) : 32353  =  41%.</a:t>
            </a:r>
          </a:p>
          <a:p>
            <a:r>
              <a:rPr lang="ru-RU" b="1" dirty="0"/>
              <a:t> Ответ: 41.</a:t>
            </a:r>
          </a:p>
        </p:txBody>
      </p:sp>
    </p:spTree>
    <p:extLst>
      <p:ext uri="{BB962C8B-B14F-4D97-AF65-F5344CB8AC3E}">
        <p14:creationId xmlns:p14="http://schemas.microsoft.com/office/powerpoint/2010/main" val="14442270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10E25A-C3C5-38F3-086E-5D2EAAF79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Задание 13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6BCA586-8F5C-4E15-CFED-3F4C623A5A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/>
              <a:t>Используя данные таблицы «Земельная площадь России на начало 2018 г.», определите долю (в %) поверхностных вод, включая болота, от общей земельной площади. Полученный результат округлите до целого числа.</a:t>
            </a:r>
          </a:p>
          <a:p>
            <a:pPr marL="0" indent="0" algn="ctr">
              <a:buNone/>
            </a:pPr>
            <a:r>
              <a:rPr lang="ru-RU" dirty="0"/>
              <a:t>Земельная площадь в России на начало 2018 г. (млн га)</a:t>
            </a:r>
          </a:p>
          <a:p>
            <a:pPr marL="0" indent="0" algn="ctr">
              <a:buNone/>
            </a:pPr>
            <a:endParaRPr lang="ru-RU" dirty="0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7E8C5466-E38A-0CE2-9EC8-C2AC1D36BF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1182377"/>
              </p:ext>
            </p:extLst>
          </p:nvPr>
        </p:nvGraphicFramePr>
        <p:xfrm>
          <a:off x="1678675" y="4107976"/>
          <a:ext cx="8481326" cy="23848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0663">
                  <a:extLst>
                    <a:ext uri="{9D8B030D-6E8A-4147-A177-3AD203B41FA5}">
                      <a16:colId xmlns:a16="http://schemas.microsoft.com/office/drawing/2014/main" val="1554518360"/>
                    </a:ext>
                  </a:extLst>
                </a:gridCol>
                <a:gridCol w="4240663">
                  <a:extLst>
                    <a:ext uri="{9D8B030D-6E8A-4147-A177-3AD203B41FA5}">
                      <a16:colId xmlns:a16="http://schemas.microsoft.com/office/drawing/2014/main" val="1796161522"/>
                    </a:ext>
                  </a:extLst>
                </a:gridCol>
              </a:tblGrid>
              <a:tr h="397483">
                <a:tc>
                  <a:txBody>
                    <a:bodyPr/>
                    <a:lstStyle/>
                    <a:p>
                      <a:r>
                        <a:rPr lang="ru-RU" dirty="0"/>
                        <a:t>Всего земель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1712,5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3910573"/>
                  </a:ext>
                </a:extLst>
              </a:tr>
              <a:tr h="397483">
                <a:tc>
                  <a:txBody>
                    <a:bodyPr/>
                    <a:lstStyle/>
                    <a:p>
                      <a:r>
                        <a:rPr lang="ru-RU" dirty="0"/>
                        <a:t>в том числе: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4214495"/>
                  </a:ext>
                </a:extLst>
              </a:tr>
              <a:tr h="397483">
                <a:tc>
                  <a:txBody>
                    <a:bodyPr/>
                    <a:lstStyle/>
                    <a:p>
                      <a:r>
                        <a:rPr lang="ru-RU" dirty="0"/>
                        <a:t>сельскохозяйственные угодья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222,0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902309"/>
                  </a:ext>
                </a:extLst>
              </a:tr>
              <a:tr h="397483">
                <a:tc>
                  <a:txBody>
                    <a:bodyPr/>
                    <a:lstStyle/>
                    <a:p>
                      <a:r>
                        <a:rPr lang="ru-RU" dirty="0"/>
                        <a:t>лесные угодья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870,7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7041273"/>
                  </a:ext>
                </a:extLst>
              </a:tr>
              <a:tr h="397483">
                <a:tc>
                  <a:txBody>
                    <a:bodyPr/>
                    <a:lstStyle/>
                    <a:p>
                      <a:r>
                        <a:rPr lang="ru-RU" dirty="0"/>
                        <a:t>поверхностные воды, включая болота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226,8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81120"/>
                  </a:ext>
                </a:extLst>
              </a:tr>
              <a:tr h="397483">
                <a:tc>
                  <a:txBody>
                    <a:bodyPr/>
                    <a:lstStyle/>
                    <a:p>
                      <a:r>
                        <a:rPr lang="ru-RU" dirty="0"/>
                        <a:t>другие земли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393,0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62846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52319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10E25A-C3C5-38F3-086E-5D2EAAF79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Задание 13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6BCA586-8F5C-4E15-CFED-3F4C623A5A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dirty="0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7E8C5466-E38A-0CE2-9EC8-C2AC1D36BF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8404419"/>
              </p:ext>
            </p:extLst>
          </p:nvPr>
        </p:nvGraphicFramePr>
        <p:xfrm>
          <a:off x="838200" y="1690688"/>
          <a:ext cx="1051560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1554518360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1796161522"/>
                    </a:ext>
                  </a:extLst>
                </a:gridCol>
              </a:tblGrid>
              <a:tr h="309622">
                <a:tc>
                  <a:txBody>
                    <a:bodyPr/>
                    <a:lstStyle/>
                    <a:p>
                      <a:r>
                        <a:rPr lang="ru-RU" dirty="0"/>
                        <a:t>Всего земель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1712,5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3910573"/>
                  </a:ext>
                </a:extLst>
              </a:tr>
              <a:tr h="309622">
                <a:tc>
                  <a:txBody>
                    <a:bodyPr/>
                    <a:lstStyle/>
                    <a:p>
                      <a:r>
                        <a:rPr lang="ru-RU" dirty="0"/>
                        <a:t>в том числе: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4214495"/>
                  </a:ext>
                </a:extLst>
              </a:tr>
              <a:tr h="309622">
                <a:tc>
                  <a:txBody>
                    <a:bodyPr/>
                    <a:lstStyle/>
                    <a:p>
                      <a:r>
                        <a:rPr lang="ru-RU" dirty="0"/>
                        <a:t>сельскохозяйственные угодья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222,0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902309"/>
                  </a:ext>
                </a:extLst>
              </a:tr>
              <a:tr h="309622">
                <a:tc>
                  <a:txBody>
                    <a:bodyPr/>
                    <a:lstStyle/>
                    <a:p>
                      <a:r>
                        <a:rPr lang="ru-RU" dirty="0"/>
                        <a:t>лесные угодья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870,7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7041273"/>
                  </a:ext>
                </a:extLst>
              </a:tr>
              <a:tr h="309622">
                <a:tc>
                  <a:txBody>
                    <a:bodyPr/>
                    <a:lstStyle/>
                    <a:p>
                      <a:r>
                        <a:rPr lang="ru-RU" dirty="0"/>
                        <a:t>поверхностные воды, включая болота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226,8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81120"/>
                  </a:ext>
                </a:extLst>
              </a:tr>
              <a:tr h="309622">
                <a:tc>
                  <a:txBody>
                    <a:bodyPr/>
                    <a:lstStyle/>
                    <a:p>
                      <a:r>
                        <a:rPr lang="ru-RU" dirty="0"/>
                        <a:t>другие земли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393,0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6284663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BA275887-7EBD-E5D9-8A17-4DC6714D1873}"/>
              </a:ext>
            </a:extLst>
          </p:cNvPr>
          <p:cNvSpPr txBox="1"/>
          <p:nvPr/>
        </p:nvSpPr>
        <p:spPr>
          <a:xfrm rot="10800000" flipV="1">
            <a:off x="1023581" y="4114914"/>
            <a:ext cx="8598088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/>
              <a:t>Пояснение.</a:t>
            </a:r>
          </a:p>
          <a:p>
            <a:r>
              <a:rPr lang="ru-RU" b="1" dirty="0"/>
              <a:t>Составляем пропорцию:</a:t>
            </a:r>
          </a:p>
          <a:p>
            <a:r>
              <a:rPr lang="ru-RU" b="1" dirty="0"/>
              <a:t>1712,5  — 100%226,8  — Х.</a:t>
            </a:r>
          </a:p>
          <a:p>
            <a:r>
              <a:rPr lang="ru-RU" b="1" dirty="0"/>
              <a:t>Имеем (226,8 · 100) : 1712,5  =  13%. </a:t>
            </a:r>
          </a:p>
          <a:p>
            <a:r>
              <a:rPr lang="ru-RU" b="1" dirty="0"/>
              <a:t>Ответ: 13.</a:t>
            </a:r>
          </a:p>
        </p:txBody>
      </p:sp>
      <p:cxnSp>
        <p:nvCxnSpPr>
          <p:cNvPr id="8" name="Прямая со стрелкой 7">
            <a:extLst>
              <a:ext uri="{FF2B5EF4-FFF2-40B4-BE49-F238E27FC236}">
                <a16:creationId xmlns:a16="http://schemas.microsoft.com/office/drawing/2014/main" id="{6D8D3A80-E6A5-5F60-DD6F-88D73F0F86E1}"/>
              </a:ext>
            </a:extLst>
          </p:cNvPr>
          <p:cNvCxnSpPr/>
          <p:nvPr/>
        </p:nvCxnSpPr>
        <p:spPr>
          <a:xfrm>
            <a:off x="354842" y="1461022"/>
            <a:ext cx="368489" cy="32683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0" name="Прямая со стрелкой 9">
            <a:extLst>
              <a:ext uri="{FF2B5EF4-FFF2-40B4-BE49-F238E27FC236}">
                <a16:creationId xmlns:a16="http://schemas.microsoft.com/office/drawing/2014/main" id="{75219815-2AB7-7EB6-EE94-117BC6AC5386}"/>
              </a:ext>
            </a:extLst>
          </p:cNvPr>
          <p:cNvCxnSpPr/>
          <p:nvPr/>
        </p:nvCxnSpPr>
        <p:spPr>
          <a:xfrm>
            <a:off x="354842" y="3016155"/>
            <a:ext cx="368489" cy="30025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26902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57B4E9-3BE9-799B-19E0-7DB928C21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Задание 13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4506AFD-EE47-5BF8-AA6D-F7ECA23A8B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3081" y="1825625"/>
            <a:ext cx="10930719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/>
              <a:t>В 2010 г. в РФ для различных целей было использовано 59,5 км3 свежей воды. Из них: на орошение и сельскохозяйственное водоснабжение  — 8,2 км3; на производственные нужды  — 36,4 км3; на хозяйственно-питьевые нужды  — 9,6 км3. Какова доля использованной воды (в %) на производственные нужды из общего объема использования свежей воды в РФ? Полученный результат округлите до целого числа.</a:t>
            </a:r>
          </a:p>
        </p:txBody>
      </p:sp>
    </p:spTree>
    <p:extLst>
      <p:ext uri="{BB962C8B-B14F-4D97-AF65-F5344CB8AC3E}">
        <p14:creationId xmlns:p14="http://schemas.microsoft.com/office/powerpoint/2010/main" val="1435264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57B4E9-3BE9-799B-19E0-7DB928C21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Задание 13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4506AFD-EE47-5BF8-AA6D-F7ECA23A8B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400" dirty="0"/>
              <a:t>В 2010 г. в РФ для различных целей было использовано 59,5 км3 свежей воды. Из них: на орошение и сельскохозяйственное водоснабжение  — 8,2 км3; на производственные нужды  — 36,4 км3; на хозяйственно-питьевые нужды  — 9,6 км3. Какова доля использованной воды (в %) на производственные нужды из общего объема использования свежей воды в РФ? Полученный результат округлите до целого числа. </a:t>
            </a:r>
          </a:p>
          <a:p>
            <a:pPr marL="0" indent="0" algn="just">
              <a:buNone/>
            </a:pPr>
            <a:r>
              <a:rPr lang="ru-RU" sz="2600" dirty="0"/>
              <a:t>Пояснение. </a:t>
            </a:r>
          </a:p>
          <a:p>
            <a:pPr marL="0" indent="0" algn="just">
              <a:buNone/>
            </a:pPr>
            <a:r>
              <a:rPr lang="ru-RU" sz="2600" dirty="0"/>
              <a:t>Перед нами задача на нахождение процентов от числа. </a:t>
            </a:r>
          </a:p>
          <a:p>
            <a:pPr marL="0" indent="0" algn="just">
              <a:buNone/>
            </a:pPr>
            <a:r>
              <a:rPr lang="ru-RU" sz="2600" dirty="0"/>
              <a:t>Составляем пропорцию:</a:t>
            </a:r>
          </a:p>
          <a:p>
            <a:pPr marL="0" indent="0" algn="just">
              <a:buNone/>
            </a:pPr>
            <a:r>
              <a:rPr lang="ru-RU" sz="2600" dirty="0"/>
              <a:t>59,5  — 100%36,4  — Х.</a:t>
            </a:r>
          </a:p>
          <a:p>
            <a:pPr marL="0" indent="0" algn="just">
              <a:buNone/>
            </a:pPr>
            <a:r>
              <a:rPr lang="ru-RU" sz="2600" dirty="0"/>
              <a:t> Решаем с округлением результата до целых чисел: Х  =  (36,4 · 100) : 59,5  =  61. </a:t>
            </a:r>
          </a:p>
          <a:p>
            <a:pPr marL="0" indent="0" algn="just">
              <a:buNone/>
            </a:pPr>
            <a:r>
              <a:rPr lang="ru-RU" sz="2600" dirty="0"/>
              <a:t>Ответ: 61.</a:t>
            </a:r>
          </a:p>
        </p:txBody>
      </p:sp>
    </p:spTree>
    <p:extLst>
      <p:ext uri="{BB962C8B-B14F-4D97-AF65-F5344CB8AC3E}">
        <p14:creationId xmlns:p14="http://schemas.microsoft.com/office/powerpoint/2010/main" val="34591139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FB78A8-649B-910A-E0AE-CC032E041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Задание 13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A8EEFF2-4349-8259-5346-BA48FC5B5F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797" y="1528549"/>
            <a:ext cx="10726003" cy="4648414"/>
          </a:xfrm>
        </p:spPr>
        <p:txBody>
          <a:bodyPr/>
          <a:lstStyle/>
          <a:p>
            <a:r>
              <a:rPr lang="ru-RU" dirty="0"/>
              <a:t>Используя данные таблицы «Численность мужчин и женщин в России в 2011 г.», определите удельный вес женщин (в %) в общей численности населения. Полученный результат округлите до целого числа.</a:t>
            </a:r>
          </a:p>
          <a:p>
            <a:r>
              <a:rPr lang="ru-RU" dirty="0"/>
              <a:t>Численность мужчин и женщин в России в 2011 г.(тыс. человек)</a:t>
            </a: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5C6E54D2-F1C1-5D3D-39E6-EE0DBF443D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1108777"/>
              </p:ext>
            </p:extLst>
          </p:nvPr>
        </p:nvGraphicFramePr>
        <p:xfrm>
          <a:off x="2456597" y="4053385"/>
          <a:ext cx="7703403" cy="21235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7801">
                  <a:extLst>
                    <a:ext uri="{9D8B030D-6E8A-4147-A177-3AD203B41FA5}">
                      <a16:colId xmlns:a16="http://schemas.microsoft.com/office/drawing/2014/main" val="3634994343"/>
                    </a:ext>
                  </a:extLst>
                </a:gridCol>
                <a:gridCol w="2567801">
                  <a:extLst>
                    <a:ext uri="{9D8B030D-6E8A-4147-A177-3AD203B41FA5}">
                      <a16:colId xmlns:a16="http://schemas.microsoft.com/office/drawing/2014/main" val="325673052"/>
                    </a:ext>
                  </a:extLst>
                </a:gridCol>
                <a:gridCol w="2567801">
                  <a:extLst>
                    <a:ext uri="{9D8B030D-6E8A-4147-A177-3AD203B41FA5}">
                      <a16:colId xmlns:a16="http://schemas.microsoft.com/office/drawing/2014/main" val="1745106367"/>
                    </a:ext>
                  </a:extLst>
                </a:gridCol>
              </a:tblGrid>
              <a:tr h="707859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Все население	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/>
                        <a:t>в том числе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4399453"/>
                  </a:ext>
                </a:extLst>
              </a:tr>
              <a:tr h="707859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/>
                        <a:t>143 056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мужчины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женщины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98631"/>
                  </a:ext>
                </a:extLst>
              </a:tr>
              <a:tr h="707859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66 176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76 880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15518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79012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FB78A8-649B-910A-E0AE-CC032E041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Задание 13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A8EEFF2-4349-8259-5346-BA48FC5B5F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797" y="1528549"/>
            <a:ext cx="10726003" cy="4648414"/>
          </a:xfrm>
        </p:spPr>
        <p:txBody>
          <a:bodyPr/>
          <a:lstStyle/>
          <a:p>
            <a:r>
              <a:rPr lang="ru-RU" dirty="0"/>
              <a:t>Численность мужчин и женщин в России в 2011 г.(тыс. человек)</a:t>
            </a: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5C6E54D2-F1C1-5D3D-39E6-EE0DBF443D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7851252"/>
              </p:ext>
            </p:extLst>
          </p:nvPr>
        </p:nvGraphicFramePr>
        <p:xfrm>
          <a:off x="982639" y="2251881"/>
          <a:ext cx="9177360" cy="24975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59120">
                  <a:extLst>
                    <a:ext uri="{9D8B030D-6E8A-4147-A177-3AD203B41FA5}">
                      <a16:colId xmlns:a16="http://schemas.microsoft.com/office/drawing/2014/main" val="3634994343"/>
                    </a:ext>
                  </a:extLst>
                </a:gridCol>
                <a:gridCol w="3059120">
                  <a:extLst>
                    <a:ext uri="{9D8B030D-6E8A-4147-A177-3AD203B41FA5}">
                      <a16:colId xmlns:a16="http://schemas.microsoft.com/office/drawing/2014/main" val="325673052"/>
                    </a:ext>
                  </a:extLst>
                </a:gridCol>
                <a:gridCol w="3059120">
                  <a:extLst>
                    <a:ext uri="{9D8B030D-6E8A-4147-A177-3AD203B41FA5}">
                      <a16:colId xmlns:a16="http://schemas.microsoft.com/office/drawing/2014/main" val="1745106367"/>
                    </a:ext>
                  </a:extLst>
                </a:gridCol>
              </a:tblGrid>
              <a:tr h="832513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Все население	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/>
                        <a:t>в том числе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4399453"/>
                  </a:ext>
                </a:extLst>
              </a:tr>
              <a:tr h="832513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/>
                        <a:t>143 056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мужчины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женщины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98631"/>
                  </a:ext>
                </a:extLst>
              </a:tr>
              <a:tr h="832513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66 176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76 880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1551895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C096E8FA-A097-70FE-D228-F7A1B8B9AA29}"/>
              </a:ext>
            </a:extLst>
          </p:cNvPr>
          <p:cNvSpPr txBox="1"/>
          <p:nvPr/>
        </p:nvSpPr>
        <p:spPr>
          <a:xfrm rot="10800000" flipV="1">
            <a:off x="838200" y="4836046"/>
            <a:ext cx="9861448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/>
              <a:t>Пояснение.</a:t>
            </a:r>
          </a:p>
          <a:p>
            <a:r>
              <a:rPr lang="ru-RU" b="1" dirty="0"/>
              <a:t>Перед нами задача на нахождение процентов от числа.</a:t>
            </a:r>
          </a:p>
          <a:p>
            <a:r>
              <a:rPr lang="ru-RU" b="1" dirty="0"/>
              <a:t> Составляем пропорцию:</a:t>
            </a:r>
          </a:p>
          <a:p>
            <a:r>
              <a:rPr lang="ru-RU" b="1" dirty="0"/>
              <a:t>143 056  — 100%76 880  — Х Решаем с округлением результата до целых чисел: Х  =  (76 880 · 100) : 143 056  =  54.</a:t>
            </a:r>
          </a:p>
          <a:p>
            <a:r>
              <a:rPr lang="ru-RU" b="1" dirty="0"/>
              <a:t> Ответ: 54.</a:t>
            </a:r>
          </a:p>
        </p:txBody>
      </p:sp>
    </p:spTree>
    <p:extLst>
      <p:ext uri="{BB962C8B-B14F-4D97-AF65-F5344CB8AC3E}">
        <p14:creationId xmlns:p14="http://schemas.microsoft.com/office/powerpoint/2010/main" val="32122330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390297-6417-BE96-18B2-E00405171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Задание 13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BBC5C3D-C571-1CEF-EDCD-A17DB75C89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/>
              <a:t>Численность постоянного населения в районах Крайнего Севера и в местностях, приравненных к ним, в среднем за 2010 год составляла 10 169 962 человека, численность постоянного сельского населения  — 2 255 545 человек. Определите долю городского населения (в %) от общей численности населения в районах Крайнего Севера и местностях, приравненным к ним, в среднем за 2010 год. Полученный результат округлите до целого числа.</a:t>
            </a:r>
          </a:p>
        </p:txBody>
      </p:sp>
    </p:spTree>
    <p:extLst>
      <p:ext uri="{BB962C8B-B14F-4D97-AF65-F5344CB8AC3E}">
        <p14:creationId xmlns:p14="http://schemas.microsoft.com/office/powerpoint/2010/main" val="2630431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656EAE-F0C6-90EB-9C2E-76643647C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Задание 13</a:t>
            </a:r>
            <a:br>
              <a:rPr lang="ru-RU" dirty="0"/>
            </a:br>
            <a:r>
              <a:rPr lang="ru-RU" dirty="0"/>
              <a:t> пояснение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B10B5F1-3BE0-EDD8-D5DF-BA89D8B78C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r>
              <a:rPr lang="ru-RU" dirty="0"/>
              <a:t>Каждые 10 метров давление понижается на 1 миллиметр. </a:t>
            </a:r>
          </a:p>
          <a:p>
            <a:r>
              <a:rPr lang="ru-RU" dirty="0"/>
              <a:t>760 − (700 : 10)  =  690.</a:t>
            </a:r>
          </a:p>
        </p:txBody>
      </p:sp>
    </p:spTree>
    <p:extLst>
      <p:ext uri="{BB962C8B-B14F-4D97-AF65-F5344CB8AC3E}">
        <p14:creationId xmlns:p14="http://schemas.microsoft.com/office/powerpoint/2010/main" val="414468186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390297-6417-BE96-18B2-E00405171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Задание 13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BBC5C3D-C571-1CEF-EDCD-A17DB75C89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400" dirty="0"/>
              <a:t>Численность постоянного населения в районах Крайнего Севера и в местностях, приравненных к ним, в среднем за 2010 год составляла 10 169 962 человека, численность постоянного сельского населения  — 2 255 545 человек. Определите долю городского населения (в %) от общей численности населения в районах Крайнего Севера и местностях, приравненным к ним, в среднем за 2010 год. Полученный результат округлите до целого числа.</a:t>
            </a:r>
          </a:p>
          <a:p>
            <a:r>
              <a:rPr lang="ru-RU" sz="2400" dirty="0"/>
              <a:t>Пояснение.</a:t>
            </a:r>
          </a:p>
          <a:p>
            <a:pPr marL="0" indent="0">
              <a:buNone/>
            </a:pPr>
            <a:r>
              <a:rPr lang="ru-RU" sz="2400" dirty="0"/>
              <a:t>1)  10 169 962 − 2 255 545  =  7 914 417.</a:t>
            </a:r>
          </a:p>
          <a:p>
            <a:pPr marL="0" indent="0">
              <a:buNone/>
            </a:pPr>
            <a:r>
              <a:rPr lang="ru-RU" sz="2400" dirty="0"/>
              <a:t>2)  Составим пропорцию:</a:t>
            </a:r>
          </a:p>
          <a:p>
            <a:pPr marL="0" indent="0">
              <a:buNone/>
            </a:pPr>
            <a:r>
              <a:rPr lang="ru-RU" sz="2400" dirty="0"/>
              <a:t>10 169 962  — 100%7 914 417  — Х</a:t>
            </a:r>
          </a:p>
          <a:p>
            <a:pPr marL="0" indent="0">
              <a:buNone/>
            </a:pPr>
            <a:r>
              <a:rPr lang="ru-RU" sz="2400" dirty="0"/>
              <a:t>Решим с округлением до целого числа: Х  =  (7 914 417 · 100) : 10 169 962  =  78.</a:t>
            </a:r>
          </a:p>
          <a:p>
            <a:pPr marL="0" indent="0">
              <a:buNone/>
            </a:pPr>
            <a:r>
              <a:rPr lang="ru-RU" sz="2400" dirty="0"/>
              <a:t> Ответ: 78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618709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D70742-1DFA-A391-C251-46A7D08B6E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Задание 13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6C92023-52DD-E840-B29B-04A6F7BBAE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/>
              <a:t>Используя данные таблицы «Производство электроэнергии в РФ в 2013 г.», определите долю электроэнергии, произведенной на ТЭС в общем объеме производства электроэнергии. Полученный результат округлите до целого числа.</a:t>
            </a:r>
          </a:p>
          <a:p>
            <a:pPr marL="0" indent="0" algn="ctr">
              <a:buNone/>
            </a:pPr>
            <a:r>
              <a:rPr lang="ru-RU" dirty="0"/>
              <a:t>Производство электроэнергии в РФ в 2013 г. </a:t>
            </a: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E15A6FD9-101E-58C7-B6B2-E8678313C6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7403569"/>
              </p:ext>
            </p:extLst>
          </p:nvPr>
        </p:nvGraphicFramePr>
        <p:xfrm>
          <a:off x="2032000" y="4203510"/>
          <a:ext cx="8128000" cy="22893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280078031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648920916"/>
                    </a:ext>
                  </a:extLst>
                </a:gridCol>
              </a:tblGrid>
              <a:tr h="457873">
                <a:tc>
                  <a:txBody>
                    <a:bodyPr/>
                    <a:lstStyle/>
                    <a:p>
                      <a:r>
                        <a:rPr lang="ru-RU" dirty="0"/>
                        <a:t>Электроэнергия, всего, млрд кВт · ч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1051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0631151"/>
                  </a:ext>
                </a:extLst>
              </a:tr>
              <a:tr h="457873">
                <a:tc>
                  <a:txBody>
                    <a:bodyPr/>
                    <a:lstStyle/>
                    <a:p>
                      <a:r>
                        <a:rPr lang="ru-RU" dirty="0"/>
                        <a:t>в том числе произведенная: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9512542"/>
                  </a:ext>
                </a:extLst>
              </a:tr>
              <a:tr h="457873">
                <a:tc>
                  <a:txBody>
                    <a:bodyPr/>
                    <a:lstStyle/>
                    <a:p>
                      <a:r>
                        <a:rPr lang="ru-RU" dirty="0"/>
                        <a:t>тепловыми электростанциями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698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4722756"/>
                  </a:ext>
                </a:extLst>
              </a:tr>
              <a:tr h="457873">
                <a:tc>
                  <a:txBody>
                    <a:bodyPr/>
                    <a:lstStyle/>
                    <a:p>
                      <a:r>
                        <a:rPr lang="ru-RU" dirty="0"/>
                        <a:t>гидроэлектростанциями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179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3421774"/>
                  </a:ext>
                </a:extLst>
              </a:tr>
              <a:tr h="457873">
                <a:tc>
                  <a:txBody>
                    <a:bodyPr/>
                    <a:lstStyle/>
                    <a:p>
                      <a:r>
                        <a:rPr lang="ru-RU" dirty="0"/>
                        <a:t>атомными электростанциями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173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53468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792639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D70742-1DFA-A391-C251-46A7D08B6E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Задание 13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6C92023-52DD-E840-B29B-04A6F7BBAE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/>
              <a:t>Производство электроэнергии в РФ в 2013 г. </a:t>
            </a: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E15A6FD9-101E-58C7-B6B2-E8678313C6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4893797"/>
              </p:ext>
            </p:extLst>
          </p:nvPr>
        </p:nvGraphicFramePr>
        <p:xfrm>
          <a:off x="1692322" y="2333768"/>
          <a:ext cx="8467678" cy="20608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33839">
                  <a:extLst>
                    <a:ext uri="{9D8B030D-6E8A-4147-A177-3AD203B41FA5}">
                      <a16:colId xmlns:a16="http://schemas.microsoft.com/office/drawing/2014/main" val="1280078031"/>
                    </a:ext>
                  </a:extLst>
                </a:gridCol>
                <a:gridCol w="4233839">
                  <a:extLst>
                    <a:ext uri="{9D8B030D-6E8A-4147-A177-3AD203B41FA5}">
                      <a16:colId xmlns:a16="http://schemas.microsoft.com/office/drawing/2014/main" val="648920916"/>
                    </a:ext>
                  </a:extLst>
                </a:gridCol>
              </a:tblGrid>
              <a:tr h="412162">
                <a:tc>
                  <a:txBody>
                    <a:bodyPr/>
                    <a:lstStyle/>
                    <a:p>
                      <a:r>
                        <a:rPr lang="ru-RU" dirty="0"/>
                        <a:t>Электроэнергия, всего, млрд кВт · ч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1051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0631151"/>
                  </a:ext>
                </a:extLst>
              </a:tr>
              <a:tr h="412162">
                <a:tc>
                  <a:txBody>
                    <a:bodyPr/>
                    <a:lstStyle/>
                    <a:p>
                      <a:r>
                        <a:rPr lang="ru-RU" dirty="0"/>
                        <a:t>в том числе произведенная: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9512542"/>
                  </a:ext>
                </a:extLst>
              </a:tr>
              <a:tr h="412162">
                <a:tc>
                  <a:txBody>
                    <a:bodyPr/>
                    <a:lstStyle/>
                    <a:p>
                      <a:r>
                        <a:rPr lang="ru-RU" dirty="0"/>
                        <a:t>тепловыми электростанциями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698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4722756"/>
                  </a:ext>
                </a:extLst>
              </a:tr>
              <a:tr h="412162">
                <a:tc>
                  <a:txBody>
                    <a:bodyPr/>
                    <a:lstStyle/>
                    <a:p>
                      <a:r>
                        <a:rPr lang="ru-RU" dirty="0"/>
                        <a:t>гидроэлектростанциями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179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3421774"/>
                  </a:ext>
                </a:extLst>
              </a:tr>
              <a:tr h="412162">
                <a:tc>
                  <a:txBody>
                    <a:bodyPr/>
                    <a:lstStyle/>
                    <a:p>
                      <a:r>
                        <a:rPr lang="ru-RU" dirty="0"/>
                        <a:t>атомными электростанциями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173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5346894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78333608-AAC7-53B7-2283-0ED41E45D3BB}"/>
              </a:ext>
            </a:extLst>
          </p:cNvPr>
          <p:cNvSpPr txBox="1"/>
          <p:nvPr/>
        </p:nvSpPr>
        <p:spPr>
          <a:xfrm rot="10800000" flipV="1">
            <a:off x="1119115" y="4606156"/>
            <a:ext cx="802147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/>
              <a:t>Пояснение.</a:t>
            </a:r>
          </a:p>
          <a:p>
            <a:r>
              <a:rPr lang="ru-RU" b="1" dirty="0"/>
              <a:t>Перед нами задача на нахождение процентов от числа. </a:t>
            </a:r>
          </a:p>
          <a:p>
            <a:r>
              <a:rPr lang="ru-RU" b="1" dirty="0"/>
              <a:t>Составляем пропорцию:1051  — 100%698  — Х</a:t>
            </a:r>
          </a:p>
          <a:p>
            <a:r>
              <a:rPr lang="ru-RU" b="1" dirty="0"/>
              <a:t>Решаем с округлением результата до целых чисел: Х  =  (698 · 100) : 1051  =  66. </a:t>
            </a:r>
          </a:p>
          <a:p>
            <a:r>
              <a:rPr lang="ru-RU" b="1" dirty="0"/>
              <a:t>Ответ: 66.</a:t>
            </a:r>
          </a:p>
        </p:txBody>
      </p:sp>
    </p:spTree>
    <p:extLst>
      <p:ext uri="{BB962C8B-B14F-4D97-AF65-F5344CB8AC3E}">
        <p14:creationId xmlns:p14="http://schemas.microsoft.com/office/powerpoint/2010/main" val="111688060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87F0D1-A6FC-D5CE-135D-CB7A30FB2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Подведём итоги!!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109A3B6-39FE-A0C6-AE01-2C546DD144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Что нового узнали?</a:t>
            </a:r>
          </a:p>
          <a:p>
            <a:r>
              <a:rPr lang="ru-RU" dirty="0"/>
              <a:t>Что вызвало трудность?</a:t>
            </a:r>
          </a:p>
          <a:p>
            <a:r>
              <a:rPr lang="ru-RU"/>
              <a:t>Над </a:t>
            </a:r>
            <a:r>
              <a:rPr lang="ru-RU" dirty="0"/>
              <a:t>чем ещё хочется  проработать материл?</a:t>
            </a:r>
          </a:p>
        </p:txBody>
      </p:sp>
    </p:spTree>
    <p:extLst>
      <p:ext uri="{BB962C8B-B14F-4D97-AF65-F5344CB8AC3E}">
        <p14:creationId xmlns:p14="http://schemas.microsoft.com/office/powerpoint/2010/main" val="4037012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BE30BE-E90B-716B-2101-75BC16AFC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Задание 13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62D2F55-6C9E-FC9D-1B85-9800368D54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Определите, какая температура воздуха будет на вершине горы, обозначенной на рисунке буквой А, если у подножия горы ее значение составляет 12 °C, и известно, что температура воздуха понижается на 0,6 °C на каждые 100 метров. Ответ запишите в виде числа.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61399A5-E2E9-4561-870F-222012C236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9078" y="3760953"/>
            <a:ext cx="4854600" cy="2416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19342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BE30BE-E90B-716B-2101-75BC16AFC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Задание 13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62D2F55-6C9E-FC9D-1B85-9800368D54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Определите, какая температура воздуха будет на вершине горы, обозначенной на рисунке буквой А, если у подножия горы ее значение составляет 12 °C, и известно, что температура воздуха понижается на 0,6 °C на каждые 100 метров. Ответ запишите в виде числа.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61399A5-E2E9-4561-870F-222012C236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9078" y="3760953"/>
            <a:ext cx="4854600" cy="241601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083FFF6-C3A2-04E2-4FDB-4F4D2B3DE9E1}"/>
              </a:ext>
            </a:extLst>
          </p:cNvPr>
          <p:cNvSpPr txBox="1"/>
          <p:nvPr/>
        </p:nvSpPr>
        <p:spPr>
          <a:xfrm>
            <a:off x="863813" y="4531265"/>
            <a:ext cx="48546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000" dirty="0"/>
              <a:t>Пояснение.</a:t>
            </a:r>
          </a:p>
          <a:p>
            <a:pPr algn="just"/>
            <a:r>
              <a:rPr lang="ru-RU" sz="2000" dirty="0"/>
              <a:t>Имеем 12 − (0,6 · 5)  =  9.</a:t>
            </a:r>
          </a:p>
          <a:p>
            <a:pPr algn="just"/>
            <a:r>
              <a:rPr lang="ru-RU" sz="2000" dirty="0"/>
              <a:t>Ответ: 9.</a:t>
            </a:r>
          </a:p>
        </p:txBody>
      </p:sp>
    </p:spTree>
    <p:extLst>
      <p:ext uri="{BB962C8B-B14F-4D97-AF65-F5344CB8AC3E}">
        <p14:creationId xmlns:p14="http://schemas.microsoft.com/office/powerpoint/2010/main" val="417140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5D25D3-812E-5481-390F-CD717EC65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Задание 13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AE452C3-36DF-1E31-235B-B69146CDF9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Численность всего экономически активного населения России в 2013 году составила 75 529 тыс. человек. Из них численность мужчин 39 720 тыс. человек. Определите долю (в %) мужчин в общей численности экономически активного населения страны. Полученный результат округлите до целого числа.</a:t>
            </a:r>
          </a:p>
        </p:txBody>
      </p:sp>
    </p:spTree>
    <p:extLst>
      <p:ext uri="{BB962C8B-B14F-4D97-AF65-F5344CB8AC3E}">
        <p14:creationId xmlns:p14="http://schemas.microsoft.com/office/powerpoint/2010/main" val="18541473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5D25D3-812E-5481-390F-CD717EC65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Задание 13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AE452C3-36DF-1E31-235B-B69146CDF9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Численность всего экономически активного населения России в 2013 году составила 75 529 тыс. человек. Из них численность мужчин 39 720 тыс. человек. Определите долю (в %) мужчин в общей численности экономически активного населения страны. Полученный результат округлите до целого числа.</a:t>
            </a:r>
          </a:p>
          <a:p>
            <a:r>
              <a:rPr lang="ru-RU" dirty="0"/>
              <a:t>Пояснение.</a:t>
            </a:r>
          </a:p>
          <a:p>
            <a:r>
              <a:rPr lang="ru-RU" dirty="0"/>
              <a:t>Перед нами задача на нахождение процентов от числа. Составляем пропорцию:75 529 тыс.  — 100%39 720 тыс.  — </a:t>
            </a:r>
            <a:r>
              <a:rPr lang="ru-RU" dirty="0" err="1"/>
              <a:t>ХРешаем</a:t>
            </a:r>
            <a:r>
              <a:rPr lang="ru-RU" dirty="0"/>
              <a:t> с округлением результата до целых чисел: Х  =  (39 720 · 100) : 75 529  =  53.</a:t>
            </a:r>
          </a:p>
          <a:p>
            <a:r>
              <a:rPr lang="ru-RU" dirty="0"/>
              <a:t> Ответ: 53.</a:t>
            </a:r>
          </a:p>
        </p:txBody>
      </p:sp>
    </p:spTree>
    <p:extLst>
      <p:ext uri="{BB962C8B-B14F-4D97-AF65-F5344CB8AC3E}">
        <p14:creationId xmlns:p14="http://schemas.microsoft.com/office/powerpoint/2010/main" val="42920633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EF96AA-7C5B-B20C-43E8-48E05E461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Задание 13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EBD7B86-BC84-2653-C8CB-D68CA1CA27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При подъеме вверх на каждые 100 метров температура воздуха в тропосфере понижается в среднем на 0,65 °C. Определите, какая температура будет на вершине горы А с относительной высотой 4000 метров, если у подножья горы температура воздуха составляет 10 °C.</a:t>
            </a:r>
          </a:p>
        </p:txBody>
      </p:sp>
    </p:spTree>
    <p:extLst>
      <p:ext uri="{BB962C8B-B14F-4D97-AF65-F5344CB8AC3E}">
        <p14:creationId xmlns:p14="http://schemas.microsoft.com/office/powerpoint/2010/main" val="18610542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EF96AA-7C5B-B20C-43E8-48E05E461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Задание 13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EBD7B86-BC84-2653-C8CB-D68CA1CA27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При подъеме вверх на каждые 100 метров температура воздуха в тропосфере понижается в среднем на 0,65 °C. Определите, какая температура будет на вершине горы А с относительной высотой 4000 метров, если у подножья горы температура воздуха составляет 10 °C.</a:t>
            </a:r>
          </a:p>
          <a:p>
            <a:r>
              <a:rPr lang="ru-RU" dirty="0"/>
              <a:t>Пояснение.</a:t>
            </a:r>
          </a:p>
          <a:p>
            <a:r>
              <a:rPr lang="ru-RU" dirty="0"/>
              <a:t>Решим задачу поэтапно:</a:t>
            </a:r>
          </a:p>
          <a:p>
            <a:r>
              <a:rPr lang="ru-RU" dirty="0"/>
              <a:t>1)  4000 : 100  =  40  — столько раз произойдет уменьшение температуры.</a:t>
            </a:r>
          </a:p>
          <a:p>
            <a:r>
              <a:rPr lang="ru-RU" dirty="0"/>
              <a:t>2)  40 · 0,65  =  26  — на столько снизится температура.</a:t>
            </a:r>
          </a:p>
          <a:p>
            <a:r>
              <a:rPr lang="ru-RU" dirty="0"/>
              <a:t>3)  10 − 26 = −16. Ответ: −16.</a:t>
            </a:r>
          </a:p>
        </p:txBody>
      </p:sp>
    </p:spTree>
    <p:extLst>
      <p:ext uri="{BB962C8B-B14F-4D97-AF65-F5344CB8AC3E}">
        <p14:creationId xmlns:p14="http://schemas.microsoft.com/office/powerpoint/2010/main" val="208362926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2057</Words>
  <Application>Microsoft Office PowerPoint</Application>
  <PresentationFormat>Широкоэкранный</PresentationFormat>
  <Paragraphs>203</Paragraphs>
  <Slides>33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7" baseType="lpstr">
      <vt:lpstr>Arial</vt:lpstr>
      <vt:lpstr>Calibri</vt:lpstr>
      <vt:lpstr>Calibri Light</vt:lpstr>
      <vt:lpstr>Тема Office</vt:lpstr>
      <vt:lpstr>Задание 13 </vt:lpstr>
      <vt:lpstr>Задание 13 </vt:lpstr>
      <vt:lpstr>Задание 13  пояснение</vt:lpstr>
      <vt:lpstr>Задание 13 </vt:lpstr>
      <vt:lpstr>Задание 13 </vt:lpstr>
      <vt:lpstr>Задание 13 </vt:lpstr>
      <vt:lpstr>Задание 13 </vt:lpstr>
      <vt:lpstr>Задание 13 </vt:lpstr>
      <vt:lpstr>Задание 13 </vt:lpstr>
      <vt:lpstr>Задание 13 </vt:lpstr>
      <vt:lpstr>Задание 13 </vt:lpstr>
      <vt:lpstr>Задание 13 </vt:lpstr>
      <vt:lpstr>Задание 13 </vt:lpstr>
      <vt:lpstr>Задание 13 </vt:lpstr>
      <vt:lpstr>Задание 13 </vt:lpstr>
      <vt:lpstr>Задание 13 </vt:lpstr>
      <vt:lpstr>Задание 13</vt:lpstr>
      <vt:lpstr>Задание 13</vt:lpstr>
      <vt:lpstr>Задание 13</vt:lpstr>
      <vt:lpstr>Задание 13</vt:lpstr>
      <vt:lpstr>Задание 13</vt:lpstr>
      <vt:lpstr>Задание 13 </vt:lpstr>
      <vt:lpstr>Задание 13</vt:lpstr>
      <vt:lpstr>Задание 13</vt:lpstr>
      <vt:lpstr>Задание 13 </vt:lpstr>
      <vt:lpstr>Задание 13 </vt:lpstr>
      <vt:lpstr>Задание 13 </vt:lpstr>
      <vt:lpstr>Задание 13 </vt:lpstr>
      <vt:lpstr>Задание 13 </vt:lpstr>
      <vt:lpstr>Задание 13 </vt:lpstr>
      <vt:lpstr>Задание 13</vt:lpstr>
      <vt:lpstr>Задание 13</vt:lpstr>
      <vt:lpstr>Подведём итоги!!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Задание 13 </dc:title>
  <dc:creator>Елена Китаева</dc:creator>
  <cp:lastModifiedBy>Елена Китаева</cp:lastModifiedBy>
  <cp:revision>2</cp:revision>
  <dcterms:created xsi:type="dcterms:W3CDTF">2024-04-26T07:02:24Z</dcterms:created>
  <dcterms:modified xsi:type="dcterms:W3CDTF">2024-04-26T16:49:51Z</dcterms:modified>
</cp:coreProperties>
</file>