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CC"/>
    <a:srgbClr val="990099"/>
    <a:srgbClr val="0000FF"/>
    <a:srgbClr val="00FFCC"/>
  </p:clrMru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52" y="12"/>
      </p:cViewPr>
      <p:guideLst>
        <p:guide pos="162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2.jpg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http://img-4.photosight.ru/06b/5503197_xlarge.jpg"/>
          <p:cNvPicPr>
            <a:picLocks noChangeAspect="1" noChangeArrowheads="1"/>
          </p:cNvPicPr>
          <p:nvPr userDrawn="1"/>
        </p:nvPicPr>
        <p:blipFill>
          <a:blip r:embed="rId2"/>
          <a:srcRect t="2381" r="9790"/>
          <a:stretch/>
        </p:blipFill>
        <p:spPr bwMode="auto">
          <a:xfrm rot="222427">
            <a:off x="2333052" y="2791590"/>
            <a:ext cx="2437650" cy="1758704"/>
          </a:xfrm>
          <a:prstGeom prst="rect">
            <a:avLst/>
          </a:prstGeom>
          <a:noFill/>
        </p:spPr>
      </p:pic>
      <p:pic>
        <p:nvPicPr>
          <p:cNvPr id="16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 rot="10988141" flipH="1">
            <a:off x="2259328" y="2713165"/>
            <a:ext cx="2646574" cy="1861955"/>
          </a:xfrm>
          <a:prstGeom prst="frame">
            <a:avLst>
              <a:gd name="adj1" fmla="val 779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" name="Picture 4" descr="http://www.funlib.ru/cimg/2014/102007/2946720"/>
          <p:cNvPicPr>
            <a:picLocks noChangeAspect="1" noChangeArrowheads="1"/>
          </p:cNvPicPr>
          <p:nvPr userDrawn="1"/>
        </p:nvPicPr>
        <p:blipFill>
          <a:blip r:embed="rId4"/>
          <a:srcRect l="4436" t="2710" r="3294"/>
          <a:stretch/>
        </p:blipFill>
        <p:spPr bwMode="auto">
          <a:xfrm rot="840472">
            <a:off x="2735741" y="1138372"/>
            <a:ext cx="2527516" cy="1665625"/>
          </a:xfrm>
          <a:prstGeom prst="rect">
            <a:avLst/>
          </a:prstGeom>
          <a:noFill/>
        </p:spPr>
      </p:pic>
      <p:pic>
        <p:nvPicPr>
          <p:cNvPr id="15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 rot="789344">
            <a:off x="2670809" y="1059366"/>
            <a:ext cx="2611433" cy="1799483"/>
          </a:xfrm>
          <a:prstGeom prst="frame">
            <a:avLst>
              <a:gd name="adj1" fmla="val 786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6" name="Picture 8" descr="http://eco-turizm.net/uploads/2013/05/Rocky-Mountains.jpg"/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 rot="20850528">
            <a:off x="535765" y="827426"/>
            <a:ext cx="2578277" cy="1933708"/>
          </a:xfrm>
          <a:prstGeom prst="rect">
            <a:avLst/>
          </a:prstGeom>
          <a:noFill/>
        </p:spPr>
      </p:pic>
      <p:pic>
        <p:nvPicPr>
          <p:cNvPr id="14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 rot="20938172" flipH="1">
            <a:off x="462222" y="742343"/>
            <a:ext cx="2736388" cy="2109215"/>
          </a:xfrm>
          <a:prstGeom prst="frame">
            <a:avLst>
              <a:gd name="adj1" fmla="val 711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2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6">
            <a:lum bright="-20000" contrast="10000"/>
          </a:blip>
          <a:srcRect/>
          <a:stretch/>
        </p:blipFill>
        <p:spPr bwMode="auto">
          <a:xfrm rot="20691863">
            <a:off x="393425" y="2536580"/>
            <a:ext cx="2213472" cy="2213472"/>
          </a:xfrm>
          <a:prstGeom prst="rect">
            <a:avLst/>
          </a:prstGeom>
          <a:noFill/>
        </p:spPr>
      </p:pic>
      <p:pic>
        <p:nvPicPr>
          <p:cNvPr id="18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7"/>
          <a:srcRect t="-1570" r="-1223"/>
          <a:stretch/>
        </p:blipFill>
        <p:spPr bwMode="auto">
          <a:xfrm>
            <a:off x="0" y="979741"/>
            <a:ext cx="3643306" cy="4163759"/>
          </a:xfrm>
          <a:prstGeom prst="rect">
            <a:avLst/>
          </a:prstGeom>
          <a:noFill/>
        </p:spPr>
      </p:pic>
      <p:pic>
        <p:nvPicPr>
          <p:cNvPr id="13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24234C-B3FD-42C3-8EF2-6E3C2C413135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47C2CD-A4FD-4F7B-8EC9-70F0E70A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24234C-B3FD-42C3-8EF2-6E3C2C413135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47C2CD-A4FD-4F7B-8EC9-70F0E70A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eco-turizm.net/uploads/2013/05/Rocky-Mountains.jpg"/>
          <p:cNvPicPr>
            <a:picLocks noChangeAspect="1" noChangeArrowheads="1"/>
          </p:cNvPicPr>
          <p:nvPr userDrawn="1"/>
        </p:nvPicPr>
        <p:blipFill>
          <a:blip r:embed="rId2"/>
          <a:srcRect t="1708" r="18497"/>
          <a:stretch/>
        </p:blipFill>
        <p:spPr bwMode="auto">
          <a:xfrm rot="20907707">
            <a:off x="406427" y="1196549"/>
            <a:ext cx="3003838" cy="2943757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1266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/>
          <a:srcRect t="-1570" r="-1223"/>
          <a:stretch/>
        </p:blipFill>
        <p:spPr bwMode="auto">
          <a:xfrm>
            <a:off x="0" y="1142990"/>
            <a:ext cx="3500462" cy="4000510"/>
          </a:xfrm>
          <a:prstGeom prst="rect">
            <a:avLst/>
          </a:prstGeom>
          <a:noFill/>
        </p:spPr>
      </p:pic>
      <p:pic>
        <p:nvPicPr>
          <p:cNvPr id="7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unlib.ru/cimg/2014/102007/2946720"/>
          <p:cNvPicPr>
            <a:picLocks noChangeAspect="1" noChangeArrowheads="1"/>
          </p:cNvPicPr>
          <p:nvPr userDrawn="1"/>
        </p:nvPicPr>
        <p:blipFill>
          <a:blip r:embed="rId2"/>
          <a:srcRect l="13560" t="263" r="21596" b="11379"/>
          <a:stretch/>
        </p:blipFill>
        <p:spPr bwMode="auto">
          <a:xfrm>
            <a:off x="500034" y="1214428"/>
            <a:ext cx="2857520" cy="2928958"/>
          </a:xfrm>
          <a:prstGeom prst="ellipse">
            <a:avLst/>
          </a:prstGeom>
          <a:noFill/>
        </p:spPr>
      </p:pic>
      <p:pic>
        <p:nvPicPr>
          <p:cNvPr id="8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/>
          <a:srcRect t="-1570" r="-1223"/>
          <a:stretch/>
        </p:blipFill>
        <p:spPr bwMode="auto">
          <a:xfrm>
            <a:off x="0" y="1142990"/>
            <a:ext cx="3500462" cy="4000510"/>
          </a:xfrm>
          <a:prstGeom prst="rect">
            <a:avLst/>
          </a:prstGeom>
          <a:noFill/>
        </p:spPr>
      </p:pic>
      <p:pic>
        <p:nvPicPr>
          <p:cNvPr id="7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img-4.photosight.ru/06b/5503197_xlarge.jpg"/>
          <p:cNvPicPr>
            <a:picLocks noChangeAspect="1" noChangeArrowheads="1"/>
          </p:cNvPicPr>
          <p:nvPr userDrawn="1"/>
        </p:nvPicPr>
        <p:blipFill>
          <a:blip r:embed="rId2"/>
          <a:srcRect l="19544" t="481" r="9790"/>
          <a:stretch/>
        </p:blipFill>
        <p:spPr bwMode="auto">
          <a:xfrm>
            <a:off x="500034" y="1214428"/>
            <a:ext cx="2857520" cy="2857520"/>
          </a:xfrm>
          <a:prstGeom prst="ellipse">
            <a:avLst/>
          </a:prstGeom>
          <a:noFill/>
        </p:spPr>
      </p:pic>
      <p:pic>
        <p:nvPicPr>
          <p:cNvPr id="9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/>
          <a:srcRect t="-1570" r="-1223"/>
          <a:stretch/>
        </p:blipFill>
        <p:spPr bwMode="auto">
          <a:xfrm>
            <a:off x="0" y="1142990"/>
            <a:ext cx="3500462" cy="4000510"/>
          </a:xfrm>
          <a:prstGeom prst="rect">
            <a:avLst/>
          </a:prstGeom>
          <a:noFill/>
        </p:spPr>
      </p:pic>
      <p:pic>
        <p:nvPicPr>
          <p:cNvPr id="8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photo.elsoar.com/wp-content/images/Planet-Earth-Awesome-Image-I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/>
        </p:blipFill>
        <p:spPr bwMode="auto">
          <a:xfrm>
            <a:off x="214282" y="1857370"/>
            <a:ext cx="2714644" cy="2569784"/>
          </a:xfrm>
          <a:prstGeom prst="rect">
            <a:avLst/>
          </a:prstGeom>
          <a:noFill/>
        </p:spPr>
      </p:pic>
      <p:pic>
        <p:nvPicPr>
          <p:cNvPr id="12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3">
            <a:lum bright="-20000" contrast="10000"/>
          </a:blip>
          <a:srcRect/>
          <a:stretch/>
        </p:blipFill>
        <p:spPr bwMode="auto">
          <a:xfrm rot="20691863">
            <a:off x="1648336" y="3577177"/>
            <a:ext cx="1308843" cy="1308843"/>
          </a:xfrm>
          <a:prstGeom prst="rect">
            <a:avLst/>
          </a:prstGeom>
          <a:noFill/>
        </p:spPr>
      </p:pic>
      <p:pic>
        <p:nvPicPr>
          <p:cNvPr id="11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4"/>
          <a:srcRect t="-1570" r="-1223"/>
          <a:stretch/>
        </p:blipFill>
        <p:spPr bwMode="auto">
          <a:xfrm rot="471574">
            <a:off x="214282" y="2857502"/>
            <a:ext cx="1785918" cy="2041040"/>
          </a:xfrm>
          <a:prstGeom prst="rect">
            <a:avLst/>
          </a:prstGeom>
          <a:noFill/>
        </p:spPr>
      </p:pic>
      <p:pic>
        <p:nvPicPr>
          <p:cNvPr id="10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eco-turizm.net/uploads/2013/05/Rocky-Mountains.jpg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 rot="20850528">
            <a:off x="415446" y="2114704"/>
            <a:ext cx="1872664" cy="1404498"/>
          </a:xfrm>
          <a:prstGeom prst="rect">
            <a:avLst/>
          </a:prstGeom>
          <a:noFill/>
        </p:spPr>
      </p:pic>
      <p:pic>
        <p:nvPicPr>
          <p:cNvPr id="15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 rot="20735365">
            <a:off x="346329" y="2076741"/>
            <a:ext cx="1992590" cy="1511077"/>
          </a:xfrm>
          <a:prstGeom prst="frame">
            <a:avLst>
              <a:gd name="adj1" fmla="val 919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4" descr="http://www.funlib.ru/cimg/2014/102007/2946720"/>
          <p:cNvPicPr>
            <a:picLocks noChangeAspect="1" noChangeArrowheads="1"/>
          </p:cNvPicPr>
          <p:nvPr userDrawn="1"/>
        </p:nvPicPr>
        <p:blipFill>
          <a:blip r:embed="rId4"/>
          <a:srcRect l="4436" t="2710" r="3294"/>
          <a:stretch/>
        </p:blipFill>
        <p:spPr bwMode="auto">
          <a:xfrm rot="840472">
            <a:off x="1691918" y="2420799"/>
            <a:ext cx="1854181" cy="1221899"/>
          </a:xfrm>
          <a:prstGeom prst="rect">
            <a:avLst/>
          </a:prstGeom>
          <a:noFill/>
        </p:spPr>
      </p:pic>
      <p:pic>
        <p:nvPicPr>
          <p:cNvPr id="11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 rot="837874">
            <a:off x="1630318" y="2362187"/>
            <a:ext cx="1977306" cy="1320823"/>
          </a:xfrm>
          <a:prstGeom prst="frame">
            <a:avLst>
              <a:gd name="adj1" fmla="val 1059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12" descr="http://img-4.photosight.ru/06b/5503197_xlarge.jpg"/>
          <p:cNvPicPr>
            <a:picLocks noChangeAspect="1" noChangeArrowheads="1"/>
          </p:cNvPicPr>
          <p:nvPr userDrawn="1"/>
        </p:nvPicPr>
        <p:blipFill>
          <a:blip r:embed="rId6"/>
          <a:srcRect t="2381" r="9790"/>
          <a:stretch/>
        </p:blipFill>
        <p:spPr bwMode="auto">
          <a:xfrm rot="222427">
            <a:off x="1682893" y="3556923"/>
            <a:ext cx="1788821" cy="1290590"/>
          </a:xfrm>
          <a:prstGeom prst="rect">
            <a:avLst/>
          </a:prstGeom>
          <a:noFill/>
        </p:spPr>
      </p:pic>
      <p:pic>
        <p:nvPicPr>
          <p:cNvPr id="14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7"/>
          <a:srcRect/>
          <a:stretch/>
        </p:blipFill>
        <p:spPr bwMode="auto">
          <a:xfrm rot="175082">
            <a:off x="1700439" y="3513566"/>
            <a:ext cx="1873701" cy="1370751"/>
          </a:xfrm>
          <a:prstGeom prst="frame">
            <a:avLst>
              <a:gd name="adj1" fmla="val 1059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8">
            <a:lum bright="-20000" contrast="10000"/>
          </a:blip>
          <a:srcRect/>
          <a:stretch/>
        </p:blipFill>
        <p:spPr bwMode="auto">
          <a:xfrm rot="20691863">
            <a:off x="336653" y="3237711"/>
            <a:ext cx="1711981" cy="1711981"/>
          </a:xfrm>
          <a:prstGeom prst="rect">
            <a:avLst/>
          </a:prstGeom>
          <a:noFill/>
        </p:spPr>
      </p:pic>
      <p:pic>
        <p:nvPicPr>
          <p:cNvPr id="6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9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2">
            <a:lum bright="-20000" contrast="10000"/>
          </a:blip>
          <a:srcRect/>
          <a:stretch/>
        </p:blipFill>
        <p:spPr bwMode="auto">
          <a:xfrm rot="20882336">
            <a:off x="968321" y="3682979"/>
            <a:ext cx="1197585" cy="1197585"/>
          </a:xfrm>
          <a:prstGeom prst="rect">
            <a:avLst/>
          </a:prstGeom>
          <a:noFill/>
        </p:spPr>
      </p:pic>
      <p:pic>
        <p:nvPicPr>
          <p:cNvPr id="6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/>
          <a:srcRect t="-1570" r="-1223"/>
          <a:stretch/>
        </p:blipFill>
        <p:spPr bwMode="auto">
          <a:xfrm rot="320389">
            <a:off x="219153" y="3367761"/>
            <a:ext cx="1496005" cy="1709712"/>
          </a:xfrm>
          <a:prstGeom prst="rect">
            <a:avLst/>
          </a:prstGeom>
          <a:noFill/>
        </p:spPr>
      </p:pic>
      <p:pic>
        <p:nvPicPr>
          <p:cNvPr id="5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24234C-B3FD-42C3-8EF2-6E3C2C413135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47C2CD-A4FD-4F7B-8EC9-70F0E70A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2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2" y="157161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200" dirty="0" smtClean="0">
                <a:solidFill>
                  <a:srgbClr val="CC0099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ГЕОГРАФИЯ</a:t>
            </a:r>
            <a:endParaRPr lang="ru-RU" sz="3200" dirty="0">
              <a:solidFill>
                <a:srgbClr val="CC0099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03848" y="267494"/>
            <a:ext cx="3240360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13 ОГЭ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версии 2021 года)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66522" y="843558"/>
            <a:ext cx="341797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Решаем географические задачи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2283718"/>
            <a:ext cx="5256584" cy="1584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 smtClean="0">
              <a:solidFill>
                <a:srgbClr val="000000"/>
              </a:solidFill>
              <a:latin typeface="TimesNewRoman"/>
            </a:endParaRPr>
          </a:p>
          <a:p>
            <a:endParaRPr lang="ru-RU" sz="1000" dirty="0">
              <a:solidFill>
                <a:srgbClr val="000000"/>
              </a:solidFill>
              <a:latin typeface="TimesNewRoman"/>
            </a:endParaRPr>
          </a:p>
          <a:p>
            <a:endParaRPr lang="ru-RU" sz="1000" dirty="0" smtClean="0">
              <a:solidFill>
                <a:srgbClr val="000000"/>
              </a:solidFill>
              <a:latin typeface="TimesNewRoman"/>
            </a:endParaRPr>
          </a:p>
          <a:p>
            <a:endParaRPr lang="ru-RU" sz="1000" dirty="0">
              <a:solidFill>
                <a:srgbClr val="000000"/>
              </a:solidFill>
              <a:latin typeface="TimesNewRoman"/>
            </a:endParaRPr>
          </a:p>
          <a:p>
            <a:endParaRPr lang="ru-RU" sz="1000" dirty="0" smtClean="0">
              <a:solidFill>
                <a:srgbClr val="000000"/>
              </a:solidFill>
              <a:latin typeface="TimesNewRoman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понимать основные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термины и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понятия; уметь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приобретённые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и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умения в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практической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и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повседневной жизни для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 практических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 /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базовыми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географическими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понятиями и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знаниями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географической терминологии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сравнивать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изученные географические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объекты,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явления и 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процессы на основе выделения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существенных признаков.</a:t>
            </a:r>
          </a:p>
          <a:p>
            <a:pPr algn="ctr"/>
            <a:r>
              <a:rPr lang="ru-RU" sz="1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сложности – базовый.</a:t>
            </a:r>
          </a:p>
          <a:p>
            <a:pPr algn="ctr"/>
            <a:r>
              <a:rPr lang="ru-RU" sz="1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Максимальный балл – 1.</a:t>
            </a:r>
          </a:p>
          <a:p>
            <a:pPr algn="ctr"/>
            <a:r>
              <a:rPr lang="ru-RU" sz="1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выполнения – 5 минут.</a:t>
            </a:r>
            <a:r>
              <a:rPr lang="ru-RU" dirty="0">
                <a:solidFill>
                  <a:srgbClr val="002060"/>
                </a:solidFill>
                <a:latin typeface="TimesNewRoman"/>
              </a:rPr>
              <a:t/>
            </a:r>
            <a:br>
              <a:rPr lang="ru-RU" dirty="0">
                <a:solidFill>
                  <a:srgbClr val="002060"/>
                </a:solidFill>
                <a:latin typeface="TimesNewRoman"/>
              </a:rPr>
            </a:br>
            <a:r>
              <a:rPr lang="ru-RU" dirty="0">
                <a:solidFill>
                  <a:srgbClr val="000000"/>
                </a:solidFill>
                <a:latin typeface="TimesNew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NewRoman"/>
              </a:rPr>
            </a:br>
            <a:r>
              <a:rPr lang="ru-RU" dirty="0">
                <a:solidFill>
                  <a:srgbClr val="000000"/>
                </a:solidFill>
                <a:latin typeface="TimesNew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NewRoman"/>
              </a:rPr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66522" y="3795886"/>
            <a:ext cx="3417978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 МБОУ СОШ № 6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ст.Новолеушковской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Павловского района Краснодарского края 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Любовь Михайловна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7494"/>
            <a:ext cx="8496944" cy="96749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Температура воздуха равна +15 °С, содержание водяного пара в нём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9,0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г/м³.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Какова относительная влажность воздуха, если максимально возможное содержание водяного пара при такой температуре составляет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12,8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г/м³?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Полученный результат округлите до целого числа.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1920" y="1347614"/>
            <a:ext cx="4968552" cy="3600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Данное задание мы решаем при помощи элементарных математических действий. Максимально возможное содержание водяного пара при такой температуре составляет 12,8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г/м³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принимаем за 100%, следовательно, у нас в задании 9,0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г/м³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принимаем за икс. </a:t>
            </a:r>
          </a:p>
          <a:p>
            <a:pPr algn="ctr"/>
            <a:r>
              <a:rPr lang="ru-RU" sz="16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Составим пропорцию.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12,8 — 100 %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9,0 — Х%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= 900 : 12,8 = 70.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70.</a:t>
            </a:r>
          </a:p>
        </p:txBody>
      </p:sp>
      <p:sp>
        <p:nvSpPr>
          <p:cNvPr id="5" name="Овал 4"/>
          <p:cNvSpPr/>
          <p:nvPr/>
        </p:nvSpPr>
        <p:spPr>
          <a:xfrm>
            <a:off x="899593" y="2067694"/>
            <a:ext cx="208823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Тоже пропорция!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43608" y="4155926"/>
            <a:ext cx="4320480" cy="7857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разделить меньшее число на большее и полученный результат умножить на 100 процентов.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9288" y="1635646"/>
            <a:ext cx="2448272" cy="20162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 тип задач.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АМПЛИТУДА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screen6.jpg"/>
          <p:cNvPicPr>
            <a:picLocks noChangeAspect="1" noChangeArrowheads="1"/>
          </p:cNvPicPr>
          <p:nvPr/>
        </p:nvPicPr>
        <p:blipFill rotWithShape="1">
          <a:blip r:embed="rId2"/>
          <a:srcRect b="35943"/>
          <a:stretch/>
        </p:blipFill>
        <p:spPr bwMode="auto">
          <a:xfrm>
            <a:off x="263283" y="215566"/>
            <a:ext cx="4267200" cy="2019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Пользователь\Desktop\img11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49288" y="3132655"/>
            <a:ext cx="3207816" cy="180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Пользователь\Desktop\ГГ огэ 2021\Зависимость температуры воздуха от географической широты.jpg"/>
          <p:cNvPicPr>
            <a:picLocks noChangeAspect="1" noChangeArrowheads="1"/>
          </p:cNvPicPr>
          <p:nvPr/>
        </p:nvPicPr>
        <p:blipFill rotWithShape="1">
          <a:blip r:embed="rId4"/>
          <a:srcRect r="10983"/>
          <a:stretch/>
        </p:blipFill>
        <p:spPr bwMode="auto">
          <a:xfrm>
            <a:off x="5867354" y="215566"/>
            <a:ext cx="3052916" cy="25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Пользователь\Desktop\ГГ огэ 2021\Зависимость температуры воздуха.jpg"/>
          <p:cNvPicPr>
            <a:picLocks noChangeAspect="1" noChangeArrowheads="1"/>
          </p:cNvPicPr>
          <p:nvPr/>
        </p:nvPicPr>
        <p:blipFill rotWithShape="1">
          <a:blip r:embed="rId5"/>
          <a:srcRect r="9705"/>
          <a:stretch/>
        </p:blipFill>
        <p:spPr bwMode="auto">
          <a:xfrm>
            <a:off x="5533682" y="2644264"/>
            <a:ext cx="3142773" cy="229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Пользователь\Desktop\gettyimages-173588802-612x612.jpg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530483" y="772914"/>
            <a:ext cx="1365250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47864" y="2158413"/>
            <a:ext cx="2304257" cy="242956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.tº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января -20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июля +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(+20°-(-20°) =40°С)</a:t>
            </a:r>
            <a:endParaRPr lang="en-US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.tº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января -4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июля +22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(+22°-(-4°)=26°С</a:t>
            </a:r>
            <a:endParaRPr lang="en-US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.tº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января -32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июля +16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(+16°-(-32°)=48°С</a:t>
            </a:r>
            <a:endParaRPr lang="en-US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96883" y="3651870"/>
            <a:ext cx="47552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96882" y="4048271"/>
            <a:ext cx="475527" cy="3236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3528" y="4371949"/>
            <a:ext cx="1778496" cy="504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Амплитуда =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96336" y="4001162"/>
            <a:ext cx="1251926" cy="5148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22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44008" y="245942"/>
            <a:ext cx="4267200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вал 1"/>
          <p:cNvSpPr/>
          <p:nvPr/>
        </p:nvSpPr>
        <p:spPr>
          <a:xfrm>
            <a:off x="683568" y="2139702"/>
            <a:ext cx="2520280" cy="19442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температура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(среднесуточная, среднемесячная, среднегодовая)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42856" y="3382068"/>
            <a:ext cx="3168352" cy="15873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среднюю суточную температуру по таким данным: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7 ч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3ºС,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ч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5ºС,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 ч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2ºС.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Решение: (-3°+5°-2°)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=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0°С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img12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11763" y="251298"/>
            <a:ext cx="3792835" cy="196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2605446"/>
            <a:ext cx="2664296" cy="2364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среднюю суточную температуру по таким данным: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7 ч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3ºС,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ч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0ºС,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 ч  -12Сº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3°+0°+(-12°):3 =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64088" y="2605446"/>
            <a:ext cx="3312368" cy="8532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267494"/>
            <a:ext cx="2088232" cy="158417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Возможен и еще один интересный тип задач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267494"/>
            <a:ext cx="6264696" cy="25922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августа 2012 г. в Тихом океане у берегов Центральной Америки произошло землетрясение магнитудой 7,4. Эпицентр землетрясения находился в 125 км к югу от побережья Сальвадора, а его очаг был расположен на глубине 50,6 км. Интенсивность землетрясений оценивается в баллах по 12-балльной шкале. Магнитуда характеризует энергию, выделившуюся при землетрясении, и определяется по шкале Рихтера. Интенсивность землетрясения в баллах тем больше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чем больше его магнитуда и чем глубже его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очаг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чем больше его магнитуда и чем ближе к поверхности его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очаг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чем меньше его магнитуда и чем глубже его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очаг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чем меньше его магнитуда и чем ближе к поверхности его очаг</a:t>
            </a:r>
          </a:p>
          <a:p>
            <a:pPr algn="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ответе укажите номер верного варианта.</a:t>
            </a:r>
          </a:p>
        </p:txBody>
      </p:sp>
      <p:pic>
        <p:nvPicPr>
          <p:cNvPr id="1027" name="Picture 3" descr="C:\Users\Пользователь\Desktop\img17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856383" y="2571750"/>
            <a:ext cx="3441731" cy="213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Пользователь\Desktop\img8.jpg"/>
          <p:cNvPicPr>
            <a:picLocks noChangeAspect="1" noChangeArrowheads="1"/>
          </p:cNvPicPr>
          <p:nvPr/>
        </p:nvPicPr>
        <p:blipFill rotWithShape="1">
          <a:blip r:embed="rId3"/>
          <a:srcRect l="11882" t="3013" r="3640" b="2888"/>
          <a:stretch/>
        </p:blipFill>
        <p:spPr bwMode="auto">
          <a:xfrm>
            <a:off x="251520" y="1851670"/>
            <a:ext cx="3604863" cy="310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020272" y="2715766"/>
            <a:ext cx="1837118" cy="22438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Интенсивность землетрясения в баллах тем больше, чем больше его магнитуда и чем ближе к поверхности его очаг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51920" y="1779662"/>
            <a:ext cx="5040560" cy="31683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ttps://ds02.infourok.ru/uploads/ex/10bf/0004f2be-823cd041/img22.jpg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https://ds05.infourok.ru/uploads/ex/0a56/0009e1dd-ce31268b/img9.jpg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https://fs01.infourok.ru/images/doc/63/77334/img5.jpg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https://fs00.infourok.ru/images/doc/220/10324/1/img22.jpg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https://cloud.prezentacii.org/19/03/133548/images/screen6.jpg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https://fb.ru/misc/i/gallery/46184/1587392.jpg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http://bavly-tat.ru/images/uploads/news/2019/1/15/74831c1ddb5732f69704bdb80eadf94c.jpg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https://photoshop-master.ru/adds/adds15491/15491-preview.jpg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https://orel.bez-dolgov.info/information-debtor/news/new138/images/yjytjre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https://media.gettyimages.com/photos/red-calculator-picture-id173588802?b=1&amp;k=6&amp;m=173588802&amp;s=612x612&amp;w=0&amp;h=2msVKaqmMOu5FRFqJ-BCEzQig_6RIHE2fvS1SHpXH-M=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https://multiurok.ru/files/zadachi-na-opriedielieniie-tiempieratury-vozdukha.html?login=ok</a:t>
            </a: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https://ds04.infourok.ru/uploads/ex/0ef6/0000f955-aa0ef351/6/img12.jpg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19062" y="669141"/>
            <a:ext cx="5540966" cy="129614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шаблона презентации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Шахторина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https://geo-oge.sdamgia.ru/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https://ds03.infourok.ru/uploads/ex/1268/0001c017-f5b3d6eb/img8.jpg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https://ds05.infourok.ru/uploads/ex/11f1/000764f0-8a51fd8c/img17.jpg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http://900igr.net/up/datas/112227/019.jpg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https://ds04.infourok.ru/uploads/ex/0258/000a3b87-12dc79fa/img2.jpg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7584" y="286738"/>
            <a:ext cx="3600400" cy="4500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1851670"/>
            <a:ext cx="2520280" cy="17281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1й тип задач.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ПРОПОРЦИЯ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7864" y="411510"/>
            <a:ext cx="5544616" cy="16561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«А» классе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обучающихся. Из них 11 девушек. Определи долю девушек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девятом классе.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Составляем пропорцию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20 - 100%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11 - Х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11·100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):20=55%.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55%</a:t>
            </a:r>
          </a:p>
        </p:txBody>
      </p:sp>
      <p:sp>
        <p:nvSpPr>
          <p:cNvPr id="4" name="Овал 3"/>
          <p:cNvSpPr/>
          <p:nvPr/>
        </p:nvSpPr>
        <p:spPr>
          <a:xfrm>
            <a:off x="539552" y="4227934"/>
            <a:ext cx="3456384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разделить меньшее число на большее и полученный результат умножить на 100 процентов.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419872" y="2283718"/>
            <a:ext cx="5472608" cy="2448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5" name="Picture 2" descr="C:\Users\Пользователь\Desktop\74831c1ddb5732f69704bdb80eadf94c.jpg"/>
          <p:cNvPicPr>
            <a:picLocks noChangeAspect="1" noChangeArrowheads="1"/>
          </p:cNvPicPr>
          <p:nvPr/>
        </p:nvPicPr>
        <p:blipFill rotWithShape="1">
          <a:blip r:embed="rId3"/>
          <a:srcRect l="9281" b="7949"/>
          <a:stretch/>
        </p:blipFill>
        <p:spPr bwMode="auto">
          <a:xfrm>
            <a:off x="2282198" y="699542"/>
            <a:ext cx="2131331" cy="144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67494"/>
            <a:ext cx="849694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долю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населения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% от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общей численности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населения Северо-Кавказского федерального округа, если известно, что численность его населения на 1 января 2013 г. составляла 9 542 640 человек, из которых горожан — 4 694 703 чел. Полученный результат округлите до целого числа.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19872" y="1347614"/>
            <a:ext cx="5472608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Процент — сотая доля от числа. Следовательно: (4 694 703 • 100) : 9 542 640 = 49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49.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2643758"/>
            <a:ext cx="5400600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данные таблицы «Численность экономически активного населения РФ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г.», определите удельный вес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мужчин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%) 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общей численности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 активного населения РФ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Полученный результат округлите до целого числа.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011910"/>
            <a:ext cx="8424936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Составим пропорцию.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75 676 — 100%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38 720 — Х%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 = 3 872 000 : 75 676 =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51.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51.</a:t>
            </a:r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683568" y="2715766"/>
          <a:ext cx="2520280" cy="1764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1067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 активное население всего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75 676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38 720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8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36 956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11560" y="1851670"/>
            <a:ext cx="2664296" cy="18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2й тип задач.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СОЛЁНОСТЬ ВОДЫ.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1587392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37219" y="157278"/>
            <a:ext cx="2016224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299092"/>
            <a:ext cx="6336704" cy="11205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солёность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поверхностных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Средиземного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граммов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растворено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литрах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воды. Ответ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виде числа.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347614"/>
            <a:ext cx="1944216" cy="35283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Соленость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промилле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‰ (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тысячная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числа).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38‰ - это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 литре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 грамм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соли.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литр=38 г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литра=76 г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В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литрах: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38·2=76 г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019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707904" y="1491631"/>
            <a:ext cx="2766845" cy="345638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11560" y="4229100"/>
            <a:ext cx="2880320" cy="64690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Цифру в задании умножаем на количество литров.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15491-preview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51520" y="248579"/>
            <a:ext cx="1826146" cy="129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221905" y="1707654"/>
            <a:ext cx="2736304" cy="20162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3й тип задач.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</a:p>
        </p:txBody>
      </p:sp>
      <p:pic>
        <p:nvPicPr>
          <p:cNvPr id="2050" name="Picture 2" descr="C:\Users\Пользователь\Desktop\img2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483768" y="2283718"/>
            <a:ext cx="3864767" cy="246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248579"/>
            <a:ext cx="6912768" cy="18191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 вершине горы температура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-5°С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высота горы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4500 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Определите температуру у подножия горы.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километр вверх температура воздуха понижается на 6°, то есть, если высота горы 4500 м или 4,5 км получается, что: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4,5 км • 6° = 27°. Это значит, что на 27° понизилась температура, а если на вершине   - 5°, то у подножия горы будет: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 - 5° + 27° = 22°С  у подножия горы.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22°С у подножия горы.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44208" y="1545772"/>
            <a:ext cx="2448272" cy="34022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температуру воздуха на вершине горы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км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у подножия горы она составила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+ 12°С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через 1 км температура понижается на 6°, следовательно: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3км • 6° =18°С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12°-18° = - 6°С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- 6°С на вершине горы.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5856" y="267494"/>
            <a:ext cx="5616624" cy="1584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какую высоту поднялся самолет, если за его бортом температура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-30°С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у поверхности Земли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+12°С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-30° – 12°= 42°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42°: 6 = 7 км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самолёт поднялся на высоту 7 км.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79512" y="267495"/>
            <a:ext cx="1656184" cy="117600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6516216" y="1995686"/>
            <a:ext cx="2376264" cy="2880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Какова температура воздуха на вершине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Памира,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 июле у подножия она составляет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+36°С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Высота Памира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км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6 км • 6° = 36°С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+36° – 36°= 0°С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0°С на вершине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горы.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9872" y="1995686"/>
            <a:ext cx="2952328" cy="28803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температуру воздуха за бортом самолета, если температура воздуха у поверхности земли равна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31°С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высота полета –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(высота полета)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30°С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(понизилась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 поверхности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столько понизилась)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1°С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1°С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температура за бортом самолета.</a:t>
            </a:r>
          </a:p>
        </p:txBody>
      </p:sp>
      <p:sp>
        <p:nvSpPr>
          <p:cNvPr id="5" name="Овал 4"/>
          <p:cNvSpPr/>
          <p:nvPr/>
        </p:nvSpPr>
        <p:spPr>
          <a:xfrm>
            <a:off x="323528" y="3867894"/>
            <a:ext cx="3384376" cy="1130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Сначала узнаем, на сколько понизилась </a:t>
            </a:r>
            <a:r>
              <a:rPr lang="en-US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t°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высоту·на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6°). </a:t>
            </a:r>
            <a:endParaRPr lang="en-US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Затем находим разницу между указанной в задаче </a:t>
            </a:r>
            <a:r>
              <a:rPr lang="en-US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t°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полученным числом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первом действии.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23528" y="267494"/>
            <a:ext cx="180020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539552" y="1635646"/>
            <a:ext cx="2376264" cy="21602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4й тип задач.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img22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43808" y="1722208"/>
            <a:ext cx="4267200" cy="31623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699792" y="267494"/>
            <a:ext cx="6139408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Определите, какое атмосферное давление будет наблюдаться на вершине горы высотой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 метров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у её подножия его значение составляет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760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известно, что давление изменяется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 мм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каждые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м.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 запишите в виде числа.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20272" y="1491630"/>
            <a:ext cx="1872208" cy="33928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 давление понижается на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Значит,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 м (вершина):10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.=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Следовательно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760(подножие)-70 (на сколько изменится)=690 мм на вершине.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760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− (700 : 10) = 690.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690.</a:t>
            </a:r>
          </a:p>
        </p:txBody>
      </p:sp>
      <p:sp>
        <p:nvSpPr>
          <p:cNvPr id="5" name="Овал 4"/>
          <p:cNvSpPr/>
          <p:nvPr/>
        </p:nvSpPr>
        <p:spPr>
          <a:xfrm>
            <a:off x="251520" y="3867894"/>
            <a:ext cx="4725888" cy="10524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считаем, на сколько мм давление снизится. (В данной задаче - на 100 м понижается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 мм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).Затем вычитаем полученное число из указанного в задаче  значения. (В данной задаче 760 мм)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62200" y="320384"/>
            <a:ext cx="685827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Определите, какое атмосферное давление будет на вершине горы, обозначенной на рисунке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буквой 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у подножия горы его значение составляет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760 мм рт. ст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известно, что атмосферное давление понижается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 мм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каждые 100 м. Ответ запишите в виде числа.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291" y="1306794"/>
            <a:ext cx="5256584" cy="6888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Высота горы 400 м. Следовательно: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400 : 10 = 40 мм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ст. — давление снизится на 40 мм.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760 − 40=720 мм.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720.</a:t>
            </a:r>
          </a:p>
        </p:txBody>
      </p:sp>
      <p:pic>
        <p:nvPicPr>
          <p:cNvPr id="4" name="Рисунок 3" descr="https://geo-oge.sdamgia.ru/get_file?id=25600"/>
          <p:cNvPicPr/>
          <p:nvPr/>
        </p:nvPicPr>
        <p:blipFill>
          <a:blip r:embed="rId2"/>
          <a:srcRect/>
          <a:stretch/>
        </p:blipFill>
        <p:spPr bwMode="auto">
          <a:xfrm>
            <a:off x="251520" y="320383"/>
            <a:ext cx="1710680" cy="9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962200" y="2067694"/>
            <a:ext cx="6822268" cy="7927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 населенного пункта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2000 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 уровнем моря. Высчитайте атмосферное давление на данной высоте. На уровне моря атмосферное давление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760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9973" y="2860476"/>
            <a:ext cx="5164495" cy="5797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2000:10=200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760 мм рт.ст.-200 мм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.=560 мм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507854"/>
            <a:ext cx="8532948" cy="8481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Самолёт поднялся на высоту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Каково атмосферное давление воздуха на этой высоте, если у поверхности земли оно равнялось </a:t>
            </a:r>
            <a:r>
              <a:rPr lang="ru-RU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4356010"/>
            <a:ext cx="5004556" cy="5920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2000:10=200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750-200=550</a:t>
            </a:r>
          </a:p>
        </p:txBody>
      </p:sp>
      <p:sp>
        <p:nvSpPr>
          <p:cNvPr id="9" name="Овал 8"/>
          <p:cNvSpPr/>
          <p:nvPr/>
        </p:nvSpPr>
        <p:spPr>
          <a:xfrm>
            <a:off x="5373334" y="1306794"/>
            <a:ext cx="3411134" cy="6888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760-(400:10)=720.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1520" y="2891595"/>
            <a:ext cx="3672408" cy="61625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760-(2000:10)=560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4227934"/>
            <a:ext cx="4176464" cy="7261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750-(2000:10)=550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gettyimages-173588802-612x612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27178" y="233974"/>
            <a:ext cx="1365250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267494"/>
            <a:ext cx="6427440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относительную влажность воздуха при температуре 0° С, если в нём содержится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водяного пара, а максимально  возможное содержание водяного пара при такой температуре  составляет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4,8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г/м³. Полученный результат округлите до целого числа.</a:t>
            </a:r>
          </a:p>
        </p:txBody>
      </p:sp>
      <p:sp>
        <p:nvSpPr>
          <p:cNvPr id="2" name="Овал 1"/>
          <p:cNvSpPr/>
          <p:nvPr/>
        </p:nvSpPr>
        <p:spPr>
          <a:xfrm>
            <a:off x="813633" y="925200"/>
            <a:ext cx="2448272" cy="20162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5й тип задач.</a:t>
            </a:r>
          </a:p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ВОДЯНОЙ ПАР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img9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27178" y="2913280"/>
            <a:ext cx="3621182" cy="205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Пользователь\Desktop\ГГ огэ 2021\это 13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995936" y="2211710"/>
            <a:ext cx="4915272" cy="2754652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5004048" y="1491630"/>
            <a:ext cx="3024336" cy="79208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Pages>0</Pages>
  <Words>1507</Words>
  <Characters>0</Characters>
  <CharactersWithSpaces>0</CharactersWithSpaces>
  <Application>ONLYOFFICE/7.4.1.36</Application>
  <DocSecurity>0</DocSecurity>
  <PresentationFormat>Экран (16:9)</PresentationFormat>
  <Lines>0</Lines>
  <Paragraphs>169</Paragraphs>
  <Slides>14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Master</dc:creator>
  <cp:keywords/>
  <dc:description/>
  <dc:identifier/>
  <dc:language/>
  <cp:lastModifiedBy>Пользователь</cp:lastModifiedBy>
  <cp:revision>58</cp:revision>
  <dcterms:created xsi:type="dcterms:W3CDTF">2016-07-22T20:55:13Z</dcterms:created>
  <dcterms:modified xsi:type="dcterms:W3CDTF">2020-10-09T12:36:28Z</dcterms:modified>
  <cp:category/>
  <cp:contentStatus/>
  <cp:version/>
</cp:coreProperties>
</file>