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6" r:id="rId3"/>
    <p:sldId id="257" r:id="rId4"/>
    <p:sldId id="259" r:id="rId5"/>
    <p:sldId id="273" r:id="rId6"/>
    <p:sldId id="277" r:id="rId7"/>
    <p:sldId id="274" r:id="rId8"/>
    <p:sldId id="275" r:id="rId9"/>
    <p:sldId id="276" r:id="rId10"/>
    <p:sldId id="278" r:id="rId11"/>
    <p:sldId id="258" r:id="rId12"/>
    <p:sldId id="261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85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301" r:id="rId32"/>
    <p:sldId id="300" r:id="rId33"/>
    <p:sldId id="302" r:id="rId34"/>
    <p:sldId id="299" r:id="rId35"/>
    <p:sldId id="303" r:id="rId36"/>
    <p:sldId id="304" r:id="rId37"/>
    <p:sldId id="305" r:id="rId38"/>
    <p:sldId id="306" r:id="rId39"/>
    <p:sldId id="307" r:id="rId40"/>
    <p:sldId id="2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10D81F-7D0D-4977-8672-15D1F287D9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rgbClr val="94C600"/>
              </a:buClr>
              <a:buSzPct val="76000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Лянторская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№6»</a:t>
            </a:r>
          </a:p>
          <a:p>
            <a:pPr marL="4572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№16 и №17 ОГЭ по географии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Ерёменко Ольга Анатольевна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1" y="2166105"/>
            <a:ext cx="3352373" cy="31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60953" y="1217207"/>
            <a:ext cx="5663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Нижний Новгород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</p:txBody>
      </p:sp>
      <p:sp>
        <p:nvSpPr>
          <p:cNvPr id="5" name="Овал 4"/>
          <p:cNvSpPr/>
          <p:nvPr/>
        </p:nvSpPr>
        <p:spPr>
          <a:xfrm>
            <a:off x="2267744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25047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42045" y="2924944"/>
            <a:ext cx="1889795" cy="181123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4889" y="2708920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5291" y="443711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Ю-В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126876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1830" y="20207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3865" y="274085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789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2305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0918" y="5674022"/>
            <a:ext cx="608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dirty="0"/>
          </a:p>
        </p:txBody>
      </p:sp>
      <p:sp>
        <p:nvSpPr>
          <p:cNvPr id="3" name="Половина рамки 2"/>
          <p:cNvSpPr/>
          <p:nvPr/>
        </p:nvSpPr>
        <p:spPr>
          <a:xfrm rot="12904240">
            <a:off x="1842996" y="5551984"/>
            <a:ext cx="687892" cy="792088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8" grpId="0" animBg="1"/>
      <p:bldP spid="10" grpId="0"/>
      <p:bldP spid="13" grpId="0"/>
      <p:bldP spid="14" grpId="0"/>
      <p:bldP spid="15" grpId="0"/>
      <p:bldP spid="17" grpId="0"/>
      <p:bldP spid="18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06692"/>
              </p:ext>
            </p:extLst>
          </p:nvPr>
        </p:nvGraphicFramePr>
        <p:xfrm>
          <a:off x="1187624" y="3933056"/>
          <a:ext cx="6696744" cy="214884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3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</a:rPr>
                        <a:t>Географические координаты пункта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Средняя температура 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Атмосферные осадки, норма,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Среднегодовое количество атмосферных осадков,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Шалон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4°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+18,5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629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Мюнхен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11°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+0,5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Черновцы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26°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–4,9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632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Кошице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21°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–3,4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612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3248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проанализировали собранные данные в целях выявления зависимости между     особенностями климата и географическим положением пункта. У всех учащихся выводы  получились разные. Кто из учащихся сделал верный вывод на основе представленных данных?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1)  Олег: «При удалении от Атлантического океана количество атмосферных осадков постепенно   увеличивается».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2)  Филипп: «При движении с запада на восток лето становится теплее».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3)  Анастасия: «При удалении от Атлантического океана зимы становятся холоднее».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4)  Диана: «Чем теплее зима, тем атмосферных осадков больше».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Школьники нашли в Интернете климатические данные для пунктов, расположенных в Европе на одной параллели, но на разных меридианах. Данные получены на местных метеостанциях в результате многолетних наблюдений. Собранные школьниками данные представлены в следующей таблице.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0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66165"/>
              </p:ext>
            </p:extLst>
          </p:nvPr>
        </p:nvGraphicFramePr>
        <p:xfrm>
          <a:off x="395535" y="260648"/>
          <a:ext cx="8424937" cy="3110704"/>
        </p:xfrm>
        <a:graphic>
          <a:graphicData uri="http://schemas.openxmlformats.org/drawingml/2006/table">
            <a:tbl>
              <a:tblPr/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59089"/>
              </p:ext>
            </p:extLst>
          </p:nvPr>
        </p:nvGraphicFramePr>
        <p:xfrm>
          <a:off x="395536" y="3573016"/>
          <a:ext cx="8424937" cy="31107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Выгнутая влево стрелка 20"/>
          <p:cNvSpPr/>
          <p:nvPr/>
        </p:nvSpPr>
        <p:spPr>
          <a:xfrm>
            <a:off x="107504" y="2492896"/>
            <a:ext cx="216024" cy="576064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flipH="1" flipV="1">
            <a:off x="8892480" y="2571627"/>
            <a:ext cx="216024" cy="57606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2276872"/>
            <a:ext cx="8424936" cy="540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816872"/>
            <a:ext cx="8424936" cy="540000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1" y="2420888"/>
            <a:ext cx="3240360" cy="303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1082" y="1844824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02718" y="183795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5111" y="1844824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4527" y="185888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6444"/>
              </p:ext>
            </p:extLst>
          </p:nvPr>
        </p:nvGraphicFramePr>
        <p:xfrm>
          <a:off x="5436096" y="2420888"/>
          <a:ext cx="3420988" cy="2765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0523" y="13407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340768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6055" y="1340768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8477" y="135172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544" y="2420888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282" y="203407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4938" y="2034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611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71883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02916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Олег: «При удалении от Атлантического океана количество атмосферных осадков постепенно   увеличивается».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932040" y="1573188"/>
            <a:ext cx="2016224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870029" y="191683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68144" y="2509292"/>
            <a:ext cx="144016" cy="343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3861048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27010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36510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Филипп: «При движении с запада на восток лето становится теплее».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60064" y="1556792"/>
            <a:ext cx="971976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97502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9138" y="204666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11531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30947" y="206760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943" y="15494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116" y="1549483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2475" y="1549483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4897" y="156044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2215" y="3284984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1710" y="311570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735" y="311570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7206" y="25518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+18,5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42" y="25518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1235" y="258001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3355" y="25645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0356" y="4509120"/>
            <a:ext cx="713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Филипп: «При движении с запада на восток лето становится теплее».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9954" y="4221344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  <p:bldP spid="3" grpId="0"/>
      <p:bldP spid="17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90320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4371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Анастасия: «При удалении от Атлантического океана зимы становятся холоднее».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51952" y="1556792"/>
            <a:ext cx="971976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97502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9138" y="204666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11531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30947" y="206760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943" y="15494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116" y="1549483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2475" y="1549483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4897" y="156044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2215" y="3284984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1710" y="311570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735" y="311570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7206" y="255181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+2,2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42" y="255181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+0,5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1235" y="258001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- 3,4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3355" y="25645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- 4,9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420" y="4509120"/>
            <a:ext cx="713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Анастасия: «При удалении от Атлантического океана зимы становятся холоднее».</a:t>
            </a:r>
          </a:p>
        </p:txBody>
      </p:sp>
      <p:sp>
        <p:nvSpPr>
          <p:cNvPr id="24" name="Половина рамки 23"/>
          <p:cNvSpPr/>
          <p:nvPr/>
        </p:nvSpPr>
        <p:spPr>
          <a:xfrm rot="12904240">
            <a:off x="903412" y="4249797"/>
            <a:ext cx="687892" cy="792088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  <p:bldP spid="3" grpId="0"/>
      <p:bldP spid="17" grpId="0"/>
      <p:bldP spid="21" grpId="0"/>
      <p:bldP spid="22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Тип задания 17</a:t>
            </a:r>
          </a:p>
        </p:txBody>
      </p:sp>
    </p:spTree>
    <p:extLst>
      <p:ext uri="{BB962C8B-B14F-4D97-AF65-F5344CB8AC3E}">
        <p14:creationId xmlns:p14="http://schemas.microsoft.com/office/powerpoint/2010/main" val="374811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Тип задания 16</a:t>
            </a:r>
          </a:p>
        </p:txBody>
      </p:sp>
    </p:spTree>
    <p:extLst>
      <p:ext uri="{BB962C8B-B14F-4D97-AF65-F5344CB8AC3E}">
        <p14:creationId xmlns:p14="http://schemas.microsoft.com/office/powerpoint/2010/main" val="361556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00834"/>
              </p:ext>
            </p:extLst>
          </p:nvPr>
        </p:nvGraphicFramePr>
        <p:xfrm>
          <a:off x="251520" y="548678"/>
          <a:ext cx="8640960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endCxn id="6" idx="2"/>
          </p:cNvCxnSpPr>
          <p:nvPr/>
        </p:nvCxnSpPr>
        <p:spPr>
          <a:xfrm>
            <a:off x="3131840" y="2996952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31840" y="2996952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4008" y="2996952"/>
            <a:ext cx="2664296" cy="29911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44008" y="2969364"/>
            <a:ext cx="2664296" cy="30463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52320" y="2969364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452320" y="2969364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57629"/>
              </p:ext>
            </p:extLst>
          </p:nvPr>
        </p:nvGraphicFramePr>
        <p:xfrm>
          <a:off x="251520" y="548678"/>
          <a:ext cx="8640961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60480" y="548680"/>
            <a:ext cx="4932000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6295"/>
            <a:ext cx="1224136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17329"/>
            <a:ext cx="1260688" cy="3103351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03123"/>
              </p:ext>
            </p:extLst>
          </p:nvPr>
        </p:nvGraphicFramePr>
        <p:xfrm>
          <a:off x="251520" y="548678"/>
          <a:ext cx="8640961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60480" y="548680"/>
            <a:ext cx="4932000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6295"/>
            <a:ext cx="1224136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83296" y="2924944"/>
            <a:ext cx="1260688" cy="3103351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12563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965"/>
              </p:ext>
            </p:extLst>
          </p:nvPr>
        </p:nvGraphicFramePr>
        <p:xfrm>
          <a:off x="320101" y="3068960"/>
          <a:ext cx="8644386" cy="32403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3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097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21 марта Солнце раньше всего по московскому времени поднимется над горизонтом?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3"/>
              </p:ext>
            </p:extLst>
          </p:nvPr>
        </p:nvGraphicFramePr>
        <p:xfrm>
          <a:off x="827584" y="3140968"/>
          <a:ext cx="3267165" cy="345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198" y="370037"/>
            <a:ext cx="524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встает с востока на запад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013470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861048"/>
            <a:ext cx="1080120" cy="2736304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</p:txBody>
      </p:sp>
      <p:sp>
        <p:nvSpPr>
          <p:cNvPr id="8" name="Овал 7"/>
          <p:cNvSpPr/>
          <p:nvPr/>
        </p:nvSpPr>
        <p:spPr>
          <a:xfrm>
            <a:off x="3131840" y="6021288"/>
            <a:ext cx="864096" cy="504056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4581128"/>
            <a:ext cx="1584176" cy="336233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71391"/>
              </p:ext>
            </p:extLst>
          </p:nvPr>
        </p:nvGraphicFramePr>
        <p:xfrm>
          <a:off x="320101" y="3068960"/>
          <a:ext cx="8644386" cy="32403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3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097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21 марта Солнце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по московскому времени поднимется над горизонтом?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94681"/>
              </p:ext>
            </p:extLst>
          </p:nvPr>
        </p:nvGraphicFramePr>
        <p:xfrm>
          <a:off x="827584" y="3140968"/>
          <a:ext cx="3267165" cy="345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198" y="370037"/>
            <a:ext cx="524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встает с востока на запад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013470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861048"/>
            <a:ext cx="1080120" cy="2736304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</p:txBody>
      </p:sp>
      <p:sp>
        <p:nvSpPr>
          <p:cNvPr id="8" name="Овал 7"/>
          <p:cNvSpPr/>
          <p:nvPr/>
        </p:nvSpPr>
        <p:spPr>
          <a:xfrm>
            <a:off x="3122712" y="4005064"/>
            <a:ext cx="864096" cy="504056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3717032"/>
            <a:ext cx="2232248" cy="432048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240" y="22768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726" y="2771056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ниже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9384" y="35010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7734" y="4139208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выше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25385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0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055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выше всего над горизонтом 22 июня в полдень по местному солнечному времени?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52329"/>
              </p:ext>
            </p:extLst>
          </p:nvPr>
        </p:nvGraphicFramePr>
        <p:xfrm>
          <a:off x="301057" y="2840101"/>
          <a:ext cx="8568950" cy="2435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Среднесуточная температура воздуха, °С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ч. 55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ч. 22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13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38 мин.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05697"/>
              </p:ext>
            </p:extLst>
          </p:nvPr>
        </p:nvGraphicFramePr>
        <p:xfrm>
          <a:off x="1115616" y="4238148"/>
          <a:ext cx="7059054" cy="2503220"/>
        </p:xfrm>
        <a:graphic>
          <a:graphicData uri="http://schemas.openxmlformats.org/drawingml/2006/table">
            <a:tbl>
              <a:tblPr/>
              <a:tblGrid>
                <a:gridCol w="117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Пунктнаблюдения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Географическиекоординаты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Высотапункта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наблю-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дения,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5111" y="205354"/>
            <a:ext cx="849694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Школьники из нескольких населённых пунктов России обменялись данными многолетних метеонаблюдений, полученными на местных метеостанциях. Собранные ими данные представлены в следующей таблице.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проанализировали собранные данные с целью выявления зависимости между особенностями климата и географическим положением пункта. У всех учащихся выводы получились разные. Кто из учащихся сделал верный вывод на основе представленных данных?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  Юлия: «Среднегодовая продолжительность солнечного сияния последовательно возрастает при увеличении абсолютной высоты пункта».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3)  Галина: «Температура воздуха в июле последовательно понижается с увеличением абсолютной высоты пункта».</a:t>
            </a: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45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11576"/>
              </p:ext>
            </p:extLst>
          </p:nvPr>
        </p:nvGraphicFramePr>
        <p:xfrm>
          <a:off x="683568" y="1340768"/>
          <a:ext cx="5186204" cy="21448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39°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91071"/>
            <a:ext cx="782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севернее, тем ниже Солнце над горизонтом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60848"/>
            <a:ext cx="1296144" cy="1440160"/>
          </a:xfrm>
          <a:prstGeom prst="rect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645024"/>
            <a:ext cx="4572508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5194877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957" y="3905250"/>
            <a:ext cx="3969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выше всего над горизонтом 22 июня в полдень по местному солнечному времени?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3140968"/>
            <a:ext cx="1224136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6079554"/>
            <a:ext cx="1440160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055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над горизонтом 22 июня в полдень по местному солнечному времени?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19987"/>
              </p:ext>
            </p:extLst>
          </p:nvPr>
        </p:nvGraphicFramePr>
        <p:xfrm>
          <a:off x="301057" y="2840101"/>
          <a:ext cx="8568950" cy="2435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Среднесуточная температура воздуха, °С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ч. 55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ч. 22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13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38 мин.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01504"/>
              </p:ext>
            </p:extLst>
          </p:nvPr>
        </p:nvGraphicFramePr>
        <p:xfrm>
          <a:off x="683568" y="1340768"/>
          <a:ext cx="5186204" cy="2243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39°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91071"/>
            <a:ext cx="782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севернее, тем ниже Солнце над горизонтом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32856"/>
            <a:ext cx="1296144" cy="1440160"/>
          </a:xfrm>
          <a:prstGeom prst="rect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645024"/>
            <a:ext cx="4572508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5194877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957" y="3905250"/>
            <a:ext cx="3969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ниже всего над горизонтом 22 июня в полдень по местному солнечному времени?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41787" y="2132856"/>
            <a:ext cx="1224136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5215576"/>
            <a:ext cx="1800200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240" y="22768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726" y="2771056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ниже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9384" y="35010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7734" y="4139208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выше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7399" y="232042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вариант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85" y="2814608"/>
            <a:ext cx="2556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Продолжительность дня будет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наибольшей (наименьшей)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7543" y="354456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4201924"/>
            <a:ext cx="263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Продолжительность ночи будет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наибольшей (наименьшей)</a:t>
            </a:r>
          </a:p>
        </p:txBody>
      </p:sp>
    </p:spTree>
    <p:extLst>
      <p:ext uri="{BB962C8B-B14F-4D97-AF65-F5344CB8AC3E}">
        <p14:creationId xmlns:p14="http://schemas.microsoft.com/office/powerpoint/2010/main" val="32488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городов 1 ноября ночь будет наиболее долгой?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56929"/>
              </p:ext>
            </p:extLst>
          </p:nvPr>
        </p:nvGraphicFramePr>
        <p:xfrm>
          <a:off x="251520" y="2204864"/>
          <a:ext cx="8568952" cy="398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4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с.ш. 53°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–18,2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с.ш. 69°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–19,7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83°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–15,5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с.ш. 73°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nformburo.kz/storage/photos/72/63a2b7f22a4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3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88621"/>
              </p:ext>
            </p:extLst>
          </p:nvPr>
        </p:nvGraphicFramePr>
        <p:xfrm>
          <a:off x="1187624" y="2060848"/>
          <a:ext cx="6408714" cy="3120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70284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 декабря день зимнего солнцестояния. Самый короткий день и самая длинная ночь.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84984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6478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каком из городов 1 ноября ночь будет наиболее долгой?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7667"/>
              </p:ext>
            </p:extLst>
          </p:nvPr>
        </p:nvGraphicFramePr>
        <p:xfrm>
          <a:off x="1259632" y="2996952"/>
          <a:ext cx="6408714" cy="3120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708" y="4232523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Овал 1"/>
          <p:cNvSpPr/>
          <p:nvPr/>
        </p:nvSpPr>
        <p:spPr>
          <a:xfrm>
            <a:off x="4548082" y="4293096"/>
            <a:ext cx="1620180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502" y="1280195"/>
            <a:ext cx="2178242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городов 1 ноября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будет наиболее долгим?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04500"/>
              </p:ext>
            </p:extLst>
          </p:nvPr>
        </p:nvGraphicFramePr>
        <p:xfrm>
          <a:off x="251520" y="2204864"/>
          <a:ext cx="8568952" cy="398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4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с.ш. 53°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–18,2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с.ш. 69°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–19,7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83°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–15,5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с.ш. 73°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каком из городов 1 ноября день будет наиболее долгим?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4354"/>
              </p:ext>
            </p:extLst>
          </p:nvPr>
        </p:nvGraphicFramePr>
        <p:xfrm>
          <a:off x="1259632" y="2996952"/>
          <a:ext cx="6408714" cy="3120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708" y="4232523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Овал 1"/>
          <p:cNvSpPr/>
          <p:nvPr/>
        </p:nvSpPr>
        <p:spPr>
          <a:xfrm>
            <a:off x="4548454" y="5235289"/>
            <a:ext cx="1620180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502" y="924240"/>
            <a:ext cx="2178242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" y="4120852"/>
            <a:ext cx="2210755" cy="20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0" y="1929036"/>
            <a:ext cx="8749505" cy="438028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Санкт-Петербург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Нижний Новгород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ю-в   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54" y="191866"/>
            <a:ext cx="7632848" cy="6114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>                                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11078"/>
              </p:ext>
            </p:extLst>
          </p:nvPr>
        </p:nvGraphicFramePr>
        <p:xfrm>
          <a:off x="4637534" y="2793491"/>
          <a:ext cx="3982942" cy="310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67544" y="29905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43608" y="35783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19672" y="42210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10247" y="48942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61925" y="4210050"/>
            <a:ext cx="1889795" cy="1811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971600" y="803326"/>
            <a:ext cx="7632848" cy="68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Никакого атласа!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50951" y="1470323"/>
            <a:ext cx="7632848" cy="87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Черновик в помощь!</a:t>
            </a:r>
            <a:r>
              <a:rPr lang="ru-RU" sz="1400" dirty="0"/>
              <a:t>                                                             </a:t>
            </a:r>
            <a:br>
              <a:rPr lang="ru-RU" sz="1400" dirty="0"/>
            </a:br>
            <a:r>
              <a:rPr lang="ru-RU" sz="1400" dirty="0"/>
              <a:t>                                                         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4005064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</p:spTree>
    <p:extLst>
      <p:ext uri="{BB962C8B-B14F-4D97-AF65-F5344CB8AC3E}">
        <p14:creationId xmlns:p14="http://schemas.microsoft.com/office/powerpoint/2010/main" val="6463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</a:rPr>
              <a:t>Спасибо за  внимание!</a:t>
            </a:r>
            <a:endParaRPr lang="ru-RU" sz="3600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s://img-fotki.yandex.ru/get/3810/47606540.9e/0_10716f_8a10ca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13" y="1190625"/>
            <a:ext cx="5329238" cy="56673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8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04056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3916507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052736"/>
            <a:ext cx="1260000" cy="30240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60953" y="1217207"/>
            <a:ext cx="5663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Нижний Новгород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3906"/>
            <a:ext cx="3352373" cy="31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267744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25047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42045" y="3208522"/>
            <a:ext cx="1889795" cy="181123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4889" y="2931523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5291" y="4742761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Ю-В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126876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- 7,2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1830" y="2020778"/>
            <a:ext cx="7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- 11,2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3865" y="2740858"/>
            <a:ext cx="7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- 11,9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789" y="346093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- 14,1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92484" y="5134816"/>
            <a:ext cx="5072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563888" y="5148683"/>
            <a:ext cx="5328592" cy="10886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8" grpId="0" animBg="1"/>
      <p:bldP spid="10" grpId="0"/>
      <p:bldP spid="13" grpId="0"/>
      <p:bldP spid="14" grpId="0"/>
      <p:bldP spid="15" grpId="0"/>
      <p:bldP spid="17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8632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6" y="466591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Юлия: «Среднегодовая продолжительность солнечного сияния последовательно возрастает при увеличении абсолютной высоты пункта».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138372"/>
            <a:ext cx="252028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86999" y="21671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65" y="26488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8065" y="3110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36154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6732240" y="270892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7334593" y="270892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732240" y="3212976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732240" y="3717032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34593" y="3212976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34593" y="3717032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4583383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42629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4809926"/>
            <a:ext cx="83193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Галина: «Температура воздуха в июле последовательно понижается с увеличением абсолютной высоты пункта».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6136" y="2121262"/>
            <a:ext cx="126000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56416" y="2132856"/>
            <a:ext cx="126000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62929" y="21153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7996" y="26317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Стрелка вверх 10"/>
          <p:cNvSpPr/>
          <p:nvPr/>
        </p:nvSpPr>
        <p:spPr>
          <a:xfrm>
            <a:off x="7236295" y="2714065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580109" y="2714065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580111" y="322720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580110" y="3667949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36295" y="3227200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52141" y="3667949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53440" y="21344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1478" y="26072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9552" y="4871415"/>
            <a:ext cx="8136904" cy="12938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82969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довая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4244895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5856" y="2132856"/>
            <a:ext cx="1260000" cy="1944216"/>
          </a:xfrm>
          <a:prstGeom prst="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132856"/>
            <a:ext cx="1260000" cy="1944216"/>
          </a:xfrm>
          <a:prstGeom prst="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655</TotalTime>
  <Words>3660</Words>
  <Application>Microsoft Office PowerPoint</Application>
  <PresentationFormat>Экран (4:3)</PresentationFormat>
  <Paragraphs>1043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Candara</vt:lpstr>
      <vt:lpstr>Georgia</vt:lpstr>
      <vt:lpstr>Symbol</vt:lpstr>
      <vt:lpstr>Times New Roman</vt:lpstr>
      <vt:lpstr>Verdana</vt:lpstr>
      <vt:lpstr>Волна</vt:lpstr>
      <vt:lpstr>Ерёменко Ольга Анатольевна учитель географии</vt:lpstr>
      <vt:lpstr>Тип задания 16</vt:lpstr>
      <vt:lpstr>Презентация PowerPoint</vt:lpstr>
      <vt:lpstr>Советы: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 задания 17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Миронов Валентин</cp:lastModifiedBy>
  <cp:revision>63</cp:revision>
  <dcterms:created xsi:type="dcterms:W3CDTF">2017-03-13T16:57:27Z</dcterms:created>
  <dcterms:modified xsi:type="dcterms:W3CDTF">2023-11-18T14:21:04Z</dcterms:modified>
</cp:coreProperties>
</file>