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CC00CC"/>
    <a:srgbClr val="990099"/>
    <a:srgbClr val="0000FF"/>
    <a:srgbClr val="00FFCC"/>
  </p:clrMru>
  <p:showPr showNarration="1">
    <p:present/>
    <p:sldAll/>
    <p:penClr>
      <a:prstClr val="red"/>
    </p:penClr>
  </p:showPr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552" y="5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3E120-A712-4469-8612-229786FB94EA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355F0-DEC0-4DAD-8271-B38037DFD98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355F0-DEC0-4DAD-8271-B38037DFD982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Relationship Id="rId5" Type="http://schemas.openxmlformats.org/officeDocument/2006/relationships/image" Target="../media/image5.jpeg" /><Relationship Id="rId6" Type="http://schemas.openxmlformats.org/officeDocument/2006/relationships/image" Target="../media/image6.jpeg" /><Relationship Id="rId7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jpeg" /><Relationship Id="rId2" Type="http://schemas.openxmlformats.org/officeDocument/2006/relationships/image" Target="../media/image6.jpeg" /><Relationship Id="rId3" Type="http://schemas.openxmlformats.org/officeDocument/2006/relationships/image" Target="../media/image2.jpeg" /><Relationship Id="rId4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jpeg" /><Relationship Id="rId2" Type="http://schemas.openxmlformats.org/officeDocument/2006/relationships/image" Target="../media/image6.jpeg" /><Relationship Id="rId3" Type="http://schemas.openxmlformats.org/officeDocument/2006/relationships/image" Target="../media/image2.jpeg" /><Relationship Id="rId4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6.jpeg" /><Relationship Id="rId3" Type="http://schemas.openxmlformats.org/officeDocument/2006/relationships/image" Target="../media/image2.jpeg" /><Relationship Id="rId4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jpeg" /><Relationship Id="rId2" Type="http://schemas.openxmlformats.org/officeDocument/2006/relationships/image" Target="../media/image9.jpeg" /><Relationship Id="rId3" Type="http://schemas.openxmlformats.org/officeDocument/2006/relationships/image" Target="../media/image10.jpeg" /><Relationship Id="rId4" Type="http://schemas.openxmlformats.org/officeDocument/2006/relationships/image" Target="../media/image2.jpeg" /><Relationship Id="rId5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1.jpeg" /><Relationship Id="rId2" Type="http://schemas.openxmlformats.org/officeDocument/2006/relationships/image" Target="../media/image12.jpeg" /><Relationship Id="rId3" Type="http://schemas.openxmlformats.org/officeDocument/2006/relationships/image" Target="../media/image13.jpeg" /><Relationship Id="rId4" Type="http://schemas.openxmlformats.org/officeDocument/2006/relationships/image" Target="../media/image14.jpeg" /><Relationship Id="rId5" Type="http://schemas.openxmlformats.org/officeDocument/2006/relationships/image" Target="../media/image1.jpeg" /><Relationship Id="rId6" Type="http://schemas.openxmlformats.org/officeDocument/2006/relationships/image" Target="../media/image15.jpeg" /><Relationship Id="rId7" Type="http://schemas.openxmlformats.org/officeDocument/2006/relationships/image" Target="../media/image16.jpeg" /><Relationship Id="rId8" Type="http://schemas.openxmlformats.org/officeDocument/2006/relationships/image" Target="../media/image2.jpeg" /><Relationship Id="rId9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7.jpeg" /><Relationship Id="rId2" Type="http://schemas.openxmlformats.org/officeDocument/2006/relationships/image" Target="../media/image18.jpeg" /><Relationship Id="rId3" Type="http://schemas.openxmlformats.org/officeDocument/2006/relationships/image" Target="../media/image2.jpeg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300" name="Picture 12" descr="http://img-4.photosight.ru/06b/5503197_xlarge.jpg"/>
          <p:cNvPicPr>
            <a:picLocks noChangeAspect="1" noChangeArrowheads="1"/>
          </p:cNvPicPr>
          <p:nvPr userDrawn="1"/>
        </p:nvPicPr>
        <p:blipFill>
          <a:blip r:embed="rId1"/>
          <a:srcRect t="2381" r="9790" b="0"/>
          <a:stretch>
            <a:fillRect/>
          </a:stretch>
        </p:blipFill>
        <p:spPr bwMode="auto">
          <a:xfrm rot="222427">
            <a:off x="2333052" y="2791590"/>
            <a:ext cx="2437650" cy="1758704"/>
          </a:xfrm>
          <a:prstGeom prst="rect">
            <a:avLst/>
          </a:prstGeom>
          <a:noFill/>
        </p:spPr>
      </p:pic>
      <p:pic>
        <p:nvPicPr>
          <p:cNvPr id="16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 rot="10988141" flipH="1">
            <a:off x="2259328" y="2713165"/>
            <a:ext cx="2646574" cy="1861955"/>
          </a:xfrm>
          <a:prstGeom prst="frame">
            <a:avLst>
              <a:gd name="adj1" fmla="val 7791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2" name="Picture 4" descr="http://www.funlib.ru/cimg/2014/102007/2946720"/>
          <p:cNvPicPr>
            <a:picLocks noChangeAspect="1" noChangeArrowheads="1"/>
          </p:cNvPicPr>
          <p:nvPr userDrawn="1"/>
        </p:nvPicPr>
        <p:blipFill>
          <a:blip r:embed="rId3"/>
          <a:srcRect l="4436" t="2710" r="3294" b="0"/>
          <a:stretch>
            <a:fillRect/>
          </a:stretch>
        </p:blipFill>
        <p:spPr bwMode="auto">
          <a:xfrm rot="840472">
            <a:off x="2735741" y="1138372"/>
            <a:ext cx="2527516" cy="1665625"/>
          </a:xfrm>
          <a:prstGeom prst="rect">
            <a:avLst/>
          </a:prstGeom>
          <a:noFill/>
        </p:spPr>
      </p:pic>
      <p:pic>
        <p:nvPicPr>
          <p:cNvPr id="15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 rot="789344">
            <a:off x="2670809" y="1059366"/>
            <a:ext cx="2611433" cy="1799483"/>
          </a:xfrm>
          <a:prstGeom prst="frame">
            <a:avLst>
              <a:gd name="adj1" fmla="val 7860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12296" name="Picture 8" descr="http://eco-turizm.net/uploads/2013/05/Rocky-Mountains.jpg"/>
          <p:cNvPicPr>
            <a:picLocks noChangeAspect="1" noChangeArrowheads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 rot="20850527">
            <a:off x="535765" y="827426"/>
            <a:ext cx="2578277" cy="1933708"/>
          </a:xfrm>
          <a:prstGeom prst="rect">
            <a:avLst/>
          </a:prstGeom>
          <a:noFill/>
        </p:spPr>
      </p:pic>
      <p:pic>
        <p:nvPicPr>
          <p:cNvPr id="14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 rot="20938173" flipH="1">
            <a:off x="462222" y="742343"/>
            <a:ext cx="2736388" cy="2109215"/>
          </a:xfrm>
          <a:prstGeom prst="frame">
            <a:avLst>
              <a:gd name="adj1" fmla="val 7114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12292" name="Picture 4" descr="http://s1.iconbird.com/ico/2014/1/590/w512h5121390728526Compass.png"/>
          <p:cNvPicPr>
            <a:picLocks noChangeAspect="1" noChangeArrowheads="1"/>
          </p:cNvPicPr>
          <p:nvPr userDrawn="1"/>
        </p:nvPicPr>
        <p:blipFill>
          <a:blip r:embed="rId5">
            <a:lum bright="-20000" contrast="10000"/>
          </a:blip>
          <a:stretch>
            <a:fillRect/>
          </a:stretch>
        </p:blipFill>
        <p:spPr bwMode="auto">
          <a:xfrm rot="20691865">
            <a:off x="393425" y="2536580"/>
            <a:ext cx="2213472" cy="2213472"/>
          </a:xfrm>
          <a:prstGeom prst="rect">
            <a:avLst/>
          </a:prstGeom>
          <a:noFill/>
        </p:spPr>
      </p:pic>
      <p:pic>
        <p:nvPicPr>
          <p:cNvPr id="18" name="Picture 2" descr="http://i080.radikal.ru/0912/4f/82c309d27eb6.png"/>
          <p:cNvPicPr>
            <a:picLocks noChangeAspect="1" noChangeArrowheads="1"/>
          </p:cNvPicPr>
          <p:nvPr userDrawn="1"/>
        </p:nvPicPr>
        <p:blipFill>
          <a:blip r:embed="rId6"/>
          <a:srcRect t="-1570" r="-1223" b="0"/>
          <a:stretch>
            <a:fillRect/>
          </a:stretch>
        </p:blipFill>
        <p:spPr bwMode="auto">
          <a:xfrm>
            <a:off x="0" y="979741"/>
            <a:ext cx="3643306" cy="4163759"/>
          </a:xfrm>
          <a:prstGeom prst="rect">
            <a:avLst/>
          </a:prstGeom>
          <a:noFill/>
        </p:spPr>
      </p:pic>
      <p:pic>
        <p:nvPicPr>
          <p:cNvPr id="13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5143500"/>
          </a:xfrm>
          <a:prstGeom prst="frame">
            <a:avLst>
              <a:gd name="adj1" fmla="val 4837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24234C-B3FD-42C3-8EF2-6E3C2C413135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47C2CD-A4FD-4F7B-8EC9-70F0E70A24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24234C-B3FD-42C3-8EF2-6E3C2C413135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47C2CD-A4FD-4F7B-8EC9-70F0E70A24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Picture 8" descr="http://eco-turizm.net/uploads/2013/05/Rocky-Mountains.jpg"/>
          <p:cNvPicPr>
            <a:picLocks noChangeAspect="1" noChangeArrowheads="1"/>
          </p:cNvPicPr>
          <p:nvPr userDrawn="1"/>
        </p:nvPicPr>
        <p:blipFill>
          <a:blip r:embed="rId1"/>
          <a:srcRect t="1708" r="18497" b="0"/>
          <a:stretch>
            <a:fillRect/>
          </a:stretch>
        </p:blipFill>
        <p:spPr bwMode="auto">
          <a:xfrm rot="20907708">
            <a:off x="406427" y="1196549"/>
            <a:ext cx="3003838" cy="2943757"/>
          </a:xfrm>
          <a:prstGeom prst="ellipse">
            <a:avLst/>
          </a:prstGeom>
          <a:noFill/>
          <a:effectLst>
            <a:softEdge rad="63500"/>
          </a:effectLst>
        </p:spPr>
      </p:pic>
      <p:pic>
        <p:nvPicPr>
          <p:cNvPr id="11266" name="Picture 2" descr="http://i080.radikal.ru/0912/4f/82c309d27eb6.png"/>
          <p:cNvPicPr>
            <a:picLocks noChangeAspect="1" noChangeArrowheads="1"/>
          </p:cNvPicPr>
          <p:nvPr userDrawn="1"/>
        </p:nvPicPr>
        <p:blipFill>
          <a:blip r:embed="rId2"/>
          <a:srcRect t="-1570" r="-1223" b="0"/>
          <a:stretch>
            <a:fillRect/>
          </a:stretch>
        </p:blipFill>
        <p:spPr bwMode="auto">
          <a:xfrm>
            <a:off x="0" y="1142990"/>
            <a:ext cx="3500462" cy="4000510"/>
          </a:xfrm>
          <a:prstGeom prst="rect">
            <a:avLst/>
          </a:prstGeom>
          <a:noFill/>
        </p:spPr>
      </p:pic>
      <p:pic>
        <p:nvPicPr>
          <p:cNvPr id="7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5143500"/>
          </a:xfrm>
          <a:prstGeom prst="frame">
            <a:avLst>
              <a:gd name="adj1" fmla="val 4837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Picture 4" descr="http://www.funlib.ru/cimg/2014/102007/2946720"/>
          <p:cNvPicPr>
            <a:picLocks noChangeAspect="1" noChangeArrowheads="1"/>
          </p:cNvPicPr>
          <p:nvPr userDrawn="1"/>
        </p:nvPicPr>
        <p:blipFill>
          <a:blip r:embed="rId1"/>
          <a:srcRect l="13560" t="263" r="21596" b="11379"/>
          <a:stretch>
            <a:fillRect/>
          </a:stretch>
        </p:blipFill>
        <p:spPr bwMode="auto">
          <a:xfrm>
            <a:off x="500034" y="1214428"/>
            <a:ext cx="2857520" cy="2928958"/>
          </a:xfrm>
          <a:prstGeom prst="ellipse">
            <a:avLst/>
          </a:prstGeom>
          <a:noFill/>
        </p:spPr>
      </p:pic>
      <p:pic>
        <p:nvPicPr>
          <p:cNvPr id="8" name="Picture 2" descr="http://i080.radikal.ru/0912/4f/82c309d27eb6.png"/>
          <p:cNvPicPr>
            <a:picLocks noChangeAspect="1" noChangeArrowheads="1"/>
          </p:cNvPicPr>
          <p:nvPr userDrawn="1"/>
        </p:nvPicPr>
        <p:blipFill>
          <a:blip r:embed="rId2"/>
          <a:srcRect t="-1570" r="-1223" b="0"/>
          <a:stretch>
            <a:fillRect/>
          </a:stretch>
        </p:blipFill>
        <p:spPr bwMode="auto">
          <a:xfrm>
            <a:off x="0" y="1142990"/>
            <a:ext cx="3500462" cy="4000510"/>
          </a:xfrm>
          <a:prstGeom prst="rect">
            <a:avLst/>
          </a:prstGeom>
          <a:noFill/>
        </p:spPr>
      </p:pic>
      <p:pic>
        <p:nvPicPr>
          <p:cNvPr id="7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5143500"/>
          </a:xfrm>
          <a:prstGeom prst="frame">
            <a:avLst>
              <a:gd name="adj1" fmla="val 4837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" name="Picture 12" descr="http://img-4.photosight.ru/06b/5503197_xlarge.jpg"/>
          <p:cNvPicPr>
            <a:picLocks noChangeAspect="1" noChangeArrowheads="1"/>
          </p:cNvPicPr>
          <p:nvPr userDrawn="1"/>
        </p:nvPicPr>
        <p:blipFill>
          <a:blip r:embed="rId1"/>
          <a:srcRect l="19544" t="481" r="9790" b="0"/>
          <a:stretch>
            <a:fillRect/>
          </a:stretch>
        </p:blipFill>
        <p:spPr bwMode="auto">
          <a:xfrm>
            <a:off x="500034" y="1214428"/>
            <a:ext cx="2857520" cy="2857520"/>
          </a:xfrm>
          <a:prstGeom prst="ellipse">
            <a:avLst/>
          </a:prstGeom>
          <a:noFill/>
        </p:spPr>
      </p:pic>
      <p:pic>
        <p:nvPicPr>
          <p:cNvPr id="9" name="Picture 2" descr="http://i080.radikal.ru/0912/4f/82c309d27eb6.png"/>
          <p:cNvPicPr>
            <a:picLocks noChangeAspect="1" noChangeArrowheads="1"/>
          </p:cNvPicPr>
          <p:nvPr userDrawn="1"/>
        </p:nvPicPr>
        <p:blipFill>
          <a:blip r:embed="rId2"/>
          <a:srcRect t="-1570" r="-1223" b="0"/>
          <a:stretch>
            <a:fillRect/>
          </a:stretch>
        </p:blipFill>
        <p:spPr bwMode="auto">
          <a:xfrm>
            <a:off x="0" y="1142990"/>
            <a:ext cx="3500462" cy="4000510"/>
          </a:xfrm>
          <a:prstGeom prst="rect">
            <a:avLst/>
          </a:prstGeom>
          <a:noFill/>
        </p:spPr>
      </p:pic>
      <p:pic>
        <p:nvPicPr>
          <p:cNvPr id="8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5143500"/>
          </a:xfrm>
          <a:prstGeom prst="frame">
            <a:avLst>
              <a:gd name="adj1" fmla="val 4837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200" name="Picture 8" descr="http://photo.elsoar.com/wp-content/images/Planet-Earth-Awesome-Image-I.jpg"/>
          <p:cNvPicPr>
            <a:picLocks noChangeAspect="1" noChangeArrowheads="1"/>
          </p:cNvPicPr>
          <p:nvPr userDrawn="1"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20000"/>
          </a:blip>
          <a:stretch>
            <a:fillRect/>
          </a:stretch>
        </p:blipFill>
        <p:spPr bwMode="auto">
          <a:xfrm>
            <a:off x="214282" y="1857370"/>
            <a:ext cx="2714644" cy="2569784"/>
          </a:xfrm>
          <a:prstGeom prst="rect">
            <a:avLst/>
          </a:prstGeom>
          <a:noFill/>
        </p:spPr>
      </p:pic>
      <p:pic>
        <p:nvPicPr>
          <p:cNvPr id="12" name="Picture 4" descr="http://s1.iconbird.com/ico/2014/1/590/w512h5121390728526Compass.png"/>
          <p:cNvPicPr>
            <a:picLocks noChangeAspect="1" noChangeArrowheads="1"/>
          </p:cNvPicPr>
          <p:nvPr userDrawn="1"/>
        </p:nvPicPr>
        <p:blipFill>
          <a:blip r:embed="rId2">
            <a:lum bright="-20000" contrast="10000"/>
          </a:blip>
          <a:stretch>
            <a:fillRect/>
          </a:stretch>
        </p:blipFill>
        <p:spPr bwMode="auto">
          <a:xfrm rot="20691865">
            <a:off x="1648336" y="3577177"/>
            <a:ext cx="1308843" cy="1308843"/>
          </a:xfrm>
          <a:prstGeom prst="rect">
            <a:avLst/>
          </a:prstGeom>
          <a:noFill/>
        </p:spPr>
      </p:pic>
      <p:pic>
        <p:nvPicPr>
          <p:cNvPr id="11" name="Picture 2" descr="http://i080.radikal.ru/0912/4f/82c309d27eb6.png"/>
          <p:cNvPicPr>
            <a:picLocks noChangeAspect="1" noChangeArrowheads="1"/>
          </p:cNvPicPr>
          <p:nvPr userDrawn="1"/>
        </p:nvPicPr>
        <p:blipFill>
          <a:blip r:embed="rId3"/>
          <a:srcRect t="-1570" r="-1223" b="0"/>
          <a:stretch>
            <a:fillRect/>
          </a:stretch>
        </p:blipFill>
        <p:spPr bwMode="auto">
          <a:xfrm rot="471574">
            <a:off x="214282" y="2857502"/>
            <a:ext cx="1785918" cy="2041040"/>
          </a:xfrm>
          <a:prstGeom prst="rect">
            <a:avLst/>
          </a:prstGeom>
          <a:noFill/>
        </p:spPr>
      </p:pic>
      <p:pic>
        <p:nvPicPr>
          <p:cNvPr id="10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0" y="0"/>
            <a:ext cx="9144000" cy="5143500"/>
          </a:xfrm>
          <a:prstGeom prst="frame">
            <a:avLst>
              <a:gd name="adj1" fmla="val 4837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Picture 8" descr="http://eco-turizm.net/uploads/2013/05/Rocky-Mountains.jpg"/>
          <p:cNvPicPr>
            <a:picLocks noChangeAspect="1" noChangeArrowheads="1"/>
          </p:cNvPicPr>
          <p:nvPr userDrawn="1"/>
        </p:nvPicPr>
        <p:blipFill>
          <a:blip r:embed="rId1"/>
          <a:stretch>
            <a:fillRect/>
          </a:stretch>
        </p:blipFill>
        <p:spPr bwMode="auto">
          <a:xfrm rot="20850527">
            <a:off x="415446" y="2114704"/>
            <a:ext cx="1872664" cy="1404498"/>
          </a:xfrm>
          <a:prstGeom prst="rect">
            <a:avLst/>
          </a:prstGeom>
          <a:noFill/>
        </p:spPr>
      </p:pic>
      <p:pic>
        <p:nvPicPr>
          <p:cNvPr id="15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 rot="20735363">
            <a:off x="346329" y="2076741"/>
            <a:ext cx="1992590" cy="1511077"/>
          </a:xfrm>
          <a:prstGeom prst="frame">
            <a:avLst>
              <a:gd name="adj1" fmla="val 9192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9" name="Picture 4" descr="http://www.funlib.ru/cimg/2014/102007/2946720"/>
          <p:cNvPicPr>
            <a:picLocks noChangeAspect="1" noChangeArrowheads="1"/>
          </p:cNvPicPr>
          <p:nvPr userDrawn="1"/>
        </p:nvPicPr>
        <p:blipFill>
          <a:blip r:embed="rId3"/>
          <a:srcRect l="4436" t="2710" r="3294" b="0"/>
          <a:stretch>
            <a:fillRect/>
          </a:stretch>
        </p:blipFill>
        <p:spPr bwMode="auto">
          <a:xfrm rot="840472">
            <a:off x="1691918" y="2420799"/>
            <a:ext cx="1854181" cy="1221899"/>
          </a:xfrm>
          <a:prstGeom prst="rect">
            <a:avLst/>
          </a:prstGeom>
          <a:noFill/>
        </p:spPr>
      </p:pic>
      <p:pic>
        <p:nvPicPr>
          <p:cNvPr id="11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 rot="837874">
            <a:off x="1630318" y="2362187"/>
            <a:ext cx="1977306" cy="1320823"/>
          </a:xfrm>
          <a:prstGeom prst="frame">
            <a:avLst>
              <a:gd name="adj1" fmla="val 10592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10" name="Picture 12" descr="http://img-4.photosight.ru/06b/5503197_xlarge.jpg"/>
          <p:cNvPicPr>
            <a:picLocks noChangeAspect="1" noChangeArrowheads="1"/>
          </p:cNvPicPr>
          <p:nvPr userDrawn="1"/>
        </p:nvPicPr>
        <p:blipFill>
          <a:blip r:embed="rId5"/>
          <a:srcRect t="2381" r="9790" b="0"/>
          <a:stretch>
            <a:fillRect/>
          </a:stretch>
        </p:blipFill>
        <p:spPr bwMode="auto">
          <a:xfrm rot="222427">
            <a:off x="1682893" y="3556923"/>
            <a:ext cx="1788821" cy="1290590"/>
          </a:xfrm>
          <a:prstGeom prst="rect">
            <a:avLst/>
          </a:prstGeom>
          <a:noFill/>
        </p:spPr>
      </p:pic>
      <p:pic>
        <p:nvPicPr>
          <p:cNvPr id="14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6"/>
          <a:stretch>
            <a:fillRect/>
          </a:stretch>
        </p:blipFill>
        <p:spPr bwMode="auto">
          <a:xfrm rot="175082">
            <a:off x="1700439" y="3513566"/>
            <a:ext cx="1873701" cy="1370751"/>
          </a:xfrm>
          <a:prstGeom prst="frame">
            <a:avLst>
              <a:gd name="adj1" fmla="val 10592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7" name="Picture 4" descr="http://s1.iconbird.com/ico/2014/1/590/w512h5121390728526Compass.png"/>
          <p:cNvPicPr>
            <a:picLocks noChangeAspect="1" noChangeArrowheads="1"/>
          </p:cNvPicPr>
          <p:nvPr userDrawn="1"/>
        </p:nvPicPr>
        <p:blipFill>
          <a:blip r:embed="rId7">
            <a:lum bright="-20000" contrast="10000"/>
          </a:blip>
          <a:stretch>
            <a:fillRect/>
          </a:stretch>
        </p:blipFill>
        <p:spPr bwMode="auto">
          <a:xfrm rot="20691865">
            <a:off x="336653" y="3237711"/>
            <a:ext cx="1711981" cy="1711981"/>
          </a:xfrm>
          <a:prstGeom prst="rect">
            <a:avLst/>
          </a:prstGeom>
          <a:noFill/>
        </p:spPr>
      </p:pic>
      <p:pic>
        <p:nvPicPr>
          <p:cNvPr id="6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8"/>
          <a:stretch>
            <a:fillRect/>
          </a:stretch>
        </p:blipFill>
        <p:spPr bwMode="auto">
          <a:xfrm>
            <a:off x="0" y="0"/>
            <a:ext cx="9144000" cy="5143500"/>
          </a:xfrm>
          <a:prstGeom prst="frame">
            <a:avLst>
              <a:gd name="adj1" fmla="val 4837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4" descr="http://s1.iconbird.com/ico/2014/1/590/w512h5121390728526Compass.png"/>
          <p:cNvPicPr>
            <a:picLocks noChangeAspect="1" noChangeArrowheads="1"/>
          </p:cNvPicPr>
          <p:nvPr userDrawn="1"/>
        </p:nvPicPr>
        <p:blipFill>
          <a:blip r:embed="rId1">
            <a:lum bright="-20000" contrast="10000"/>
          </a:blip>
          <a:stretch>
            <a:fillRect/>
          </a:stretch>
        </p:blipFill>
        <p:spPr bwMode="auto">
          <a:xfrm rot="20882336">
            <a:off x="968321" y="3682979"/>
            <a:ext cx="1197585" cy="1197585"/>
          </a:xfrm>
          <a:prstGeom prst="rect">
            <a:avLst/>
          </a:prstGeom>
          <a:noFill/>
        </p:spPr>
      </p:pic>
      <p:pic>
        <p:nvPicPr>
          <p:cNvPr id="6" name="Picture 2" descr="http://i080.radikal.ru/0912/4f/82c309d27eb6.png"/>
          <p:cNvPicPr>
            <a:picLocks noChangeAspect="1" noChangeArrowheads="1"/>
          </p:cNvPicPr>
          <p:nvPr userDrawn="1"/>
        </p:nvPicPr>
        <p:blipFill>
          <a:blip r:embed="rId2"/>
          <a:srcRect t="-1570" r="-1223" b="0"/>
          <a:stretch>
            <a:fillRect/>
          </a:stretch>
        </p:blipFill>
        <p:spPr bwMode="auto">
          <a:xfrm rot="320389">
            <a:off x="219153" y="3367761"/>
            <a:ext cx="1496005" cy="1709712"/>
          </a:xfrm>
          <a:prstGeom prst="rect">
            <a:avLst/>
          </a:prstGeom>
          <a:noFill/>
        </p:spPr>
      </p:pic>
      <p:pic>
        <p:nvPicPr>
          <p:cNvPr id="5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5143500"/>
          </a:xfrm>
          <a:prstGeom prst="frame">
            <a:avLst>
              <a:gd name="adj1" fmla="val 4837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1"/>
          <a:stretch>
            <a:fillRect/>
          </a:stretch>
        </p:blipFill>
        <p:spPr bwMode="auto">
          <a:xfrm>
            <a:off x="0" y="0"/>
            <a:ext cx="9144000" cy="5143500"/>
          </a:xfrm>
          <a:prstGeom prst="frame">
            <a:avLst>
              <a:gd name="adj1" fmla="val 4837"/>
            </a:avLst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24234C-B3FD-42C3-8EF2-6E3C2C413135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47C2CD-A4FD-4F7B-8EC9-70F0E70A24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2.jpe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314" name="Picture 2" descr="https://w-dog.ru/wallpapers/9/15/531272355020800/priroda-pejzazh-more-plyazh-pesok-voda-volna-nebo-oblaka-fon-oboi-shirokoformatnye-polnoekrannye-shirokoekrannye-hd-wallpapers-background-wallpaper-widescreen-fullscreen-widescreen.jpg"/>
          <p:cNvPicPr>
            <a:picLocks noChangeAspect="1" noChangeArrowheads="1"/>
          </p:cNvPicPr>
          <p:nvPr userDrawn="1"/>
        </p:nvPicPr>
        <p:blipFill>
          <a:blip r:embed="rId12"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9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0.jpeg" /><Relationship Id="rId3" Type="http://schemas.openxmlformats.org/officeDocument/2006/relationships/image" Target="../media/image21.jpeg" /><Relationship Id="rId4" Type="http://schemas.openxmlformats.org/officeDocument/2006/relationships/image" Target="../media/image22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1.jpeg" /><Relationship Id="rId4" Type="http://schemas.openxmlformats.org/officeDocument/2006/relationships/image" Target="../media/image23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10" Type="http://schemas.openxmlformats.org/officeDocument/2006/relationships/image" Target="../media/image31.jpeg" /><Relationship Id="rId11" Type="http://schemas.openxmlformats.org/officeDocument/2006/relationships/image" Target="../media/image32.jpeg" /><Relationship Id="rId2" Type="http://schemas.openxmlformats.org/officeDocument/2006/relationships/image" Target="../media/image24.jpeg" /><Relationship Id="rId3" Type="http://schemas.openxmlformats.org/officeDocument/2006/relationships/image" Target="../media/image25.jpeg" /><Relationship Id="rId4" Type="http://schemas.openxmlformats.org/officeDocument/2006/relationships/image" Target="../media/image26.jpeg" /><Relationship Id="rId5" Type="http://schemas.openxmlformats.org/officeDocument/2006/relationships/image" Target="../media/image22.jpeg" /><Relationship Id="rId6" Type="http://schemas.openxmlformats.org/officeDocument/2006/relationships/image" Target="../media/image27.jpeg" /><Relationship Id="rId7" Type="http://schemas.openxmlformats.org/officeDocument/2006/relationships/image" Target="../media/image28.jpeg" /><Relationship Id="rId8" Type="http://schemas.openxmlformats.org/officeDocument/2006/relationships/image" Target="../media/image29.jpeg" /><Relationship Id="rId9" Type="http://schemas.openxmlformats.org/officeDocument/2006/relationships/image" Target="../media/image30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33.jpeg" /><Relationship Id="rId3" Type="http://schemas.openxmlformats.org/officeDocument/2006/relationships/image" Target="../media/image34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hyperlink" Target="https://ds04.infourok.ru/uploads/ex/10b8/000888af-a062c876/640/img14.jpg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Box 3"/>
          <p:cNvSpPr txBox="1"/>
          <p:nvPr/>
        </p:nvSpPr>
        <p:spPr>
          <a:xfrm>
            <a:off x="5572132" y="1571618"/>
            <a:ext cx="307183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ru-RU" sz="3200" smtClean="0">
                <a:solidFill>
                  <a:srgbClr val="CC0099"/>
                </a:solidFill>
                <a:effectLst>
                  <a:reflection blurRad="6350" stA="60000" endA="900" endPos="58000" dir="5400000" sy="-100000" algn="bl" rotWithShape="0"/>
                </a:effectLst>
                <a:latin typeface="Arial Black" pitchFamily="34" charset="0"/>
              </a:rPr>
              <a:t>ГЕОГРАФИЯ</a:t>
            </a:r>
            <a:endParaRPr lang="ru-RU" sz="3200">
              <a:solidFill>
                <a:srgbClr val="CC0099"/>
              </a:solidFill>
              <a:effectLst>
                <a:reflection blurRad="6350" stA="60000" endA="900" endPos="58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572132" y="267494"/>
            <a:ext cx="2960308" cy="122413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Задание № 16</a:t>
            </a:r>
          </a:p>
          <a:p>
            <a:pPr algn="ctr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ОГЭ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796136" y="2859782"/>
            <a:ext cx="2736304" cy="194421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географии МБОУ СОШ № 6 ст.Новолеушковской</a:t>
            </a:r>
          </a:p>
          <a:p>
            <a:pPr algn="ctr"/>
            <a:r>
              <a:rPr lang="ru-RU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Павловского района Краснодарского края Сай Л.М.</a:t>
            </a:r>
            <a:endParaRPr lang="ru-RU" sz="20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753789">
            <a:off x="2838826" y="1230603"/>
            <a:ext cx="2320093" cy="14995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Уметь выявлять на основе</a:t>
            </a:r>
          </a:p>
          <a:p>
            <a:pPr algn="ctr"/>
            <a:r>
              <a:rPr lang="ru-RU" sz="105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представленных в разных формах</a:t>
            </a:r>
          </a:p>
          <a:p>
            <a:pPr algn="ctr"/>
            <a:r>
              <a:rPr lang="ru-RU" sz="105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результатов измерений эмпирические</a:t>
            </a:r>
          </a:p>
          <a:p>
            <a:pPr algn="ctr"/>
            <a:r>
              <a:rPr lang="ru-RU" sz="105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зависимости / умение устанавливать</a:t>
            </a:r>
          </a:p>
          <a:p>
            <a:pPr algn="ctr"/>
            <a:r>
              <a:rPr lang="ru-RU" sz="105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взаимосвязи между изученными</a:t>
            </a:r>
          </a:p>
          <a:p>
            <a:pPr algn="ctr"/>
            <a:r>
              <a:rPr lang="ru-RU" sz="105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природными, </a:t>
            </a:r>
          </a:p>
        </p:txBody>
      </p:sp>
      <p:sp>
        <p:nvSpPr>
          <p:cNvPr id="6" name="Прямоугольник 5"/>
          <p:cNvSpPr/>
          <p:nvPr/>
        </p:nvSpPr>
        <p:spPr>
          <a:xfrm rot="241906">
            <a:off x="2418336" y="2861872"/>
            <a:ext cx="2371843" cy="15793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социальными</a:t>
            </a:r>
          </a:p>
          <a:p>
            <a:pPr algn="ctr"/>
            <a:r>
              <a:rPr lang="ru-RU" sz="105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экономическими явлениями</a:t>
            </a:r>
          </a:p>
          <a:p>
            <a:pPr algn="ctr"/>
            <a:r>
              <a:rPr lang="ru-RU" sz="105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процессами, </a:t>
            </a:r>
          </a:p>
          <a:p>
            <a:pPr algn="ctr"/>
            <a:r>
              <a:rPr lang="ru-RU" sz="105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реально </a:t>
            </a:r>
            <a:r>
              <a:rPr lang="ru-RU" sz="105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наблюдаемыми</a:t>
            </a:r>
          </a:p>
          <a:p>
            <a:pPr algn="ctr"/>
            <a:r>
              <a:rPr lang="ru-RU" sz="105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географическими явлениями и </a:t>
            </a:r>
            <a:r>
              <a:rPr lang="ru-RU" sz="105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процессами.</a:t>
            </a:r>
          </a:p>
          <a:p>
            <a:pPr algn="ctr"/>
            <a:r>
              <a:rPr lang="ru-RU" sz="105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Максимальный балл – 1, уровень – повышенный. Время выполнения –</a:t>
            </a:r>
          </a:p>
          <a:p>
            <a:pPr algn="ctr"/>
            <a:r>
              <a:rPr lang="ru-RU" sz="105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минут.</a:t>
            </a:r>
            <a:endParaRPr lang="ru-RU" sz="105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вал 1"/>
          <p:cNvSpPr/>
          <p:nvPr/>
        </p:nvSpPr>
        <p:spPr>
          <a:xfrm>
            <a:off x="539552" y="1419622"/>
            <a:ext cx="2736304" cy="25202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Проверяет </a:t>
            </a:r>
            <a:r>
              <a:rPr lang="ru-RU" sz="16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способность  анализировать таблицы и делать на основании этого выводы. </a:t>
            </a:r>
            <a:r>
              <a:rPr lang="ru-RU" sz="16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16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одной  колонке есть </a:t>
            </a:r>
            <a:r>
              <a:rPr lang="ru-RU" sz="16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закономерность!</a:t>
            </a:r>
            <a:endParaRPr lang="ru-RU" b="1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07904" y="195487"/>
            <a:ext cx="5213326" cy="280831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Скругленный прямоугольник 3"/>
          <p:cNvSpPr/>
          <p:nvPr/>
        </p:nvSpPr>
        <p:spPr>
          <a:xfrm>
            <a:off x="439092" y="339502"/>
            <a:ext cx="2836763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№ 16</a:t>
            </a:r>
            <a:endParaRPr lang="ru-RU" sz="2400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99792" y="2679762"/>
            <a:ext cx="6221438" cy="2196244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Внимательно рассмотри таблицу.</a:t>
            </a:r>
          </a:p>
          <a:p>
            <a:pPr marL="342900" indent="-342900" algn="ctr">
              <a:buAutoNum type="arabicPeriod"/>
            </a:pPr>
            <a:r>
              <a:rPr lang="ru-RU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первого столбца узнай, о каких пунктах наблюдения идет речь.</a:t>
            </a:r>
          </a:p>
          <a:p>
            <a:pPr marL="342900" indent="-342900" algn="ctr">
              <a:buAutoNum type="arabicPeriod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втором столбце с помощью значений широты определи расположение пунктов с севера на юг, с помощью значения долготы определи расположение пунктов с запада на восток. Для этого нарисуй «сетку» с координатами.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t="42924" r="54197" b="2293"/>
          <a:stretch>
            <a:fillRect/>
          </a:stretch>
        </p:blipFill>
        <p:spPr bwMode="auto">
          <a:xfrm>
            <a:off x="251521" y="1768711"/>
            <a:ext cx="2094115" cy="18784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51521" y="267494"/>
            <a:ext cx="2094115" cy="13681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Выполним задание </a:t>
            </a:r>
          </a:p>
          <a:p>
            <a:pPr algn="ctr"/>
            <a:r>
              <a:rPr lang="ru-RU" sz="24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16</a:t>
            </a:r>
            <a:endParaRPr lang="ru-RU" sz="2400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059832" y="267494"/>
            <a:ext cx="5810250" cy="2640013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11560" y="2247003"/>
            <a:ext cx="244475" cy="2444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054101" y="2523987"/>
            <a:ext cx="244475" cy="2444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475656" y="2785269"/>
            <a:ext cx="244475" cy="2444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835696" y="3029744"/>
            <a:ext cx="244475" cy="244475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4" name="Прямая со стрелкой 3"/>
          <p:cNvCxnSpPr/>
          <p:nvPr/>
        </p:nvCxnSpPr>
        <p:spPr>
          <a:xfrm>
            <a:off x="733797" y="2393898"/>
            <a:ext cx="1224136" cy="78274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2483768" y="2907507"/>
            <a:ext cx="6386313" cy="7396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Работаем со вторым столбцом. С помощью «сетки» узнаем, как расположены пункты по широте. Самый северный – Сортавала, далее на юг – Вологда, Балахна и Уфа</a:t>
            </a:r>
            <a:r>
              <a:rPr lang="ru-RU" smtClean="0">
                <a:solidFill>
                  <a:schemeClr val="tx1"/>
                </a:solidFill>
              </a:rPr>
              <a:t>.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11561" y="3795886"/>
            <a:ext cx="8258520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помощью значений долготы определяем, как расположены пункты с запада на восток: Сортавала, Вологда, Балахна, Уфа.</a:t>
            </a:r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1521" y="4443958"/>
            <a:ext cx="8618560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Далее  внимательно рассматриваем каждый столбик: высоту над уровнем моря, в каком пункте теплее в июле, в каком холоднее в январе, как зависит количество осадков от долготы пункта.</a:t>
            </a:r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лево 20"/>
          <p:cNvSpPr/>
          <p:nvPr/>
        </p:nvSpPr>
        <p:spPr>
          <a:xfrm>
            <a:off x="2284581" y="3258812"/>
            <a:ext cx="775251" cy="484632"/>
          </a:xfrm>
          <a:prstGeom prst="lef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51520" y="233569"/>
            <a:ext cx="4195098" cy="219416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572000" y="233569"/>
            <a:ext cx="4356160" cy="220529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Скругленный прямоугольник 1"/>
          <p:cNvSpPr/>
          <p:nvPr/>
        </p:nvSpPr>
        <p:spPr>
          <a:xfrm>
            <a:off x="2411760" y="2438866"/>
            <a:ext cx="4536504" cy="2769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Приступаем к анализу выводов учащихся:</a:t>
            </a:r>
            <a:endParaRPr lang="ru-RU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2715766"/>
            <a:ext cx="8604632" cy="7200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1.Алина. Координаты нам показывают расположение пунктов в направлении в направлении СЗ – ЮВ. В четвертом столбике указано количество осадков: 570-568-542-569. Это утверждение ошибочно.</a:t>
            </a:r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3507854"/>
            <a:ext cx="8658800" cy="6732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Сергей. Последовательность пунктов та же: СЗ – ЮВ. Амплитуда температур такова: 26,2 – 28,9 – 30,6 – 34,5 (ее можно просчитать, а можно прикинуть ответ по столбикам за июль и январь). Это утверждение верно.</a:t>
            </a:r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7696" y="4325094"/>
            <a:ext cx="8550464" cy="3348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       Георгий. Утверждение ошибочно. В самом северном пункте температура января выше.</a:t>
            </a:r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7696" y="4731990"/>
            <a:ext cx="8550464" cy="21602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        Тамара. Утверждение ошибочно.                                                                         </a:t>
            </a:r>
            <a:r>
              <a:rPr lang="ru-RU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2.</a:t>
            </a:r>
            <a:endParaRPr lang="ru-RU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67544" y="267494"/>
            <a:ext cx="252028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Рассмотрим еще одно задание № 16</a:t>
            </a:r>
            <a:endPara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07904" y="267494"/>
            <a:ext cx="5237163" cy="181133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Скругленный прямоугольник 2"/>
          <p:cNvSpPr/>
          <p:nvPr/>
        </p:nvSpPr>
        <p:spPr>
          <a:xfrm>
            <a:off x="251520" y="1275606"/>
            <a:ext cx="3240360" cy="3600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Олег:</a:t>
            </a: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«При удалении от Атлантического океана количество атмосферных осадков постепенно увеличивается».</a:t>
            </a:r>
          </a:p>
          <a:p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Филипп</a:t>
            </a: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«При движении с запада на восток лето становится теплее».</a:t>
            </a:r>
          </a:p>
          <a:p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Анастасия:</a:t>
            </a: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«При удалении от Атлантического океана зимы становятся холоднее».</a:t>
            </a:r>
          </a:p>
          <a:p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Диана:</a:t>
            </a: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«Чем теплее зима, тем атмосферных осадков больше».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 flipH="1">
            <a:off x="4562061" y="2427734"/>
            <a:ext cx="45719" cy="2365375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6" name="Прямая соединительная линия 5"/>
          <p:cNvCxnSpPr/>
          <p:nvPr/>
        </p:nvCxnSpPr>
        <p:spPr>
          <a:xfrm rot="5400000">
            <a:off x="3968552" y="3607246"/>
            <a:ext cx="2360612" cy="1588"/>
          </a:xfrm>
          <a:prstGeom prst="line">
            <a:avLst/>
          </a:prstGeom>
          <a:noFill/>
          <a:ln w="38100" cap="flat" cmpd="sng" algn="ctr">
            <a:solidFill>
              <a:srgbClr val="3366CC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4474196" y="3607246"/>
            <a:ext cx="2360612" cy="1588"/>
          </a:xfrm>
          <a:prstGeom prst="line">
            <a:avLst/>
          </a:prstGeom>
          <a:noFill/>
          <a:ln w="38100" cap="flat" cmpd="sng" algn="ctr">
            <a:solidFill>
              <a:srgbClr val="3366CC">
                <a:shade val="95000"/>
                <a:satMod val="105000"/>
              </a:srgbClr>
            </a:solidFill>
            <a:prstDash val="solid"/>
          </a:ln>
          <a:effectLst/>
        </p:spPr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175672" y="2442440"/>
            <a:ext cx="19050" cy="2365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067944" y="3650247"/>
            <a:ext cx="3048000" cy="19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</p:pic>
      <p:sp>
        <p:nvSpPr>
          <p:cNvPr id="11" name="TextBox 26"/>
          <p:cNvSpPr txBox="1">
            <a:spLocks noChangeArrowheads="1"/>
          </p:cNvSpPr>
          <p:nvPr/>
        </p:nvSpPr>
        <p:spPr bwMode="auto">
          <a:xfrm>
            <a:off x="3707904" y="3425477"/>
            <a:ext cx="922046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1600" b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48°с.ш.</a:t>
            </a:r>
            <a:endParaRPr lang="ru-RU" sz="1600" b="1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4462682" y="3504859"/>
            <a:ext cx="244475" cy="2444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5027414" y="3503852"/>
            <a:ext cx="244475" cy="2444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5533058" y="3502889"/>
            <a:ext cx="244475" cy="2444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6053434" y="3510172"/>
            <a:ext cx="244475" cy="2444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3347864" y="3250477"/>
            <a:ext cx="615950" cy="749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6222793" y="3235771"/>
            <a:ext cx="669925" cy="7493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Скругленный прямоугольник 3"/>
          <p:cNvSpPr/>
          <p:nvPr/>
        </p:nvSpPr>
        <p:spPr>
          <a:xfrm>
            <a:off x="6804248" y="2078831"/>
            <a:ext cx="2140819" cy="27971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Проанализировав все утверждения, можно сделать вывод, что правильным является № 3. Потому что в умеренных широтах Евразии при удалении от Атлантического океана зимы становятся холоднее. От пункта Шалон на восток: +2,2; +0,5</a:t>
            </a:r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    </a:t>
            </a:r>
            <a:r>
              <a:rPr lang="ru-RU" sz="14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-3,4; -4,9. </a:t>
            </a:r>
            <a:r>
              <a:rPr lang="ru-RU" sz="1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3</a:t>
            </a:r>
            <a:endParaRPr lang="ru-RU" sz="1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8"/>
          <a:stretch>
            <a:fillRect/>
          </a:stretch>
        </p:blipFill>
        <p:spPr bwMode="auto">
          <a:xfrm>
            <a:off x="4310282" y="2180878"/>
            <a:ext cx="396875" cy="493712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9"/>
          <a:stretch>
            <a:fillRect/>
          </a:stretch>
        </p:blipFill>
        <p:spPr bwMode="auto">
          <a:xfrm>
            <a:off x="4780080" y="2195584"/>
            <a:ext cx="500063" cy="493712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10"/>
          <a:stretch>
            <a:fillRect/>
          </a:stretch>
        </p:blipFill>
        <p:spPr bwMode="auto">
          <a:xfrm>
            <a:off x="5397326" y="2180878"/>
            <a:ext cx="512763" cy="493712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11"/>
          <a:stretch>
            <a:fillRect/>
          </a:stretch>
        </p:blipFill>
        <p:spPr bwMode="auto">
          <a:xfrm>
            <a:off x="5898465" y="2180878"/>
            <a:ext cx="512763" cy="493712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8" name="Прямая со стрелкой 7"/>
          <p:cNvCxnSpPr>
            <a:stCxn id="4104" idx="1"/>
          </p:cNvCxnSpPr>
          <p:nvPr/>
        </p:nvCxnSpPr>
        <p:spPr>
          <a:xfrm>
            <a:off x="4462682" y="3627097"/>
            <a:ext cx="1712989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8" y="267494"/>
            <a:ext cx="2448272" cy="7200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Встречаются задания № 16  такого типа</a:t>
            </a:r>
            <a:endParaRPr lang="ru-RU" sz="1600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1005576"/>
            <a:ext cx="2160240" cy="387043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Михаил: «Среднесуточная температура воздуха понижается при движении с запада на восток».</a:t>
            </a:r>
          </a:p>
          <a:p>
            <a:r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Иван: «Чем меньше продолжительность дня, тем ниже среднесуточная температура воздуха».</a:t>
            </a:r>
          </a:p>
          <a:p>
            <a:r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Пётр: «Продолжительность дня уменьшается при движении с юга на север».</a:t>
            </a:r>
          </a:p>
          <a:p>
            <a:r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Елена: «Высота Солнца над горизонтом уменьшается при движении с запада на восток».</a:t>
            </a:r>
          </a:p>
          <a:p>
            <a:endParaRPr lang="ru-RU"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15816" y="285496"/>
            <a:ext cx="5976664" cy="7200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Школьники из нескольких населённых пунктов России обменялись данными, полученными на местных метеостанциях </a:t>
            </a: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 января </a:t>
            </a:r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Собранные ими данные представлены в следующей </a:t>
            </a:r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таблице.</a:t>
            </a:r>
            <a:endParaRPr lang="ru-RU"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geo-oge.sdamgia.ru/get_file?id=350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131841" y="1045332"/>
            <a:ext cx="5544616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Пользователь\Desktop\Презентация Microsoft PowerPoint - копия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339752" y="2435982"/>
            <a:ext cx="2844316" cy="20934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5184069" y="2435982"/>
            <a:ext cx="3708412" cy="24400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 января – зима в северном полушарии. За северным полярным кругом полярная ночь. Значит, чем дальше на север, тем день короче. Широта Вологды 59°с.ш. Этот пункт расположен севернее всего. Это подтверждают данные третьего столбца таблицы: Воронеж расположен южнее всего 51°с.ш. (день 7 ч 22 мин.), Уфа и Рязань находятся немного севернее, на одной широте - 55°с.ш., у них и одинаковая продолжительность дня (8 ч 13 мин). Наконец, Вологда, 59°с.ш., продолжительность дня 8 ч 38 мин. </a:t>
            </a:r>
            <a:r>
              <a:rPr lang="ru-RU" sz="1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3.</a:t>
            </a:r>
            <a:endParaRPr lang="ru-RU" sz="14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251439" y="285734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Ссылки на интернет-ресурсы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771550"/>
            <a:ext cx="8280920" cy="3600400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1. Шаблон выполнен Шахториной О.В.</a:t>
            </a:r>
          </a:p>
          <a:p>
            <a:pPr algn="ctr"/>
            <a:r>
              <a:rPr lang="ru-RU" sz="14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2</a:t>
            </a:r>
            <a:r>
              <a:rPr lang="ru-RU" sz="14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..</a:t>
            </a:r>
            <a:endParaRPr lang="ru-RU" sz="1400" u="sng">
              <a:solidFill>
                <a:schemeClr val="tx1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ctr"/>
            <a:r>
              <a:rPr lang="ru-RU" sz="14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3</a:t>
            </a:r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 https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://geo-vpr.sdamgia.ru/test?theme=1</a:t>
            </a:r>
          </a:p>
          <a:p>
            <a:pPr algn="ctr"/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4</a:t>
            </a:r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 </a:t>
            </a:r>
            <a:r>
              <a:rPr lang="en-US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https://ds04.infourok.ru/uploads/ex/10b8/000888af-a062c876/640/img14.jpg</a:t>
            </a:r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(на слайде 2)</a:t>
            </a:r>
          </a:p>
          <a:p>
            <a:pPr algn="ctr"/>
            <a:endParaRPr lang="ru-RU"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52</Paragraphs>
  <Slides>7</Slides>
  <Notes>1</Notes>
  <TotalTime>291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8">
      <vt:lpstr>Тема Office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Слайд 1</dc:title>
  <dc:creator>Master</dc:creator>
  <cp:lastModifiedBy>Пользователь</cp:lastModifiedBy>
  <cp:revision>42</cp:revision>
  <dcterms:created xsi:type="dcterms:W3CDTF">2016-07-22T20:55:13Z</dcterms:created>
  <dcterms:modified xsi:type="dcterms:W3CDTF">2024-12-04T06:40:05Z</dcterms:modified>
</cp:coreProperties>
</file>