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8288000" cy="10287000"/>
  <p:notesSz cx="6858000" cy="9144000"/>
  <p:embeddedFontLst>
    <p:embeddedFont>
      <p:font typeface="Roboto" panose="02000000000000000000" pitchFamily="2" charset="0"/>
      <p:regular r:id="rId30"/>
    </p:embeddedFont>
    <p:embeddedFont>
      <p:font typeface="Roboto Bold" panose="020B0604020202020204" charset="0"/>
      <p:regular r:id="rId31"/>
    </p:embeddedFont>
    <p:embeddedFont>
      <p:font typeface="Roboto Bold Italics" panose="020B0604020202020204" charset="0"/>
      <p:regular r:id="rId32"/>
    </p:embeddedFont>
    <p:embeddedFont>
      <p:font typeface="Roboto Italic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3258071" y="-462915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5" name="Group 5"/>
          <p:cNvGrpSpPr/>
          <p:nvPr/>
        </p:nvGrpSpPr>
        <p:grpSpPr>
          <a:xfrm>
            <a:off x="4236347" y="4234638"/>
            <a:ext cx="9815307" cy="2217831"/>
            <a:chOff x="0" y="0"/>
            <a:chExt cx="1895495" cy="4282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5495" cy="428299"/>
            </a:xfrm>
            <a:custGeom>
              <a:avLst/>
              <a:gdLst/>
              <a:ahLst/>
              <a:cxnLst/>
              <a:rect l="l" t="t" r="r" b="b"/>
              <a:pathLst>
                <a:path w="1895495" h="428299">
                  <a:moveTo>
                    <a:pt x="0" y="0"/>
                  </a:moveTo>
                  <a:lnTo>
                    <a:pt x="1895495" y="0"/>
                  </a:lnTo>
                  <a:lnTo>
                    <a:pt x="1895495" y="428299"/>
                  </a:lnTo>
                  <a:lnTo>
                    <a:pt x="0" y="42829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895495" cy="4473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36347" y="4773958"/>
            <a:ext cx="9815307" cy="1024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79"/>
              </a:lnSpc>
            </a:pPr>
            <a:r>
              <a:rPr lang="en-US" sz="5999" b="1">
                <a:solidFill>
                  <a:srgbClr val="231F2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 ОГЭ</a:t>
            </a:r>
          </a:p>
        </p:txBody>
      </p:sp>
      <p:sp>
        <p:nvSpPr>
          <p:cNvPr id="9" name="Freeform 9"/>
          <p:cNvSpPr/>
          <p:nvPr/>
        </p:nvSpPr>
        <p:spPr>
          <a:xfrm>
            <a:off x="8365101" y="4642544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8" y="0"/>
                </a:lnTo>
                <a:lnTo>
                  <a:pt x="1557798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36562"/>
            <a:ext cx="16230600" cy="5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8" i="1">
                <a:solidFill>
                  <a:srgbClr val="F652A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Типы климата и их климатограммы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052073" y="2151657"/>
            <a:ext cx="4308214" cy="173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Арктический климат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-25 С и ниже.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0 С и ниже.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150 мм и ниже.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234745" y="4336809"/>
            <a:ext cx="5942871" cy="4080771"/>
            <a:chOff x="0" y="0"/>
            <a:chExt cx="9125884" cy="62664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25839" cy="6266434"/>
            </a:xfrm>
            <a:custGeom>
              <a:avLst/>
              <a:gdLst/>
              <a:ahLst/>
              <a:cxnLst/>
              <a:rect l="l" t="t" r="r" b="b"/>
              <a:pathLst>
                <a:path w="9125839" h="6266434">
                  <a:moveTo>
                    <a:pt x="0" y="0"/>
                  </a:moveTo>
                  <a:lnTo>
                    <a:pt x="9125839" y="0"/>
                  </a:lnTo>
                  <a:lnTo>
                    <a:pt x="9125839" y="6266434"/>
                  </a:lnTo>
                  <a:lnTo>
                    <a:pt x="0" y="6266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889774" y="4068755"/>
            <a:ext cx="4664369" cy="5002031"/>
            <a:chOff x="0" y="0"/>
            <a:chExt cx="7162615" cy="768112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162673" cy="7681087"/>
            </a:xfrm>
            <a:custGeom>
              <a:avLst/>
              <a:gdLst/>
              <a:ahLst/>
              <a:cxnLst/>
              <a:rect l="l" t="t" r="r" b="b"/>
              <a:pathLst>
                <a:path w="7162673" h="7681087">
                  <a:moveTo>
                    <a:pt x="0" y="0"/>
                  </a:moveTo>
                  <a:lnTo>
                    <a:pt x="7162673" y="0"/>
                  </a:lnTo>
                  <a:lnTo>
                    <a:pt x="7162673" y="7681087"/>
                  </a:lnTo>
                  <a:lnTo>
                    <a:pt x="0" y="7681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2682" b="-2682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448973" y="2151657"/>
            <a:ext cx="5545970" cy="1736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Субарктический климат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-20 С. 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10 С.</a:t>
            </a:r>
          </a:p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300-400 мм.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64047" y="1354082"/>
            <a:ext cx="16159906" cy="1308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231F2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 (КИМ ОГЭ):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987845" y="2848716"/>
            <a:ext cx="7721397" cy="4580042"/>
            <a:chOff x="0" y="0"/>
            <a:chExt cx="10295196" cy="61067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95255" cy="6106668"/>
            </a:xfrm>
            <a:custGeom>
              <a:avLst/>
              <a:gdLst/>
              <a:ahLst/>
              <a:cxnLst/>
              <a:rect l="l" t="t" r="r" b="b"/>
              <a:pathLst>
                <a:path w="10295255" h="6106668">
                  <a:moveTo>
                    <a:pt x="0" y="0"/>
                  </a:moveTo>
                  <a:lnTo>
                    <a:pt x="10295255" y="0"/>
                  </a:lnTo>
                  <a:lnTo>
                    <a:pt x="10295255" y="6106668"/>
                  </a:lnTo>
                  <a:lnTo>
                    <a:pt x="0" y="61066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82784" y="2848716"/>
            <a:ext cx="5053681" cy="4589567"/>
            <a:chOff x="0" y="0"/>
            <a:chExt cx="6738241" cy="61194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38239" cy="6119368"/>
            </a:xfrm>
            <a:custGeom>
              <a:avLst/>
              <a:gdLst/>
              <a:ahLst/>
              <a:cxnLst/>
              <a:rect l="l" t="t" r="r" b="b"/>
              <a:pathLst>
                <a:path w="6738239" h="6119368">
                  <a:moveTo>
                    <a:pt x="0" y="0"/>
                  </a:moveTo>
                  <a:lnTo>
                    <a:pt x="6738239" y="0"/>
                  </a:lnTo>
                  <a:lnTo>
                    <a:pt x="6738239" y="6119368"/>
                  </a:lnTo>
                  <a:lnTo>
                    <a:pt x="0" y="6119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09687" y="8090697"/>
            <a:ext cx="16230600" cy="116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i="1">
                <a:solidFill>
                  <a:srgbClr val="231F2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Лайфхак: </a:t>
            </a:r>
          </a:p>
          <a:p>
            <a:pPr algn="ctr">
              <a:lnSpc>
                <a:spcPts val="3079"/>
              </a:lnSpc>
            </a:pPr>
            <a:r>
              <a:rPr lang="en-US" sz="2199" i="1">
                <a:solidFill>
                  <a:srgbClr val="231F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Климатограмма построена для СЕВЕРНОГО полушария, так как температуры повышаются к ИЮНЮ.</a:t>
            </a:r>
          </a:p>
          <a:p>
            <a:pPr algn="ctr">
              <a:lnSpc>
                <a:spcPts val="3079"/>
              </a:lnSpc>
            </a:pPr>
            <a:r>
              <a:rPr lang="en-US" sz="2199" i="1">
                <a:solidFill>
                  <a:srgbClr val="231F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Значит пункты C и D нам уже не подходят.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190090"/>
            <a:ext cx="16230600" cy="819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8"/>
              </a:lnSpc>
            </a:pPr>
            <a:r>
              <a:rPr lang="en-US" sz="21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Алгоритм выполнения:</a:t>
            </a:r>
          </a:p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1) Определяем по данной в задании климатограмме температуру января, июля и количество осадков. Январь: -9 C, июль: +18 C, осадки: 630 мм.</a:t>
            </a:r>
          </a:p>
          <a:p>
            <a:pPr algn="l">
              <a:lnSpc>
                <a:spcPts val="3078"/>
              </a:lnSpc>
            </a:pPr>
            <a:endParaRPr lang="en-US" sz="2199">
              <a:solidFill>
                <a:srgbClr val="393A3D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2) Мысленно переносим наши точки (A, B, C, D) на климатическую карту.</a:t>
            </a:r>
          </a:p>
          <a:p>
            <a:pPr algn="l">
              <a:lnSpc>
                <a:spcPts val="3078"/>
              </a:lnSpc>
            </a:pPr>
            <a:endParaRPr lang="en-US" sz="2199">
              <a:solidFill>
                <a:srgbClr val="393A3D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3) По изотермам (красные и синие линии на карте) примерно определяем такие показатели как температура января, июля, а цветом - количество осадков в год в мм.</a:t>
            </a:r>
          </a:p>
          <a:p>
            <a:pPr algn="l">
              <a:lnSpc>
                <a:spcPts val="3078"/>
              </a:lnSpc>
            </a:pPr>
            <a:endParaRPr lang="en-US" sz="2199">
              <a:solidFill>
                <a:srgbClr val="393A3D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Точка А: январь: +7 C, июль: +23 С, осадки: 1000 мм.</a:t>
            </a:r>
          </a:p>
          <a:p>
            <a:pPr algn="l">
              <a:lnSpc>
                <a:spcPts val="3078"/>
              </a:lnSpc>
            </a:pPr>
            <a:endParaRPr lang="en-US" sz="2199">
              <a:solidFill>
                <a:srgbClr val="393A3D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078"/>
              </a:lnSpc>
            </a:pPr>
            <a:r>
              <a:rPr lang="en-US" sz="21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Точка B: январь: -9 C, июль: +22 C, осадки: 400 мм.</a:t>
            </a:r>
          </a:p>
          <a:p>
            <a:pPr algn="l">
              <a:lnSpc>
                <a:spcPts val="3078"/>
              </a:lnSpc>
            </a:pPr>
            <a:endParaRPr lang="en-US" sz="2199" b="1">
              <a:solidFill>
                <a:srgbClr val="393A3D"/>
              </a:solidFill>
              <a:latin typeface="Roboto Bold"/>
              <a:ea typeface="Roboto Bold"/>
              <a:cs typeface="Roboto Bold"/>
              <a:sym typeface="Roboto Bold"/>
            </a:endParaRPr>
          </a:p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Точка С: январь: +16 C, июль: +9 С, осадки: 1000 мм.</a:t>
            </a:r>
          </a:p>
          <a:p>
            <a:pPr algn="l">
              <a:lnSpc>
                <a:spcPts val="3078"/>
              </a:lnSpc>
            </a:pPr>
            <a:endParaRPr lang="en-US" sz="2199">
              <a:solidFill>
                <a:srgbClr val="393A3D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Точка D: январь: +13 С, июль: 7 C, осадки: 1500 мм.</a:t>
            </a:r>
          </a:p>
          <a:p>
            <a:pPr algn="l">
              <a:lnSpc>
                <a:spcPts val="3078"/>
              </a:lnSpc>
            </a:pPr>
            <a:endParaRPr lang="en-US" sz="2199">
              <a:solidFill>
                <a:srgbClr val="393A3D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078"/>
              </a:lnSpc>
            </a:pPr>
            <a:r>
              <a:rPr lang="en-US" sz="21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4) Вывод: больше всего по температурам января, июля и осадкам к климатограмме, которая дана в задании, подходит точка В.</a:t>
            </a:r>
          </a:p>
          <a:p>
            <a:pPr algn="l">
              <a:lnSpc>
                <a:spcPts val="3078"/>
              </a:lnSpc>
            </a:pPr>
            <a:endParaRPr lang="en-US" sz="2199">
              <a:solidFill>
                <a:srgbClr val="393A3D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l">
              <a:lnSpc>
                <a:spcPts val="3078"/>
              </a:lnSpc>
            </a:pPr>
            <a:r>
              <a:rPr lang="en-US" sz="21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Ответ: B.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488861" y="0"/>
            <a:ext cx="15310278" cy="10287000"/>
          </a:xfrm>
          <a:custGeom>
            <a:avLst/>
            <a:gdLst/>
            <a:ahLst/>
            <a:cxnLst/>
            <a:rect l="l" t="t" r="r" b="b"/>
            <a:pathLst>
              <a:path w="15310278" h="10287000">
                <a:moveTo>
                  <a:pt x="0" y="0"/>
                </a:moveTo>
                <a:lnTo>
                  <a:pt x="15310278" y="0"/>
                </a:lnTo>
                <a:lnTo>
                  <a:pt x="153102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53065" y="0"/>
            <a:ext cx="7980572" cy="10287000"/>
          </a:xfrm>
          <a:custGeom>
            <a:avLst/>
            <a:gdLst/>
            <a:ahLst/>
            <a:cxnLst/>
            <a:rect l="l" t="t" r="r" b="b"/>
            <a:pathLst>
              <a:path w="7980572" h="10287000">
                <a:moveTo>
                  <a:pt x="0" y="0"/>
                </a:moveTo>
                <a:lnTo>
                  <a:pt x="7980571" y="0"/>
                </a:lnTo>
                <a:lnTo>
                  <a:pt x="798057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9285203" y="0"/>
            <a:ext cx="7974097" cy="10287000"/>
          </a:xfrm>
          <a:custGeom>
            <a:avLst/>
            <a:gdLst/>
            <a:ahLst/>
            <a:cxnLst/>
            <a:rect l="l" t="t" r="r" b="b"/>
            <a:pathLst>
              <a:path w="7974097" h="10287000">
                <a:moveTo>
                  <a:pt x="0" y="0"/>
                </a:moveTo>
                <a:lnTo>
                  <a:pt x="7974097" y="0"/>
                </a:lnTo>
                <a:lnTo>
                  <a:pt x="797409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72012" y="0"/>
            <a:ext cx="7943977" cy="10287000"/>
          </a:xfrm>
          <a:custGeom>
            <a:avLst/>
            <a:gdLst/>
            <a:ahLst/>
            <a:cxnLst/>
            <a:rect l="l" t="t" r="r" b="b"/>
            <a:pathLst>
              <a:path w="7943977" h="10287000">
                <a:moveTo>
                  <a:pt x="0" y="0"/>
                </a:moveTo>
                <a:lnTo>
                  <a:pt x="7943976" y="0"/>
                </a:lnTo>
                <a:lnTo>
                  <a:pt x="79439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5046" y="0"/>
            <a:ext cx="15457907" cy="10287000"/>
          </a:xfrm>
          <a:custGeom>
            <a:avLst/>
            <a:gdLst/>
            <a:ahLst/>
            <a:cxnLst/>
            <a:rect l="l" t="t" r="r" b="b"/>
            <a:pathLst>
              <a:path w="15457907" h="10287000">
                <a:moveTo>
                  <a:pt x="0" y="0"/>
                </a:moveTo>
                <a:lnTo>
                  <a:pt x="15457908" y="0"/>
                </a:lnTo>
                <a:lnTo>
                  <a:pt x="1545790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2501" y="0"/>
            <a:ext cx="15282998" cy="10287000"/>
          </a:xfrm>
          <a:custGeom>
            <a:avLst/>
            <a:gdLst/>
            <a:ahLst/>
            <a:cxnLst/>
            <a:rect l="l" t="t" r="r" b="b"/>
            <a:pathLst>
              <a:path w="15282998" h="10287000">
                <a:moveTo>
                  <a:pt x="0" y="0"/>
                </a:moveTo>
                <a:lnTo>
                  <a:pt x="15282998" y="0"/>
                </a:lnTo>
                <a:lnTo>
                  <a:pt x="152829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54606" y="3307518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8" y="0"/>
                </a:lnTo>
                <a:lnTo>
                  <a:pt x="1557798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598956" y="2962594"/>
            <a:ext cx="17090088" cy="5813728"/>
          </a:xfrm>
          <a:custGeom>
            <a:avLst/>
            <a:gdLst/>
            <a:ahLst/>
            <a:cxnLst/>
            <a:rect l="l" t="t" r="r" b="b"/>
            <a:pathLst>
              <a:path w="17090088" h="5813728">
                <a:moveTo>
                  <a:pt x="0" y="0"/>
                </a:moveTo>
                <a:lnTo>
                  <a:pt x="17090088" y="0"/>
                </a:lnTo>
                <a:lnTo>
                  <a:pt x="17090088" y="5813728"/>
                </a:lnTo>
                <a:lnTo>
                  <a:pt x="0" y="58137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776900" y="165101"/>
            <a:ext cx="1073419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1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54606" y="3307518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8" y="0"/>
                </a:lnTo>
                <a:lnTo>
                  <a:pt x="1557798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729883" y="2662137"/>
            <a:ext cx="16828234" cy="7042250"/>
          </a:xfrm>
          <a:custGeom>
            <a:avLst/>
            <a:gdLst/>
            <a:ahLst/>
            <a:cxnLst/>
            <a:rect l="l" t="t" r="r" b="b"/>
            <a:pathLst>
              <a:path w="16828234" h="7042250">
                <a:moveTo>
                  <a:pt x="0" y="0"/>
                </a:moveTo>
                <a:lnTo>
                  <a:pt x="16828234" y="0"/>
                </a:lnTo>
                <a:lnTo>
                  <a:pt x="16828234" y="7042250"/>
                </a:lnTo>
                <a:lnTo>
                  <a:pt x="0" y="70422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776900" y="165101"/>
            <a:ext cx="1073419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2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363582"/>
            <a:ext cx="16230600" cy="1298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</a:pPr>
            <a:r>
              <a:rPr lang="en-US" sz="2499" i="1">
                <a:solidFill>
                  <a:srgbClr val="231F2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Для того, чтобы решать задание подобного типа нужно во-первых знать характеристики климатических поясов (типичные климатограммы будут разобраны ниже), во-вторых уметь пользоваться двумя картами - климатических поясов и климатической картой (пример работы с ними также будет разобран).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400861"/>
            <a:ext cx="16230600" cy="393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1F20"/>
                </a:solidFill>
                <a:latin typeface="Roboto Bold"/>
                <a:ea typeface="Roboto Bold"/>
                <a:cs typeface="Roboto Bold"/>
                <a:sym typeface="Roboto Bold"/>
              </a:rPr>
              <a:t>Климатические пояса и области</a:t>
            </a:r>
          </a:p>
          <a:p>
            <a:pPr marL="571503" lvl="2" indent="-190501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Экваториальный</a:t>
            </a:r>
          </a:p>
          <a:p>
            <a:pPr marL="571503" lvl="2" indent="-190501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Субэкваториальный</a:t>
            </a:r>
          </a:p>
          <a:p>
            <a:pPr marL="571503" lvl="2" indent="-190501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Тропический (области: влажный, сухой)</a:t>
            </a:r>
          </a:p>
          <a:p>
            <a:pPr marL="571503" lvl="2" indent="-190501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Субтропический (области: средиземноморский, муссонный, континентальный, с равномерным увлажнением)</a:t>
            </a:r>
          </a:p>
          <a:p>
            <a:pPr marL="571503" lvl="2" indent="-190501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Умеренный (морской, умеренно континентальный, континентальный, муссонный)</a:t>
            </a:r>
          </a:p>
          <a:p>
            <a:pPr marL="571503" lvl="2" indent="-190501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Субарктический и субантарктический</a:t>
            </a:r>
          </a:p>
          <a:p>
            <a:pPr marL="571503" lvl="2" indent="-190501" algn="l">
              <a:lnSpc>
                <a:spcPts val="3500"/>
              </a:lnSpc>
              <a:buFont typeface="Arial"/>
              <a:buChar char="⚬"/>
            </a:pPr>
            <a:r>
              <a:rPr lang="en-US" sz="2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 Арктический и антарктический.</a:t>
            </a:r>
          </a:p>
        </p:txBody>
      </p:sp>
      <p:sp>
        <p:nvSpPr>
          <p:cNvPr id="8" name="Freeform 8"/>
          <p:cNvSpPr/>
          <p:nvPr/>
        </p:nvSpPr>
        <p:spPr>
          <a:xfrm>
            <a:off x="14740240" y="6739240"/>
            <a:ext cx="2519060" cy="2519060"/>
          </a:xfrm>
          <a:custGeom>
            <a:avLst/>
            <a:gdLst/>
            <a:ahLst/>
            <a:cxnLst/>
            <a:rect l="l" t="t" r="r" b="b"/>
            <a:pathLst>
              <a:path w="2519060" h="2519060">
                <a:moveTo>
                  <a:pt x="0" y="0"/>
                </a:moveTo>
                <a:lnTo>
                  <a:pt x="2519060" y="0"/>
                </a:lnTo>
                <a:lnTo>
                  <a:pt x="2519060" y="2519060"/>
                </a:lnTo>
                <a:lnTo>
                  <a:pt x="0" y="25190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54606" y="3307518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8" y="0"/>
                </a:lnTo>
                <a:lnTo>
                  <a:pt x="1557798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604364" y="2662137"/>
            <a:ext cx="17079272" cy="6668853"/>
          </a:xfrm>
          <a:custGeom>
            <a:avLst/>
            <a:gdLst/>
            <a:ahLst/>
            <a:cxnLst/>
            <a:rect l="l" t="t" r="r" b="b"/>
            <a:pathLst>
              <a:path w="17079272" h="6668853">
                <a:moveTo>
                  <a:pt x="0" y="0"/>
                </a:moveTo>
                <a:lnTo>
                  <a:pt x="17079272" y="0"/>
                </a:lnTo>
                <a:lnTo>
                  <a:pt x="17079272" y="6668853"/>
                </a:lnTo>
                <a:lnTo>
                  <a:pt x="0" y="66688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776900" y="165101"/>
            <a:ext cx="1073419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3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54606" y="3307518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8" y="0"/>
                </a:lnTo>
                <a:lnTo>
                  <a:pt x="1557798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132363" y="2662137"/>
            <a:ext cx="16023274" cy="7045215"/>
          </a:xfrm>
          <a:custGeom>
            <a:avLst/>
            <a:gdLst/>
            <a:ahLst/>
            <a:cxnLst/>
            <a:rect l="l" t="t" r="r" b="b"/>
            <a:pathLst>
              <a:path w="16023274" h="7045215">
                <a:moveTo>
                  <a:pt x="0" y="0"/>
                </a:moveTo>
                <a:lnTo>
                  <a:pt x="16023274" y="0"/>
                </a:lnTo>
                <a:lnTo>
                  <a:pt x="16023274" y="7045215"/>
                </a:lnTo>
                <a:lnTo>
                  <a:pt x="0" y="70452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776900" y="165101"/>
            <a:ext cx="1073419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4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54606" y="3307518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8" y="0"/>
                </a:lnTo>
                <a:lnTo>
                  <a:pt x="1557798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574518" y="2847289"/>
            <a:ext cx="17138964" cy="6130675"/>
          </a:xfrm>
          <a:custGeom>
            <a:avLst/>
            <a:gdLst/>
            <a:ahLst/>
            <a:cxnLst/>
            <a:rect l="l" t="t" r="r" b="b"/>
            <a:pathLst>
              <a:path w="17138964" h="6130675">
                <a:moveTo>
                  <a:pt x="0" y="0"/>
                </a:moveTo>
                <a:lnTo>
                  <a:pt x="17138964" y="0"/>
                </a:lnTo>
                <a:lnTo>
                  <a:pt x="17138964" y="6130675"/>
                </a:lnTo>
                <a:lnTo>
                  <a:pt x="0" y="613067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776900" y="165101"/>
            <a:ext cx="1073419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5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52840" y="1028700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9" y="0"/>
                </a:lnTo>
                <a:lnTo>
                  <a:pt x="1557799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552840" y="2662137"/>
            <a:ext cx="17182320" cy="5803437"/>
          </a:xfrm>
          <a:custGeom>
            <a:avLst/>
            <a:gdLst/>
            <a:ahLst/>
            <a:cxnLst/>
            <a:rect l="l" t="t" r="r" b="b"/>
            <a:pathLst>
              <a:path w="17182320" h="5803437">
                <a:moveTo>
                  <a:pt x="0" y="0"/>
                </a:moveTo>
                <a:lnTo>
                  <a:pt x="17182320" y="0"/>
                </a:lnTo>
                <a:lnTo>
                  <a:pt x="17182320" y="5803437"/>
                </a:lnTo>
                <a:lnTo>
                  <a:pt x="0" y="58034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776900" y="165101"/>
            <a:ext cx="1073419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6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52840" y="1028700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9" y="0"/>
                </a:lnTo>
                <a:lnTo>
                  <a:pt x="1557799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864970" y="2783411"/>
            <a:ext cx="16558060" cy="6333083"/>
          </a:xfrm>
          <a:custGeom>
            <a:avLst/>
            <a:gdLst/>
            <a:ahLst/>
            <a:cxnLst/>
            <a:rect l="l" t="t" r="r" b="b"/>
            <a:pathLst>
              <a:path w="16558060" h="6333083">
                <a:moveTo>
                  <a:pt x="0" y="0"/>
                </a:moveTo>
                <a:lnTo>
                  <a:pt x="16558060" y="0"/>
                </a:lnTo>
                <a:lnTo>
                  <a:pt x="16558060" y="6333083"/>
                </a:lnTo>
                <a:lnTo>
                  <a:pt x="0" y="63330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776900" y="165101"/>
            <a:ext cx="1073419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7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52840" y="1028700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9" y="0"/>
                </a:lnTo>
                <a:lnTo>
                  <a:pt x="1557799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545998" y="2662137"/>
            <a:ext cx="17196004" cy="6410837"/>
          </a:xfrm>
          <a:custGeom>
            <a:avLst/>
            <a:gdLst/>
            <a:ahLst/>
            <a:cxnLst/>
            <a:rect l="l" t="t" r="r" b="b"/>
            <a:pathLst>
              <a:path w="17196004" h="6410837">
                <a:moveTo>
                  <a:pt x="0" y="0"/>
                </a:moveTo>
                <a:lnTo>
                  <a:pt x="17196004" y="0"/>
                </a:lnTo>
                <a:lnTo>
                  <a:pt x="17196004" y="6410837"/>
                </a:lnTo>
                <a:lnTo>
                  <a:pt x="0" y="641083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776900" y="165101"/>
            <a:ext cx="1073419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8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52840" y="1028700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9" y="0"/>
                </a:lnTo>
                <a:lnTo>
                  <a:pt x="1557799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603853" y="2725474"/>
            <a:ext cx="17080295" cy="6532826"/>
          </a:xfrm>
          <a:custGeom>
            <a:avLst/>
            <a:gdLst/>
            <a:ahLst/>
            <a:cxnLst/>
            <a:rect l="l" t="t" r="r" b="b"/>
            <a:pathLst>
              <a:path w="17080295" h="6532826">
                <a:moveTo>
                  <a:pt x="0" y="0"/>
                </a:moveTo>
                <a:lnTo>
                  <a:pt x="17080294" y="0"/>
                </a:lnTo>
                <a:lnTo>
                  <a:pt x="17080294" y="6532826"/>
                </a:lnTo>
                <a:lnTo>
                  <a:pt x="0" y="6532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776900" y="165101"/>
            <a:ext cx="10734199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9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52840" y="1028700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9" y="0"/>
                </a:lnTo>
                <a:lnTo>
                  <a:pt x="1557799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557415" y="2662137"/>
            <a:ext cx="17173171" cy="6397239"/>
          </a:xfrm>
          <a:custGeom>
            <a:avLst/>
            <a:gdLst/>
            <a:ahLst/>
            <a:cxnLst/>
            <a:rect l="l" t="t" r="r" b="b"/>
            <a:pathLst>
              <a:path w="17173171" h="6397239">
                <a:moveTo>
                  <a:pt x="0" y="0"/>
                </a:moveTo>
                <a:lnTo>
                  <a:pt x="17173170" y="0"/>
                </a:lnTo>
                <a:lnTo>
                  <a:pt x="17173170" y="6397239"/>
                </a:lnTo>
                <a:lnTo>
                  <a:pt x="0" y="63972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3594735" y="165101"/>
            <a:ext cx="11098531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Практика. Задание 10 (КИМ ОГЭ: 18)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532119"/>
            <a:ext cx="16230600" cy="869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Проанализируйте климатограмму и определите, какой буквой на карте обозначен пункт, характеристики климата которого отражены в климатограмме.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588101" y="1504950"/>
          <a:ext cx="8555899" cy="5105400"/>
        </p:xfrm>
        <a:graphic>
          <a:graphicData uri="http://schemas.openxmlformats.org/drawingml/2006/table">
            <a:tbl>
              <a:tblPr/>
              <a:tblGrid>
                <a:gridCol w="427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Номер задания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Правильный ответ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343">
                <a:tc gridSpan="2"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Задание 18 (КИМ ОГЭ)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Задание 18 (КИМ ОГЭ)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В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С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D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7987367" y="165101"/>
            <a:ext cx="2313265" cy="86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Ответы</a:t>
            </a:r>
          </a:p>
        </p:txBody>
      </p:sp>
      <p:sp>
        <p:nvSpPr>
          <p:cNvPr id="4" name="Freeform 4"/>
          <p:cNvSpPr/>
          <p:nvPr/>
        </p:nvSpPr>
        <p:spPr>
          <a:xfrm>
            <a:off x="4087151" y="4057650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9" y="0"/>
                </a:lnTo>
                <a:lnTo>
                  <a:pt x="1557799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9405178" y="1504950"/>
          <a:ext cx="8555899" cy="5105400"/>
        </p:xfrm>
        <a:graphic>
          <a:graphicData uri="http://schemas.openxmlformats.org/drawingml/2006/table">
            <a:tbl>
              <a:tblPr/>
              <a:tblGrid>
                <a:gridCol w="427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7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Номер задания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Roboto Bold"/>
                          <a:ea typeface="Roboto Bold"/>
                          <a:cs typeface="Roboto Bold"/>
                          <a:sym typeface="Roboto Bold"/>
                        </a:rPr>
                        <a:t>Правильный ответ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9343">
                <a:tc gridSpan="2"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Задание 18 (КИМ ОГЭ)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Задание 18 (КИМ ОГЭ)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B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A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9343"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0"/>
                        </a:lnSpc>
                        <a:defRPr/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C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>
            <a:off x="12904229" y="4057650"/>
            <a:ext cx="1557798" cy="1402019"/>
          </a:xfrm>
          <a:custGeom>
            <a:avLst/>
            <a:gdLst/>
            <a:ahLst/>
            <a:cxnLst/>
            <a:rect l="l" t="t" r="r" b="b"/>
            <a:pathLst>
              <a:path w="1557798" h="1402019">
                <a:moveTo>
                  <a:pt x="0" y="0"/>
                </a:moveTo>
                <a:lnTo>
                  <a:pt x="1557798" y="0"/>
                </a:lnTo>
                <a:lnTo>
                  <a:pt x="1557798" y="1402019"/>
                </a:lnTo>
                <a:lnTo>
                  <a:pt x="0" y="14020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36562"/>
            <a:ext cx="16230600" cy="5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8" i="1">
                <a:solidFill>
                  <a:srgbClr val="F652A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Как читать климатограмму?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995540" y="2027109"/>
            <a:ext cx="10296920" cy="7555365"/>
            <a:chOff x="0" y="0"/>
            <a:chExt cx="13729227" cy="1007382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29208" cy="10073767"/>
            </a:xfrm>
            <a:custGeom>
              <a:avLst/>
              <a:gdLst/>
              <a:ahLst/>
              <a:cxnLst/>
              <a:rect l="l" t="t" r="r" b="b"/>
              <a:pathLst>
                <a:path w="13729208" h="10073767">
                  <a:moveTo>
                    <a:pt x="0" y="0"/>
                  </a:moveTo>
                  <a:lnTo>
                    <a:pt x="13729208" y="0"/>
                  </a:lnTo>
                  <a:lnTo>
                    <a:pt x="13729208" y="10073767"/>
                  </a:lnTo>
                  <a:lnTo>
                    <a:pt x="0" y="100737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3" r="-3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36562"/>
            <a:ext cx="16230600" cy="5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8" i="1">
                <a:solidFill>
                  <a:srgbClr val="F652A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Типы климата и их климатограммы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64388" y="2134184"/>
            <a:ext cx="3877627" cy="174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1. Экваториальный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+25...+27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+28...+30 C. 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 2000...10 000 мм.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3080923" y="4320840"/>
            <a:ext cx="3444557" cy="5208842"/>
            <a:chOff x="0" y="0"/>
            <a:chExt cx="5045388" cy="762961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45329" cy="7629652"/>
            </a:xfrm>
            <a:custGeom>
              <a:avLst/>
              <a:gdLst/>
              <a:ahLst/>
              <a:cxnLst/>
              <a:rect l="l" t="t" r="r" b="b"/>
              <a:pathLst>
                <a:path w="5045329" h="7629652">
                  <a:moveTo>
                    <a:pt x="0" y="0"/>
                  </a:moveTo>
                  <a:lnTo>
                    <a:pt x="5045329" y="0"/>
                  </a:lnTo>
                  <a:lnTo>
                    <a:pt x="5045329" y="7629652"/>
                  </a:lnTo>
                  <a:lnTo>
                    <a:pt x="0" y="76296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r="-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949642" y="2134184"/>
            <a:ext cx="4717430" cy="218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2. Субэкваториальный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+23...+26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+30 C. 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летом около 2000 мм, зима сухая.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143094" y="5110520"/>
            <a:ext cx="6330527" cy="4303047"/>
            <a:chOff x="0" y="0"/>
            <a:chExt cx="9272589" cy="63028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272651" cy="6302883"/>
            </a:xfrm>
            <a:custGeom>
              <a:avLst/>
              <a:gdLst/>
              <a:ahLst/>
              <a:cxnLst/>
              <a:rect l="l" t="t" r="r" b="b"/>
              <a:pathLst>
                <a:path w="9272651" h="6302883">
                  <a:moveTo>
                    <a:pt x="0" y="0"/>
                  </a:moveTo>
                  <a:lnTo>
                    <a:pt x="9272651" y="0"/>
                  </a:lnTo>
                  <a:lnTo>
                    <a:pt x="9272651" y="6302883"/>
                  </a:lnTo>
                  <a:lnTo>
                    <a:pt x="0" y="6302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36562"/>
            <a:ext cx="16230600" cy="5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8" i="1">
                <a:solidFill>
                  <a:srgbClr val="F652A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Типы климата и их климатограммы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70723" y="2238661"/>
            <a:ext cx="4505255" cy="174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3. Тропический (влажный)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 Январь: +15...+20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+30.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около 1500 мм.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494830" y="4529793"/>
            <a:ext cx="5857040" cy="4039856"/>
            <a:chOff x="0" y="0"/>
            <a:chExt cx="9388611" cy="647573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388602" cy="6475730"/>
            </a:xfrm>
            <a:custGeom>
              <a:avLst/>
              <a:gdLst/>
              <a:ahLst/>
              <a:cxnLst/>
              <a:rect l="l" t="t" r="r" b="b"/>
              <a:pathLst>
                <a:path w="9388602" h="6475730">
                  <a:moveTo>
                    <a:pt x="0" y="0"/>
                  </a:moveTo>
                  <a:lnTo>
                    <a:pt x="9388602" y="0"/>
                  </a:lnTo>
                  <a:lnTo>
                    <a:pt x="9388602" y="6475730"/>
                  </a:lnTo>
                  <a:lnTo>
                    <a:pt x="0" y="64757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495731" y="2238661"/>
            <a:ext cx="4822039" cy="174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4. Тропический (сухой)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 Январь: +15...+20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+30.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меньше 150 мм.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456505" y="4168068"/>
            <a:ext cx="2900492" cy="5090232"/>
            <a:chOff x="0" y="0"/>
            <a:chExt cx="4649377" cy="81594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649343" cy="8159496"/>
            </a:xfrm>
            <a:custGeom>
              <a:avLst/>
              <a:gdLst/>
              <a:ahLst/>
              <a:cxnLst/>
              <a:rect l="l" t="t" r="r" b="b"/>
              <a:pathLst>
                <a:path w="4649343" h="8159496">
                  <a:moveTo>
                    <a:pt x="0" y="0"/>
                  </a:moveTo>
                  <a:lnTo>
                    <a:pt x="4649343" y="0"/>
                  </a:lnTo>
                  <a:lnTo>
                    <a:pt x="4649343" y="8159496"/>
                  </a:lnTo>
                  <a:lnTo>
                    <a:pt x="0" y="81594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344" r="-34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36562"/>
            <a:ext cx="16230600" cy="5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8" i="1">
                <a:solidFill>
                  <a:srgbClr val="F652A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Типы климата и их климатограммы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7625" y="2276585"/>
            <a:ext cx="7713242" cy="173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5. Субтропический средиземноморский</a:t>
            </a:r>
          </a:p>
          <a:p>
            <a:pPr algn="ctr">
              <a:lnSpc>
                <a:spcPts val="3498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 Январь: +5...+10 С.</a:t>
            </a:r>
          </a:p>
          <a:p>
            <a:pPr algn="ctr">
              <a:lnSpc>
                <a:spcPts val="3498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+25...+30 C.</a:t>
            </a:r>
          </a:p>
          <a:p>
            <a:pPr algn="ctr">
              <a:lnSpc>
                <a:spcPts val="3498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400-600 мм летом, зима сухая.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645287" y="2415998"/>
            <a:ext cx="6925451" cy="173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6. Субтропический муссонный</a:t>
            </a:r>
          </a:p>
          <a:p>
            <a:pPr algn="ctr">
              <a:lnSpc>
                <a:spcPts val="3498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+5 С.</a:t>
            </a:r>
          </a:p>
          <a:p>
            <a:pPr algn="ctr">
              <a:lnSpc>
                <a:spcPts val="3498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+25 C.</a:t>
            </a:r>
          </a:p>
          <a:p>
            <a:pPr algn="ctr">
              <a:lnSpc>
                <a:spcPts val="3498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1000-1500 максимум летом.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095357" y="4570630"/>
            <a:ext cx="6257777" cy="4273035"/>
            <a:chOff x="0" y="0"/>
            <a:chExt cx="8343703" cy="56973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343646" cy="5697347"/>
            </a:xfrm>
            <a:custGeom>
              <a:avLst/>
              <a:gdLst/>
              <a:ahLst/>
              <a:cxnLst/>
              <a:rect l="l" t="t" r="r" b="b"/>
              <a:pathLst>
                <a:path w="8343646" h="5697347">
                  <a:moveTo>
                    <a:pt x="0" y="0"/>
                  </a:moveTo>
                  <a:lnTo>
                    <a:pt x="8343646" y="0"/>
                  </a:lnTo>
                  <a:lnTo>
                    <a:pt x="8343646" y="5697347"/>
                  </a:lnTo>
                  <a:lnTo>
                    <a:pt x="0" y="5697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969804" y="4570630"/>
            <a:ext cx="6276416" cy="4273035"/>
            <a:chOff x="0" y="0"/>
            <a:chExt cx="8368555" cy="569738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368538" cy="5697347"/>
            </a:xfrm>
            <a:custGeom>
              <a:avLst/>
              <a:gdLst/>
              <a:ahLst/>
              <a:cxnLst/>
              <a:rect l="l" t="t" r="r" b="b"/>
              <a:pathLst>
                <a:path w="8368538" h="5697347">
                  <a:moveTo>
                    <a:pt x="0" y="0"/>
                  </a:moveTo>
                  <a:lnTo>
                    <a:pt x="8368538" y="0"/>
                  </a:lnTo>
                  <a:lnTo>
                    <a:pt x="8368538" y="5697347"/>
                  </a:lnTo>
                  <a:lnTo>
                    <a:pt x="0" y="5697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36562"/>
            <a:ext cx="16230600" cy="5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8" i="1">
                <a:solidFill>
                  <a:srgbClr val="F652A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Типы климата и их климатограммы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183853" y="2376851"/>
            <a:ext cx="5957997" cy="174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7. Субтропический континентальный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+7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+24...+30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300-400.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943343" y="2269787"/>
            <a:ext cx="6935103" cy="262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8. Субтропический с равномерным увлажнением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 Июль: +10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+23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800-1000 мм равномерно в течение года.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899930" y="4962123"/>
            <a:ext cx="4525843" cy="3114559"/>
            <a:chOff x="0" y="0"/>
            <a:chExt cx="6976921" cy="48013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976872" cy="4801362"/>
            </a:xfrm>
            <a:custGeom>
              <a:avLst/>
              <a:gdLst/>
              <a:ahLst/>
              <a:cxnLst/>
              <a:rect l="l" t="t" r="r" b="b"/>
              <a:pathLst>
                <a:path w="6976872" h="4801362">
                  <a:moveTo>
                    <a:pt x="0" y="0"/>
                  </a:moveTo>
                  <a:lnTo>
                    <a:pt x="6976872" y="0"/>
                  </a:lnTo>
                  <a:lnTo>
                    <a:pt x="6976872" y="4801362"/>
                  </a:lnTo>
                  <a:lnTo>
                    <a:pt x="0" y="48013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56761" y="4984488"/>
            <a:ext cx="5908267" cy="3481087"/>
            <a:chOff x="0" y="0"/>
            <a:chExt cx="9108029" cy="536635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108059" cy="5366385"/>
            </a:xfrm>
            <a:custGeom>
              <a:avLst/>
              <a:gdLst/>
              <a:ahLst/>
              <a:cxnLst/>
              <a:rect l="l" t="t" r="r" b="b"/>
              <a:pathLst>
                <a:path w="9108059" h="5366385">
                  <a:moveTo>
                    <a:pt x="0" y="0"/>
                  </a:moveTo>
                  <a:lnTo>
                    <a:pt x="9108059" y="0"/>
                  </a:lnTo>
                  <a:lnTo>
                    <a:pt x="9108059" y="5366385"/>
                  </a:lnTo>
                  <a:lnTo>
                    <a:pt x="0" y="5366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124940" y="8865814"/>
            <a:ext cx="14038121" cy="737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9"/>
              </a:lnSpc>
            </a:pPr>
            <a:r>
              <a:rPr lang="en-US" sz="2100" b="1" i="1">
                <a:solidFill>
                  <a:srgbClr val="000000"/>
                </a:solidFill>
                <a:latin typeface="Roboto Bold Italics"/>
                <a:ea typeface="Roboto Bold Italics"/>
                <a:cs typeface="Roboto Bold Italics"/>
                <a:sym typeface="Roboto Bold Italics"/>
              </a:rPr>
              <a:t>Обратите внимание, что данные климатограммы пунктов, которые находятся в  ЮЖНОМ полушарии. Это значит, что зимний период у них в июне, июле, августе, а летний - в декабре, январе, феврале.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36562"/>
            <a:ext cx="16230600" cy="5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8" i="1">
                <a:solidFill>
                  <a:srgbClr val="F652A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Типы климата и их климатограммы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34833" y="2777601"/>
            <a:ext cx="5325951" cy="1746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9. Умеренный морской климат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+5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+17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около 1000 мм.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248134" y="2454297"/>
            <a:ext cx="6448317" cy="2184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10. Умеренный умеренно континентальный климат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-5...-10 С.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около +20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500-600 в течение года.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503265" y="5244348"/>
            <a:ext cx="5389087" cy="3491522"/>
            <a:chOff x="0" y="0"/>
            <a:chExt cx="8045552" cy="521261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5577" cy="5212588"/>
            </a:xfrm>
            <a:custGeom>
              <a:avLst/>
              <a:gdLst/>
              <a:ahLst/>
              <a:cxnLst/>
              <a:rect l="l" t="t" r="r" b="b"/>
              <a:pathLst>
                <a:path w="8045577" h="5212588">
                  <a:moveTo>
                    <a:pt x="0" y="0"/>
                  </a:moveTo>
                  <a:lnTo>
                    <a:pt x="8045577" y="0"/>
                  </a:lnTo>
                  <a:lnTo>
                    <a:pt x="8045577" y="5212588"/>
                  </a:lnTo>
                  <a:lnTo>
                    <a:pt x="0" y="52125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59850" y="5314555"/>
            <a:ext cx="6624885" cy="3351109"/>
            <a:chOff x="0" y="0"/>
            <a:chExt cx="9890516" cy="50029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90506" cy="5003038"/>
            </a:xfrm>
            <a:custGeom>
              <a:avLst/>
              <a:gdLst/>
              <a:ahLst/>
              <a:cxnLst/>
              <a:rect l="l" t="t" r="r" b="b"/>
              <a:pathLst>
                <a:path w="9890506" h="5003038">
                  <a:moveTo>
                    <a:pt x="0" y="0"/>
                  </a:moveTo>
                  <a:lnTo>
                    <a:pt x="9890506" y="0"/>
                  </a:lnTo>
                  <a:lnTo>
                    <a:pt x="9890506" y="5003038"/>
                  </a:lnTo>
                  <a:lnTo>
                    <a:pt x="0" y="50030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b="1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38888" b="-3888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2016048">
            <a:off x="15236270" y="-207052"/>
            <a:ext cx="5672398" cy="1418099"/>
          </a:xfrm>
          <a:custGeom>
            <a:avLst/>
            <a:gdLst/>
            <a:ahLst/>
            <a:cxnLst/>
            <a:rect l="l" t="t" r="r" b="b"/>
            <a:pathLst>
              <a:path w="5672398" h="1418099">
                <a:moveTo>
                  <a:pt x="0" y="0"/>
                </a:moveTo>
                <a:lnTo>
                  <a:pt x="5672398" y="0"/>
                </a:lnTo>
                <a:lnTo>
                  <a:pt x="5672398" y="1418100"/>
                </a:lnTo>
                <a:lnTo>
                  <a:pt x="0" y="14181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2539917" y="8465574"/>
            <a:ext cx="5389046" cy="5529805"/>
          </a:xfrm>
          <a:custGeom>
            <a:avLst/>
            <a:gdLst/>
            <a:ahLst/>
            <a:cxnLst/>
            <a:rect l="l" t="t" r="r" b="b"/>
            <a:pathLst>
              <a:path w="5389046" h="5529805">
                <a:moveTo>
                  <a:pt x="0" y="0"/>
                </a:moveTo>
                <a:lnTo>
                  <a:pt x="5389046" y="0"/>
                </a:lnTo>
                <a:lnTo>
                  <a:pt x="5389046" y="5529805"/>
                </a:lnTo>
                <a:lnTo>
                  <a:pt x="0" y="55298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1367625" y="165100"/>
            <a:ext cx="15552750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000000"/>
                </a:solidFill>
                <a:latin typeface="Roboto Bold"/>
                <a:ea typeface="Roboto Bold"/>
                <a:cs typeface="Roboto Bold"/>
                <a:sym typeface="Roboto Bold"/>
              </a:rPr>
              <a:t>Задание 18. Теория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236562"/>
            <a:ext cx="16230600" cy="514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8" i="1">
                <a:solidFill>
                  <a:srgbClr val="F652A0"/>
                </a:solidFill>
                <a:latin typeface="Roboto Italics"/>
                <a:ea typeface="Roboto Italics"/>
                <a:cs typeface="Roboto Italics"/>
                <a:sym typeface="Roboto Italics"/>
              </a:rPr>
              <a:t>Типы климата и их климатограммы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28901" y="2057096"/>
            <a:ext cx="6248126" cy="262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11. Умеренный континентальный (в том числе резко континентальный)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-15...-20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+20...+25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300-400 мм, небольшой максимум летом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80898" y="2276171"/>
            <a:ext cx="6478200" cy="218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499" b="1">
                <a:solidFill>
                  <a:srgbClr val="393A3D"/>
                </a:solidFill>
                <a:latin typeface="Roboto Bold"/>
                <a:ea typeface="Roboto Bold"/>
                <a:cs typeface="Roboto Bold"/>
                <a:sym typeface="Roboto Bold"/>
              </a:rPr>
              <a:t>12. Умеренный муссонный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Июль: +20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Январь: -20 C.</a:t>
            </a:r>
          </a:p>
          <a:p>
            <a:pPr algn="ctr">
              <a:lnSpc>
                <a:spcPts val="3500"/>
              </a:lnSpc>
            </a:pPr>
            <a:r>
              <a:rPr lang="en-US" sz="2499">
                <a:solidFill>
                  <a:srgbClr val="393A3D"/>
                </a:solidFill>
                <a:latin typeface="Roboto"/>
                <a:ea typeface="Roboto"/>
                <a:cs typeface="Roboto"/>
                <a:sym typeface="Roboto"/>
              </a:rPr>
              <a:t>Осадки: 700-1000 максимум летом, зима относительно сухая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930350" y="5042963"/>
            <a:ext cx="5045228" cy="4044272"/>
            <a:chOff x="0" y="0"/>
            <a:chExt cx="7975469" cy="63931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975473" cy="6393180"/>
            </a:xfrm>
            <a:custGeom>
              <a:avLst/>
              <a:gdLst/>
              <a:ahLst/>
              <a:cxnLst/>
              <a:rect l="l" t="t" r="r" b="b"/>
              <a:pathLst>
                <a:path w="7975473" h="6393180">
                  <a:moveTo>
                    <a:pt x="0" y="0"/>
                  </a:moveTo>
                  <a:lnTo>
                    <a:pt x="7975473" y="0"/>
                  </a:lnTo>
                  <a:lnTo>
                    <a:pt x="7975473" y="6393180"/>
                  </a:lnTo>
                  <a:lnTo>
                    <a:pt x="0" y="63931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19177" y="5042963"/>
            <a:ext cx="4801643" cy="4215337"/>
            <a:chOff x="0" y="0"/>
            <a:chExt cx="7590412" cy="666358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7590409" cy="6663563"/>
            </a:xfrm>
            <a:custGeom>
              <a:avLst/>
              <a:gdLst/>
              <a:ahLst/>
              <a:cxnLst/>
              <a:rect l="l" t="t" r="r" b="b"/>
              <a:pathLst>
                <a:path w="7590409" h="6663563">
                  <a:moveTo>
                    <a:pt x="0" y="0"/>
                  </a:moveTo>
                  <a:lnTo>
                    <a:pt x="7590409" y="0"/>
                  </a:lnTo>
                  <a:lnTo>
                    <a:pt x="7590409" y="6663563"/>
                  </a:lnTo>
                  <a:lnTo>
                    <a:pt x="0" y="66635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1152</Words>
  <Application>Microsoft Office PowerPoint</Application>
  <PresentationFormat>Произвольный</PresentationFormat>
  <Paragraphs>156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Roboto Bold</vt:lpstr>
      <vt:lpstr>Roboto Italics</vt:lpstr>
      <vt:lpstr>Calibri</vt:lpstr>
      <vt:lpstr>Arial</vt:lpstr>
      <vt:lpstr>Roboto</vt:lpstr>
      <vt:lpstr>Roboto 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23, 24. Задание 18</dc:title>
  <dc:creator>Aleksandr</dc:creator>
  <cp:lastModifiedBy>Лобанев Дмитрий Александрович</cp:lastModifiedBy>
  <cp:revision>1</cp:revision>
  <dcterms:created xsi:type="dcterms:W3CDTF">2006-08-16T00:00:00Z</dcterms:created>
  <dcterms:modified xsi:type="dcterms:W3CDTF">2024-12-10T11:31:21Z</dcterms:modified>
  <dc:identifier>DAGPnToOme4</dc:identifier>
</cp:coreProperties>
</file>