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59" r:id="rId11"/>
    <p:sldId id="271" r:id="rId12"/>
    <p:sldId id="272" r:id="rId13"/>
    <p:sldId id="273" r:id="rId14"/>
    <p:sldId id="261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CC0099"/>
    <a:srgbClr val="CC00CC"/>
    <a:srgbClr val="99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http://img-4.photosight.ru/06b/5503197_xlarge.jpg"/>
          <p:cNvPicPr>
            <a:picLocks noChangeAspect="1" noChangeArrowheads="1"/>
          </p:cNvPicPr>
          <p:nvPr userDrawn="1"/>
        </p:nvPicPr>
        <p:blipFill>
          <a:blip r:embed="rId2" cstate="print"/>
          <a:srcRect t="2381" r="9790"/>
          <a:stretch>
            <a:fillRect/>
          </a:stretch>
        </p:blipFill>
        <p:spPr bwMode="auto">
          <a:xfrm rot="222427">
            <a:off x="2333052" y="2791590"/>
            <a:ext cx="2437650" cy="1758704"/>
          </a:xfrm>
          <a:prstGeom prst="rect">
            <a:avLst/>
          </a:prstGeom>
          <a:noFill/>
        </p:spPr>
      </p:pic>
      <p:pic>
        <p:nvPicPr>
          <p:cNvPr id="16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0988141" flipH="1">
            <a:off x="2259328" y="2713165"/>
            <a:ext cx="2646574" cy="1861955"/>
          </a:xfrm>
          <a:prstGeom prst="frame">
            <a:avLst>
              <a:gd name="adj1" fmla="val 779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" name="Picture 4" descr="http://www.funlib.ru/cimg/2014/102007/2946720"/>
          <p:cNvPicPr>
            <a:picLocks noChangeAspect="1" noChangeArrowheads="1"/>
          </p:cNvPicPr>
          <p:nvPr userDrawn="1"/>
        </p:nvPicPr>
        <p:blipFill>
          <a:blip r:embed="rId4" cstate="print"/>
          <a:srcRect l="4436" t="2710" r="3294"/>
          <a:stretch>
            <a:fillRect/>
          </a:stretch>
        </p:blipFill>
        <p:spPr bwMode="auto">
          <a:xfrm rot="840472">
            <a:off x="2735741" y="1138372"/>
            <a:ext cx="2527516" cy="1665625"/>
          </a:xfrm>
          <a:prstGeom prst="rect">
            <a:avLst/>
          </a:prstGeom>
          <a:noFill/>
        </p:spPr>
      </p:pic>
      <p:pic>
        <p:nvPicPr>
          <p:cNvPr id="15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789344">
            <a:off x="2670809" y="1059366"/>
            <a:ext cx="2611433" cy="1799483"/>
          </a:xfrm>
          <a:prstGeom prst="frame">
            <a:avLst>
              <a:gd name="adj1" fmla="val 786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296" name="Picture 8" descr="http://eco-turizm.net/uploads/2013/05/Rocky-Mountains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850528">
            <a:off x="535765" y="827426"/>
            <a:ext cx="2578277" cy="1933708"/>
          </a:xfrm>
          <a:prstGeom prst="rect">
            <a:avLst/>
          </a:prstGeom>
          <a:noFill/>
        </p:spPr>
      </p:pic>
      <p:pic>
        <p:nvPicPr>
          <p:cNvPr id="14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20938172" flipH="1">
            <a:off x="462222" y="742343"/>
            <a:ext cx="2736388" cy="2109215"/>
          </a:xfrm>
          <a:prstGeom prst="frame">
            <a:avLst>
              <a:gd name="adj1" fmla="val 711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292" name="Picture 4" descr="http://s1.iconbird.com/ico/2014/1/590/w512h5121390728526Compass.png"/>
          <p:cNvPicPr>
            <a:picLocks noChangeAspect="1" noChangeArrowheads="1"/>
          </p:cNvPicPr>
          <p:nvPr userDrawn="1"/>
        </p:nvPicPr>
        <p:blipFill>
          <a:blip r:embed="rId6">
            <a:lum bright="-20000" contrast="10000"/>
          </a:blip>
          <a:srcRect/>
          <a:stretch>
            <a:fillRect/>
          </a:stretch>
        </p:blipFill>
        <p:spPr bwMode="auto">
          <a:xfrm rot="20691863">
            <a:off x="393425" y="2536580"/>
            <a:ext cx="2213472" cy="2213472"/>
          </a:xfrm>
          <a:prstGeom prst="rect">
            <a:avLst/>
          </a:prstGeom>
          <a:noFill/>
        </p:spPr>
      </p:pic>
      <p:pic>
        <p:nvPicPr>
          <p:cNvPr id="18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7" cstate="print"/>
          <a:srcRect t="-1570" r="-1223"/>
          <a:stretch>
            <a:fillRect/>
          </a:stretch>
        </p:blipFill>
        <p:spPr bwMode="auto">
          <a:xfrm>
            <a:off x="0" y="979741"/>
            <a:ext cx="3643306" cy="4163759"/>
          </a:xfrm>
          <a:prstGeom prst="rect">
            <a:avLst/>
          </a:prstGeom>
          <a:noFill/>
        </p:spPr>
      </p:pic>
      <p:pic>
        <p:nvPicPr>
          <p:cNvPr id="13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24234C-B3FD-42C3-8EF2-6E3C2C41313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547C2CD-A4FD-4F7B-8EC9-70F0E70A2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24234C-B3FD-42C3-8EF2-6E3C2C41313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547C2CD-A4FD-4F7B-8EC9-70F0E70A2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eco-turizm.net/uploads/2013/05/Rocky-Mountains.jpg"/>
          <p:cNvPicPr>
            <a:picLocks noChangeAspect="1" noChangeArrowheads="1"/>
          </p:cNvPicPr>
          <p:nvPr userDrawn="1"/>
        </p:nvPicPr>
        <p:blipFill>
          <a:blip r:embed="rId2" cstate="print"/>
          <a:srcRect t="1708" r="18497"/>
          <a:stretch>
            <a:fillRect/>
          </a:stretch>
        </p:blipFill>
        <p:spPr bwMode="auto">
          <a:xfrm rot="20907707">
            <a:off x="406427" y="1196549"/>
            <a:ext cx="3003838" cy="2943757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11266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3" cstate="print"/>
          <a:srcRect t="-1570" r="-1223"/>
          <a:stretch>
            <a:fillRect/>
          </a:stretch>
        </p:blipFill>
        <p:spPr bwMode="auto">
          <a:xfrm>
            <a:off x="0" y="1142990"/>
            <a:ext cx="3500462" cy="4000510"/>
          </a:xfrm>
          <a:prstGeom prst="rect">
            <a:avLst/>
          </a:prstGeom>
          <a:noFill/>
        </p:spPr>
      </p:pic>
      <p:pic>
        <p:nvPicPr>
          <p:cNvPr id="7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funlib.ru/cimg/2014/102007/2946720"/>
          <p:cNvPicPr>
            <a:picLocks noChangeAspect="1" noChangeArrowheads="1"/>
          </p:cNvPicPr>
          <p:nvPr userDrawn="1"/>
        </p:nvPicPr>
        <p:blipFill>
          <a:blip r:embed="rId2" cstate="print"/>
          <a:srcRect l="13560" t="263" r="21596" b="11379"/>
          <a:stretch>
            <a:fillRect/>
          </a:stretch>
        </p:blipFill>
        <p:spPr bwMode="auto">
          <a:xfrm>
            <a:off x="500034" y="1214428"/>
            <a:ext cx="2857520" cy="2928958"/>
          </a:xfrm>
          <a:prstGeom prst="ellipse">
            <a:avLst/>
          </a:prstGeom>
          <a:noFill/>
        </p:spPr>
      </p:pic>
      <p:pic>
        <p:nvPicPr>
          <p:cNvPr id="8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3" cstate="print"/>
          <a:srcRect t="-1570" r="-1223"/>
          <a:stretch>
            <a:fillRect/>
          </a:stretch>
        </p:blipFill>
        <p:spPr bwMode="auto">
          <a:xfrm>
            <a:off x="0" y="1142990"/>
            <a:ext cx="3500462" cy="4000510"/>
          </a:xfrm>
          <a:prstGeom prst="rect">
            <a:avLst/>
          </a:prstGeom>
          <a:noFill/>
        </p:spPr>
      </p:pic>
      <p:pic>
        <p:nvPicPr>
          <p:cNvPr id="7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img-4.photosight.ru/06b/5503197_xlarge.jpg"/>
          <p:cNvPicPr>
            <a:picLocks noChangeAspect="1" noChangeArrowheads="1"/>
          </p:cNvPicPr>
          <p:nvPr userDrawn="1"/>
        </p:nvPicPr>
        <p:blipFill>
          <a:blip r:embed="rId2" cstate="print"/>
          <a:srcRect l="19544" t="481" r="9790"/>
          <a:stretch>
            <a:fillRect/>
          </a:stretch>
        </p:blipFill>
        <p:spPr bwMode="auto">
          <a:xfrm>
            <a:off x="500034" y="1214428"/>
            <a:ext cx="2857520" cy="2857520"/>
          </a:xfrm>
          <a:prstGeom prst="ellipse">
            <a:avLst/>
          </a:prstGeom>
          <a:noFill/>
        </p:spPr>
      </p:pic>
      <p:pic>
        <p:nvPicPr>
          <p:cNvPr id="9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3" cstate="print"/>
          <a:srcRect t="-1570" r="-1223"/>
          <a:stretch>
            <a:fillRect/>
          </a:stretch>
        </p:blipFill>
        <p:spPr bwMode="auto">
          <a:xfrm>
            <a:off x="0" y="1142990"/>
            <a:ext cx="3500462" cy="4000510"/>
          </a:xfrm>
          <a:prstGeom prst="rect">
            <a:avLst/>
          </a:prstGeom>
          <a:noFill/>
        </p:spPr>
      </p:pic>
      <p:pic>
        <p:nvPicPr>
          <p:cNvPr id="8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photo.elsoar.com/wp-content/images/Planet-Earth-Awesome-Image-I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rcRect/>
          <a:stretch>
            <a:fillRect/>
          </a:stretch>
        </p:blipFill>
        <p:spPr bwMode="auto">
          <a:xfrm>
            <a:off x="214282" y="1857370"/>
            <a:ext cx="2714644" cy="2569784"/>
          </a:xfrm>
          <a:prstGeom prst="rect">
            <a:avLst/>
          </a:prstGeom>
          <a:noFill/>
        </p:spPr>
      </p:pic>
      <p:pic>
        <p:nvPicPr>
          <p:cNvPr id="12" name="Picture 4" descr="http://s1.iconbird.com/ico/2014/1/590/w512h5121390728526Compass.png"/>
          <p:cNvPicPr>
            <a:picLocks noChangeAspect="1" noChangeArrowheads="1"/>
          </p:cNvPicPr>
          <p:nvPr userDrawn="1"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20691863">
            <a:off x="1648336" y="3577177"/>
            <a:ext cx="1308843" cy="1308843"/>
          </a:xfrm>
          <a:prstGeom prst="rect">
            <a:avLst/>
          </a:prstGeom>
          <a:noFill/>
        </p:spPr>
      </p:pic>
      <p:pic>
        <p:nvPicPr>
          <p:cNvPr id="11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4" cstate="print"/>
          <a:srcRect t="-1570" r="-1223"/>
          <a:stretch>
            <a:fillRect/>
          </a:stretch>
        </p:blipFill>
        <p:spPr bwMode="auto">
          <a:xfrm rot="471574">
            <a:off x="214282" y="2857502"/>
            <a:ext cx="1785918" cy="2041040"/>
          </a:xfrm>
          <a:prstGeom prst="rect">
            <a:avLst/>
          </a:prstGeom>
          <a:noFill/>
        </p:spPr>
      </p:pic>
      <p:pic>
        <p:nvPicPr>
          <p:cNvPr id="10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eco-turizm.net/uploads/2013/05/Rocky-Mountain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850528">
            <a:off x="415446" y="2114704"/>
            <a:ext cx="1872664" cy="1404498"/>
          </a:xfrm>
          <a:prstGeom prst="rect">
            <a:avLst/>
          </a:prstGeom>
          <a:noFill/>
        </p:spPr>
      </p:pic>
      <p:pic>
        <p:nvPicPr>
          <p:cNvPr id="15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0735365">
            <a:off x="346329" y="2076741"/>
            <a:ext cx="1992590" cy="1511077"/>
          </a:xfrm>
          <a:prstGeom prst="frame">
            <a:avLst>
              <a:gd name="adj1" fmla="val 9192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4" descr="http://www.funlib.ru/cimg/2014/102007/2946720"/>
          <p:cNvPicPr>
            <a:picLocks noChangeAspect="1" noChangeArrowheads="1"/>
          </p:cNvPicPr>
          <p:nvPr userDrawn="1"/>
        </p:nvPicPr>
        <p:blipFill>
          <a:blip r:embed="rId4" cstate="print"/>
          <a:srcRect l="4436" t="2710" r="3294"/>
          <a:stretch>
            <a:fillRect/>
          </a:stretch>
        </p:blipFill>
        <p:spPr bwMode="auto">
          <a:xfrm rot="840472">
            <a:off x="1691918" y="2420799"/>
            <a:ext cx="1854181" cy="1221899"/>
          </a:xfrm>
          <a:prstGeom prst="rect">
            <a:avLst/>
          </a:prstGeom>
          <a:noFill/>
        </p:spPr>
      </p:pic>
      <p:pic>
        <p:nvPicPr>
          <p:cNvPr id="11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837874">
            <a:off x="1630318" y="2362187"/>
            <a:ext cx="1977306" cy="1320823"/>
          </a:xfrm>
          <a:prstGeom prst="frame">
            <a:avLst>
              <a:gd name="adj1" fmla="val 10592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12" descr="http://img-4.photosight.ru/06b/5503197_xlarge.jpg"/>
          <p:cNvPicPr>
            <a:picLocks noChangeAspect="1" noChangeArrowheads="1"/>
          </p:cNvPicPr>
          <p:nvPr userDrawn="1"/>
        </p:nvPicPr>
        <p:blipFill>
          <a:blip r:embed="rId6" cstate="print"/>
          <a:srcRect t="2381" r="9790"/>
          <a:stretch>
            <a:fillRect/>
          </a:stretch>
        </p:blipFill>
        <p:spPr bwMode="auto">
          <a:xfrm rot="222427">
            <a:off x="1682893" y="3556923"/>
            <a:ext cx="1788821" cy="1290590"/>
          </a:xfrm>
          <a:prstGeom prst="rect">
            <a:avLst/>
          </a:prstGeom>
          <a:noFill/>
        </p:spPr>
      </p:pic>
      <p:pic>
        <p:nvPicPr>
          <p:cNvPr id="14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 rot="175082">
            <a:off x="1700439" y="3513566"/>
            <a:ext cx="1873701" cy="1370751"/>
          </a:xfrm>
          <a:prstGeom prst="frame">
            <a:avLst>
              <a:gd name="adj1" fmla="val 10592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4" descr="http://s1.iconbird.com/ico/2014/1/590/w512h5121390728526Compass.png"/>
          <p:cNvPicPr>
            <a:picLocks noChangeAspect="1" noChangeArrowheads="1"/>
          </p:cNvPicPr>
          <p:nvPr userDrawn="1"/>
        </p:nvPicPr>
        <p:blipFill>
          <a:blip r:embed="rId8" cstate="print">
            <a:lum bright="-20000" contrast="10000"/>
          </a:blip>
          <a:srcRect/>
          <a:stretch>
            <a:fillRect/>
          </a:stretch>
        </p:blipFill>
        <p:spPr bwMode="auto">
          <a:xfrm rot="20691863">
            <a:off x="336653" y="3237711"/>
            <a:ext cx="1711981" cy="1711981"/>
          </a:xfrm>
          <a:prstGeom prst="rect">
            <a:avLst/>
          </a:prstGeom>
          <a:noFill/>
        </p:spPr>
      </p:pic>
      <p:pic>
        <p:nvPicPr>
          <p:cNvPr id="6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s1.iconbird.com/ico/2014/1/590/w512h5121390728526Compass.png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 rot="20882336">
            <a:off x="968321" y="3682979"/>
            <a:ext cx="1197585" cy="1197585"/>
          </a:xfrm>
          <a:prstGeom prst="rect">
            <a:avLst/>
          </a:prstGeom>
          <a:noFill/>
        </p:spPr>
      </p:pic>
      <p:pic>
        <p:nvPicPr>
          <p:cNvPr id="6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3" cstate="print"/>
          <a:srcRect t="-1570" r="-1223"/>
          <a:stretch>
            <a:fillRect/>
          </a:stretch>
        </p:blipFill>
        <p:spPr bwMode="auto">
          <a:xfrm rot="320389">
            <a:off x="219153" y="3367761"/>
            <a:ext cx="1496005" cy="1709712"/>
          </a:xfrm>
          <a:prstGeom prst="rect">
            <a:avLst/>
          </a:prstGeom>
          <a:noFill/>
        </p:spPr>
      </p:pic>
      <p:pic>
        <p:nvPicPr>
          <p:cNvPr id="5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24234C-B3FD-42C3-8EF2-6E3C2C413135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547C2CD-A4FD-4F7B-8EC9-70F0E70A2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2132" y="157161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200" dirty="0">
                <a:solidFill>
                  <a:srgbClr val="CC0099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ГЕОГРАФИЯ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36096" y="2283718"/>
            <a:ext cx="3207870" cy="23762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географии МБОУ СОШ № 6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ст.Новолеушковской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Павловского района Краснодарского края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96136" y="483518"/>
            <a:ext cx="2354560" cy="10881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№ 18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</a:p>
        </p:txBody>
      </p:sp>
      <p:sp>
        <p:nvSpPr>
          <p:cNvPr id="5" name="Прямоугольник 4"/>
          <p:cNvSpPr/>
          <p:nvPr/>
        </p:nvSpPr>
        <p:spPr>
          <a:xfrm rot="20913377">
            <a:off x="632545" y="889480"/>
            <a:ext cx="2411044" cy="18361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анализировать информацию,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необходимую для изучения разных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территорий Земли / умение использовать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географической информации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(картографические, статистические),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необходимые для решения учебных задач.</a:t>
            </a:r>
          </a:p>
        </p:txBody>
      </p:sp>
      <p:sp>
        <p:nvSpPr>
          <p:cNvPr id="6" name="Прямоугольник 5"/>
          <p:cNvSpPr/>
          <p:nvPr/>
        </p:nvSpPr>
        <p:spPr>
          <a:xfrm rot="176423">
            <a:off x="2412737" y="2886049"/>
            <a:ext cx="2378132" cy="15542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– повышенный. Максимальный первичный балл – 1. 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выполнения – 5 минут.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94" y="1347613"/>
            <a:ext cx="3124278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267493"/>
            <a:ext cx="8640960" cy="1003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Итак, годовой ход температуры  показывает, что пункт находится в северном полушарии. Выбираем из двух точек: А и В.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Точка 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на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температуры от 10°С в январе до 28̊°С летом. Количество осадков в целом невелико. Выпадают, в основном, зимой. (Жаркое сухое лето и влажная мягкая зима).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показатели субтропического климата.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5576" y="1491629"/>
            <a:ext cx="2304256" cy="23762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Решим наше задание!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1" y="745022"/>
            <a:ext cx="872629" cy="47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043608" y="4011910"/>
            <a:ext cx="4652586" cy="93610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Теперь можно выполнять задания из приложения к данной презентации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91880" y="1347613"/>
            <a:ext cx="2520280" cy="25202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Точка 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она находится севернее точки В, в умеренном поясе, а в этом климатическом поясе зимние температуры отрицательные.</a:t>
            </a:r>
          </a:p>
          <a:p>
            <a:pPr algn="ctr"/>
            <a:r>
              <a:rPr lang="ru-RU" sz="1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2. (Ответ записывать цифрой, а не буквой!)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7544" y="1131590"/>
            <a:ext cx="2952328" cy="20882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закрепления выполним вместе еще одно интересное задание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18!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267494"/>
            <a:ext cx="8568952" cy="7920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Определите, какой буквой на карте обозначен пункт,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которого показана на рисунке.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А       2) В       3) С    4)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01\география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9622"/>
            <a:ext cx="1557337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01\география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31590"/>
            <a:ext cx="3913187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9" y="3255826"/>
            <a:ext cx="3730996" cy="13681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Годовой ход температуры показывает, что пункт находится в южном полушарии. Это точка С или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Рассуждаем дальше.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491880" y="2114704"/>
            <a:ext cx="504936" cy="171722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923928" y="3831927"/>
            <a:ext cx="4921299" cy="11160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видно, что количество осадков велико и они равномерно выпадают в течение года. Значит, это точка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Точка С не подходит, так как находится в тропическом поясе.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4.</a:t>
            </a:r>
          </a:p>
        </p:txBody>
      </p:sp>
    </p:spTree>
    <p:extLst>
      <p:ext uri="{BB962C8B-B14F-4D97-AF65-F5344CB8AC3E}">
        <p14:creationId xmlns:p14="http://schemas.microsoft.com/office/powerpoint/2010/main" val="239596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7494"/>
            <a:ext cx="856895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Проанализируйте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определите, какой буквой на карте обозначен пункт, характеристики климата которого отражены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A            2) B              3) C                   4) D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9552" y="1491630"/>
            <a:ext cx="2736304" cy="16344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Еще одна интересная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климатограмма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задании № 18!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81894"/>
            <a:ext cx="3672408" cy="376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87824" y="1347614"/>
            <a:ext cx="2016224" cy="346442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высокие температуры в течение года указывают на тропические широты. В осадках прослеживается четкий сезон в летнее время (северного полушария). Это указывает на субэкваториальный климат.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3.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427984" y="1635646"/>
            <a:ext cx="1656184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608004" y="2308870"/>
            <a:ext cx="2484276" cy="6229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24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7494"/>
            <a:ext cx="856895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Проанализируйте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определите, какой буквой на карте обозначен пункт, характеристики климата которого отражены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A            2) B              3) C                   4) D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9552" y="1491630"/>
            <a:ext cx="2736304" cy="16344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Еще одна интересная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климатограмма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задании № 18!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333396"/>
            <a:ext cx="2247664" cy="354260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Маленькая амплитуда колебания температур указывает на пояса вблизи экватора. Июльские температуры выше, следовательно, северное полушарие. В выпадении осадков четко прослеживается сезон: конец лета, осень. Такие осадки характерны для муссонного субэкваториального климата.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3.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93" y="1301602"/>
            <a:ext cx="3621087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427984" y="1707654"/>
            <a:ext cx="2304256" cy="11521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967640" y="2355726"/>
            <a:ext cx="3412672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0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43558"/>
            <a:ext cx="519240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9662"/>
            <a:ext cx="513702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11310" y="3435846"/>
            <a:ext cx="4976378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Барабанов В.В. География. 32 варианта. Типовые варианты экзаменационных заданий от разработчиков ОГЭ/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В.В.Барабанов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А.А.Жеребцов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М.: Издательство Экзамен, 2021.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83568" y="1491630"/>
            <a:ext cx="2448272" cy="2376264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18-ом задании вам дана </a:t>
            </a:r>
            <a:r>
              <a:rPr lang="ru-RU" sz="1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климатограмма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одного из пунктов, которые обозначены ниже на карте </a:t>
            </a:r>
          </a:p>
        </p:txBody>
      </p:sp>
      <p:pic>
        <p:nvPicPr>
          <p:cNvPr id="5" name="Рисунок 4" descr="https://geo-oge.sdamgia.ru/get_file?id=2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5192"/>
            <a:ext cx="4020820" cy="42807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67494"/>
            <a:ext cx="4464496" cy="5760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№ 18.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6226" y="4559121"/>
            <a:ext cx="3888432" cy="2880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А          2) В         3) С           4)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926226" y="1275606"/>
            <a:ext cx="869910" cy="2160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1" idx="3"/>
          </p:cNvCxnSpPr>
          <p:nvPr/>
        </p:nvCxnSpPr>
        <p:spPr>
          <a:xfrm>
            <a:off x="5361180" y="2607754"/>
            <a:ext cx="578972" cy="7200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06280" y="4468958"/>
            <a:ext cx="635496" cy="1886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3131840" y="1248983"/>
            <a:ext cx="1909936" cy="4320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Климатограмма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3887" y="2211710"/>
            <a:ext cx="1797293" cy="7920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климатических поясов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91780" y="3976059"/>
            <a:ext cx="1490464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Варианты ответов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90262" y="1419622"/>
            <a:ext cx="2664296" cy="25202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Климатограмма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графическое изображение годового хода осадков и температур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41"/>
          <a:stretch/>
        </p:blipFill>
        <p:spPr bwMode="auto">
          <a:xfrm>
            <a:off x="4860032" y="1717669"/>
            <a:ext cx="4024313" cy="192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5580112" y="1085773"/>
            <a:ext cx="1292076" cy="124824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805064" y="1131590"/>
            <a:ext cx="1969368" cy="156069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580112" y="3507854"/>
            <a:ext cx="936104" cy="93610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956376" y="1085773"/>
            <a:ext cx="324036" cy="11259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7596336" y="3100958"/>
            <a:ext cx="360040" cy="1343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139952" y="3100959"/>
            <a:ext cx="2808312" cy="105496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355976" y="267494"/>
            <a:ext cx="1681336" cy="7703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Линия годового хода температур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281464"/>
            <a:ext cx="1732451" cy="80430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Шкала температур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67744" y="4155924"/>
            <a:ext cx="2304256" cy="7343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Годовое количество осадков</a:t>
            </a:r>
          </a:p>
        </p:txBody>
      </p:sp>
      <p:sp>
        <p:nvSpPr>
          <p:cNvPr id="1025" name="Скругленный прямоугольник 1024"/>
          <p:cNvSpPr/>
          <p:nvPr/>
        </p:nvSpPr>
        <p:spPr>
          <a:xfrm>
            <a:off x="6732240" y="267494"/>
            <a:ext cx="2138536" cy="7703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Шкала осадков</a:t>
            </a:r>
          </a:p>
        </p:txBody>
      </p:sp>
      <p:sp>
        <p:nvSpPr>
          <p:cNvPr id="1027" name="Скругленный прямоугольник 1026"/>
          <p:cNvSpPr/>
          <p:nvPr/>
        </p:nvSpPr>
        <p:spPr>
          <a:xfrm>
            <a:off x="7092280" y="4155925"/>
            <a:ext cx="1778496" cy="80583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осадков по месяцам</a:t>
            </a:r>
          </a:p>
        </p:txBody>
      </p:sp>
      <p:sp>
        <p:nvSpPr>
          <p:cNvPr id="1028" name="Скругленный прямоугольник 1027"/>
          <p:cNvSpPr/>
          <p:nvPr/>
        </p:nvSpPr>
        <p:spPr>
          <a:xfrm>
            <a:off x="4860032" y="4155925"/>
            <a:ext cx="1872208" cy="8058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Первые буквы названия месяцев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11560" y="1563638"/>
            <a:ext cx="2592288" cy="230425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изучения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климатограммы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38514"/>
            <a:ext cx="40243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220072" y="267494"/>
            <a:ext cx="3664273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какое время года (зима/лето) приходятся максимальные температуры? </a:t>
            </a:r>
            <a:r>
              <a:rPr lang="ru-RU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лето. Но и зима теплая, нет отрицательных </a:t>
            </a:r>
            <a:r>
              <a:rPr lang="en-US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t°C</a:t>
            </a:r>
            <a:r>
              <a:rPr lang="en-US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7046169" y="1070434"/>
            <a:ext cx="103944" cy="98640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323528" y="267494"/>
            <a:ext cx="4536504" cy="8640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распределяются осадки (равномерно в течение года, в конкретное время года)? </a:t>
            </a:r>
            <a:r>
              <a:rPr lang="ru-RU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Осадков больше выпадает зимой.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3928" y="1131590"/>
            <a:ext cx="2160240" cy="136736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23928" y="1131590"/>
            <a:ext cx="3672408" cy="165618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99592" y="4155926"/>
            <a:ext cx="5040560" cy="7920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Какова амплитуда температур (разница между максимальным и минимальным значением за год)? </a:t>
            </a:r>
            <a:r>
              <a:rPr lang="ru-RU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(Июль) 28° С – (январь) 10° С = 18° С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4434678" y="2787774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843808" y="2139702"/>
            <a:ext cx="4104456" cy="266429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6444208" y="3579862"/>
            <a:ext cx="2440137" cy="13464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Каково суммарное количество осадков? </a:t>
            </a:r>
            <a:r>
              <a:rPr lang="ru-RU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371 мм, немного.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6948264" y="2931790"/>
            <a:ext cx="432048" cy="7200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30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4155926"/>
            <a:ext cx="3312368" cy="7920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каком полушарии (северном или южном) находятся точки?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341" r="-6453"/>
          <a:stretch/>
        </p:blipFill>
        <p:spPr bwMode="auto">
          <a:xfrm>
            <a:off x="4788024" y="267494"/>
            <a:ext cx="4283968" cy="246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1275606"/>
            <a:ext cx="2736304" cy="273630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Изучите карту с расположением точек, к которым может относиться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климатограмма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7494"/>
            <a:ext cx="4752528" cy="7920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Далеко ли от моря (океана) находятся точки?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1275605"/>
            <a:ext cx="1512168" cy="246773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границах какого климатического пояса?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(можно пользоваться атласом 7го класса)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47964" y="4033614"/>
            <a:ext cx="2052228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по форме линии годового хода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T°C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2" idx="3"/>
          </p:cNvCxnSpPr>
          <p:nvPr/>
        </p:nvCxnSpPr>
        <p:spPr>
          <a:xfrm>
            <a:off x="3563888" y="4551970"/>
            <a:ext cx="684076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96" y="2951251"/>
            <a:ext cx="1584176" cy="895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59" y="3329359"/>
            <a:ext cx="106045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31790"/>
            <a:ext cx="1709936" cy="915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96484"/>
            <a:ext cx="1255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31" y="404779"/>
            <a:ext cx="1931987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5910808" y="1495392"/>
            <a:ext cx="225152" cy="143639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588224" y="4033614"/>
            <a:ext cx="2307748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исключаем точки С и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135960" y="4479607"/>
            <a:ext cx="52920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39431" y="3847207"/>
            <a:ext cx="371377" cy="3087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50" y="1816717"/>
            <a:ext cx="248146" cy="2376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96" y="2015154"/>
            <a:ext cx="20716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99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21398"/>
            <a:ext cx="2952328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Выучите климатические пояса</a:t>
            </a:r>
          </a:p>
        </p:txBody>
      </p:sp>
      <p:pic>
        <p:nvPicPr>
          <p:cNvPr id="3" name="Рисунок 2" descr="Описание изображ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1398"/>
            <a:ext cx="5781675" cy="35718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43758"/>
            <a:ext cx="3961446" cy="232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059832" y="3363838"/>
            <a:ext cx="5112568" cy="4572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915816" y="2931790"/>
            <a:ext cx="5256584" cy="72008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727684" y="2427734"/>
            <a:ext cx="6444716" cy="11161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491880" y="2139702"/>
            <a:ext cx="4824536" cy="100811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5" name="Прямая со стрелкой 5124"/>
          <p:cNvCxnSpPr/>
          <p:nvPr/>
        </p:nvCxnSpPr>
        <p:spPr>
          <a:xfrm flipH="1">
            <a:off x="2627784" y="1707654"/>
            <a:ext cx="5688632" cy="144016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3" name="Прямая со стрелкой 5132"/>
          <p:cNvCxnSpPr/>
          <p:nvPr/>
        </p:nvCxnSpPr>
        <p:spPr>
          <a:xfrm flipH="1">
            <a:off x="2771800" y="1149794"/>
            <a:ext cx="5544616" cy="1849998"/>
          </a:xfrm>
          <a:prstGeom prst="straightConnector1">
            <a:avLst/>
          </a:prstGeom>
          <a:ln w="38100">
            <a:solidFill>
              <a:srgbClr val="00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9" name="Прямая со стрелкой 5138"/>
          <p:cNvCxnSpPr/>
          <p:nvPr/>
        </p:nvCxnSpPr>
        <p:spPr>
          <a:xfrm flipH="1">
            <a:off x="2627784" y="483518"/>
            <a:ext cx="5688632" cy="237836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4" name="Стрелка вниз 5143"/>
          <p:cNvSpPr/>
          <p:nvPr/>
        </p:nvSpPr>
        <p:spPr>
          <a:xfrm>
            <a:off x="4644008" y="3867894"/>
            <a:ext cx="4176464" cy="110041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Повторим основные особенности климатических поясов</a:t>
            </a:r>
          </a:p>
        </p:txBody>
      </p:sp>
    </p:spTree>
    <p:extLst>
      <p:ext uri="{BB962C8B-B14F-4D97-AF65-F5344CB8AC3E}">
        <p14:creationId xmlns:p14="http://schemas.microsoft.com/office/powerpoint/2010/main" val="373100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7494"/>
            <a:ext cx="8568952" cy="46805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Арктический и антарктический климатический пояс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 течение всего года тут почти не выпадает осадков, а температура воздуха не поднимается выше 0°C. </a:t>
            </a: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Субарктический и Субантарктический климатический пояс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Здесь короткое и холодное лето, с возможными заморозками и осадками, а зима длительная (до 9 месяцев) и суровая с частыми ветрами.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Умеренный климатический пояс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климатический пояс, который располагается между субтропическим и субарктическим поясом. Зимой тут, как правило, температура воздуха ниже 0 °C, а летом выше +15 °C. </a:t>
            </a: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Субтропический климатический пояс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климатический пояс, который располагается между умеренным и тропическим поясами. Летом тут жарко и мало осадков, а зимой прохладно (не ниже 0°С) и дождливо. (Например, город Сочи находится в этом поясе). </a:t>
            </a: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Тропический климатический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климатический пояс, который располагается между субтропическим и субэкваториальным поясом. Зимой температура воздуха здесь не ниже 14 °C, а летом 30-35 °С, осадков очень мало 50-150 мм/год (исключение побережья материков). Все осадки в основном выпадают зимой. </a:t>
            </a: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Субэкваториальный климатический пояс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климатический пояс, который располагается между тропическим и экваториальным. Температура воздуха тут колеблется от 15-32 °С. Количество выпадающих осадков от 250 до 2000 мм в год, в основном все приходятся на лето.</a:t>
            </a: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Экваториальный климатический пояс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климатический пояс, расположенный с двух сторон экватора между субэкваториальными поясами. Тут постоянно высокая температура воздуха (24-28 градусов), обильные осадки в течение всего года(1500-3000 мм, местами до 10 000 мм) и нет сезонов. </a:t>
            </a:r>
          </a:p>
        </p:txBody>
      </p:sp>
    </p:spTree>
    <p:extLst>
      <p:ext uri="{BB962C8B-B14F-4D97-AF65-F5344CB8AC3E}">
        <p14:creationId xmlns:p14="http://schemas.microsoft.com/office/powerpoint/2010/main" val="251418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83568" y="1491630"/>
            <a:ext cx="2520280" cy="237626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07904" y="339502"/>
            <a:ext cx="5112568" cy="45365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максимальные температуры наблюдаются летом (май-сентябрь), то точка расположена в </a:t>
            </a:r>
            <a:r>
              <a:rPr lang="ru-RU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северном полушарии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максимальные температуры наблюдаются зимой (ноябрь-февраль), то точка расположена в </a:t>
            </a:r>
            <a:r>
              <a:rPr lang="ru-RU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южном полушарии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экваторе она идет прямо. </a:t>
            </a:r>
          </a:p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дальше от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тем выше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континентальность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климата и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 меньше осадков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меньше амплитуда температур.</a:t>
            </a:r>
          </a:p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ближе к морю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 больше осадков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тем равномернее они выпадают (весь год, а не в какое - то время года).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9542"/>
            <a:ext cx="1736725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4277"/>
            <a:ext cx="16097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80" y="2543983"/>
            <a:ext cx="965175" cy="13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43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339502"/>
            <a:ext cx="8496944" cy="8640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осадков много, то точка расположена вблизи моря или на экваторе, если мало – то в глубине материка. Кроме того мало осадков выпадает в районе тропиков и холодных течений.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75606"/>
            <a:ext cx="5688632" cy="372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755576" y="1563638"/>
            <a:ext cx="2304256" cy="223224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Посмотри еще раз!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02875"/>
            <a:ext cx="1100099" cy="50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851671"/>
            <a:ext cx="864095" cy="62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2163600"/>
            <a:ext cx="882540" cy="31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03798"/>
            <a:ext cx="412290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567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1097</Words>
  <Application>Microsoft Office PowerPoint</Application>
  <PresentationFormat>Экран (16:9)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Лобанев Дмитрий Александрович</cp:lastModifiedBy>
  <cp:revision>52</cp:revision>
  <dcterms:created xsi:type="dcterms:W3CDTF">2016-07-22T20:55:13Z</dcterms:created>
  <dcterms:modified xsi:type="dcterms:W3CDTF">2024-12-10T11:42:28Z</dcterms:modified>
</cp:coreProperties>
</file>