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990099"/>
    <a:srgbClr val="0000FF"/>
    <a:srgbClr val="00FFCC"/>
  </p:clrMru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542" y="-492"/>
      </p:cViewPr>
      <p:guideLst>
        <p:guide pos="162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jp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2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.jp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/>
          <a:srcRect t="2381" r="9790"/>
          <a:stretch/>
        </p:blipFill>
        <p:spPr bwMode="auto">
          <a:xfrm rot="222427">
            <a:off x="2333052" y="2791590"/>
            <a:ext cx="2437650" cy="1758704"/>
          </a:xfrm>
          <a:prstGeom prst="rect">
            <a:avLst/>
          </a:prstGeom>
          <a:noFill/>
        </p:spPr>
      </p:pic>
      <p:pic>
        <p:nvPicPr>
          <p:cNvPr id="1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10988141" flipH="1">
            <a:off x="2259328" y="2713165"/>
            <a:ext cx="2646574" cy="1861955"/>
          </a:xfrm>
          <a:prstGeom prst="frame">
            <a:avLst>
              <a:gd name="adj1" fmla="val 7791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/>
          <a:srcRect l="4436" t="2710" r="3294"/>
          <a:stretch/>
        </p:blipFill>
        <p:spPr bwMode="auto">
          <a:xfrm rot="840472">
            <a:off x="2735741" y="1138372"/>
            <a:ext cx="2527516" cy="1665625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789344">
            <a:off x="2670809" y="1059366"/>
            <a:ext cx="2611433" cy="1799483"/>
          </a:xfrm>
          <a:prstGeom prst="frame">
            <a:avLst>
              <a:gd name="adj1" fmla="val 7860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6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 rot="20850528">
            <a:off x="535765" y="827426"/>
            <a:ext cx="2578277" cy="1933708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20938172" flipH="1">
            <a:off x="462222" y="742343"/>
            <a:ext cx="2736388" cy="2109215"/>
          </a:xfrm>
          <a:prstGeom prst="frame">
            <a:avLst>
              <a:gd name="adj1" fmla="val 7114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6">
            <a:lum bright="-20000" contrast="10000"/>
          </a:blip>
          <a:srcRect/>
          <a:stretch/>
        </p:blipFill>
        <p:spPr bwMode="auto">
          <a:xfrm rot="20691863">
            <a:off x="393425" y="2536580"/>
            <a:ext cx="2213472" cy="2213472"/>
          </a:xfrm>
          <a:prstGeom prst="rect">
            <a:avLst/>
          </a:prstGeom>
          <a:noFill/>
        </p:spPr>
      </p:pic>
      <p:pic>
        <p:nvPicPr>
          <p:cNvPr id="1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7"/>
          <a:srcRect t="-1570" r="-1223"/>
          <a:stretch/>
        </p:blipFill>
        <p:spPr bwMode="auto">
          <a:xfrm>
            <a:off x="0" y="979741"/>
            <a:ext cx="3643306" cy="4163759"/>
          </a:xfrm>
          <a:prstGeom prst="rect">
            <a:avLst/>
          </a:prstGeom>
          <a:noFill/>
        </p:spPr>
      </p:pic>
      <p:pic>
        <p:nvPicPr>
          <p:cNvPr id="13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/>
          <a:srcRect t="1708" r="18497"/>
          <a:stretch/>
        </p:blipFill>
        <p:spPr bwMode="auto">
          <a:xfrm rot="20907707">
            <a:off x="406427" y="1196549"/>
            <a:ext cx="3003838" cy="2943757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126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2"/>
          <a:srcRect l="13560" t="263" r="21596" b="11379"/>
          <a:stretch/>
        </p:blipFill>
        <p:spPr bwMode="auto">
          <a:xfrm>
            <a:off x="500034" y="1214428"/>
            <a:ext cx="2857520" cy="2928958"/>
          </a:xfrm>
          <a:prstGeom prst="ellipse">
            <a:avLst/>
          </a:prstGeom>
          <a:noFill/>
        </p:spPr>
      </p:pic>
      <p:pic>
        <p:nvPicPr>
          <p:cNvPr id="8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7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2"/>
          <a:srcRect l="19544" t="481" r="9790"/>
          <a:stretch/>
        </p:blipFill>
        <p:spPr bwMode="auto">
          <a:xfrm>
            <a:off x="500034" y="1214428"/>
            <a:ext cx="2857520" cy="2857520"/>
          </a:xfrm>
          <a:prstGeom prst="ellipse">
            <a:avLst/>
          </a:prstGeom>
          <a:noFill/>
        </p:spPr>
      </p:pic>
      <p:pic>
        <p:nvPicPr>
          <p:cNvPr id="9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>
            <a:off x="0" y="1142990"/>
            <a:ext cx="3500462" cy="4000510"/>
          </a:xfrm>
          <a:prstGeom prst="rect">
            <a:avLst/>
          </a:prstGeom>
          <a:noFill/>
        </p:spPr>
      </p:pic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photo.elsoar.com/wp-content/images/Planet-Earth-Awesome-Image-I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/>
        </p:blipFill>
        <p:spPr bwMode="auto">
          <a:xfrm>
            <a:off x="214282" y="1857370"/>
            <a:ext cx="2714644" cy="2569784"/>
          </a:xfrm>
          <a:prstGeom prst="rect">
            <a:avLst/>
          </a:prstGeom>
          <a:noFill/>
        </p:spPr>
      </p:pic>
      <p:pic>
        <p:nvPicPr>
          <p:cNvPr id="12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3">
            <a:lum bright="-20000" contrast="10000"/>
          </a:blip>
          <a:srcRect/>
          <a:stretch/>
        </p:blipFill>
        <p:spPr bwMode="auto">
          <a:xfrm rot="20691863">
            <a:off x="1648336" y="3577177"/>
            <a:ext cx="1308843" cy="1308843"/>
          </a:xfrm>
          <a:prstGeom prst="rect">
            <a:avLst/>
          </a:prstGeom>
          <a:noFill/>
        </p:spPr>
      </p:pic>
      <p:pic>
        <p:nvPicPr>
          <p:cNvPr id="11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4"/>
          <a:srcRect t="-1570" r="-1223"/>
          <a:stretch/>
        </p:blipFill>
        <p:spPr bwMode="auto">
          <a:xfrm rot="471574">
            <a:off x="214282" y="2857502"/>
            <a:ext cx="1785918" cy="2041040"/>
          </a:xfrm>
          <a:prstGeom prst="rect">
            <a:avLst/>
          </a:prstGeom>
          <a:noFill/>
        </p:spPr>
      </p:pic>
      <p:pic>
        <p:nvPicPr>
          <p:cNvPr id="10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eco-turizm.net/uploads/2013/05/Rocky-Mountains.jp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 rot="20850528">
            <a:off x="415446" y="2114704"/>
            <a:ext cx="1872664" cy="1404498"/>
          </a:xfrm>
          <a:prstGeom prst="rect">
            <a:avLst/>
          </a:prstGeom>
          <a:noFill/>
        </p:spPr>
      </p:pic>
      <p:pic>
        <p:nvPicPr>
          <p:cNvPr id="1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 rot="20735365">
            <a:off x="346329" y="2076741"/>
            <a:ext cx="1992590" cy="1511077"/>
          </a:xfrm>
          <a:prstGeom prst="frame">
            <a:avLst>
              <a:gd name="adj1" fmla="val 91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http://www.funlib.ru/cimg/2014/102007/2946720"/>
          <p:cNvPicPr>
            <a:picLocks noChangeAspect="1" noChangeArrowheads="1"/>
          </p:cNvPicPr>
          <p:nvPr userDrawn="1"/>
        </p:nvPicPr>
        <p:blipFill>
          <a:blip r:embed="rId4"/>
          <a:srcRect l="4436" t="2710" r="3294"/>
          <a:stretch/>
        </p:blipFill>
        <p:spPr bwMode="auto">
          <a:xfrm rot="840472">
            <a:off x="1691918" y="2420799"/>
            <a:ext cx="1854181" cy="1221899"/>
          </a:xfrm>
          <a:prstGeom prst="rect">
            <a:avLst/>
          </a:prstGeom>
          <a:noFill/>
        </p:spPr>
      </p:pic>
      <p:pic>
        <p:nvPicPr>
          <p:cNvPr id="11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 rot="837874">
            <a:off x="1630318" y="2362187"/>
            <a:ext cx="1977306" cy="1320823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Picture 12" descr="http://img-4.photosight.ru/06b/5503197_xlarge.jpg"/>
          <p:cNvPicPr>
            <a:picLocks noChangeAspect="1" noChangeArrowheads="1"/>
          </p:cNvPicPr>
          <p:nvPr userDrawn="1"/>
        </p:nvPicPr>
        <p:blipFill>
          <a:blip r:embed="rId6"/>
          <a:srcRect t="2381" r="9790"/>
          <a:stretch/>
        </p:blipFill>
        <p:spPr bwMode="auto">
          <a:xfrm rot="222427">
            <a:off x="1682893" y="3556923"/>
            <a:ext cx="1788821" cy="1290590"/>
          </a:xfrm>
          <a:prstGeom prst="rect">
            <a:avLst/>
          </a:prstGeom>
          <a:noFill/>
        </p:spPr>
      </p:pic>
      <p:pic>
        <p:nvPicPr>
          <p:cNvPr id="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7"/>
          <a:srcRect/>
          <a:stretch/>
        </p:blipFill>
        <p:spPr bwMode="auto">
          <a:xfrm rot="175082">
            <a:off x="1700439" y="3513566"/>
            <a:ext cx="1873701" cy="1370751"/>
          </a:xfrm>
          <a:prstGeom prst="frame">
            <a:avLst>
              <a:gd name="adj1" fmla="val 10592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8">
            <a:lum bright="-20000" contrast="10000"/>
          </a:blip>
          <a:srcRect/>
          <a:stretch/>
        </p:blipFill>
        <p:spPr bwMode="auto">
          <a:xfrm rot="20691863">
            <a:off x="336653" y="3237711"/>
            <a:ext cx="1711981" cy="1711981"/>
          </a:xfrm>
          <a:prstGeom prst="rect">
            <a:avLst/>
          </a:prstGeom>
          <a:noFill/>
        </p:spPr>
      </p:pic>
      <p:pic>
        <p:nvPicPr>
          <p:cNvPr id="6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9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1.iconbird.com/ico/2014/1/590/w512h5121390728526Compass.png"/>
          <p:cNvPicPr>
            <a:picLocks noChangeAspect="1" noChangeArrowheads="1"/>
          </p:cNvPicPr>
          <p:nvPr userDrawn="1"/>
        </p:nvPicPr>
        <p:blipFill>
          <a:blip r:embed="rId2">
            <a:lum bright="-20000" contrast="10000"/>
          </a:blip>
          <a:srcRect/>
          <a:stretch/>
        </p:blipFill>
        <p:spPr bwMode="auto">
          <a:xfrm rot="20882336">
            <a:off x="968321" y="3682979"/>
            <a:ext cx="1197585" cy="1197585"/>
          </a:xfrm>
          <a:prstGeom prst="rect">
            <a:avLst/>
          </a:prstGeom>
          <a:noFill/>
        </p:spPr>
      </p:pic>
      <p:pic>
        <p:nvPicPr>
          <p:cNvPr id="6" name="Picture 2" descr="http://i080.radikal.ru/0912/4f/82c309d27eb6.png"/>
          <p:cNvPicPr>
            <a:picLocks noChangeAspect="1" noChangeArrowheads="1"/>
          </p:cNvPicPr>
          <p:nvPr userDrawn="1"/>
        </p:nvPicPr>
        <p:blipFill>
          <a:blip r:embed="rId3"/>
          <a:srcRect t="-1570" r="-1223"/>
          <a:stretch/>
        </p:blipFill>
        <p:spPr bwMode="auto">
          <a:xfrm rot="320389">
            <a:off x="219153" y="3367761"/>
            <a:ext cx="1496005" cy="1709712"/>
          </a:xfrm>
          <a:prstGeom prst="rect">
            <a:avLst/>
          </a:prstGeom>
          <a:noFill/>
        </p:spPr>
      </p:pic>
      <p:pic>
        <p:nvPicPr>
          <p:cNvPr id="5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5143500"/>
          </a:xfrm>
          <a:prstGeom prst="frame">
            <a:avLst>
              <a:gd name="adj1" fmla="val 4837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24234C-B3FD-42C3-8EF2-6E3C2C41313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547C2CD-A4FD-4F7B-8EC9-70F0E70A24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-dog.ru/wallpapers/9/15/531272355020800/priroda-pejzazh-more-plyazh-pesok-voda-volna-nebo-oblaka-fon-oboi-shirokoformatnye-polnoekrannye-shirokoekrannye-hd-wallpapers-background-wallpaper-widescreen-fullscreen-widescreen.jpg"/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eo-oge.sdamgia.ru/problem?id=375" TargetMode="External"/><Relationship Id="rId3" Type="http://schemas.openxmlformats.org/officeDocument/2006/relationships/hyperlink" Target="https://ds03.infourok.ru/uploads/ex/0b8d/0003a184-fd7d9247/hello_html_m3b73d91a.png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8728" y="4371950"/>
            <a:ext cx="32737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МБОУ СОШ № 6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8728" y="1571618"/>
            <a:ext cx="302523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dirty="0" smtClean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Подготовка к ОГЭ по географии. Задания </a:t>
            </a:r>
          </a:p>
          <a:p>
            <a:pPr algn="ctr"/>
            <a:r>
              <a:rPr lang="ru-RU" sz="3200" dirty="0" smtClean="0">
                <a:solidFill>
                  <a:srgbClr val="CC0099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9-12</a:t>
            </a:r>
            <a:endParaRPr lang="ru-RU" sz="3200" dirty="0">
              <a:solidFill>
                <a:srgbClr val="CC0099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95166">
            <a:off x="586090" y="892409"/>
            <a:ext cx="2465457" cy="1851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определять на карте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расстояния.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– базовый, максимальный балл-1, время выполнения 4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ы.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760609">
            <a:off x="2705598" y="1176919"/>
            <a:ext cx="2460658" cy="15971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10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определять на карте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направления.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– базовый, максимальный балл – 1, время выполнения – 4 минуты.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3539">
            <a:off x="2904641" y="2852547"/>
            <a:ext cx="2718744" cy="2087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№12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решать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 задачи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геоэкологического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 для определения качества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окружающей среды своей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местности.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Уровень-повышенный, максимальный балл-2, время выполнения-15 минут.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77454">
            <a:off x="264757" y="2772027"/>
            <a:ext cx="2736114" cy="21699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№ 11.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приобретённые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и умения в практической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и повседневной жизни для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чтения карт различного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содержания.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Уровень-высокий, максимальный балл-1, время выполнения-6 минут.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5486"/>
            <a:ext cx="8568952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правильно записать ответ и получить 2 балла за задание № 12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1550"/>
            <a:ext cx="2808312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участка для сада.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2.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Он расположен на обращенном к Солнцу склоне южной экспозиции.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Он удобно расположен рядом с дорогой.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3353" y="771550"/>
            <a:ext cx="2398767" cy="1872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места для игры в футбол, волейбол.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3.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не имеет уклона.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покрыт травой.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771550"/>
            <a:ext cx="3096344" cy="2016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Катание на санках, на лыжах.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3.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находится на склоне.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участке отсутствуют препятствия в виде деревьев и кустарников.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147814"/>
            <a:ext cx="2808312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ретрансляционной вышки.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1.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расположен на самом высоком месте.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участке нет деревьев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53352" y="2787774"/>
            <a:ext cx="2542783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Устройство катка, конного манежа.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1.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расположен на ровной местности.</a:t>
            </a:r>
          </a:p>
          <a:p>
            <a:pPr marL="342900" indent="-342900" algn="ctr">
              <a:buAutoNum type="arabicParenR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участке нет деревьев, кустарников.</a:t>
            </a:r>
          </a:p>
          <a:p>
            <a:pPr marL="342900" indent="-342900" algn="ctr">
              <a:buAutoNum type="arabicParenR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003798"/>
            <a:ext cx="295232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для запуска бумажных змеев.</a:t>
            </a:r>
          </a:p>
          <a:p>
            <a:pPr marL="342900" indent="-342900" algn="ctr"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2.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Обоснование:</a:t>
            </a:r>
          </a:p>
          <a:p>
            <a:pPr marL="342900" indent="-342900" algn="ctr"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 расположен на пологой местности.</a:t>
            </a:r>
          </a:p>
          <a:p>
            <a:pPr marL="342900" indent="-342900" algn="ctr">
              <a:buAutoNum type="arabicParenR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участке нет деревьев, кустарников, линий электропередач.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1510"/>
            <a:ext cx="8352928" cy="565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203598"/>
            <a:ext cx="5472608" cy="36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https://geo-oge.sdamgia.ru/problem?id=375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ds03.infourok.ru/uploads/ex/0b8d/0003a184-fd7d9247/hello_html_m3b73d91a.png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Барабанов В.В. География. 32 варианта. Типовые варианты экзаменационных заданий от разработчиков ОГЭ/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В.В.Барабанов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А.А.Жеребцов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– М.: Издательство экзамен, 2021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://rosuchebnik.ru/material/oge-2020-po-geografii-razbor-demoversii-/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Шаблон выполнен учителем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иностранного языка</a:t>
            </a:r>
          </a:p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МОУ СОШ №1 г.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Камешково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Шахториной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О. В.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1510"/>
            <a:ext cx="7992888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Задания 9 -12 выполняются с использованием приведенного ниже фрагмента топографической карты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geo-oge.sdamgia.ru/get_file?id=256"/>
          <p:cNvPicPr/>
          <p:nvPr/>
        </p:nvPicPr>
        <p:blipFill>
          <a:blip r:embed="rId2"/>
          <a:srcRect/>
          <a:stretch/>
        </p:blipFill>
        <p:spPr bwMode="auto">
          <a:xfrm>
            <a:off x="4608004" y="1178069"/>
            <a:ext cx="4212468" cy="367240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203598"/>
            <a:ext cx="4032448" cy="2664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рассмотрим топографическую карту: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север-юг;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асшифруем объекты, показанные на карте с помощью условных знаков;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рочитаем масштаб;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спомним, что такое горизонтали, как они располагаются на карте и через сколько метров проведены.</a:t>
            </a: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619672" y="3867894"/>
            <a:ext cx="2736304" cy="108012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выполнять!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3635896" y="1707654"/>
            <a:ext cx="108012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4175956" y="2067694"/>
            <a:ext cx="349238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7524328" y="2067694"/>
            <a:ext cx="2994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3491880" y="2715766"/>
            <a:ext cx="2304256" cy="16921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4067944" y="3579862"/>
            <a:ext cx="108012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 flipV="1">
            <a:off x="4067944" y="2715766"/>
            <a:ext cx="1224136" cy="2985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11510"/>
            <a:ext cx="7992888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выполнения задания №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4" name="Рисунок 3" descr="https://geo-oge.sdamgia.ru/get_file?id=256"/>
          <p:cNvPicPr/>
          <p:nvPr/>
        </p:nvPicPr>
        <p:blipFill rotWithShape="1">
          <a:blip r:embed="rId2"/>
          <a:srcRect l="2" t="-847" r="-1246"/>
          <a:stretch/>
        </p:blipFill>
        <p:spPr bwMode="auto">
          <a:xfrm>
            <a:off x="251520" y="1995686"/>
            <a:ext cx="3168352" cy="292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1131590"/>
            <a:ext cx="8684044" cy="673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Опре­де­ли­те по карте рас­сто­я­ние на мест­но­сти по пря­мой от точки А до ко­лод­ца. Из­ме­ре­ние про­во­ди­те между точ­кой и цен­тром со­от­вет­ству­ю­ще­го услов­но­го знака.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По­лу­чен­ный ре­зуль­тат округ­ли­те до де­сят­ков мет­ров. Ответ за­пи­ши­те в виде числа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1043608" y="2211710"/>
            <a:ext cx="98043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>
            <a:off x="1043608" y="1275606"/>
            <a:ext cx="513411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2123728" y="1275606"/>
            <a:ext cx="4896544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19872" y="1995686"/>
            <a:ext cx="5515693" cy="292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ассмотри  карту, изучи условные знаки.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нужные объекты на карте.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 масштаб.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Измерь расстояние  с помощью линейки. Измерение проводи между центрами условных знаков.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Умножь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полученное число на величину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масштаба.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Измерив линейкой расстояние между точкой А и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колодцем,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получаем 3 см. Масштаб данной карты – в 1 см 100 м, значит в 3 см – 300 м. 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Запиши ответ в виде числа.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 pitchFamily="18" charset="0"/>
              </a:rPr>
              <a:t>Выполни подобные задания из приложения №1 к презентации.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>
            <a:off x="1691680" y="4083918"/>
            <a:ext cx="2268252" cy="4500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5" y="234601"/>
            <a:ext cx="7418708" cy="392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выполнения задания № 10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1520" y="234601"/>
            <a:ext cx="1296144" cy="12570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771550"/>
            <a:ext cx="7634733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Опре­де­ли­те по карте, в каком на­прав­ле­нии от точки А на­хо­дит­ся ко­ло­дец.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8" y="1491630"/>
            <a:ext cx="5544617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Вспомни основные направления сторон горизонта.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на карте стрелку, которая показывает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С–Ю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Если она отсутствует, то помни, что за север принимается верхняя рамка карты, за юг-нижняя, за запад – левая, за восток правая.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Отметь их на карте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Помни, что через любую точку на карте можно провести эти направления.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на карте указанные в задании объекты.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Построй через исходную точку линию С-Ю.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Проведи стрелку от первой точки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второй. Определи направление.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Запиши ответ: полный 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краткий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Tx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 подобные задания из приложения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презентации.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796136" y="1491630"/>
            <a:ext cx="3170237" cy="3456384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5004049" y="1808016"/>
            <a:ext cx="9361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669787" y="1203598"/>
            <a:ext cx="43204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1891" y="2786871"/>
            <a:ext cx="28826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12360" y="2786871"/>
            <a:ext cx="32403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9787" y="4083918"/>
            <a:ext cx="6732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Ю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cxnSpLocks/>
            <a:stCxn id="10" idx="1"/>
            <a:endCxn id="13" idx="1"/>
          </p:cNvCxnSpPr>
          <p:nvPr/>
        </p:nvCxnSpPr>
        <p:spPr>
          <a:xfrm>
            <a:off x="6669787" y="1347614"/>
            <a:ext cx="0" cy="288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6669787" y="1707654"/>
            <a:ext cx="9265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6490" y="411510"/>
            <a:ext cx="5185989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 11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512" y="267494"/>
            <a:ext cx="3526979" cy="342074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06491" y="1131590"/>
            <a:ext cx="5185989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ри­сун­ках представлены ва­ри­ан­ты профиля ре­лье­фа местности, по­стро­ен­ные на ос­но­ве карты по линии А—В раз­ны­ми учащимися. Какой из про­фи­лей построен верно?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https://geo-oge.sdamgia.ru/get_file?id=231"/>
          <p:cNvPicPr/>
          <p:nvPr/>
        </p:nvPicPr>
        <p:blipFill>
          <a:blip r:embed="rId3"/>
          <a:srcRect/>
          <a:stretch/>
        </p:blipFill>
        <p:spPr bwMode="auto">
          <a:xfrm>
            <a:off x="3731297" y="2331130"/>
            <a:ext cx="1873622" cy="110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o-oge.sdamgia.ru/get_file?id=232"/>
          <p:cNvPicPr/>
          <p:nvPr/>
        </p:nvPicPr>
        <p:blipFill>
          <a:blip r:embed="rId4"/>
          <a:srcRect/>
          <a:stretch/>
        </p:blipFill>
        <p:spPr bwMode="auto">
          <a:xfrm>
            <a:off x="5793293" y="2320878"/>
            <a:ext cx="1459009" cy="1117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eo-oge.sdamgia.ru/get_file?id=233"/>
          <p:cNvPicPr/>
          <p:nvPr/>
        </p:nvPicPr>
        <p:blipFill>
          <a:blip r:embed="rId5"/>
          <a:srcRect/>
          <a:stretch/>
        </p:blipFill>
        <p:spPr bwMode="auto">
          <a:xfrm>
            <a:off x="7336701" y="2320878"/>
            <a:ext cx="1573234" cy="1106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geo-oge.sdamgia.ru/get_file?id=234"/>
          <p:cNvPicPr/>
          <p:nvPr/>
        </p:nvPicPr>
        <p:blipFill>
          <a:blip r:embed="rId6"/>
          <a:srcRect/>
          <a:stretch/>
        </p:blipFill>
        <p:spPr bwMode="auto">
          <a:xfrm>
            <a:off x="7183137" y="3591902"/>
            <a:ext cx="1693885" cy="12341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78066" y="2497616"/>
            <a:ext cx="197990" cy="21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53632" y="2360609"/>
            <a:ext cx="350616" cy="246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37834" y="2331130"/>
            <a:ext cx="294687" cy="27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5577" y="3675486"/>
            <a:ext cx="411143" cy="2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688241"/>
            <a:ext cx="6840760" cy="1259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Сразу посмотри, через сколько метров проведены горизонтали.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 внимание, как они изображены: если близко друг к другу – склон крутой, если далеко – пологий.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Бергштрихи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цифры на горизонталях покажут направление склона.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2123730" y="3591902"/>
            <a:ext cx="3312366" cy="3240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1403648" y="1131590"/>
            <a:ext cx="180020" cy="3384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 flipV="1">
            <a:off x="2411760" y="1851672"/>
            <a:ext cx="1080120" cy="26642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>
            <a:cxnSpLocks/>
          </p:cNvCxnSpPr>
          <p:nvPr/>
        </p:nvCxnSpPr>
        <p:spPr>
          <a:xfrm flipV="1">
            <a:off x="1259632" y="2451166"/>
            <a:ext cx="0" cy="2208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2446" y="267495"/>
            <a:ext cx="5479116" cy="504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 11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79513" y="267496"/>
            <a:ext cx="3222933" cy="29163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31882" y="888002"/>
            <a:ext cx="6120680" cy="72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ри­сун­ках представлены ва­ри­ан­ты профиля ре­лье­фа местности, по­стро­ен­ные на ос­но­ве карты по линии А—В раз­ны­ми учащимися. Какой из про­фи­лей построен верно?</a:t>
            </a:r>
            <a:endParaRPr lang="ru-RU" sz="16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5" name="Рисунок 4" descr="https://geo-oge.sdamgia.ru/get_file?id=231"/>
          <p:cNvPicPr/>
          <p:nvPr/>
        </p:nvPicPr>
        <p:blipFill>
          <a:blip r:embed="rId3"/>
          <a:srcRect/>
          <a:stretch/>
        </p:blipFill>
        <p:spPr bwMode="auto">
          <a:xfrm>
            <a:off x="2730066" y="1716938"/>
            <a:ext cx="1344759" cy="107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eo-oge.sdamgia.ru/get_file?id=232"/>
          <p:cNvPicPr/>
          <p:nvPr/>
        </p:nvPicPr>
        <p:blipFill>
          <a:blip r:embed="rId4"/>
          <a:srcRect/>
          <a:stretch/>
        </p:blipFill>
        <p:spPr bwMode="auto">
          <a:xfrm>
            <a:off x="4191453" y="1712090"/>
            <a:ext cx="1459009" cy="108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geo-oge.sdamgia.ru/get_file?id=233"/>
          <p:cNvPicPr/>
          <p:nvPr/>
        </p:nvPicPr>
        <p:blipFill>
          <a:blip r:embed="rId5"/>
          <a:srcRect/>
          <a:stretch/>
        </p:blipFill>
        <p:spPr bwMode="auto">
          <a:xfrm>
            <a:off x="5847391" y="1716938"/>
            <a:ext cx="1226548" cy="107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geo-oge.sdamgia.ru/get_file?id=234"/>
          <p:cNvPicPr/>
          <p:nvPr/>
        </p:nvPicPr>
        <p:blipFill>
          <a:blip r:embed="rId6"/>
          <a:srcRect/>
          <a:stretch/>
        </p:blipFill>
        <p:spPr bwMode="auto">
          <a:xfrm>
            <a:off x="7341239" y="1739514"/>
            <a:ext cx="1540321" cy="10323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2255676"/>
            <a:ext cx="288033" cy="118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920956" y="2374575"/>
            <a:ext cx="515140" cy="18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2148" y="2099013"/>
            <a:ext cx="294687" cy="275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8290021" y="2099014"/>
            <a:ext cx="200819" cy="36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183820"/>
            <a:ext cx="8773050" cy="17641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точки А и В на карте. С помощью горизонталей определи, на какой высоте они находятся. (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 находится на высоте 156 метров, точка В – на 131 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Варианты 2 и 3 можно сразу исключить.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Выбираем между вариантом 1 и 4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 характер поверхности между точками. Видно, что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на­ча­ла </a:t>
            </a:r>
            <a:r>
              <a:rPr lang="ru-RU" sz="1600" b="1" u="sng" dirty="0">
                <a:solidFill>
                  <a:schemeClr val="tx1"/>
                </a:solidFill>
                <a:latin typeface="Times New Roman"/>
                <a:ea typeface="Times New Roman"/>
              </a:rPr>
              <a:t>от А вы­со­та медленно снижается, после при­мер­но трети пути — рез­кое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снижение.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Можно на полоске бумаги обозначить все точки, которые пересекает профиль и соотнести с 1 и 4.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Выбираем верный вариант ответа: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cxnSpLocks/>
            <a:endCxn id="4" idx="2"/>
          </p:cNvCxnSpPr>
          <p:nvPr/>
        </p:nvCxnSpPr>
        <p:spPr>
          <a:xfrm flipH="1" flipV="1">
            <a:off x="3635897" y="2374575"/>
            <a:ext cx="1800199" cy="1493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 flipV="1">
            <a:off x="1291279" y="1390260"/>
            <a:ext cx="832451" cy="21562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V="1">
            <a:off x="5892222" y="2374575"/>
            <a:ext cx="2397799" cy="14933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Прямая со стрелкой 3072"/>
          <p:cNvCxnSpPr>
            <a:cxnSpLocks/>
          </p:cNvCxnSpPr>
          <p:nvPr/>
        </p:nvCxnSpPr>
        <p:spPr>
          <a:xfrm flipV="1">
            <a:off x="978136" y="430784"/>
            <a:ext cx="0" cy="2753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27784" y="2823778"/>
            <a:ext cx="6253776" cy="360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Выполни подобные задания из приложения №3 к презентации.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87589"/>
            <a:ext cx="4355548" cy="60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выполнения задания № 12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1520" y="1923678"/>
            <a:ext cx="3384376" cy="30239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187589"/>
            <a:ext cx="4392488" cy="1952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Фермер вы­би­ра­ет участок для за­клад­ки нового фрук­то­во­го сада. Ему нужен участок, на ко­то­ром весной рано схо­дит снег, а летом почва лучше всего про­гре­ва­ет­ся солнцем. Он также дол­жен иметь расположение, удоб­ное для вы­во­за собранного уро­жая на кон­серв­ный завод. Определите, какой из участков, обо­зна­чен­ных на карте циф­ра­ми 1, 2 и 3, боль­ше всего от­ве­ча­ет указанным требованиям. Для обос­но­ва­ния своего от­ве­та приведите два довода.</a:t>
            </a:r>
            <a:endParaRPr lang="ru-RU" sz="1200" b="1" i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788805"/>
            <a:ext cx="4355547" cy="4158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 прочитай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Задай себе вопрос: для чего нужен участок?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Какие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необходимы, чтобы участок можно было использовать по назначению?  Какие причины влияют на размещение данного вида деятельности?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Сопоставь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причины с условиями на каждом из участков.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Рассмотри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варианта.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ответе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укажи,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это участок, почему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выбрал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№ участка (например,1), почему не подходят участки  № 2 и № 3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Помни, что при ответе ты должен назвать объекты, изображенные на участках.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 Выполни подобные задания из приложения № 4 к презентации.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1943708" y="915566"/>
            <a:ext cx="0" cy="1710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>
            <a:off x="2267744" y="1114335"/>
            <a:ext cx="172819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8568952" cy="2520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выполнении данного задания обрати внимание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251520" y="2067694"/>
            <a:ext cx="3384376" cy="28799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627535"/>
            <a:ext cx="4104456" cy="14401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Начнём с очевидного требования – шоссейной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дороги: урожай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 быть удобно вывозить. Искомая дорога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проходит у участков 2 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 участка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шоссе).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3968" y="627535"/>
            <a:ext cx="4608512" cy="43200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оставшихся 2 и 3,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выбрать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участок, который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освещается Солнцем. Необходим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 южной экспозиции.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есть такой, поверхность которого, будет встречать солнечные лучи под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большим углом. Солнце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наших широтах всегда оказывается с южной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стороны небосвода.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склоне южной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экспозиции 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карте окажется участок 2. «Склон южной экспозиции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элемент верного ответа. </a:t>
            </a: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2й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участок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Рас­по­ло­жен на южном склоне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2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Рядом про­хо­дит дорога, что удоб­но для вы­во­за урожая.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7494"/>
            <a:ext cx="8568952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определить склон южной экспозиции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Page_00021.jpg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48057" y="1635646"/>
            <a:ext cx="3143823" cy="3236913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Page_00021 - копия.jpg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608060" y="843558"/>
            <a:ext cx="5284420" cy="25304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08060" y="3507853"/>
            <a:ext cx="5284420" cy="1364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 южной экспозиции – склон обращённый к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Солнцу, то есть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солнечные лучи падают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большим углом (А).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Склоны, на которые лучи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Солнца падают под меньшими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углами,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склонами северной экспозиции.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Pages>0</Pages>
  <Words>1204</Words>
  <Characters>0</Characters>
  <CharactersWithSpaces>0</CharactersWithSpaces>
  <Application>ONLYOFFICE/7.4.1.36</Application>
  <DocSecurity>0</DocSecurity>
  <PresentationFormat>Экран (16:9)</PresentationFormat>
  <Lines>0</Lines>
  <Paragraphs>123</Paragraphs>
  <Slides>11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Master</dc:creator>
  <cp:keywords/>
  <dc:description/>
  <dc:identifier/>
  <dc:language/>
  <cp:lastModifiedBy>Пользователь</cp:lastModifiedBy>
  <cp:revision>59</cp:revision>
  <dcterms:created xsi:type="dcterms:W3CDTF">2016-07-22T20:55:13Z</dcterms:created>
  <dcterms:modified xsi:type="dcterms:W3CDTF">2020-11-16T12:35:36Z</dcterms:modified>
  <cp:category/>
  <cp:contentStatus/>
  <cp:version/>
</cp:coreProperties>
</file>