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96" y="-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A7FE-36DE-4BDD-98A9-279049A5BC9C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48C7A-9858-493F-9CF0-8C1403BE83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8198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A7FE-36DE-4BDD-98A9-279049A5BC9C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48C7A-9858-493F-9CF0-8C1403BE83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301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A7FE-36DE-4BDD-98A9-279049A5BC9C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48C7A-9858-493F-9CF0-8C1403BE83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689375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A7FE-36DE-4BDD-98A9-279049A5BC9C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48C7A-9858-493F-9CF0-8C1403BE83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4793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A7FE-36DE-4BDD-98A9-279049A5BC9C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48C7A-9858-493F-9CF0-8C1403BE83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1229397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A7FE-36DE-4BDD-98A9-279049A5BC9C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48C7A-9858-493F-9CF0-8C1403BE83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81017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A7FE-36DE-4BDD-98A9-279049A5BC9C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48C7A-9858-493F-9CF0-8C1403BE83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69120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A7FE-36DE-4BDD-98A9-279049A5BC9C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48C7A-9858-493F-9CF0-8C1403BE83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3089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A7FE-36DE-4BDD-98A9-279049A5BC9C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48C7A-9858-493F-9CF0-8C1403BE83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942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A7FE-36DE-4BDD-98A9-279049A5BC9C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48C7A-9858-493F-9CF0-8C1403BE83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8532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A7FE-36DE-4BDD-98A9-279049A5BC9C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48C7A-9858-493F-9CF0-8C1403BE83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6477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A7FE-36DE-4BDD-98A9-279049A5BC9C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48C7A-9858-493F-9CF0-8C1403BE83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1673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A7FE-36DE-4BDD-98A9-279049A5BC9C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48C7A-9858-493F-9CF0-8C1403BE83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5879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A7FE-36DE-4BDD-98A9-279049A5BC9C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48C7A-9858-493F-9CF0-8C1403BE83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9829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A7FE-36DE-4BDD-98A9-279049A5BC9C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48C7A-9858-493F-9CF0-8C1403BE83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9041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48C7A-9858-493F-9CF0-8C1403BE83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A7FE-36DE-4BDD-98A9-279049A5BC9C}" type="datetimeFigureOut">
              <a:rPr lang="ru-RU" smtClean="0"/>
              <a:pPr/>
              <a:t>08.11.2020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6591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3A7FE-36DE-4BDD-98A9-279049A5BC9C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7148C7A-9858-493F-9CF0-8C1403BE83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5492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1.png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Relationship Id="rId9" Type="http://schemas.openxmlformats.org/officeDocument/2006/relationships/oleObject" Target="../embeddings/oleObject1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12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1283" y="1353787"/>
            <a:ext cx="7813964" cy="2697049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ОГЭ</a:t>
            </a:r>
            <a:b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Приемы </a:t>
            </a:r>
            <a:r>
              <a:rPr lang="ru-RU" sz="4000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решения </a:t>
            </a: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практико-ориентированных </a:t>
            </a:r>
            <a:r>
              <a:rPr lang="ru-RU" sz="4000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задач </a:t>
            </a:r>
            <a:endParaRPr lang="ru-RU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4667003"/>
            <a:ext cx="7766936" cy="1555667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Учитель математики : </a:t>
            </a:r>
            <a:r>
              <a:rPr lang="ru-RU" dirty="0" err="1" smtClean="0">
                <a:solidFill>
                  <a:schemeClr val="tx1"/>
                </a:solidFill>
              </a:rPr>
              <a:t>Горншу</a:t>
            </a:r>
            <a:r>
              <a:rPr lang="ru-RU" dirty="0" smtClean="0">
                <a:solidFill>
                  <a:schemeClr val="tx1"/>
                </a:solidFill>
              </a:rPr>
              <a:t> Татьяна Михайловна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МОУ «</a:t>
            </a:r>
            <a:r>
              <a:rPr lang="ru-RU" dirty="0" err="1" smtClean="0">
                <a:solidFill>
                  <a:schemeClr val="tx1"/>
                </a:solidFill>
              </a:rPr>
              <a:t>Фроловская</a:t>
            </a:r>
            <a:r>
              <a:rPr lang="ru-RU" dirty="0" smtClean="0">
                <a:solidFill>
                  <a:schemeClr val="tx1"/>
                </a:solidFill>
              </a:rPr>
              <a:t> ООШ»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Челябинская область, Красноармейский р-н, </a:t>
            </a:r>
            <a:r>
              <a:rPr lang="ru-RU" dirty="0" err="1" smtClean="0">
                <a:solidFill>
                  <a:schemeClr val="tx1"/>
                </a:solidFill>
              </a:rPr>
              <a:t>д.Фроловка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smtClean="0">
                <a:solidFill>
                  <a:schemeClr val="tx1"/>
                </a:solidFill>
              </a:rPr>
              <a:t>2020 г.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499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38282" y="0"/>
            <a:ext cx="8715436" cy="6572272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Определите, какие месяцы соответствуют указанному в таблице количеству израсходованных гигабайтов.</a:t>
            </a: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809720" y="1428737"/>
          <a:ext cx="8358244" cy="117071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529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396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3967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1299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1299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64806"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Израсходо</a:t>
                      </a:r>
                      <a:endParaRPr lang="ru-RU" sz="1600" b="1" i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ванные минуты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175 мин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225 мин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275 мин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350 мин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1597"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Номера месяцев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1837634" y="2357430"/>
            <a:ext cx="883036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Заполните таблицу, в ответ запишите подряд числа,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соответствующие номерам месяцев, без пробелов, запятых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других дополнительных символов (например, для мая,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января, ноября, августа, в ответ нужно записать число 51118).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3"/>
          <p:cNvSpPr txBox="1">
            <a:spLocks/>
          </p:cNvSpPr>
          <p:nvPr/>
        </p:nvSpPr>
        <p:spPr>
          <a:xfrm>
            <a:off x="8167670" y="4643446"/>
            <a:ext cx="2500330" cy="6429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defTabSz="914400">
              <a:spcBef>
                <a:spcPct val="20000"/>
              </a:spcBef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Ответ :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5624</a:t>
            </a:r>
          </a:p>
          <a:p>
            <a:pPr marL="342900" indent="-342900" defTabSz="914400">
              <a:spcBef>
                <a:spcPct val="20000"/>
              </a:spcBef>
              <a:defRPr/>
            </a:pPr>
            <a:endParaRPr lang="ru-RU" sz="28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786190"/>
            <a:ext cx="5838206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586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0" y="3500438"/>
            <a:ext cx="9144000" cy="264320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Решение:</a:t>
            </a:r>
          </a:p>
          <a:p>
            <a:pPr marL="0" indent="0">
              <a:buNone/>
            </a:pPr>
            <a:r>
              <a:rPr lang="ru-RU" sz="8000" b="1" dirty="0">
                <a:latin typeface="Times New Roman" pitchFamily="18" charset="0"/>
                <a:cs typeface="Times New Roman" pitchFamily="18" charset="0"/>
              </a:rPr>
              <a:t>Ноябрь - это 11 месяц. По графику определяем, сколько абонент наговорил минут и использовал гигабайт. Итого: 375 минут и 3,2 Гб.</a:t>
            </a:r>
          </a:p>
          <a:p>
            <a:pPr marL="0" indent="0">
              <a:buNone/>
            </a:pPr>
            <a:r>
              <a:rPr lang="ru-RU" sz="8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Тариф стоит 400 рублей</a:t>
            </a:r>
            <a:r>
              <a:rPr lang="ru-RU" sz="8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включает в себя : 350 минут и 2,8 Гб Интернета</a:t>
            </a:r>
            <a:r>
              <a:rPr lang="ru-RU" sz="80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>
              <a:buNone/>
            </a:pPr>
            <a:r>
              <a:rPr lang="ru-RU" sz="8000" b="1" dirty="0">
                <a:latin typeface="Times New Roman" pitchFamily="18" charset="0"/>
                <a:cs typeface="Times New Roman" pitchFamily="18" charset="0"/>
              </a:rPr>
              <a:t>Значит, оплатит абонент должен : 1)за 375-350 =25 мин, </a:t>
            </a:r>
          </a:p>
          <a:p>
            <a:pPr marL="0" indent="0">
              <a:buNone/>
            </a:pPr>
            <a:r>
              <a:rPr lang="ru-RU" sz="8000" b="1" dirty="0">
                <a:latin typeface="Times New Roman" pitchFamily="18" charset="0"/>
                <a:cs typeface="Times New Roman" pitchFamily="18" charset="0"/>
              </a:rPr>
              <a:t>25 мин. ∙ 3руб./ мин.=75руб.</a:t>
            </a:r>
          </a:p>
          <a:p>
            <a:pPr fontAlgn="ctr">
              <a:buNone/>
            </a:pPr>
            <a:r>
              <a:rPr lang="ru-RU" sz="8000" b="1" dirty="0">
                <a:latin typeface="Times New Roman" pitchFamily="18" charset="0"/>
                <a:cs typeface="Times New Roman" pitchFamily="18" charset="0"/>
              </a:rPr>
              <a:t>2)3,2 Гб -2,8 Гб = 0,4 Гб - 90руб. (</a:t>
            </a:r>
            <a:r>
              <a:rPr lang="ru-RU" sz="8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Мобильный интернет: дополнительные пакеты по 0,4 Гб-</a:t>
            </a:r>
            <a:r>
              <a:rPr lang="ru-RU" sz="8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90руб. за пакет</a:t>
            </a:r>
            <a:r>
              <a:rPr lang="ru-RU" sz="8000" b="1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>
              <a:buNone/>
            </a:pPr>
            <a:r>
              <a:rPr lang="ru-RU" sz="8000" b="1" dirty="0">
                <a:latin typeface="Times New Roman" pitchFamily="18" charset="0"/>
                <a:cs typeface="Times New Roman" pitchFamily="18" charset="0"/>
              </a:rPr>
              <a:t>Итого за ноябрь: 400руб. + 75руб. + 90 руб. =565 руб.</a:t>
            </a:r>
          </a:p>
          <a:p>
            <a:pPr marL="0" indent="0">
              <a:buNone/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90874" y="-1628775"/>
            <a:ext cx="466725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1158" y="357166"/>
            <a:ext cx="6375392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1738282" y="1"/>
            <a:ext cx="89297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2. Сколько рублей 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потратил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абонент на услуги связи 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ноябре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738414" y="1000108"/>
            <a:ext cx="3929090" cy="1588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5487983" y="2035959"/>
            <a:ext cx="2358248" cy="794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одержимое 3"/>
          <p:cNvSpPr txBox="1">
            <a:spLocks/>
          </p:cNvSpPr>
          <p:nvPr/>
        </p:nvSpPr>
        <p:spPr>
          <a:xfrm>
            <a:off x="7739074" y="6000768"/>
            <a:ext cx="2500330" cy="6429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defTabSz="914400">
              <a:spcBef>
                <a:spcPct val="20000"/>
              </a:spcBef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Ответ :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565</a:t>
            </a:r>
          </a:p>
          <a:p>
            <a:pPr marL="342900" indent="-342900" defTabSz="914400">
              <a:spcBef>
                <a:spcPct val="20000"/>
              </a:spcBef>
              <a:defRPr/>
            </a:pPr>
            <a:endParaRPr lang="ru-RU" sz="2800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600" b="1">
                <a:solidFill>
                  <a:schemeClr val="tx1"/>
                </a:solidFill>
              </a:rPr>
              <a:pPr/>
              <a:t>11</a:t>
            </a:fld>
            <a:endParaRPr lang="ru-RU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599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2381240" y="0"/>
            <a:ext cx="7429520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Сколько месяцев в 2018 году абонент превышал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лимит по пакету исходящих минут?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352" y="1285860"/>
            <a:ext cx="6051863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3738546" y="2000240"/>
            <a:ext cx="4429156" cy="1588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809720" y="4500570"/>
            <a:ext cx="88582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Тариф стоит 400 рублей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включает в себя : 350 минут и 2,8 Гб Интернета</a:t>
            </a:r>
            <a:endParaRPr lang="ru-RU" sz="2000" dirty="0"/>
          </a:p>
        </p:txBody>
      </p:sp>
      <p:sp>
        <p:nvSpPr>
          <p:cNvPr id="8" name="Содержимое 3"/>
          <p:cNvSpPr txBox="1">
            <a:spLocks/>
          </p:cNvSpPr>
          <p:nvPr/>
        </p:nvSpPr>
        <p:spPr>
          <a:xfrm>
            <a:off x="8953520" y="785794"/>
            <a:ext cx="2500330" cy="6429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defTabSz="914400">
              <a:spcBef>
                <a:spcPct val="20000"/>
              </a:spcBef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Ответ :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marL="342900" indent="-342900" defTabSz="914400">
              <a:spcBef>
                <a:spcPct val="20000"/>
              </a:spcBef>
              <a:defRPr/>
            </a:pPr>
            <a:endParaRPr lang="ru-RU" sz="2800" dirty="0"/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1719526" y="4929199"/>
            <a:ext cx="89484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Сколько месяцев в 2018 году абонент превышал лимит либо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 пакету минут, либо по пакету мобильного интернета?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одержимое 3"/>
          <p:cNvSpPr txBox="1">
            <a:spLocks/>
          </p:cNvSpPr>
          <p:nvPr/>
        </p:nvSpPr>
        <p:spPr>
          <a:xfrm>
            <a:off x="7953388" y="5929330"/>
            <a:ext cx="2500330" cy="6429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defTabSz="914400">
              <a:spcBef>
                <a:spcPct val="20000"/>
              </a:spcBef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Ответ :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  <a:p>
            <a:pPr marL="342900" indent="-342900" defTabSz="914400">
              <a:spcBef>
                <a:spcPct val="20000"/>
              </a:spcBef>
              <a:defRPr/>
            </a:pPr>
            <a:endParaRPr lang="ru-RU" sz="2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024034" y="857232"/>
            <a:ext cx="3571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Решение: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месяцы 11 и 12</a:t>
            </a:r>
          </a:p>
        </p:txBody>
      </p:sp>
      <p:sp>
        <p:nvSpPr>
          <p:cNvPr id="13" name="Freeform 113"/>
          <p:cNvSpPr>
            <a:spLocks/>
          </p:cNvSpPr>
          <p:nvPr/>
        </p:nvSpPr>
        <p:spPr bwMode="auto">
          <a:xfrm>
            <a:off x="3738546" y="1428736"/>
            <a:ext cx="4429156" cy="571504"/>
          </a:xfrm>
          <a:custGeom>
            <a:avLst/>
            <a:gdLst>
              <a:gd name="T0" fmla="*/ 32 w 5824"/>
              <a:gd name="T1" fmla="*/ 904 h 904"/>
              <a:gd name="T2" fmla="*/ 5824 w 5824"/>
              <a:gd name="T3" fmla="*/ 904 h 904"/>
              <a:gd name="T4" fmla="*/ 5816 w 5824"/>
              <a:gd name="T5" fmla="*/ 0 h 904"/>
              <a:gd name="T6" fmla="*/ 0 w 5824"/>
              <a:gd name="T7" fmla="*/ 0 h 904"/>
              <a:gd name="T8" fmla="*/ 0 60000 65536"/>
              <a:gd name="T9" fmla="*/ 0 60000 65536"/>
              <a:gd name="T10" fmla="*/ 0 60000 65536"/>
              <a:gd name="T11" fmla="*/ 0 60000 65536"/>
              <a:gd name="T12" fmla="*/ 0 w 5824"/>
              <a:gd name="T13" fmla="*/ 0 h 904"/>
              <a:gd name="T14" fmla="*/ 5824 w 5824"/>
              <a:gd name="T15" fmla="*/ 904 h 9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824" h="904">
                <a:moveTo>
                  <a:pt x="32" y="904"/>
                </a:moveTo>
                <a:lnTo>
                  <a:pt x="5824" y="904"/>
                </a:lnTo>
                <a:lnTo>
                  <a:pt x="5816" y="0"/>
                </a:lnTo>
                <a:lnTo>
                  <a:pt x="0" y="0"/>
                </a:lnTo>
              </a:path>
            </a:pathLst>
          </a:custGeom>
          <a:solidFill>
            <a:srgbClr val="FF66FF">
              <a:alpha val="30196"/>
            </a:srgb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881158" y="5857892"/>
            <a:ext cx="55007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Решение: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месяцы  2, 4, 10, 11 и 12</a:t>
            </a: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600" b="1">
                <a:solidFill>
                  <a:schemeClr val="tx1"/>
                </a:solidFill>
              </a:rPr>
              <a:pPr/>
              <a:t>12</a:t>
            </a:fld>
            <a:endParaRPr lang="ru-RU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4013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/>
      <p:bldP spid="7" grpId="0"/>
      <p:bldP spid="8" grpId="0"/>
      <p:bldP spid="54277" grpId="0"/>
      <p:bldP spid="11" grpId="0"/>
      <p:bldP spid="12" grpId="0"/>
      <p:bldP spid="13" grpId="0" animBg="1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2059769" y="1"/>
            <a:ext cx="80724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конце 2018 года оператор связи предложил абоненту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перейти на новый тариф, условия которого приведены в таблице.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881158" y="1142984"/>
          <a:ext cx="5072098" cy="5135880"/>
        </p:xfrm>
        <a:graphic>
          <a:graphicData uri="http://schemas.openxmlformats.org/drawingml/2006/table">
            <a:tbl>
              <a:tblPr firstRow="1" bandRow="1">
                <a:solidFill>
                  <a:srgbClr val="FF9999"/>
                </a:solidFill>
                <a:tableStyleId>{93296810-A885-4BE3-A3E7-6D5BEEA58F35}</a:tableStyleId>
              </a:tblPr>
              <a:tblGrid>
                <a:gridCol w="35981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739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51695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Стоимость перехода на тариф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0 руб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16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j-lt"/>
                          <a:ea typeface="Times New Roman"/>
                          <a:cs typeface="Times New Roman"/>
                        </a:rPr>
                        <a:t>Абонентская плата в месяц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j-lt"/>
                          <a:ea typeface="Times New Roman"/>
                          <a:cs typeface="Times New Roman"/>
                        </a:rPr>
                        <a:t>350 руб.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1695">
                <a:tc gridSpan="2"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абонентскую плату ежемесячно включены: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16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j-lt"/>
                          <a:ea typeface="Times New Roman"/>
                          <a:cs typeface="Times New Roman"/>
                        </a:rPr>
                        <a:t>пакет исходящих минут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j-lt"/>
                          <a:ea typeface="Times New Roman"/>
                          <a:cs typeface="Times New Roman"/>
                        </a:rPr>
                        <a:t>300 минут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16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j-lt"/>
                          <a:ea typeface="Times New Roman"/>
                          <a:cs typeface="Times New Roman"/>
                        </a:rPr>
                        <a:t>пакет мобильного интернета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+mj-lt"/>
                          <a:ea typeface="Times New Roman"/>
                          <a:cs typeface="Times New Roman"/>
                        </a:rPr>
                        <a:t>3 </a:t>
                      </a:r>
                      <a:r>
                        <a:rPr lang="ru-RU" sz="1800" b="1" dirty="0">
                          <a:latin typeface="+mj-lt"/>
                          <a:ea typeface="Times New Roman"/>
                          <a:cs typeface="Times New Roman"/>
                        </a:rPr>
                        <a:t>Гб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16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j-lt"/>
                          <a:ea typeface="Times New Roman"/>
                          <a:cs typeface="Times New Roman"/>
                        </a:rPr>
                        <a:t>пакет SMS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+mj-lt"/>
                          <a:ea typeface="Times New Roman"/>
                          <a:cs typeface="Times New Roman"/>
                        </a:rPr>
                        <a:t>100 </a:t>
                      </a:r>
                      <a:r>
                        <a:rPr lang="ru-RU" sz="1800" b="1" dirty="0">
                          <a:latin typeface="+mj-lt"/>
                          <a:ea typeface="Times New Roman"/>
                          <a:cs typeface="Times New Roman"/>
                        </a:rPr>
                        <a:t>SMS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1695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после расходования пакетов: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16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j-lt"/>
                          <a:ea typeface="Times New Roman"/>
                          <a:cs typeface="Times New Roman"/>
                        </a:rPr>
                        <a:t>входящие вызовы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+mj-lt"/>
                          <a:ea typeface="Times New Roman"/>
                          <a:cs typeface="Times New Roman"/>
                        </a:rPr>
                        <a:t>0 руб./мин.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16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j-lt"/>
                          <a:ea typeface="Times New Roman"/>
                          <a:cs typeface="Times New Roman"/>
                        </a:rPr>
                        <a:t>исходящие вызовы*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+mj-lt"/>
                          <a:ea typeface="Times New Roman"/>
                          <a:cs typeface="Times New Roman"/>
                        </a:rPr>
                        <a:t>3 руб</a:t>
                      </a:r>
                      <a:r>
                        <a:rPr lang="ru-RU" sz="1800" b="1" dirty="0">
                          <a:latin typeface="+mj-lt"/>
                          <a:ea typeface="Times New Roman"/>
                          <a:cs typeface="Times New Roman"/>
                        </a:rPr>
                        <a:t>./мин.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516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j-lt"/>
                          <a:ea typeface="Times New Roman"/>
                          <a:cs typeface="Times New Roman"/>
                        </a:rPr>
                        <a:t>мобильный </a:t>
                      </a:r>
                      <a:r>
                        <a:rPr lang="ru-RU" sz="1800" b="1" dirty="0" smtClean="0">
                          <a:latin typeface="+mj-lt"/>
                          <a:ea typeface="Times New Roman"/>
                          <a:cs typeface="Times New Roman"/>
                        </a:rPr>
                        <a:t>интернет: дополнительные пакеты по 1 Гб интернет</a:t>
                      </a:r>
                      <a:endParaRPr lang="ru-RU" sz="18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+mj-lt"/>
                          <a:ea typeface="Times New Roman"/>
                          <a:cs typeface="Times New Roman"/>
                        </a:rPr>
                        <a:t>200 руб</a:t>
                      </a:r>
                      <a:r>
                        <a:rPr lang="ru-RU" sz="1800" b="1" dirty="0">
                          <a:latin typeface="+mj-lt"/>
                          <a:ea typeface="Times New Roman"/>
                          <a:cs typeface="Times New Roman"/>
                        </a:rPr>
                        <a:t>. за </a:t>
                      </a:r>
                      <a:r>
                        <a:rPr lang="ru-RU" sz="1800" b="1" dirty="0" smtClean="0">
                          <a:latin typeface="+mj-lt"/>
                          <a:ea typeface="Times New Roman"/>
                          <a:cs typeface="Times New Roman"/>
                        </a:rPr>
                        <a:t>пакет</a:t>
                      </a:r>
                      <a:endParaRPr lang="ru-RU" sz="18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516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+mj-lt"/>
                          <a:ea typeface="Times New Roman"/>
                          <a:cs typeface="Times New Roman"/>
                        </a:rPr>
                        <a:t>SMS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+mj-lt"/>
                          <a:ea typeface="Times New Roman"/>
                          <a:cs typeface="Times New Roman"/>
                        </a:rPr>
                        <a:t>2 </a:t>
                      </a:r>
                      <a:r>
                        <a:rPr lang="ru-RU" sz="1800" b="1" dirty="0">
                          <a:latin typeface="+mj-lt"/>
                          <a:ea typeface="Times New Roman"/>
                          <a:cs typeface="Times New Roman"/>
                        </a:rPr>
                        <a:t>руб./шт.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1738282" y="5929330"/>
            <a:ext cx="492922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*исходящие вызовы на номера, зарегистрированные на территории РФ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7070540" y="1071546"/>
            <a:ext cx="3729354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Абонент решает, перейти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ли ему на новый тариф,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посчитав, сколько бы он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потратил на услуги связи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за2018 г., если бы пользовался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им. Если получится меньше,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чем он потратил фактически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 2018 г., то абонент примет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решение сменить тариф.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Перейдет ли абонент на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новый тариф?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ответ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запишите ежемесячную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абонентскую плату по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тарифу, который выберет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абонент </a:t>
            </a:r>
            <a:r>
              <a:rPr lang="ru-RU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2019 год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 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chemeClr val="tx1"/>
                </a:solidFill>
              </a:rPr>
              <a:pPr/>
              <a:t>13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1041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/>
      <p:bldP spid="66563" grpId="1"/>
      <p:bldP spid="66564" grpId="0"/>
      <p:bldP spid="66564" grpId="1"/>
      <p:bldP spid="6656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4233" y="214290"/>
            <a:ext cx="6051863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024034" y="214290"/>
            <a:ext cx="13573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Решение: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24000" y="3071811"/>
            <a:ext cx="88582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Настоящий тариф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стоит 400 рублей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включает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в себя :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350 минут и 2,8 Гб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Интернета.</a:t>
            </a:r>
          </a:p>
          <a:p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Сверх пакета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: исходящие вызовы- 3руб./ мин, мобильный интернет по 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0,4 Гб- 90руб. за пакет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24000" y="4286256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За год потратил абонент на настоящем тарифе : 400 ∙ 12 = 4800руб. –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абонен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плата , всего: 4800+ 45(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) + 90(а) +45(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ок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)+165(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) +75(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) = </a:t>
            </a: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5220руб.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24000" y="5842338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За год потратит абонент, если </a:t>
            </a: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перейдет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 на новый тариф : 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350 ∙ 12 = 4200руб.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абонен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платы 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4200 +75(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мр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) +154(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ап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) + 75(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ав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) +229(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) +225(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)= </a:t>
            </a: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4958руб.</a:t>
            </a:r>
          </a:p>
        </p:txBody>
      </p:sp>
      <p:sp>
        <p:nvSpPr>
          <p:cNvPr id="7" name="Содержимое 3"/>
          <p:cNvSpPr txBox="1">
            <a:spLocks/>
          </p:cNvSpPr>
          <p:nvPr/>
        </p:nvSpPr>
        <p:spPr>
          <a:xfrm>
            <a:off x="8310578" y="6000768"/>
            <a:ext cx="2571768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defTabSz="914400">
              <a:spcBef>
                <a:spcPct val="20000"/>
              </a:spcBef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Ответ :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350</a:t>
            </a:r>
          </a:p>
          <a:p>
            <a:pPr marL="342900" indent="-342900" defTabSz="914400">
              <a:spcBef>
                <a:spcPct val="20000"/>
              </a:spcBef>
              <a:defRPr/>
            </a:pP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24000" y="4929199"/>
            <a:ext cx="88582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Новый тариф стоит 350 рублей и включает в себя : 300 минут и 3 Гб Интернета. Сверх пакета: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исходящие вызовы- 3руб./ мин, мобильный интернет по 1 Гб- 200руб. за пакет</a:t>
            </a:r>
            <a:endParaRPr lang="ru-RU" sz="2000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238612" y="1214422"/>
            <a:ext cx="4500594" cy="1588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13"/>
          <p:cNvSpPr>
            <a:spLocks/>
          </p:cNvSpPr>
          <p:nvPr/>
        </p:nvSpPr>
        <p:spPr bwMode="auto">
          <a:xfrm>
            <a:off x="4238612" y="642918"/>
            <a:ext cx="4500594" cy="571504"/>
          </a:xfrm>
          <a:custGeom>
            <a:avLst/>
            <a:gdLst>
              <a:gd name="T0" fmla="*/ 32 w 5824"/>
              <a:gd name="T1" fmla="*/ 904 h 904"/>
              <a:gd name="T2" fmla="*/ 5824 w 5824"/>
              <a:gd name="T3" fmla="*/ 904 h 904"/>
              <a:gd name="T4" fmla="*/ 5816 w 5824"/>
              <a:gd name="T5" fmla="*/ 0 h 904"/>
              <a:gd name="T6" fmla="*/ 0 w 5824"/>
              <a:gd name="T7" fmla="*/ 0 h 904"/>
              <a:gd name="T8" fmla="*/ 0 60000 65536"/>
              <a:gd name="T9" fmla="*/ 0 60000 65536"/>
              <a:gd name="T10" fmla="*/ 0 60000 65536"/>
              <a:gd name="T11" fmla="*/ 0 60000 65536"/>
              <a:gd name="T12" fmla="*/ 0 w 5824"/>
              <a:gd name="T13" fmla="*/ 0 h 904"/>
              <a:gd name="T14" fmla="*/ 5824 w 5824"/>
              <a:gd name="T15" fmla="*/ 904 h 9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824" h="904">
                <a:moveTo>
                  <a:pt x="32" y="904"/>
                </a:moveTo>
                <a:lnTo>
                  <a:pt x="5824" y="904"/>
                </a:lnTo>
                <a:lnTo>
                  <a:pt x="5816" y="0"/>
                </a:lnTo>
                <a:lnTo>
                  <a:pt x="0" y="0"/>
                </a:lnTo>
              </a:path>
            </a:pathLst>
          </a:custGeom>
          <a:solidFill>
            <a:srgbClr val="FF66FF">
              <a:alpha val="30196"/>
            </a:srgb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" name="Freeform 113"/>
          <p:cNvSpPr>
            <a:spLocks/>
          </p:cNvSpPr>
          <p:nvPr/>
        </p:nvSpPr>
        <p:spPr bwMode="auto">
          <a:xfrm>
            <a:off x="4238612" y="285728"/>
            <a:ext cx="4500594" cy="571504"/>
          </a:xfrm>
          <a:custGeom>
            <a:avLst/>
            <a:gdLst>
              <a:gd name="T0" fmla="*/ 32 w 5824"/>
              <a:gd name="T1" fmla="*/ 904 h 904"/>
              <a:gd name="T2" fmla="*/ 5824 w 5824"/>
              <a:gd name="T3" fmla="*/ 904 h 904"/>
              <a:gd name="T4" fmla="*/ 5816 w 5824"/>
              <a:gd name="T5" fmla="*/ 0 h 904"/>
              <a:gd name="T6" fmla="*/ 0 w 5824"/>
              <a:gd name="T7" fmla="*/ 0 h 904"/>
              <a:gd name="T8" fmla="*/ 0 60000 65536"/>
              <a:gd name="T9" fmla="*/ 0 60000 65536"/>
              <a:gd name="T10" fmla="*/ 0 60000 65536"/>
              <a:gd name="T11" fmla="*/ 0 60000 65536"/>
              <a:gd name="T12" fmla="*/ 0 w 5824"/>
              <a:gd name="T13" fmla="*/ 0 h 904"/>
              <a:gd name="T14" fmla="*/ 5824 w 5824"/>
              <a:gd name="T15" fmla="*/ 904 h 9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824" h="904">
                <a:moveTo>
                  <a:pt x="32" y="904"/>
                </a:moveTo>
                <a:lnTo>
                  <a:pt x="5824" y="904"/>
                </a:lnTo>
                <a:lnTo>
                  <a:pt x="5816" y="0"/>
                </a:lnTo>
                <a:lnTo>
                  <a:pt x="0" y="0"/>
                </a:lnTo>
              </a:path>
            </a:pathLst>
          </a:custGeom>
          <a:solidFill>
            <a:schemeClr val="tx2">
              <a:lumMod val="40000"/>
              <a:lumOff val="60000"/>
              <a:alpha val="30196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8534400" y="6492876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z="1600" b="1">
                <a:solidFill>
                  <a:schemeClr val="tx1"/>
                </a:solidFill>
              </a:rPr>
              <a:pPr/>
              <a:t>14</a:t>
            </a:fld>
            <a:endParaRPr lang="ru-RU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5915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59259E-6 L -0.58281 -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00" y="-5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7 -0.04074 L -1.01737 0.1062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00" y="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85185E-6 L -0.46458 0.4726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00" y="2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C:\Users\Учитель\Pictures\фон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045029"/>
            <a:ext cx="9666513" cy="4830079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452662" y="1857364"/>
            <a:ext cx="728667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>
                <a:solidFill>
                  <a:srgbClr val="FF0066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Спасибо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>
                <a:solidFill>
                  <a:srgbClr val="FF0066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за внимание!</a:t>
            </a:r>
            <a:endParaRPr lang="ru-RU" sz="4400" dirty="0">
              <a:solidFill>
                <a:srgbClr val="FF0066"/>
              </a:solidFill>
              <a:latin typeface="Arial Black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051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2137559"/>
            <a:ext cx="8596668" cy="1721922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>
                <a:solidFill>
                  <a:schemeClr val="accent2">
                    <a:lumMod val="75000"/>
                  </a:schemeClr>
                </a:solidFill>
              </a:rPr>
              <a:t>ЗАДАЧИ О ТЕПЛИЦЕ</a:t>
            </a:r>
            <a:endParaRPr lang="ru-RU" sz="6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463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65017"/>
            <a:ext cx="8596668" cy="374733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задачи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187533"/>
            <a:ext cx="7481014" cy="52607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Сергей Петрович решил построить на дачном участке</a:t>
            </a:r>
          </a:p>
          <a:p>
            <a:pPr marL="0" indent="0">
              <a:buNone/>
            </a:pPr>
            <a:r>
              <a:rPr lang="ru-RU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теплицу длиной 4м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этого сделал прямоугольный фундамент. Для каркаса теплицы Сергей Петрович заказал металлические  </a:t>
            </a:r>
            <a:r>
              <a:rPr lang="ru-RU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дуги в форме полуокружностей длиной 5м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каждая и покрытие для обтяжки. Отдельно требуется купить пленку для передней и задней стенок  теплицы. В передней стенке планируется </a:t>
            </a:r>
            <a:r>
              <a:rPr lang="ru-RU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вход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показанный на рисунке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прямоугольником ВСС1В1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где точки В,О,С делят отрезок А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четыре равные части. Внутри теплицы Сергей Петрович планирует сделать </a:t>
            </a:r>
            <a:r>
              <a:rPr lang="ru-RU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 грядки по длине теплицы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одну центральную широкую грядку и две узкие грядки по краям. Между грядками будут </a:t>
            </a:r>
            <a:r>
              <a:rPr lang="ru-RU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дорожки  шириной 40см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для которых необходимо купить </a:t>
            </a:r>
            <a:r>
              <a:rPr lang="ru-RU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тротуарную плитку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размером 20смХ20см.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16196" t="14011" r="9053" b="45681"/>
          <a:stretch>
            <a:fillRect/>
          </a:stretch>
        </p:blipFill>
        <p:spPr bwMode="auto">
          <a:xfrm>
            <a:off x="7837713" y="4352306"/>
            <a:ext cx="4168240" cy="2392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5702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486888" y="153888"/>
            <a:ext cx="1003028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1.</a:t>
            </a:r>
            <a:r>
              <a:rPr lang="ru-RU" sz="2000" dirty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Какое </a:t>
            </a:r>
            <a:r>
              <a:rPr lang="ru-RU" sz="2000" dirty="0">
                <a:solidFill>
                  <a:srgbClr val="7030A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наименьшее </a:t>
            </a:r>
            <a:r>
              <a:rPr lang="ru-RU" sz="2000" dirty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количество дуг нужно заказать,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чтобы расстояние между соседними дугами было не более 60см?</a:t>
            </a:r>
            <a:endParaRPr lang="ru-RU" sz="2000" dirty="0">
              <a:latin typeface="Arial Black" pitchFamily="34" charset="0"/>
              <a:cs typeface="Arial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 Black" pitchFamily="34" charset="0"/>
              <a:cs typeface="Arial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rot="10800000" flipH="1">
            <a:off x="1980728" y="1240228"/>
            <a:ext cx="4664550" cy="6230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15"/>
          <p:cNvSpPr>
            <a:spLocks noChangeArrowheads="1"/>
          </p:cNvSpPr>
          <p:nvPr/>
        </p:nvSpPr>
        <p:spPr bwMode="auto">
          <a:xfrm>
            <a:off x="1952597" y="1142985"/>
            <a:ext cx="192087" cy="1762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6" name="Oval 15"/>
          <p:cNvSpPr>
            <a:spLocks noChangeArrowheads="1"/>
          </p:cNvSpPr>
          <p:nvPr/>
        </p:nvSpPr>
        <p:spPr bwMode="auto">
          <a:xfrm>
            <a:off x="6453191" y="1142985"/>
            <a:ext cx="192087" cy="1762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7" name="Левая фигурная скобка 6"/>
          <p:cNvSpPr/>
          <p:nvPr/>
        </p:nvSpPr>
        <p:spPr>
          <a:xfrm rot="16200000">
            <a:off x="3845703" y="-607246"/>
            <a:ext cx="928694" cy="457203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одержимое 3"/>
          <p:cNvSpPr txBox="1">
            <a:spLocks/>
          </p:cNvSpPr>
          <p:nvPr/>
        </p:nvSpPr>
        <p:spPr>
          <a:xfrm>
            <a:off x="4024298" y="1785926"/>
            <a:ext cx="785818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defTabSz="914400">
              <a:spcBef>
                <a:spcPct val="20000"/>
              </a:spcBef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4м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defTabSz="914400">
              <a:spcBef>
                <a:spcPct val="20000"/>
              </a:spcBef>
              <a:defRPr/>
            </a:pPr>
            <a:endParaRPr lang="ru-RU" sz="2800" dirty="0"/>
          </a:p>
        </p:txBody>
      </p:sp>
      <p:sp>
        <p:nvSpPr>
          <p:cNvPr id="9" name="Содержимое 3"/>
          <p:cNvSpPr txBox="1">
            <a:spLocks/>
          </p:cNvSpPr>
          <p:nvPr/>
        </p:nvSpPr>
        <p:spPr>
          <a:xfrm>
            <a:off x="1809720" y="2285992"/>
            <a:ext cx="8215370" cy="1357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defTabSz="914400">
              <a:spcBef>
                <a:spcPct val="20000"/>
              </a:spcBef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4м=400см,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х-количество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отрезков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400:х     60; 400:60    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;              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;  х=7, тогда дуг-8        </a:t>
            </a:r>
          </a:p>
          <a:p>
            <a:pPr marL="342900" indent="-342900" defTabSz="914400">
              <a:spcBef>
                <a:spcPct val="20000"/>
              </a:spcBef>
              <a:defRPr/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defTabSz="914400">
              <a:spcBef>
                <a:spcPct val="20000"/>
              </a:spcBef>
              <a:defRPr/>
            </a:pP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defTabSz="914400">
              <a:spcBef>
                <a:spcPct val="20000"/>
              </a:spcBef>
              <a:defRPr/>
            </a:pPr>
            <a:endParaRPr lang="ru-RU" sz="2800" dirty="0"/>
          </a:p>
        </p:txBody>
      </p:sp>
      <p:sp>
        <p:nvSpPr>
          <p:cNvPr id="10" name="Левая фигурная скобка 9"/>
          <p:cNvSpPr/>
          <p:nvPr/>
        </p:nvSpPr>
        <p:spPr>
          <a:xfrm rot="16200000" flipH="1">
            <a:off x="5984081" y="540524"/>
            <a:ext cx="428628" cy="776295"/>
          </a:xfrm>
          <a:prstGeom prst="leftBrace">
            <a:avLst>
              <a:gd name="adj1" fmla="val 8333"/>
              <a:gd name="adj2" fmla="val 4613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7346" name="Object 2"/>
          <p:cNvGraphicFramePr>
            <a:graphicFrameLocks noChangeAspect="1"/>
          </p:cNvGraphicFramePr>
          <p:nvPr/>
        </p:nvGraphicFramePr>
        <p:xfrm>
          <a:off x="2809852" y="2928934"/>
          <a:ext cx="300038" cy="360362"/>
        </p:xfrm>
        <a:graphic>
          <a:graphicData uri="http://schemas.openxmlformats.org/presentationml/2006/ole">
            <p:oleObj spid="_x0000_s1041" name="Формула" r:id="rId3" imgW="126835" imgH="152202" progId="Equation.3">
              <p:embed/>
            </p:oleObj>
          </a:graphicData>
        </a:graphic>
      </p:graphicFrame>
      <p:graphicFrame>
        <p:nvGraphicFramePr>
          <p:cNvPr id="57347" name="Object 3"/>
          <p:cNvGraphicFramePr>
            <a:graphicFrameLocks noChangeAspect="1"/>
          </p:cNvGraphicFramePr>
          <p:nvPr/>
        </p:nvGraphicFramePr>
        <p:xfrm>
          <a:off x="4810116" y="2928935"/>
          <a:ext cx="300038" cy="360363"/>
        </p:xfrm>
        <a:graphic>
          <a:graphicData uri="http://schemas.openxmlformats.org/presentationml/2006/ole">
            <p:oleObj spid="_x0000_s1042" name="Формула" r:id="rId4" imgW="126835" imgH="152202" progId="Equation.3">
              <p:embed/>
            </p:oleObj>
          </a:graphicData>
        </a:graphic>
      </p:graphicFrame>
      <p:graphicFrame>
        <p:nvGraphicFramePr>
          <p:cNvPr id="57348" name="Object 4"/>
          <p:cNvGraphicFramePr>
            <a:graphicFrameLocks noChangeAspect="1"/>
          </p:cNvGraphicFramePr>
          <p:nvPr/>
        </p:nvGraphicFramePr>
        <p:xfrm>
          <a:off x="5810249" y="2714621"/>
          <a:ext cx="600075" cy="930275"/>
        </p:xfrm>
        <a:graphic>
          <a:graphicData uri="http://schemas.openxmlformats.org/presentationml/2006/ole">
            <p:oleObj spid="_x0000_s1043" name="Формула" r:id="rId5" imgW="253890" imgH="393529" progId="Equation.3">
              <p:embed/>
            </p:oleObj>
          </a:graphicData>
        </a:graphic>
      </p:graphicFrame>
      <p:graphicFrame>
        <p:nvGraphicFramePr>
          <p:cNvPr id="57349" name="Object 5"/>
          <p:cNvGraphicFramePr>
            <a:graphicFrameLocks noChangeAspect="1"/>
          </p:cNvGraphicFramePr>
          <p:nvPr/>
        </p:nvGraphicFramePr>
        <p:xfrm>
          <a:off x="6453190" y="2928935"/>
          <a:ext cx="300038" cy="361949"/>
        </p:xfrm>
        <a:graphic>
          <a:graphicData uri="http://schemas.openxmlformats.org/presentationml/2006/ole">
            <p:oleObj spid="_x0000_s1044" name="Формула" r:id="rId6" imgW="126835" imgH="152202" progId="Equation.3">
              <p:embed/>
            </p:oleObj>
          </a:graphicData>
        </a:graphic>
      </p:graphicFrame>
      <p:sp>
        <p:nvSpPr>
          <p:cNvPr id="16" name="Содержимое 3"/>
          <p:cNvSpPr txBox="1">
            <a:spLocks/>
          </p:cNvSpPr>
          <p:nvPr/>
        </p:nvSpPr>
        <p:spPr>
          <a:xfrm>
            <a:off x="7596198" y="3357562"/>
            <a:ext cx="2571768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defTabSz="914400">
              <a:spcBef>
                <a:spcPct val="20000"/>
              </a:spcBef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Ответ :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  <a:p>
            <a:pPr marL="342900" indent="-342900" defTabSz="914400">
              <a:spcBef>
                <a:spcPct val="20000"/>
              </a:spcBef>
              <a:defRPr/>
            </a:pPr>
            <a:endParaRPr lang="ru-RU" sz="28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93766" y="3786191"/>
            <a:ext cx="97885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lang="ru-RU" sz="2000" dirty="0">
                <a:solidFill>
                  <a:srgbClr val="7030A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Сколько упаковок плитки </a:t>
            </a:r>
            <a:r>
              <a:rPr lang="ru-RU" sz="2000" dirty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нужно </a:t>
            </a:r>
            <a:r>
              <a:rPr lang="ru-RU" sz="2000" dirty="0">
                <a:solidFill>
                  <a:srgbClr val="7030A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купить</a:t>
            </a:r>
            <a:r>
              <a:rPr lang="ru-RU" sz="2000" dirty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для дорожек между грядками, если она продается </a:t>
            </a:r>
            <a:r>
              <a:rPr lang="ru-RU" sz="2000" dirty="0">
                <a:solidFill>
                  <a:srgbClr val="7030A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 упаковках по 6 штук</a:t>
            </a:r>
            <a:r>
              <a:rPr lang="ru-RU" sz="2000" dirty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?</a:t>
            </a:r>
            <a:endParaRPr lang="ru-RU" sz="2000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702920" y="713983"/>
            <a:ext cx="13573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Решение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809720" y="4786323"/>
            <a:ext cx="1714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Решение: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738546" y="4365010"/>
            <a:ext cx="664373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Грядок-3, дорожек-2,     </a:t>
            </a:r>
          </a:p>
          <a:p>
            <a:pPr lvl="0">
              <a:spcBef>
                <a:spcPct val="20000"/>
              </a:spcBef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40∙400 =16000см</a:t>
            </a:r>
            <a:r>
              <a:rPr lang="ru-RU" sz="2400" b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– площадь дорожки, </a:t>
            </a:r>
          </a:p>
          <a:p>
            <a:pPr lvl="0">
              <a:spcBef>
                <a:spcPct val="20000"/>
              </a:spcBef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20∙20 =400см</a:t>
            </a:r>
            <a:r>
              <a:rPr lang="ru-RU" sz="2400" b="1" baseline="300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- площадь плитки,  </a:t>
            </a:r>
          </a:p>
          <a:p>
            <a:pPr lvl="0">
              <a:spcBef>
                <a:spcPct val="20000"/>
              </a:spcBef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16000:400 = 40 шт. плиток, 40 : 6 =       , значит упаковок -7 для одной дорожки, 7∙2=14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881158" y="5214950"/>
            <a:ext cx="1785950" cy="91440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1881158" y="5500702"/>
            <a:ext cx="1785950" cy="1588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1881158" y="5857892"/>
            <a:ext cx="1785950" cy="1588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7350" name="Object 6"/>
          <p:cNvGraphicFramePr>
            <a:graphicFrameLocks noChangeAspect="1"/>
          </p:cNvGraphicFramePr>
          <p:nvPr/>
        </p:nvGraphicFramePr>
        <p:xfrm>
          <a:off x="8596331" y="5500703"/>
          <a:ext cx="369669" cy="573085"/>
        </p:xfrm>
        <a:graphic>
          <a:graphicData uri="http://schemas.openxmlformats.org/presentationml/2006/ole">
            <p:oleObj spid="_x0000_s1045" name="Формула" r:id="rId7" imgW="253890" imgH="393529" progId="Equation.3">
              <p:embed/>
            </p:oleObj>
          </a:graphicData>
        </a:graphic>
      </p:graphicFrame>
      <p:sp>
        <p:nvSpPr>
          <p:cNvPr id="26" name="Содержимое 3"/>
          <p:cNvSpPr txBox="1">
            <a:spLocks/>
          </p:cNvSpPr>
          <p:nvPr/>
        </p:nvSpPr>
        <p:spPr>
          <a:xfrm>
            <a:off x="8096232" y="6286496"/>
            <a:ext cx="2571768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defTabSz="914400">
              <a:spcBef>
                <a:spcPct val="20000"/>
              </a:spcBef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Ответ :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</a:p>
          <a:p>
            <a:pPr marL="342900" indent="-342900" defTabSz="914400">
              <a:spcBef>
                <a:spcPct val="20000"/>
              </a:spcBef>
              <a:defRPr/>
            </a:pPr>
            <a:endParaRPr lang="ru-RU" sz="2800" dirty="0"/>
          </a:p>
        </p:txBody>
      </p:sp>
      <p:sp>
        <p:nvSpPr>
          <p:cNvPr id="27" name="Oval 15"/>
          <p:cNvSpPr>
            <a:spLocks noChangeArrowheads="1"/>
          </p:cNvSpPr>
          <p:nvPr/>
        </p:nvSpPr>
        <p:spPr bwMode="auto">
          <a:xfrm>
            <a:off x="3238481" y="1142985"/>
            <a:ext cx="192087" cy="1762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28" name="Oval 15"/>
          <p:cNvSpPr>
            <a:spLocks noChangeArrowheads="1"/>
          </p:cNvSpPr>
          <p:nvPr/>
        </p:nvSpPr>
        <p:spPr bwMode="auto">
          <a:xfrm>
            <a:off x="3881423" y="1142985"/>
            <a:ext cx="192087" cy="1762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29" name="Oval 15"/>
          <p:cNvSpPr>
            <a:spLocks noChangeArrowheads="1"/>
          </p:cNvSpPr>
          <p:nvPr/>
        </p:nvSpPr>
        <p:spPr bwMode="auto">
          <a:xfrm>
            <a:off x="5810249" y="1142985"/>
            <a:ext cx="192087" cy="1762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30" name="Oval 15"/>
          <p:cNvSpPr>
            <a:spLocks noChangeArrowheads="1"/>
          </p:cNvSpPr>
          <p:nvPr/>
        </p:nvSpPr>
        <p:spPr bwMode="auto">
          <a:xfrm>
            <a:off x="4524365" y="1142985"/>
            <a:ext cx="192087" cy="1762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31" name="Oval 15"/>
          <p:cNvSpPr>
            <a:spLocks noChangeArrowheads="1"/>
          </p:cNvSpPr>
          <p:nvPr/>
        </p:nvSpPr>
        <p:spPr bwMode="auto">
          <a:xfrm>
            <a:off x="5167307" y="1142985"/>
            <a:ext cx="192087" cy="1762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33" name="Oval 15"/>
          <p:cNvSpPr>
            <a:spLocks noChangeArrowheads="1"/>
          </p:cNvSpPr>
          <p:nvPr/>
        </p:nvSpPr>
        <p:spPr bwMode="auto">
          <a:xfrm>
            <a:off x="2595539" y="1142985"/>
            <a:ext cx="192087" cy="1762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32" name="Номер слайда 31"/>
          <p:cNvSpPr>
            <a:spLocks noGrp="1"/>
          </p:cNvSpPr>
          <p:nvPr>
            <p:ph type="sldNum" sz="quarter" idx="12"/>
          </p:nvPr>
        </p:nvSpPr>
        <p:spPr>
          <a:xfrm>
            <a:off x="8534400" y="6492876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z="1600" b="1">
                <a:solidFill>
                  <a:schemeClr val="tx1"/>
                </a:solidFill>
              </a:rPr>
              <a:pPr/>
              <a:t>4</a:t>
            </a:fld>
            <a:endParaRPr lang="ru-RU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082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7" grpId="1" animBg="1"/>
      <p:bldP spid="8" grpId="0"/>
      <p:bldP spid="9" grpId="0"/>
      <p:bldP spid="10" grpId="0" animBg="1"/>
      <p:bldP spid="16" grpId="0"/>
      <p:bldP spid="17" grpId="0"/>
      <p:bldP spid="19" grpId="0"/>
      <p:bldP spid="20" grpId="0"/>
      <p:bldP spid="21" grpId="0" animBg="1"/>
      <p:bldP spid="26" grpId="0"/>
      <p:bldP spid="27" grpId="0" animBg="1"/>
      <p:bldP spid="28" grpId="0" animBg="1"/>
      <p:bldP spid="29" grpId="0" animBg="1"/>
      <p:bldP spid="30" grpId="0" animBg="1"/>
      <p:bldP spid="31" grpId="0" animBg="1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"/>
          <p:cNvSpPr>
            <a:spLocks noChangeArrowheads="1"/>
          </p:cNvSpPr>
          <p:nvPr/>
        </p:nvSpPr>
        <p:spPr bwMode="auto">
          <a:xfrm>
            <a:off x="1524000" y="1"/>
            <a:ext cx="889217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3.</a:t>
            </a:r>
            <a:r>
              <a:rPr lang="ru-RU" sz="2400" dirty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Найдите </a:t>
            </a:r>
            <a:r>
              <a:rPr lang="ru-RU" sz="2400" dirty="0">
                <a:solidFill>
                  <a:srgbClr val="7030A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ширину</a:t>
            </a:r>
            <a:r>
              <a:rPr lang="ru-RU" sz="2400" dirty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теплицы. </a:t>
            </a:r>
            <a:r>
              <a:rPr lang="ru-RU" sz="2400" dirty="0">
                <a:solidFill>
                  <a:srgbClr val="7030A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Ответ</a:t>
            </a:r>
            <a:r>
              <a:rPr lang="ru-RU" sz="2400" dirty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дайте в метрах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7030A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с </a:t>
            </a:r>
            <a:r>
              <a:rPr lang="ru-RU" sz="2400" b="1" dirty="0">
                <a:solidFill>
                  <a:srgbClr val="7030A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точностью до десятых</a:t>
            </a:r>
            <a:r>
              <a:rPr lang="ru-RU" sz="2400" dirty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3" cstate="print"/>
          <a:srcRect l="16196" t="14011" r="9053" b="45681"/>
          <a:stretch>
            <a:fillRect/>
          </a:stretch>
        </p:blipFill>
        <p:spPr bwMode="auto">
          <a:xfrm>
            <a:off x="7024694" y="4429132"/>
            <a:ext cx="321471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738282" y="642919"/>
            <a:ext cx="1714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Решение: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3"/>
          <p:cNvSpPr txBox="1">
            <a:spLocks/>
          </p:cNvSpPr>
          <p:nvPr/>
        </p:nvSpPr>
        <p:spPr>
          <a:xfrm>
            <a:off x="1738282" y="1000108"/>
            <a:ext cx="8929718" cy="135732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Надо найти диаметр полуокружности -</a:t>
            </a:r>
            <a:r>
              <a:rPr lang="en-US" sz="28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= А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, радиус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= АО,  где </a:t>
            </a:r>
            <a:r>
              <a:rPr lang="ru-RU" sz="2800" b="1" dirty="0">
                <a:latin typeface="Monotype Corsiva" pitchFamily="66" charset="0"/>
                <a:cs typeface="Times New Roman" pitchFamily="18" charset="0"/>
              </a:rPr>
              <a:t>П</a:t>
            </a:r>
            <a:r>
              <a:rPr lang="en-US" sz="2800" b="1" dirty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≈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3,14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u="sng" dirty="0">
                <a:solidFill>
                  <a:srgbClr val="7030A0"/>
                </a:solidFill>
                <a:latin typeface="Arial Black" pitchFamily="34" charset="0"/>
              </a:rPr>
              <a:t>дуги теплицы - в форме полуокружностей</a:t>
            </a:r>
            <a:r>
              <a:rPr lang="ru-RU" sz="2400" u="sng" dirty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ru-RU" sz="2400" b="1" u="sng" dirty="0">
                <a:solidFill>
                  <a:srgbClr val="7030A0"/>
                </a:solidFill>
                <a:latin typeface="Arial Black" pitchFamily="34" charset="0"/>
              </a:rPr>
              <a:t>длиной 5м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длина окружности 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С=</a:t>
            </a:r>
            <a:r>
              <a:rPr lang="ru-RU" sz="2800" b="1" dirty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П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=5∙2=10м,    </a:t>
            </a:r>
            <a:r>
              <a:rPr lang="en-US" sz="28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= 10: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≈ 3,18 ≈ 3,2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</a:t>
            </a:r>
          </a:p>
          <a:p>
            <a:pPr marL="342900" indent="-342900" defTabSz="914400">
              <a:spcBef>
                <a:spcPct val="20000"/>
              </a:spcBef>
              <a:defRPr/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defTabSz="914400">
              <a:spcBef>
                <a:spcPct val="20000"/>
              </a:spcBef>
              <a:defRPr/>
            </a:pP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defTabSz="914400">
              <a:spcBef>
                <a:spcPct val="20000"/>
              </a:spcBef>
              <a:defRPr/>
            </a:pPr>
            <a:endParaRPr lang="ru-RU" sz="2800" dirty="0"/>
          </a:p>
        </p:txBody>
      </p:sp>
      <p:sp>
        <p:nvSpPr>
          <p:cNvPr id="6" name="Содержимое 3"/>
          <p:cNvSpPr txBox="1">
            <a:spLocks/>
          </p:cNvSpPr>
          <p:nvPr/>
        </p:nvSpPr>
        <p:spPr>
          <a:xfrm>
            <a:off x="6524628" y="2285992"/>
            <a:ext cx="2571768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defTabSz="914400">
              <a:spcBef>
                <a:spcPct val="20000"/>
              </a:spcBef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Ответ :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3,2</a:t>
            </a:r>
          </a:p>
          <a:p>
            <a:pPr marL="342900" indent="-342900" defTabSz="914400">
              <a:spcBef>
                <a:spcPct val="20000"/>
              </a:spcBef>
              <a:defRPr/>
            </a:pPr>
            <a:endParaRPr lang="ru-RU" sz="280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7167570" y="6143644"/>
            <a:ext cx="1928826" cy="71438"/>
          </a:xfrm>
          <a:prstGeom prst="line">
            <a:avLst/>
          </a:prstGeom>
          <a:ln w="5715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809720" y="2714621"/>
            <a:ext cx="8572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4.</a:t>
            </a:r>
            <a:r>
              <a:rPr lang="ru-RU" sz="2400" dirty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Найдите </a:t>
            </a:r>
            <a:r>
              <a:rPr lang="ru-RU" sz="2400" dirty="0">
                <a:solidFill>
                  <a:srgbClr val="7030A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ширину центральной грядки, если она  в два раза больше ширины узкой грядки</a:t>
            </a:r>
            <a:r>
              <a:rPr lang="ru-RU" sz="2400" dirty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7030A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Ответ</a:t>
            </a:r>
            <a:r>
              <a:rPr lang="ru-RU" sz="2400" dirty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дайте </a:t>
            </a:r>
            <a:r>
              <a:rPr lang="ru-RU" sz="2400" u="sng" dirty="0">
                <a:solidFill>
                  <a:srgbClr val="7030A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 см </a:t>
            </a:r>
            <a:r>
              <a:rPr lang="ru-RU" sz="2400" b="1" dirty="0">
                <a:solidFill>
                  <a:srgbClr val="7030A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с точностью до десятков</a:t>
            </a:r>
            <a:r>
              <a:rPr lang="ru-RU" sz="2400" dirty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5400000">
            <a:off x="1488249" y="4822041"/>
            <a:ext cx="2286016" cy="1357322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5400000" flipH="1" flipV="1">
            <a:off x="1881952" y="5499908"/>
            <a:ext cx="2286016" cy="1588"/>
          </a:xfrm>
          <a:prstGeom prst="line">
            <a:avLst/>
          </a:prstGeom>
          <a:ln w="177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1809720" y="3857629"/>
            <a:ext cx="1714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Решение: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24232" y="3857629"/>
            <a:ext cx="67151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Ширина центральной грядки СВ =2у, КН=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МА=у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МН =3,2м </a:t>
            </a:r>
          </a:p>
        </p:txBody>
      </p:sp>
      <p:graphicFrame>
        <p:nvGraphicFramePr>
          <p:cNvPr id="70658" name="Object 5"/>
          <p:cNvGraphicFramePr>
            <a:graphicFrameLocks noChangeAspect="1"/>
          </p:cNvGraphicFramePr>
          <p:nvPr/>
        </p:nvGraphicFramePr>
        <p:xfrm>
          <a:off x="1738282" y="6286521"/>
          <a:ext cx="248228" cy="249237"/>
        </p:xfrm>
        <a:graphic>
          <a:graphicData uri="http://schemas.openxmlformats.org/presentationml/2006/ole">
            <p:oleObj spid="_x0000_s2068" name="Формула" r:id="rId4" imgW="164885" imgH="164885" progId="Equation.3">
              <p:embed/>
            </p:oleObj>
          </a:graphicData>
        </a:graphic>
      </p:graphicFrame>
      <p:graphicFrame>
        <p:nvGraphicFramePr>
          <p:cNvPr id="70659" name="Object 5"/>
          <p:cNvGraphicFramePr>
            <a:graphicFrameLocks noChangeAspect="1"/>
          </p:cNvGraphicFramePr>
          <p:nvPr/>
        </p:nvGraphicFramePr>
        <p:xfrm>
          <a:off x="2381224" y="4429133"/>
          <a:ext cx="330200" cy="250825"/>
        </p:xfrm>
        <a:graphic>
          <a:graphicData uri="http://schemas.openxmlformats.org/presentationml/2006/ole">
            <p:oleObj spid="_x0000_s2069" name="Формула" r:id="rId5" imgW="139579" imgH="164957" progId="Equation.3">
              <p:embed/>
            </p:oleObj>
          </a:graphicData>
        </a:graphic>
      </p:graphicFrame>
      <p:graphicFrame>
        <p:nvGraphicFramePr>
          <p:cNvPr id="70660" name="Object 5"/>
          <p:cNvGraphicFramePr>
            <a:graphicFrameLocks noChangeAspect="1"/>
          </p:cNvGraphicFramePr>
          <p:nvPr/>
        </p:nvGraphicFramePr>
        <p:xfrm>
          <a:off x="3095604" y="6608762"/>
          <a:ext cx="190500" cy="249238"/>
        </p:xfrm>
        <a:graphic>
          <a:graphicData uri="http://schemas.openxmlformats.org/presentationml/2006/ole">
            <p:oleObj spid="_x0000_s2070" name="Формула" r:id="rId6" imgW="126780" imgH="164814" progId="Equation.3">
              <p:embed/>
            </p:oleObj>
          </a:graphicData>
        </a:graphic>
      </p:graphicFrame>
      <p:graphicFrame>
        <p:nvGraphicFramePr>
          <p:cNvPr id="70661" name="Object 5"/>
          <p:cNvGraphicFramePr>
            <a:graphicFrameLocks noChangeAspect="1"/>
          </p:cNvGraphicFramePr>
          <p:nvPr/>
        </p:nvGraphicFramePr>
        <p:xfrm>
          <a:off x="2738414" y="4429132"/>
          <a:ext cx="228600" cy="268288"/>
        </p:xfrm>
        <a:graphic>
          <a:graphicData uri="http://schemas.openxmlformats.org/presentationml/2006/ole">
            <p:oleObj spid="_x0000_s2071" name="Формула" r:id="rId7" imgW="152202" imgH="177569" progId="Equation.3">
              <p:embed/>
            </p:oleObj>
          </a:graphicData>
        </a:graphic>
      </p:graphicFrame>
      <p:graphicFrame>
        <p:nvGraphicFramePr>
          <p:cNvPr id="70662" name="Object 5"/>
          <p:cNvGraphicFramePr>
            <a:graphicFrameLocks noChangeAspect="1"/>
          </p:cNvGraphicFramePr>
          <p:nvPr/>
        </p:nvGraphicFramePr>
        <p:xfrm>
          <a:off x="3381356" y="6286520"/>
          <a:ext cx="209550" cy="249238"/>
        </p:xfrm>
        <a:graphic>
          <a:graphicData uri="http://schemas.openxmlformats.org/presentationml/2006/ole">
            <p:oleObj spid="_x0000_s2072" name="Формула" r:id="rId8" imgW="139579" imgH="164957" progId="Equation.3">
              <p:embed/>
            </p:oleObj>
          </a:graphicData>
        </a:graphic>
      </p:graphicFrame>
      <p:graphicFrame>
        <p:nvGraphicFramePr>
          <p:cNvPr id="70663" name="Object 5"/>
          <p:cNvGraphicFramePr>
            <a:graphicFrameLocks noChangeAspect="1"/>
          </p:cNvGraphicFramePr>
          <p:nvPr/>
        </p:nvGraphicFramePr>
        <p:xfrm>
          <a:off x="1952596" y="6357958"/>
          <a:ext cx="247650" cy="249238"/>
        </p:xfrm>
        <a:graphic>
          <a:graphicData uri="http://schemas.openxmlformats.org/presentationml/2006/ole">
            <p:oleObj spid="_x0000_s2073" name="Формула" r:id="rId9" imgW="164885" imgH="164885" progId="Equation.3">
              <p:embed/>
            </p:oleObj>
          </a:graphicData>
        </a:graphic>
      </p:graphicFrame>
      <p:cxnSp>
        <p:nvCxnSpPr>
          <p:cNvPr id="24" name="Прямая соединительная линия 23"/>
          <p:cNvCxnSpPr/>
          <p:nvPr/>
        </p:nvCxnSpPr>
        <p:spPr>
          <a:xfrm rot="5400000" flipH="1" flipV="1">
            <a:off x="1167572" y="5499908"/>
            <a:ext cx="2286016" cy="1588"/>
          </a:xfrm>
          <a:prstGeom prst="line">
            <a:avLst/>
          </a:prstGeom>
          <a:ln w="177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Содержимое 3"/>
          <p:cNvSpPr txBox="1">
            <a:spLocks/>
          </p:cNvSpPr>
          <p:nvPr/>
        </p:nvSpPr>
        <p:spPr>
          <a:xfrm>
            <a:off x="3452794" y="4572008"/>
            <a:ext cx="3571900" cy="135732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СВ =(3,2∙100 – 2∙40):2=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240:2=120см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 defTabSz="914400">
              <a:spcBef>
                <a:spcPct val="20000"/>
              </a:spcBef>
              <a:defRPr/>
            </a:pP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defTabSz="914400">
              <a:spcBef>
                <a:spcPct val="20000"/>
              </a:spcBef>
              <a:defRPr/>
            </a:pPr>
            <a:endParaRPr lang="ru-RU" sz="2800" dirty="0"/>
          </a:p>
        </p:txBody>
      </p:sp>
      <p:sp>
        <p:nvSpPr>
          <p:cNvPr id="30" name="Содержимое 3"/>
          <p:cNvSpPr txBox="1">
            <a:spLocks/>
          </p:cNvSpPr>
          <p:nvPr/>
        </p:nvSpPr>
        <p:spPr>
          <a:xfrm>
            <a:off x="3881422" y="5643578"/>
            <a:ext cx="2571768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defTabSz="914400">
              <a:spcBef>
                <a:spcPct val="20000"/>
              </a:spcBef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Ответ :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120</a:t>
            </a:r>
          </a:p>
          <a:p>
            <a:pPr marL="342900" indent="-342900" defTabSz="914400">
              <a:spcBef>
                <a:spcPct val="20000"/>
              </a:spcBef>
              <a:defRPr/>
            </a:pPr>
            <a:endParaRPr lang="ru-RU" sz="2800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>
          <a:xfrm>
            <a:off x="8534400" y="6492876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z="1600" b="1">
                <a:solidFill>
                  <a:schemeClr val="tx1"/>
                </a:solidFill>
              </a:rPr>
              <a:pPr/>
              <a:t>5</a:t>
            </a:fld>
            <a:endParaRPr lang="ru-RU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3927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 animBg="1"/>
      <p:bldP spid="12" grpId="0"/>
      <p:bldP spid="14" grpId="0"/>
      <p:bldP spid="27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1524000" y="1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5.</a:t>
            </a:r>
            <a:r>
              <a:rPr lang="ru-RU" sz="2400" dirty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Найдите высоту входа в теплицу.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7030A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7030A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Ответ дайте в см.</a:t>
            </a:r>
            <a:endParaRPr lang="ru-RU" sz="2400" dirty="0">
              <a:solidFill>
                <a:srgbClr val="7030A0"/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3" cstate="print"/>
          <a:srcRect l="16196" t="14011" r="9053" b="45681"/>
          <a:stretch>
            <a:fillRect/>
          </a:stretch>
        </p:blipFill>
        <p:spPr bwMode="auto">
          <a:xfrm>
            <a:off x="1881158" y="1071546"/>
            <a:ext cx="321471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2952728" y="2857496"/>
            <a:ext cx="500066" cy="1588"/>
          </a:xfrm>
          <a:prstGeom prst="line">
            <a:avLst/>
          </a:prstGeom>
          <a:ln w="5715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5400000">
            <a:off x="2845571" y="2250273"/>
            <a:ext cx="1214446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2595538" y="2000240"/>
            <a:ext cx="1214446" cy="500066"/>
          </a:xfrm>
          <a:prstGeom prst="line">
            <a:avLst/>
          </a:prstGeom>
          <a:ln w="381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1682" name="Object 2"/>
          <p:cNvGraphicFramePr>
            <a:graphicFrameLocks noChangeAspect="1"/>
          </p:cNvGraphicFramePr>
          <p:nvPr/>
        </p:nvGraphicFramePr>
        <p:xfrm>
          <a:off x="2881290" y="1785926"/>
          <a:ext cx="668277" cy="465132"/>
        </p:xfrm>
        <a:graphic>
          <a:graphicData uri="http://schemas.openxmlformats.org/presentationml/2006/ole">
            <p:oleObj spid="_x0000_s3077" name="Формула" r:id="rId4" imgW="152268" imgH="164957" progId="Equation.3">
              <p:embed/>
            </p:oleObj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5381620" y="928671"/>
            <a:ext cx="1714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Решение: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95868" y="1428736"/>
            <a:ext cx="5423280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т.к.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R=1,6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м=160см; 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ОС=120:2 =60см</a:t>
            </a:r>
            <a:endParaRPr lang="ru-RU" sz="2800" dirty="0"/>
          </a:p>
          <a:p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 теореме Пифагора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en-US" sz="28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= a</a:t>
            </a:r>
            <a:r>
              <a:rPr lang="en-US" sz="28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+b</a:t>
            </a:r>
            <a:r>
              <a:rPr lang="en-US" sz="28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СС</a:t>
            </a:r>
            <a:r>
              <a:rPr lang="ru-RU" sz="2800" b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√160</a:t>
            </a:r>
            <a:r>
              <a:rPr lang="ru-RU" sz="2800" b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en-US" sz="28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ru-RU" sz="2800" b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= 10√ 220 ≈148м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6310314" y="2786058"/>
            <a:ext cx="142876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8667768" y="2786058"/>
            <a:ext cx="64294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одержимое 3"/>
          <p:cNvSpPr txBox="1">
            <a:spLocks/>
          </p:cNvSpPr>
          <p:nvPr/>
        </p:nvSpPr>
        <p:spPr>
          <a:xfrm>
            <a:off x="5024430" y="3214686"/>
            <a:ext cx="2571768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defTabSz="914400">
              <a:spcBef>
                <a:spcPct val="20000"/>
              </a:spcBef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Ответ :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148</a:t>
            </a:r>
          </a:p>
          <a:p>
            <a:pPr marL="342900" indent="-342900" defTabSz="914400">
              <a:spcBef>
                <a:spcPct val="20000"/>
              </a:spcBef>
              <a:defRPr/>
            </a:pPr>
            <a:endParaRPr lang="ru-RU" sz="2800" dirty="0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600" b="1">
                <a:solidFill>
                  <a:schemeClr val="tx1"/>
                </a:solidFill>
              </a:rPr>
              <a:pPr/>
              <a:t>6</a:t>
            </a:fld>
            <a:endParaRPr lang="ru-RU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433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1" grpId="0"/>
      <p:bldP spid="12" grpId="0"/>
      <p:bldP spid="13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2137559"/>
            <a:ext cx="8596668" cy="1721922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Задачи о мобильном интернете и тарифе</a:t>
            </a:r>
            <a:endParaRPr lang="ru-RU" sz="5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497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1268" y="714354"/>
            <a:ext cx="9569532" cy="21000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 графике точками изображено количество минут, потраченных на исходящие вызовы, и количество гигабайтов мобильного интернета, израсходованных абонентом в процессе пользования смартфоном, за каждый месяц 2018 года. Для удобства точки, соответствующие минутам и гигабайтам, соединены сплошными и пунктирными линиями соответственно.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4034" y="2578944"/>
            <a:ext cx="7249968" cy="3827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309786" y="2500306"/>
            <a:ext cx="642942" cy="1588"/>
          </a:xfrm>
          <a:prstGeom prst="line">
            <a:avLst/>
          </a:prstGeom>
          <a:ln w="381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9167834" y="2500306"/>
            <a:ext cx="785818" cy="71438"/>
          </a:xfrm>
          <a:prstGeom prst="line">
            <a:avLst/>
          </a:prstGeom>
          <a:ln w="28575">
            <a:solidFill>
              <a:srgbClr val="0099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600" b="1">
                <a:solidFill>
                  <a:schemeClr val="tx1"/>
                </a:solidFill>
              </a:rPr>
              <a:pPr/>
              <a:t>8</a:t>
            </a:fld>
            <a:endParaRPr lang="ru-RU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253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775855"/>
            <a:ext cx="7750002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0" y="0"/>
            <a:ext cx="9144000" cy="421481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течение года абонент пользовался тарифом "Стандартный", </a:t>
            </a:r>
            <a:r>
              <a:rPr lang="ru-RU" sz="24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абонентская плата по которому составляла 400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рублей в месяц. При условии нахождения абонента на территории РФ в абонентскую плату тарифа "Стандартный" входит:</a:t>
            </a:r>
          </a:p>
          <a:p>
            <a:pPr marL="0" indent="0">
              <a:buFontTx/>
              <a:buChar char="-"/>
            </a:pPr>
            <a:r>
              <a:rPr lang="ru-RU" sz="24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пакет минут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включающий </a:t>
            </a:r>
            <a:r>
              <a:rPr lang="ru-RU" sz="24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350 минут исходящих вызовов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 номера, зарегистрированные на территории РФ;</a:t>
            </a:r>
          </a:p>
          <a:p>
            <a:pPr marL="0" indent="0">
              <a:buFontTx/>
              <a:buChar char="-"/>
            </a:pP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пакет интернета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включающий </a:t>
            </a:r>
            <a:r>
              <a:rPr lang="ru-RU" sz="24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2.8 гигабайта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мобильного интернета;</a:t>
            </a:r>
          </a:p>
          <a:p>
            <a:pPr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пакет SMS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включающий </a:t>
            </a:r>
            <a:r>
              <a:rPr lang="ru-RU" sz="24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150 SMS в месяц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u="sng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безлимитные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бесплатные </a:t>
            </a:r>
            <a:r>
              <a:rPr lang="ru-RU" sz="24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входящие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вызовы.</a:t>
            </a:r>
          </a:p>
          <a:p>
            <a:pPr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Стоимость минут, интернета и SMS сверх пакета указана в таблице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809720" y="3786191"/>
          <a:ext cx="8429684" cy="1949232"/>
        </p:xfrm>
        <a:graphic>
          <a:graphicData uri="http://schemas.openxmlformats.org/drawingml/2006/table">
            <a:tbl>
              <a:tblPr firstRow="1" bandRow="1">
                <a:solidFill>
                  <a:srgbClr val="FF9999"/>
                </a:solidFill>
                <a:tableStyleId>{93296810-A885-4BE3-A3E7-6D5BEEA58F35}</a:tableStyleId>
              </a:tblPr>
              <a:tblGrid>
                <a:gridCol w="59800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496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82675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Исходящие вызовы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3руб./мин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6660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Мобильный интернет: дополнительные пакеты по 0,4 Гб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90руб. за пакет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811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SMS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3руб./шт.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1524001" y="5657672"/>
            <a:ext cx="898649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Абонент не пользовался услугами связи в роуминге и не звонил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номера, зарегистрированные за рубежом. За весь год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абонент отправил 140 SMS.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600" b="1">
                <a:solidFill>
                  <a:schemeClr val="tx1"/>
                </a:solidFill>
              </a:rPr>
              <a:pPr/>
              <a:t>9</a:t>
            </a:fld>
            <a:endParaRPr lang="ru-RU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1055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34</TotalTime>
  <Words>1150</Words>
  <Application>Microsoft Office PowerPoint</Application>
  <PresentationFormat>Произвольный</PresentationFormat>
  <Paragraphs>162</Paragraphs>
  <Slides>15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Аспект</vt:lpstr>
      <vt:lpstr>Формула</vt:lpstr>
      <vt:lpstr>ОГЭ Приемы решения практико-ориентированных задач </vt:lpstr>
      <vt:lpstr>ЗАДАЧИ О ТЕПЛИЦЕ</vt:lpstr>
      <vt:lpstr>Условия задачи</vt:lpstr>
      <vt:lpstr>Слайд 4</vt:lpstr>
      <vt:lpstr>Слайд 5</vt:lpstr>
      <vt:lpstr>Слайд 6</vt:lpstr>
      <vt:lpstr>Задачи о мобильном интернете и тарифе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ОГЭ Приемы решения практико-ориентированных задач</dc:title>
  <dc:creator>WIn10_lite_150720</dc:creator>
  <cp:lastModifiedBy>Александр</cp:lastModifiedBy>
  <cp:revision>6</cp:revision>
  <dcterms:created xsi:type="dcterms:W3CDTF">2020-11-07T13:21:01Z</dcterms:created>
  <dcterms:modified xsi:type="dcterms:W3CDTF">2020-11-08T14:25:12Z</dcterms:modified>
</cp:coreProperties>
</file>