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73" r:id="rId5"/>
    <p:sldId id="277" r:id="rId6"/>
    <p:sldId id="274" r:id="rId7"/>
    <p:sldId id="275" r:id="rId8"/>
    <p:sldId id="276" r:id="rId9"/>
    <p:sldId id="278" r:id="rId10"/>
    <p:sldId id="258" r:id="rId11"/>
    <p:sldId id="261" r:id="rId12"/>
    <p:sldId id="279" r:id="rId13"/>
    <p:sldId id="280" r:id="rId14"/>
    <p:sldId id="281" r:id="rId15"/>
    <p:sldId id="282" r:id="rId16"/>
    <p:sldId id="283" r:id="rId17"/>
    <p:sldId id="284" r:id="rId18"/>
    <p:sldId id="287" r:id="rId19"/>
    <p:sldId id="285" r:id="rId20"/>
    <p:sldId id="288" r:id="rId21"/>
    <p:sldId id="289" r:id="rId22"/>
    <p:sldId id="290" r:id="rId23"/>
    <p:sldId id="291" r:id="rId24"/>
    <p:sldId id="292" r:id="rId25"/>
    <p:sldId id="294" r:id="rId26"/>
    <p:sldId id="295" r:id="rId27"/>
    <p:sldId id="296" r:id="rId28"/>
    <p:sldId id="297" r:id="rId29"/>
    <p:sldId id="298" r:id="rId30"/>
    <p:sldId id="301" r:id="rId31"/>
    <p:sldId id="300" r:id="rId32"/>
    <p:sldId id="302" r:id="rId33"/>
    <p:sldId id="299" r:id="rId34"/>
    <p:sldId id="303" r:id="rId35"/>
    <p:sldId id="304" r:id="rId36"/>
    <p:sldId id="305" r:id="rId37"/>
    <p:sldId id="306" r:id="rId38"/>
    <p:sldId id="307" r:id="rId39"/>
    <p:sldId id="27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80" d="100"/>
          <a:sy n="80" d="100"/>
        </p:scale>
        <p:origin x="15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2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9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067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58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714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539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8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4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55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2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9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1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32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12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1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49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1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10D81F-7D0D-4977-8672-15D1F287D9AB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884464-5B7E-4697-A4DE-911275BB9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9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algn="ctr">
              <a:buClr>
                <a:srgbClr val="94C600"/>
              </a:buClr>
              <a:buSzPct val="76000"/>
              <a:buNone/>
            </a:pPr>
            <a:endParaRPr lang="ru-RU" alt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географии</a:t>
            </a:r>
          </a:p>
          <a:p>
            <a:pPr marL="45720" indent="0" algn="ctr">
              <a:buNone/>
            </a:pPr>
            <a:r>
              <a:rPr lang="ru-RU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заданий №16 и №17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7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206692"/>
              </p:ext>
            </p:extLst>
          </p:nvPr>
        </p:nvGraphicFramePr>
        <p:xfrm>
          <a:off x="1187624" y="3933056"/>
          <a:ext cx="6696744" cy="2148840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3312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</a:rPr>
                        <a:t>Географические координаты пункта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Средняя температура 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Атмосферные осадки, норма, мм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Среднегодовое количество атмосферных осадков, мм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Шалон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48° с.ш. 4°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+18,5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629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Мюнхен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48° с.ш. 11°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+0,5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+19,3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Черновцы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48° с.ш. 26°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–4,9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+19,1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94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632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Кошице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48° с.ш. 21°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–3,4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+19,2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</a:rPr>
                        <a:t>85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</a:rPr>
                        <a:t>612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548680"/>
            <a:ext cx="8640960" cy="3248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Учащиеся проанализировали собранные данные в целях выявления зависимости между     особенностями климата и географическим положением пункта. У всех учащихся выводы  получились разные. Кто из учащихся сделал верный вывод на основе представленных данных?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1)  Олег: «При удалении от Атлантического океана количество атмосферных осадков постепенно   увеличивается».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2)  Филипп: «При движении с запада на восток лето становится теплее».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3)  Анастасия: «При удалении от Атлантического океана зимы становятся холоднее».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4)  Диана: «Чем теплее зима, тем атмосферных осадков больше».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Школьники нашли в Интернете климатические данные для пунктов, расположенных в Европе на одной параллели, но на разных меридианах. Данные получены на местных метеостанциях в результате многолетних наблюдений. Собранные школьниками данные представлены в следующей таблице.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0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866165"/>
              </p:ext>
            </p:extLst>
          </p:nvPr>
        </p:nvGraphicFramePr>
        <p:xfrm>
          <a:off x="395535" y="260648"/>
          <a:ext cx="8424937" cy="3110704"/>
        </p:xfrm>
        <a:graphic>
          <a:graphicData uri="http://schemas.openxmlformats.org/drawingml/2006/table">
            <a:tbl>
              <a:tblPr/>
              <a:tblGrid>
                <a:gridCol w="144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6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11°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–3,4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559089"/>
              </p:ext>
            </p:extLst>
          </p:nvPr>
        </p:nvGraphicFramePr>
        <p:xfrm>
          <a:off x="395536" y="3573016"/>
          <a:ext cx="8424937" cy="31107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4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6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11°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–3,4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Выгнутая влево стрелка 20"/>
          <p:cNvSpPr/>
          <p:nvPr/>
        </p:nvSpPr>
        <p:spPr>
          <a:xfrm>
            <a:off x="107504" y="2492896"/>
            <a:ext cx="216024" cy="576064"/>
          </a:xfrm>
          <a:prstGeom prst="curv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 flipH="1" flipV="1">
            <a:off x="8892480" y="2571627"/>
            <a:ext cx="216024" cy="576064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2276872"/>
            <a:ext cx="8424936" cy="54000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2816872"/>
            <a:ext cx="8424936" cy="540000"/>
          </a:xfrm>
          <a:prstGeom prst="rect">
            <a:avLst/>
          </a:prstGeom>
          <a:solidFill>
            <a:schemeClr val="accent6">
              <a:lumMod val="60000"/>
              <a:lumOff val="4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61" y="2420888"/>
            <a:ext cx="3240360" cy="303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041082" y="1844824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02718" y="1837953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5111" y="1844824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4527" y="1858888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6444"/>
              </p:ext>
            </p:extLst>
          </p:nvPr>
        </p:nvGraphicFramePr>
        <p:xfrm>
          <a:off x="5436096" y="2420888"/>
          <a:ext cx="3420988" cy="2765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4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11° в.д.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0523" y="1340768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Шалон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5696" y="1340768"/>
            <a:ext cx="102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Мюнхен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6055" y="1340768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8477" y="1351727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Черновцы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7544" y="2420888"/>
            <a:ext cx="46805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282" y="2034074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4938" y="203407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6113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8" grpId="0"/>
      <p:bldP spid="19" grpId="0"/>
      <p:bldP spid="20" grpId="0"/>
      <p:bldP spid="16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071883"/>
              </p:ext>
            </p:extLst>
          </p:nvPr>
        </p:nvGraphicFramePr>
        <p:xfrm>
          <a:off x="323528" y="332656"/>
          <a:ext cx="8424937" cy="31107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6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11°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+19,3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–3,4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402916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  Олег: «При удалении от Атлантического океана количество атмосферных осадков постепенно   увеличивается».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1763688" y="1556792"/>
            <a:ext cx="1188000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932040" y="1573188"/>
            <a:ext cx="2016224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5870029" y="1916832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68144" y="2509292"/>
            <a:ext cx="144016" cy="343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9552" y="3861048"/>
            <a:ext cx="7776864" cy="12218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6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727010"/>
              </p:ext>
            </p:extLst>
          </p:nvPr>
        </p:nvGraphicFramePr>
        <p:xfrm>
          <a:off x="323528" y="332656"/>
          <a:ext cx="8424937" cy="31107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6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11°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–3,4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436510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  Филипп: «При движении с запада на восток лето становится теплее».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556792"/>
            <a:ext cx="1188000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60064" y="1556792"/>
            <a:ext cx="971976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97502" y="2053539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9138" y="2046668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11531" y="2053539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30947" y="2067603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6943" y="154948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Шалон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2116" y="1549483"/>
            <a:ext cx="102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Мюнхен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2475" y="1549483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4897" y="1560442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Черновцы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42215" y="3284984"/>
            <a:ext cx="46805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1710" y="311570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2735" y="311570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7206" y="255181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+18,5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8842" y="255181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+19,3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1235" y="2580015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+19,2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3355" y="256451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+19,1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0356" y="4509120"/>
            <a:ext cx="7136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  Филипп: «При движении с запада на восток лето становится теплее».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59954" y="4221344"/>
            <a:ext cx="7776864" cy="12218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09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8" grpId="0"/>
      <p:bldP spid="19" grpId="0"/>
      <p:bldP spid="20" grpId="0"/>
      <p:bldP spid="16" grpId="0"/>
      <p:bldP spid="25" grpId="0"/>
      <p:bldP spid="3" grpId="0"/>
      <p:bldP spid="17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490320"/>
              </p:ext>
            </p:extLst>
          </p:nvPr>
        </p:nvGraphicFramePr>
        <p:xfrm>
          <a:off x="323528" y="332656"/>
          <a:ext cx="8424937" cy="31107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49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64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1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14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65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Шалон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4°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321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11°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+0,5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Кошице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с.ш. 21° в.д.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–3,4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+19,2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25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Черновцы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26°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–4,9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443711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  Анастасия: «При удалении от Атлантического океана зимы становятся холоднее».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556792"/>
            <a:ext cx="1188000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51952" y="1556792"/>
            <a:ext cx="971976" cy="1872208"/>
          </a:xfrm>
          <a:prstGeom prst="rect">
            <a:avLst/>
          </a:prstGeom>
          <a:solidFill>
            <a:schemeClr val="accent5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5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97502" y="2053539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9138" y="2046668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11531" y="2053539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30947" y="2067603"/>
            <a:ext cx="288032" cy="288032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6943" y="154948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Шалон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2116" y="1549483"/>
            <a:ext cx="102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Мюнхен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2475" y="1549483"/>
            <a:ext cx="96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Кошице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4897" y="1560442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Черновцы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42215" y="3284984"/>
            <a:ext cx="468052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01710" y="3115707"/>
            <a:ext cx="293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22735" y="311570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7206" y="255181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+2,2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8842" y="255181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+0,5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1235" y="258001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- 3,4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3355" y="256451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- 4,9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6420" y="4509120"/>
            <a:ext cx="7136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  Анастасия: «При удалении от Атлантического океана зимы становятся холоднее».</a:t>
            </a:r>
          </a:p>
        </p:txBody>
      </p:sp>
      <p:sp>
        <p:nvSpPr>
          <p:cNvPr id="24" name="Половина рамки 23"/>
          <p:cNvSpPr/>
          <p:nvPr/>
        </p:nvSpPr>
        <p:spPr>
          <a:xfrm rot="12904240">
            <a:off x="903412" y="4249797"/>
            <a:ext cx="687892" cy="792088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8" grpId="0"/>
      <p:bldP spid="19" grpId="0"/>
      <p:bldP spid="20" grpId="0"/>
      <p:bldP spid="16" grpId="0"/>
      <p:bldP spid="25" grpId="0"/>
      <p:bldP spid="3" grpId="0"/>
      <p:bldP spid="17" grpId="0"/>
      <p:bldP spid="21" grpId="0"/>
      <p:bldP spid="22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252728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Тип задания 17</a:t>
            </a:r>
          </a:p>
        </p:txBody>
      </p:sp>
    </p:spTree>
    <p:extLst>
      <p:ext uri="{BB962C8B-B14F-4D97-AF65-F5344CB8AC3E}">
        <p14:creationId xmlns:p14="http://schemas.microsoft.com/office/powerpoint/2010/main" val="374811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00834"/>
              </p:ext>
            </p:extLst>
          </p:nvPr>
        </p:nvGraphicFramePr>
        <p:xfrm>
          <a:off x="251520" y="548678"/>
          <a:ext cx="8640960" cy="54669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65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дней с атмосферными осадками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с.ш. 30° в.д.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37° в.д.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42° в.д.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с.ш. 48° в.д.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+25,3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>
            <a:endCxn id="6" idx="2"/>
          </p:cNvCxnSpPr>
          <p:nvPr/>
        </p:nvCxnSpPr>
        <p:spPr>
          <a:xfrm>
            <a:off x="3131840" y="2996952"/>
            <a:ext cx="1440160" cy="30187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131840" y="2996952"/>
            <a:ext cx="1440160" cy="30187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4008" y="2996952"/>
            <a:ext cx="2664296" cy="299113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644008" y="2969364"/>
            <a:ext cx="2664296" cy="30463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452320" y="2969364"/>
            <a:ext cx="1440160" cy="30187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452320" y="2969364"/>
            <a:ext cx="1440160" cy="30187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05697"/>
              </p:ext>
            </p:extLst>
          </p:nvPr>
        </p:nvGraphicFramePr>
        <p:xfrm>
          <a:off x="1115616" y="4238148"/>
          <a:ext cx="7059054" cy="2503220"/>
        </p:xfrm>
        <a:graphic>
          <a:graphicData uri="http://schemas.openxmlformats.org/drawingml/2006/table">
            <a:tbl>
              <a:tblPr/>
              <a:tblGrid>
                <a:gridCol w="1176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6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1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Пунктнаблюдения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Географическиекоординаты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Средняятемпература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Среднего-довая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продол-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жительность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солнечного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сияния,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Высотапункта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наблю-</a:t>
                      </a: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дения, 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−14,1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5111" y="205354"/>
            <a:ext cx="8496944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Школьники из нескольких населённых пунктов России обменялись данными многолетних метеонаблюдений, полученными на местных метеостанциях. Собранные ими данные представлены в следующей таблице.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Учащиеся проанализировали собранные данные с целью выявления зависимости между особенностями климата и географическим положением пункта. У всех учащихся выводы получились разные. Кто из учащихся сделал верный вывод на основе представленных данных?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1)  Константин: «Температура воздуха в январе последовательно возрастает при движении с северо-запада на юго-восток».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2)  Юлия: «Среднегодовая продолжительность солнечного сияния последовательно возрастает при увеличении абсолютной высоты пункта».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3)  Галина: «Температура воздуха в июле последовательно понижается с увеличением абсолютной высоты пункта».</a:t>
            </a:r>
          </a:p>
          <a:p>
            <a:pPr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  Сергей: «Среднегодовая продолжительность солнечного сияния последовательно возрастает при движении с северо-запада на юго-восток».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45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457629"/>
              </p:ext>
            </p:extLst>
          </p:nvPr>
        </p:nvGraphicFramePr>
        <p:xfrm>
          <a:off x="251520" y="548678"/>
          <a:ext cx="8640961" cy="54669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5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дней с атмосферными осадками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+25,3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60480" y="548680"/>
            <a:ext cx="4932000" cy="5472000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56295"/>
            <a:ext cx="1224136" cy="5472000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917329"/>
            <a:ext cx="1260688" cy="3103351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03123"/>
              </p:ext>
            </p:extLst>
          </p:nvPr>
        </p:nvGraphicFramePr>
        <p:xfrm>
          <a:off x="251520" y="548678"/>
          <a:ext cx="8640961" cy="546699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5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дней с атмосферными осадками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+25,3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60480" y="548680"/>
            <a:ext cx="4932000" cy="5472000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56295"/>
            <a:ext cx="1224136" cy="5472000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83296" y="2924944"/>
            <a:ext cx="1260688" cy="3103351"/>
          </a:xfrm>
          <a:prstGeom prst="rect">
            <a:avLst/>
          </a:prstGeom>
          <a:solidFill>
            <a:schemeClr val="accent2">
              <a:lumMod val="5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17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1268760"/>
            <a:ext cx="1656184" cy="792088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5976" y="1268760"/>
            <a:ext cx="0" cy="936104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1268760"/>
            <a:ext cx="1584176" cy="92772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6759" y="21955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вариант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689756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раньше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759" y="34197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102" y="4057908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позже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</p:spTree>
    <p:extLst>
      <p:ext uri="{BB962C8B-B14F-4D97-AF65-F5344CB8AC3E}">
        <p14:creationId xmlns:p14="http://schemas.microsoft.com/office/powerpoint/2010/main" val="125632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2965"/>
              </p:ext>
            </p:extLst>
          </p:nvPr>
        </p:nvGraphicFramePr>
        <p:xfrm>
          <a:off x="320101" y="3068960"/>
          <a:ext cx="8644386" cy="32403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3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дней с атмосферными осадками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с.ш. 30°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37°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42°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+20,0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с.ш. 48°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+25,3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097" y="47667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21 марта Солнце раньше всего по московскому времени поднимется над горизонтом?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Санкт-Петербург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Москва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Тамбов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Астрахань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323"/>
              </p:ext>
            </p:extLst>
          </p:nvPr>
        </p:nvGraphicFramePr>
        <p:xfrm>
          <a:off x="827584" y="3140968"/>
          <a:ext cx="3267165" cy="3451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2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с.ш.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9198" y="370037"/>
            <a:ext cx="524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Солнце встает с востока на запад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013470"/>
            <a:ext cx="26860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3861048"/>
            <a:ext cx="1080120" cy="2736304"/>
          </a:xfrm>
          <a:prstGeom prst="rect">
            <a:avLst/>
          </a:prstGeom>
          <a:solidFill>
            <a:schemeClr val="accent3">
              <a:lumMod val="75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71703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Санкт-Петербург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Москва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Тамбов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Астрахань</a:t>
            </a:r>
          </a:p>
        </p:txBody>
      </p:sp>
      <p:sp>
        <p:nvSpPr>
          <p:cNvPr id="8" name="Овал 7"/>
          <p:cNvSpPr/>
          <p:nvPr/>
        </p:nvSpPr>
        <p:spPr>
          <a:xfrm>
            <a:off x="3131840" y="6021288"/>
            <a:ext cx="864096" cy="504056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4581128"/>
            <a:ext cx="1584176" cy="336233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1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71391"/>
              </p:ext>
            </p:extLst>
          </p:nvPr>
        </p:nvGraphicFramePr>
        <p:xfrm>
          <a:off x="320101" y="3068960"/>
          <a:ext cx="8644386" cy="324036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43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дней с атмосферными осадками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с.ш. 30°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37°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42°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+20,0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–10,7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с.ш. 48°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+25,3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8097" y="47667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21 марта Солнце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всего по московскому времени поднимется над горизонтом?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Санкт-Петербург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Москва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Тамбов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Астрахань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94681"/>
              </p:ext>
            </p:extLst>
          </p:nvPr>
        </p:nvGraphicFramePr>
        <p:xfrm>
          <a:off x="827584" y="3140968"/>
          <a:ext cx="3267165" cy="34512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21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 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Тамбов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42° в.д.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2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Астрахань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46° с.ш. 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48° </a:t>
                      </a:r>
                      <a:r>
                        <a:rPr lang="ru-RU" sz="14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4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67" marR="33567" marT="33567" marB="335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49198" y="370037"/>
            <a:ext cx="524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Солнце встает с востока на запад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013470"/>
            <a:ext cx="26860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3861048"/>
            <a:ext cx="1080120" cy="2736304"/>
          </a:xfrm>
          <a:prstGeom prst="rect">
            <a:avLst/>
          </a:prstGeom>
          <a:solidFill>
            <a:schemeClr val="accent3">
              <a:lumMod val="75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717032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Санкт-Петербург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Москва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Тамбов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Астрахань</a:t>
            </a:r>
          </a:p>
        </p:txBody>
      </p:sp>
      <p:sp>
        <p:nvSpPr>
          <p:cNvPr id="8" name="Овал 7"/>
          <p:cNvSpPr/>
          <p:nvPr/>
        </p:nvSpPr>
        <p:spPr>
          <a:xfrm>
            <a:off x="3122712" y="4005064"/>
            <a:ext cx="864096" cy="504056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20072" y="3717032"/>
            <a:ext cx="2232248" cy="432048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9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17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1268760"/>
            <a:ext cx="1656184" cy="792088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5976" y="1268760"/>
            <a:ext cx="0" cy="936104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1268760"/>
            <a:ext cx="1584176" cy="92772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6759" y="21955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вариант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689756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раньше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759" y="34197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102" y="4057908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позже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9240" y="22768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 вариант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5726" y="2771056"/>
            <a:ext cx="182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будет ниже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над горизонтом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9384" y="35010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7734" y="4139208"/>
            <a:ext cx="182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будет выше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над горизонтом</a:t>
            </a:r>
          </a:p>
        </p:txBody>
      </p:sp>
    </p:spTree>
    <p:extLst>
      <p:ext uri="{BB962C8B-B14F-4D97-AF65-F5344CB8AC3E}">
        <p14:creationId xmlns:p14="http://schemas.microsoft.com/office/powerpoint/2010/main" val="25385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0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055" y="33265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Солнце будет выше всего над горизонтом 22 июня в полдень по местному солнечному времени?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Архангельск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Вологда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Уфа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Воронеж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52329"/>
              </p:ext>
            </p:extLst>
          </p:nvPr>
        </p:nvGraphicFramePr>
        <p:xfrm>
          <a:off x="301057" y="2840101"/>
          <a:ext cx="8568950" cy="24354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координаты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Среднесуточная температура воздуха, °С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b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65° с.ш. 41°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ч. 55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Вологда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ч. 22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55° с.ш. 56°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ч. 13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Воронеж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ч. 38 мин.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17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211576"/>
              </p:ext>
            </p:extLst>
          </p:nvPr>
        </p:nvGraphicFramePr>
        <p:xfrm>
          <a:off x="683568" y="1340768"/>
          <a:ext cx="5186204" cy="21448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65° с.ш. 41°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Вологда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55° с.ш. 56°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Воронеж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39°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591071"/>
            <a:ext cx="782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Чем севернее, тем ниже Солнце над горизонтом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ЛЕТОМ!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060848"/>
            <a:ext cx="1296144" cy="1440160"/>
          </a:xfrm>
          <a:prstGeom prst="rect">
            <a:avLst/>
          </a:prstGeom>
          <a:solidFill>
            <a:srgbClr val="7030A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3645024"/>
            <a:ext cx="4572508" cy="304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5194877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Архангельск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Вологда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Уфа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Воронеж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957" y="3905250"/>
            <a:ext cx="3969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Солнце будет выше всего над горизонтом 22 июня в полдень по местному солнечному времени?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3140968"/>
            <a:ext cx="1224136" cy="360040"/>
          </a:xfrm>
          <a:prstGeom prst="ellipse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7584" y="6079554"/>
            <a:ext cx="1440160" cy="360040"/>
          </a:xfrm>
          <a:prstGeom prst="ellipse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3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" y="4120852"/>
            <a:ext cx="2210755" cy="20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654" y="191866"/>
            <a:ext cx="7632848" cy="61146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Советы: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/>
              <a:t>                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40" y="1929036"/>
            <a:ext cx="8749505" cy="4380284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Санкт-Петербург</a:t>
            </a: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Нижний Новгород</a:t>
            </a: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Ульяновск</a:t>
            </a: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Оренбург</a:t>
            </a: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ю-в   </a:t>
            </a:r>
          </a:p>
          <a:p>
            <a:pPr marL="4572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11078"/>
              </p:ext>
            </p:extLst>
          </p:nvPr>
        </p:nvGraphicFramePr>
        <p:xfrm>
          <a:off x="4637534" y="2793491"/>
          <a:ext cx="3982942" cy="3085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5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5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467544" y="29905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43608" y="35783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19672" y="42210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10247" y="48942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61925" y="4210050"/>
            <a:ext cx="1889795" cy="18112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971600" y="803326"/>
            <a:ext cx="7632848" cy="681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Никакого атласа!</a:t>
            </a:r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50951" y="1470323"/>
            <a:ext cx="7632848" cy="878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Черновик в помощь!</a:t>
            </a:r>
            <a:r>
              <a:rPr lang="ru-RU" sz="1400" dirty="0"/>
              <a:t>                                                             </a:t>
            </a:r>
            <a:br>
              <a:rPr lang="ru-RU" sz="1400" dirty="0"/>
            </a:br>
            <a:r>
              <a:rPr lang="ru-RU" sz="1400" dirty="0"/>
              <a:t>                                                         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79512" y="4005064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С-З</a:t>
            </a:r>
          </a:p>
        </p:txBody>
      </p:sp>
    </p:spTree>
    <p:extLst>
      <p:ext uri="{BB962C8B-B14F-4D97-AF65-F5344CB8AC3E}">
        <p14:creationId xmlns:p14="http://schemas.microsoft.com/office/powerpoint/2010/main" val="64635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055" y="33265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Солнце будет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всего над горизонтом 22 июня в полдень по местному солнечному времени?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Архангельск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Вологда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Уфа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Воронеж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19987"/>
              </p:ext>
            </p:extLst>
          </p:nvPr>
        </p:nvGraphicFramePr>
        <p:xfrm>
          <a:off x="301057" y="2840101"/>
          <a:ext cx="8568950" cy="24354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1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координаты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над уровнем моря, м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Среднесуточная температура воздуха, °С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b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65° с.ш. 41°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ч. 55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Вологда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ч. 22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55° с.ш. 56°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ч. 13 мин.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Воронеж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ч. 38 мин.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3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01504"/>
              </p:ext>
            </p:extLst>
          </p:nvPr>
        </p:nvGraphicFramePr>
        <p:xfrm>
          <a:off x="683568" y="1340768"/>
          <a:ext cx="5186204" cy="22435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пункта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Архангельск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65° с.ш. 41°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Вологда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59° с.ш. 39°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Уфа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55° с.ш. 56° в.д.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Воронеж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39°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591071"/>
            <a:ext cx="782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Чем севернее, тем ниже Солнце над горизонтом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ЛЕТОМ!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132856"/>
            <a:ext cx="1296144" cy="1440160"/>
          </a:xfrm>
          <a:prstGeom prst="rect">
            <a:avLst/>
          </a:prstGeom>
          <a:solidFill>
            <a:srgbClr val="7030A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3645024"/>
            <a:ext cx="4572508" cy="304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5194877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Архангельск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Вологда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Уфа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Воронеж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957" y="3905250"/>
            <a:ext cx="3969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перечисленных городов Солнце будет ниже всего над горизонтом 22 июня в полдень по местному солнечному времени?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41787" y="2132856"/>
            <a:ext cx="1224136" cy="360040"/>
          </a:xfrm>
          <a:prstGeom prst="ellipse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7584" y="5215576"/>
            <a:ext cx="1800200" cy="360040"/>
          </a:xfrm>
          <a:prstGeom prst="ellipse">
            <a:avLst/>
          </a:prstGeom>
          <a:solidFill>
            <a:srgbClr val="FFFF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17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547664" y="1268760"/>
            <a:ext cx="1656184" cy="792088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5976" y="1268760"/>
            <a:ext cx="0" cy="936104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1268760"/>
            <a:ext cx="1584176" cy="92772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6759" y="21955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 вариант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689756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раньше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6759" y="34197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102" y="4057908"/>
            <a:ext cx="24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позже всего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поднимается над горизонтом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9240" y="2276872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 вариант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5726" y="2771056"/>
            <a:ext cx="182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будет ниже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над горизонтом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9384" y="35010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67734" y="4139208"/>
            <a:ext cx="182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Солнце будет выше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всего над горизонтом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97399" y="2320424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 вариант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93885" y="2814608"/>
            <a:ext cx="2556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Продолжительность дня будет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наибольшей (наименьшей)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7543" y="354456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4201924"/>
            <a:ext cx="2638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Продолжительность ночи будет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наибольшей (наименьшей)</a:t>
            </a:r>
          </a:p>
        </p:txBody>
      </p:sp>
    </p:spTree>
    <p:extLst>
      <p:ext uri="{BB962C8B-B14F-4D97-AF65-F5344CB8AC3E}">
        <p14:creationId xmlns:p14="http://schemas.microsoft.com/office/powerpoint/2010/main" val="32488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городов 1 ноября ночь будет наиболее долгой?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Барнаул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Нарьян-Мар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Ханты-Мансийск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Омск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156929"/>
              </p:ext>
            </p:extLst>
          </p:nvPr>
        </p:nvGraphicFramePr>
        <p:xfrm>
          <a:off x="251520" y="2204864"/>
          <a:ext cx="8568952" cy="3984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4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Нарьян-Мар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68° с.ш. 53°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+13,1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–18,2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61° с.ш. 69°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–19,7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Барнаул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83°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–15,5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с.ш. 73°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–16,9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7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informburo.kz/storage/photos/72/63a2b7f22a4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34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88621"/>
              </p:ext>
            </p:extLst>
          </p:nvPr>
        </p:nvGraphicFramePr>
        <p:xfrm>
          <a:off x="1187624" y="2060848"/>
          <a:ext cx="6408714" cy="31204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4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Нарьян-Мар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69°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Барнаул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83°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73°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370284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22 декабря день зимнего солнцестояния. Самый короткий день и самая длинная ночь.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284984"/>
            <a:ext cx="1584176" cy="1895078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6478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каком из городов 1 ноября ночь будет наиболее долгой?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  Барнаул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  Нарьян-Мар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  Ханты-Мансийск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  Омск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7667"/>
              </p:ext>
            </p:extLst>
          </p:nvPr>
        </p:nvGraphicFramePr>
        <p:xfrm>
          <a:off x="1259632" y="2996952"/>
          <a:ext cx="6408714" cy="31204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4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Нарьян-Мар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69°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Барнаул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83°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73°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72708" y="4232523"/>
            <a:ext cx="1584176" cy="1895078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" name="Овал 1"/>
          <p:cNvSpPr/>
          <p:nvPr/>
        </p:nvSpPr>
        <p:spPr>
          <a:xfrm>
            <a:off x="4548082" y="4293096"/>
            <a:ext cx="1620180" cy="420613"/>
          </a:xfrm>
          <a:prstGeom prst="ellipse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9502" y="1280195"/>
            <a:ext cx="2178242" cy="420613"/>
          </a:xfrm>
          <a:prstGeom prst="ellipse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8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каком из городов 1 ноября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будет наиболее долгим?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  Барнаул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  Нарьян-Мар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  Ханты-Мансийск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  Омск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04500"/>
              </p:ext>
            </p:extLst>
          </p:nvPr>
        </p:nvGraphicFramePr>
        <p:xfrm>
          <a:off x="251520" y="2204864"/>
          <a:ext cx="8568952" cy="3984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64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температура воздуха, °С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Атмосферные осадки, норма, мм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Среднегодовое количество атмосферных осадков, мм</a:t>
                      </a:r>
                      <a:endParaRPr lang="ru-RU" sz="1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Нарьян-Мар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68° с.ш. 53°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+13,1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–18,2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61° с.ш. 69°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–19,7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Барнаул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с.ш. 83°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–15,5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с.ш. 73° в.д.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–16,9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684" marR="33684" marT="33684" marB="3368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84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каком из городов 1 ноября день будет наиболее долгим?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  Барнаул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  Нарьян-Мар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  Ханты-Мансийск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  Омск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4354"/>
              </p:ext>
            </p:extLst>
          </p:nvPr>
        </p:nvGraphicFramePr>
        <p:xfrm>
          <a:off x="1259632" y="2996952"/>
          <a:ext cx="6408714" cy="29886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04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 пункта наблюдения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Нарьян-Мар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Ханты-Мансийск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69°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Барнаул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83°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Омск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с.ш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73° </a:t>
                      </a:r>
                      <a:r>
                        <a:rPr lang="ru-RU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в.д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072708" y="4232523"/>
            <a:ext cx="1584176" cy="1895078"/>
          </a:xfrm>
          <a:prstGeom prst="rect">
            <a:avLst/>
          </a:prstGeom>
          <a:solidFill>
            <a:schemeClr val="accent3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2" name="Овал 1"/>
          <p:cNvSpPr/>
          <p:nvPr/>
        </p:nvSpPr>
        <p:spPr>
          <a:xfrm>
            <a:off x="4548454" y="5235289"/>
            <a:ext cx="1620180" cy="420613"/>
          </a:xfrm>
          <a:prstGeom prst="ellipse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9502" y="924240"/>
            <a:ext cx="2178242" cy="420613"/>
          </a:xfrm>
          <a:prstGeom prst="ellipse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60648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3600" b="1" dirty="0">
              <a:solidFill>
                <a:srgbClr val="002060"/>
              </a:solidFill>
              <a:latin typeface="Times New Roman"/>
            </a:endParaRPr>
          </a:p>
          <a:p>
            <a:pPr marL="45720" indent="0" algn="ctr">
              <a:buNone/>
            </a:pPr>
            <a:endParaRPr lang="ru-RU" sz="3600" b="1" dirty="0">
              <a:solidFill>
                <a:srgbClr val="002060"/>
              </a:solidFill>
              <a:latin typeface="Times New Roman"/>
            </a:endParaRPr>
          </a:p>
          <a:p>
            <a:pPr marL="4572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/>
              </a:rPr>
              <a:t>Спасибо за  внимание!</a:t>
            </a:r>
            <a:endParaRPr lang="ru-RU" sz="3600" dirty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https://img-fotki.yandex.ru/get/3810/47606540.9e/0_10716f_8a10ca2c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413" y="2420888"/>
            <a:ext cx="5329238" cy="383547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8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504056"/>
              </p:ext>
            </p:extLst>
          </p:nvPr>
        </p:nvGraphicFramePr>
        <p:xfrm>
          <a:off x="755576" y="571872"/>
          <a:ext cx="7560840" cy="3505200"/>
        </p:xfrm>
        <a:graphic>
          <a:graphicData uri="http://schemas.openxmlformats.org/drawingml/2006/table">
            <a:tbl>
              <a:tblPr/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1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Средняятемпература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Среднего-довая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продол-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жительность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солнечного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сияния,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наблюдения,  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−14,1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089" y="3916507"/>
            <a:ext cx="8496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  Константин: «Температура воздуха в январе последовательно возрастает при движении с северо-запада на юго-восток».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052736"/>
            <a:ext cx="1260000" cy="302400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2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60953" y="1217207"/>
            <a:ext cx="5663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Нижний Новгород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Ульяновск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Оренбург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3906"/>
            <a:ext cx="3352373" cy="31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2267744" y="17728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31840" y="250478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32129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4048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42045" y="3208522"/>
            <a:ext cx="1889795" cy="1811238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4889" y="2931523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С-З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5291" y="4742761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Ю-В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016" y="1268760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- 7,2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1830" y="2020778"/>
            <a:ext cx="768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- 11,2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3865" y="2740858"/>
            <a:ext cx="768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- 11,9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3789" y="3460938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- 14,1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92484" y="5134816"/>
            <a:ext cx="5072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1)  Константин: «Температура воздуха в январе последовательно возрастает при движении с северо-запада на юго-восток».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563888" y="5148683"/>
            <a:ext cx="5328592" cy="108862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4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 animBg="1"/>
      <p:bldP spid="7" grpId="0" animBg="1"/>
      <p:bldP spid="8" grpId="0" animBg="1"/>
      <p:bldP spid="10" grpId="0"/>
      <p:bldP spid="13" grpId="0"/>
      <p:bldP spid="14" grpId="0"/>
      <p:bldP spid="15" grpId="0"/>
      <p:bldP spid="17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28632"/>
              </p:ext>
            </p:extLst>
          </p:nvPr>
        </p:nvGraphicFramePr>
        <p:xfrm>
          <a:off x="755576" y="571872"/>
          <a:ext cx="7560840" cy="3505200"/>
        </p:xfrm>
        <a:graphic>
          <a:graphicData uri="http://schemas.openxmlformats.org/drawingml/2006/table">
            <a:tbl>
              <a:tblPr/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1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Средняятемпература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Среднего-довая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продол-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жительность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солнечного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сияния,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наблюдения,  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−14,1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5576" y="466591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  Юлия: «Среднегодовая продолжительность солнечного сияния последовательно возрастает при увеличении абсолютной высоты пункта».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2138372"/>
            <a:ext cx="2520280" cy="194421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86999" y="21671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8065" y="26488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88065" y="31104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6256" y="36154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6732240" y="2708920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7334593" y="2708920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6732240" y="3212976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6732240" y="3717032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334593" y="3212976"/>
            <a:ext cx="45719" cy="28803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334593" y="3717032"/>
            <a:ext cx="45719" cy="28803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9552" y="4583383"/>
            <a:ext cx="7776864" cy="12218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5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742629"/>
              </p:ext>
            </p:extLst>
          </p:nvPr>
        </p:nvGraphicFramePr>
        <p:xfrm>
          <a:off x="755576" y="571872"/>
          <a:ext cx="7560840" cy="3505200"/>
        </p:xfrm>
        <a:graphic>
          <a:graphicData uri="http://schemas.openxmlformats.org/drawingml/2006/table">
            <a:tbl>
              <a:tblPr/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1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Средняятемпература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Среднего-довая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продол-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жительность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солнечного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сияния,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наблюдения,  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−14,1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089" y="4809926"/>
            <a:ext cx="83193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3)  Галина: «Температура воздуха в июле последовательно понижается с увеличением абсолютной высоты пункта».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36136" y="2121262"/>
            <a:ext cx="1260000" cy="194421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56416" y="2132856"/>
            <a:ext cx="1260000" cy="1944216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962929" y="211539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7996" y="26317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Стрелка вверх 10"/>
          <p:cNvSpPr/>
          <p:nvPr/>
        </p:nvSpPr>
        <p:spPr>
          <a:xfrm>
            <a:off x="7236295" y="2714065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5580109" y="2714065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5580111" y="3227200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5580110" y="3667949"/>
            <a:ext cx="45719" cy="28803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236295" y="3227200"/>
            <a:ext cx="45719" cy="28803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252141" y="3667949"/>
            <a:ext cx="45719" cy="288032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53440" y="21344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1478" y="26072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39552" y="4871415"/>
            <a:ext cx="8136904" cy="129388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5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882969"/>
              </p:ext>
            </p:extLst>
          </p:nvPr>
        </p:nvGraphicFramePr>
        <p:xfrm>
          <a:off x="755576" y="571872"/>
          <a:ext cx="7560840" cy="3505200"/>
        </p:xfrm>
        <a:graphic>
          <a:graphicData uri="http://schemas.openxmlformats.org/drawingml/2006/table">
            <a:tbl>
              <a:tblPr/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17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Географические координаты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Средняятемпература</a:t>
                      </a:r>
                    </a:p>
                    <a:p>
                      <a:pPr algn="ctr"/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воздуха, °С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Среднего-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довая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жительность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солнечного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сияния,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пункта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наблюдения,  м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Санкт-Петербург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60° с. ш. 30°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+18,2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1643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Нижний Новгород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56° с. ш. 44°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Ульяновск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54° с. ш. 48°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+19,9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Оренбург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52° с. ш. 55° в. д.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−14,1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+22,2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089" y="4244895"/>
            <a:ext cx="8496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190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  Сергей: «Среднегодовая продолжительность солнечного сияния последовательно возрастает при движении с северо-запада на юго-восток».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5856" y="2132856"/>
            <a:ext cx="1260000" cy="1944216"/>
          </a:xfrm>
          <a:prstGeom prst="rect">
            <a:avLst/>
          </a:prstGeom>
          <a:solidFill>
            <a:schemeClr val="accent5">
              <a:alpha val="4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132856"/>
            <a:ext cx="1260000" cy="1944216"/>
          </a:xfrm>
          <a:prstGeom prst="rect">
            <a:avLst/>
          </a:prstGeom>
          <a:solidFill>
            <a:schemeClr val="accent5">
              <a:alpha val="4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1" y="2166105"/>
            <a:ext cx="3352373" cy="31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60953" y="1217207"/>
            <a:ext cx="5663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Нижний Новгород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Ульяновск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Оренбург</a:t>
            </a:r>
          </a:p>
        </p:txBody>
      </p:sp>
      <p:sp>
        <p:nvSpPr>
          <p:cNvPr id="5" name="Овал 4"/>
          <p:cNvSpPr/>
          <p:nvPr/>
        </p:nvSpPr>
        <p:spPr>
          <a:xfrm>
            <a:off x="2267744" y="17728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31840" y="250478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321297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4048" y="39330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242045" y="2924944"/>
            <a:ext cx="1889795" cy="1811238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4889" y="2708920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С-З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5291" y="4437112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Ю-В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6016" y="126876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1643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1830" y="202077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1928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3865" y="274085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3789" y="346093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2305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60918" y="5674022"/>
            <a:ext cx="6087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4)  Сергей: «Среднегодовая продолжительность солнечного сияния последовательно возрастает при движении с северо-запада на юго-восток».</a:t>
            </a:r>
            <a:endParaRPr lang="ru-RU" dirty="0"/>
          </a:p>
        </p:txBody>
      </p:sp>
      <p:sp>
        <p:nvSpPr>
          <p:cNvPr id="3" name="Половина рамки 2"/>
          <p:cNvSpPr/>
          <p:nvPr/>
        </p:nvSpPr>
        <p:spPr>
          <a:xfrm rot="12904240">
            <a:off x="1842996" y="5551984"/>
            <a:ext cx="687892" cy="792088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3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 animBg="1"/>
      <p:bldP spid="7" grpId="0" animBg="1"/>
      <p:bldP spid="8" grpId="0" animBg="1"/>
      <p:bldP spid="10" grpId="0"/>
      <p:bldP spid="13" grpId="0"/>
      <p:bldP spid="14" grpId="0"/>
      <p:bldP spid="15" grpId="0"/>
      <p:bldP spid="17" grpId="0"/>
      <p:bldP spid="18" grpId="0"/>
      <p:bldP spid="2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660</TotalTime>
  <Words>3644</Words>
  <Application>Microsoft Office PowerPoint</Application>
  <PresentationFormat>Экран (4:3)</PresentationFormat>
  <Paragraphs>1044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Garamond</vt:lpstr>
      <vt:lpstr>Georgia</vt:lpstr>
      <vt:lpstr>Times New Roman</vt:lpstr>
      <vt:lpstr>Verdana</vt:lpstr>
      <vt:lpstr>Натуральные материалы</vt:lpstr>
      <vt:lpstr>Презентация PowerPoint</vt:lpstr>
      <vt:lpstr>Презентация PowerPoint</vt:lpstr>
      <vt:lpstr>Советы: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 задания 17</vt:lpstr>
      <vt:lpstr>Презентация PowerPoint</vt:lpstr>
      <vt:lpstr>Презентация PowerPoint</vt:lpstr>
      <vt:lpstr>Презентация PowerPoint</vt:lpstr>
      <vt:lpstr>Задание 17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17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HUAWEI</cp:lastModifiedBy>
  <cp:revision>66</cp:revision>
  <dcterms:created xsi:type="dcterms:W3CDTF">2017-03-13T16:57:27Z</dcterms:created>
  <dcterms:modified xsi:type="dcterms:W3CDTF">2024-06-18T11:56:43Z</dcterms:modified>
</cp:coreProperties>
</file>