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3" r:id="rId2"/>
    <p:sldId id="271" r:id="rId3"/>
    <p:sldId id="269" r:id="rId4"/>
    <p:sldId id="272" r:id="rId5"/>
    <p:sldId id="258" r:id="rId6"/>
    <p:sldId id="273" r:id="rId7"/>
    <p:sldId id="274" r:id="rId8"/>
    <p:sldId id="275" r:id="rId9"/>
    <p:sldId id="277" r:id="rId10"/>
    <p:sldId id="259" r:id="rId11"/>
    <p:sldId id="260" r:id="rId12"/>
    <p:sldId id="270" r:id="rId13"/>
    <p:sldId id="278" r:id="rId14"/>
    <p:sldId id="263" r:id="rId15"/>
    <p:sldId id="264" r:id="rId16"/>
    <p:sldId id="266" r:id="rId17"/>
    <p:sldId id="267" r:id="rId18"/>
    <p:sldId id="279" r:id="rId19"/>
    <p:sldId id="280" r:id="rId20"/>
    <p:sldId id="281" r:id="rId21"/>
    <p:sldId id="282" r:id="rId22"/>
    <p:sldId id="268" r:id="rId23"/>
    <p:sldId id="284" r:id="rId24"/>
    <p:sldId id="285" r:id="rId25"/>
  </p:sldIdLst>
  <p:sldSz cx="9144000" cy="6858000" type="screen4x3"/>
  <p:notesSz cx="6858000" cy="9144000"/>
  <p:custDataLst>
    <p:tags r:id="rId26"/>
  </p:custDataLst>
  <p:defaultTextStyle>
    <a:defPPr algn="l" rtl="0" eaLnBrk="0" hangingPunct="0">
      <a:defRPr kumimoji="0" lang="ru-RU" alt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>
        <a:solidFill>
          <a:schemeClr val="tx1"/>
        </a:solidFill>
        <a:latin typeface="Arial"/>
        <a:ea typeface="Arial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>
        <a:solidFill>
          <a:schemeClr val="tx1"/>
        </a:solidFill>
        <a:latin typeface="Arial"/>
        <a:ea typeface="Arial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>
        <a:solidFill>
          <a:schemeClr val="tx1"/>
        </a:solidFill>
        <a:latin typeface="Arial"/>
        <a:ea typeface="Arial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>
        <a:solidFill>
          <a:schemeClr val="tx1"/>
        </a:solidFill>
        <a:latin typeface="Arial"/>
        <a:ea typeface="Arial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>
        <a:solidFill>
          <a:schemeClr val="tx1"/>
        </a:solidFill>
        <a:latin typeface="Arial"/>
        <a:ea typeface="Arial"/>
      </a:defRPr>
    </a:lvl5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DB5B6"/>
            </a:gs>
            <a:gs pos="70000">
              <a:srgbClr val="F3A98F"/>
            </a:gs>
            <a:gs pos="83000">
              <a:srgbClr val="F3A98F"/>
            </a:gs>
            <a:gs pos="100000">
              <a:srgbClr val="F7C6B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/>
            <a:r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ru-RU" altLang="en-US" sz="32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ru-RU" altLang="en-US" sz="28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ru-RU" altLang="en-US" sz="24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ru-RU" altLang="en-US" sz="20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»"/>
              <a:defRPr kumimoji="0" lang="ru-RU" altLang="en-US" sz="20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ru-RU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ru-RU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ru-RU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ru-RU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28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rtlCol="0" anchor="ctr" anchorCtr="0">
            <a:noAutofit/>
          </a:bodyPr>
          <a:lstStyle>
            <a:defPPr>
              <a:defRPr lang="ru-RU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ru-RU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ru-RU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ru-RU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ru-RU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/>
            <a:fld id="{0CB78804-C7D9-4752-A2D3-44E8E7C4F30C}" type="datetime1">
              <a:rPr lang="ru-RU" sz="1200">
                <a:solidFill>
                  <a:srgbClr val="898989"/>
                </a:solidFill>
                <a:latin typeface="Calibri" pitchFamily="34" charset="0"/>
              </a:rPr>
              <a:t>19.02.2025</a:t>
            </a:fld>
            <a:endParaRPr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29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rtlCol="0" anchor="ctr" anchorCtr="0">
            <a:noAutofit/>
          </a:bodyPr>
          <a:lstStyle>
            <a:defPPr>
              <a:defRPr lang="ru-RU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ru-RU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ru-RU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ru-RU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ru-RU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eaLnBrk="1" hangingPunct="1"/>
            <a:endParaRPr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30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ru-RU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ru-RU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ru-RU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ru-RU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 eaLnBrk="1" hangingPunct="1"/>
            <a:fld id="{41557F0F-90AA-40D9-9418-05C6A558DA18}" type="slidenum">
              <a:rPr lang="ru-RU" altLang="ru-RU" sz="1200">
                <a:solidFill>
                  <a:srgbClr val="898989"/>
                </a:solidFill>
                <a:latin typeface="Calibri" pitchFamily="34" charset="0"/>
              </a:rPr>
              <a:t>‹#›</a:t>
            </a:fld>
            <a:endParaRPr lang="ru-RU" altLang="ru-RU" sz="120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marL="0" indent="0" algn="ctr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anose="020B0604020202020204" pitchFamily="34" charset="0"/>
        <a:buChar char="•"/>
        <a:defRPr kumimoji="0" sz="3200" b="0" i="0" u="none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anose="020B0604020202020204" pitchFamily="34" charset="0"/>
        <a:buChar char="–"/>
        <a:defRPr kumimoji="0"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anose="020B0604020202020204" pitchFamily="34" charset="0"/>
        <a:buChar char="•"/>
        <a:defRPr kumimoji="0" sz="2400" b="0" i="0" u="none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anose="020B0604020202020204" pitchFamily="34" charset="0"/>
        <a:buChar char="–"/>
        <a:defRPr kumimoji="0" sz="2000" b="0" i="0" u="none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anose="020B0604020202020204" pitchFamily="34" charset="0"/>
        <a:buChar char="»"/>
        <a:defRPr kumimoji="0" sz="2000" b="0" i="0" u="none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81000" y="333375"/>
            <a:ext cx="8229600" cy="7048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/>
            <a:r>
              <a:rPr lang="ru-RU" altLang="ru-RU" sz="4000" b="1">
                <a:latin typeface="Times New Roman" pitchFamily="18" charset="0"/>
                <a:ea typeface="Times New Roman" pitchFamily="18" charset="0"/>
              </a:rPr>
              <a:t>Право, его роль в жизни общества и государства</a:t>
            </a:r>
          </a:p>
        </p:txBody>
      </p:sp>
      <p:pic>
        <p:nvPicPr>
          <p:cNvPr id="2051" name="Объект 4"/>
          <p:cNvPicPr>
            <a:picLocks noGrp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611188" y="1268412"/>
            <a:ext cx="7870825" cy="5589588"/>
          </a:xfrm>
          <a:prstGeom prst="rect">
            <a:avLst/>
          </a:prstGeom>
          <a:noFill/>
          <a:ln>
            <a:miter lim="800000"/>
          </a:ln>
        </p:spPr>
      </p:pic>
      <p:sp>
        <p:nvSpPr>
          <p:cNvPr id="2052" name="TextBox 2"/>
          <p:cNvSpPr/>
          <p:nvPr/>
        </p:nvSpPr>
        <p:spPr>
          <a:xfrm>
            <a:off x="827088" y="5949950"/>
            <a:ext cx="7561262" cy="646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5pPr>
          </a:lstStyle>
          <a:p>
            <a:pPr marL="0" lvl="0" indent="0"/>
            <a:r>
              <a:rPr b="1">
                <a:latin typeface="Times New Roman" pitchFamily="18" charset="0"/>
                <a:ea typeface="Times New Roman" pitchFamily="18" charset="0"/>
              </a:rPr>
              <a:t>Автор: учитель истории 1 квалификационной категории</a:t>
            </a:r>
          </a:p>
          <a:p>
            <a:pPr marL="0" lvl="0" indent="0"/>
            <a:r>
              <a:rPr b="1">
                <a:latin typeface="Times New Roman" pitchFamily="18" charset="0"/>
                <a:ea typeface="Times New Roman" pitchFamily="18" charset="0"/>
              </a:rPr>
              <a:t> Солопаева Н.В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84212" y="123825"/>
            <a:ext cx="8229600" cy="4254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/>
            <a:r>
              <a:rPr lang="ru-RU" altLang="ru-RU" sz="3200" b="1">
                <a:latin typeface="Times New Roman" pitchFamily="18" charset="0"/>
                <a:ea typeface="Times New Roman" pitchFamily="18" charset="0"/>
              </a:rPr>
              <a:t>Документы , содержащие нормы естественного права</a:t>
            </a:r>
          </a:p>
        </p:txBody>
      </p:sp>
      <p:sp>
        <p:nvSpPr>
          <p:cNvPr id="11267" name="Содержимое 2"/>
          <p:cNvSpPr>
            <a:spLocks noGrp="1"/>
          </p:cNvSpPr>
          <p:nvPr>
            <p:ph idx="4294967295"/>
          </p:nvPr>
        </p:nvSpPr>
        <p:spPr>
          <a:xfrm>
            <a:off x="107950" y="765175"/>
            <a:ext cx="8578850" cy="60928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ru-RU" altLang="en-US" sz="32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ru-RU" altLang="en-US" sz="28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ru-RU" altLang="en-US" sz="24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ru-RU" altLang="en-US" sz="20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»"/>
              <a:defRPr kumimoji="0" lang="ru-RU" altLang="en-US" sz="20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ru-RU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ru-RU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ru-RU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ru-RU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eaLnBrk="1" hangingPunct="1">
              <a:buNone/>
            </a:pPr>
            <a:r>
              <a:rPr lang="ru-RU" altLang="ru-RU" sz="2800" b="1">
                <a:latin typeface="Times New Roman" pitchFamily="18" charset="0"/>
                <a:ea typeface="Times New Roman" pitchFamily="18" charset="0"/>
              </a:rPr>
              <a:t>Всеобщая декларация прав человека</a:t>
            </a:r>
          </a:p>
          <a:p>
            <a:pPr marL="342900" marR="0" lvl="0" indent="-342900" eaLnBrk="1" hangingPunct="1">
              <a:buNone/>
            </a:pPr>
            <a:r>
              <a:rPr lang="ru-RU" altLang="ru-RU" sz="2800" b="1">
                <a:latin typeface="Times New Roman" pitchFamily="18" charset="0"/>
                <a:ea typeface="Times New Roman" pitchFamily="18" charset="0"/>
              </a:rPr>
              <a:t> (1948 г.)  </a:t>
            </a:r>
            <a:r>
              <a:rPr lang="ru-RU" altLang="ru-RU" sz="2800">
                <a:latin typeface="Times New Roman" pitchFamily="18" charset="0"/>
                <a:ea typeface="Times New Roman" pitchFamily="18" charset="0"/>
              </a:rPr>
              <a:t>создана Организацией объединённых  наций (ООН (1945г.)</a:t>
            </a:r>
          </a:p>
          <a:p>
            <a:pPr marL="342900" marR="0" lvl="0" indent="-342900" eaLnBrk="1" hangingPunct="1">
              <a:buNone/>
            </a:pPr>
            <a:r>
              <a:rPr lang="ru-RU" altLang="ru-RU" sz="2800" b="1">
                <a:latin typeface="Times New Roman" pitchFamily="18" charset="0"/>
                <a:ea typeface="Times New Roman" pitchFamily="18" charset="0"/>
              </a:rPr>
              <a:t>Конституция России (1993 г.) </a:t>
            </a:r>
            <a:r>
              <a:rPr lang="ru-RU" altLang="ru-RU" sz="2800">
                <a:latin typeface="Times New Roman" pitchFamily="18" charset="0"/>
                <a:ea typeface="Times New Roman" pitchFamily="18" charset="0"/>
              </a:rPr>
              <a:t>Глава </a:t>
            </a:r>
            <a:r>
              <a:rPr lang="en-US" altLang="ru-RU" sz="2800">
                <a:latin typeface="Times New Roman" pitchFamily="18" charset="0"/>
                <a:ea typeface="Times New Roman" pitchFamily="18" charset="0"/>
              </a:rPr>
              <a:t>II</a:t>
            </a:r>
            <a:r>
              <a:rPr lang="ru-RU" altLang="ru-RU" sz="2800">
                <a:latin typeface="Times New Roman" pitchFamily="18" charset="0"/>
                <a:ea typeface="Times New Roman" pitchFamily="18" charset="0"/>
              </a:rPr>
              <a:t>. Права и свободы человека и гражданина. И др.</a:t>
            </a:r>
          </a:p>
        </p:txBody>
      </p:sp>
      <p:pic>
        <p:nvPicPr>
          <p:cNvPr id="11268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1835150" y="3141662"/>
            <a:ext cx="5616575" cy="3716338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/>
            <a:r>
              <a:rPr lang="ru-RU" altLang="ru-RU" b="1">
                <a:latin typeface="Times New Roman" pitchFamily="18" charset="0"/>
                <a:ea typeface="Times New Roman" pitchFamily="18" charset="0"/>
              </a:rPr>
              <a:t>Позитивное право.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4294967295"/>
          </p:nvPr>
        </p:nvSpPr>
        <p:spPr>
          <a:xfrm>
            <a:off x="457200" y="908050"/>
            <a:ext cx="8229600" cy="5218112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ru-RU" altLang="en-US" sz="32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ru-RU" altLang="en-US" sz="28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ru-RU" altLang="en-US" sz="24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ru-RU" altLang="en-US" sz="20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»"/>
              <a:defRPr kumimoji="0" lang="ru-RU" altLang="en-US" sz="20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ru-RU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ru-RU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ru-RU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ru-RU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1" hangingPunct="1">
              <a:buNone/>
            </a:pPr>
            <a:r>
              <a:rPr lang="ru-RU" altLang="ru-RU" sz="2800">
                <a:latin typeface="Times New Roman" pitchFamily="18" charset="0"/>
                <a:ea typeface="Times New Roman" pitchFamily="18" charset="0"/>
              </a:rPr>
              <a:t>   Таким образом, естественное право становится реально действующим юридическим документом, требования которого должны соблюдать все. Так встречаются позитивное (положительное, т.е. реально действующее,  установленное государством) и естественное право.</a:t>
            </a:r>
          </a:p>
          <a:p>
            <a:pPr lvl="0" eaLnBrk="1" hangingPunct="1">
              <a:buNone/>
            </a:pPr>
            <a:r>
              <a:rPr lang="ru-RU" altLang="ru-RU" sz="2800" b="1" i="1">
                <a:latin typeface="Times New Roman" pitchFamily="18" charset="0"/>
                <a:ea typeface="Times New Roman" pitchFamily="18" charset="0"/>
              </a:rPr>
              <a:t>Позитивное (положительное) право – исходящее от государства право, которое документально оформлено в виде  государственных законов и иных правовых документов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ъект 2"/>
          <p:cNvSpPr>
            <a:spLocks noGrp="1"/>
          </p:cNvSpPr>
          <p:nvPr>
            <p:ph sz="half" idx="4294967295"/>
          </p:nvPr>
        </p:nvSpPr>
        <p:spPr>
          <a:xfrm>
            <a:off x="0" y="188913"/>
            <a:ext cx="4495800" cy="65532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defRPr kumimoji="0" lang="ru-RU" altLang="en-US" sz="2800" b="0" i="0" u="none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–"/>
              <a:defRPr kumimoji="0" lang="ru-RU" altLang="en-US" sz="2400" b="0" i="0" u="none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defRPr kumimoji="0" lang="ru-RU" altLang="en-US" sz="2000" b="0" i="0" u="none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–"/>
              <a:defRPr kumimoji="0" lang="ru-RU" altLang="en-US" sz="1800" b="0" i="0" u="none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»"/>
              <a:defRPr kumimoji="0" lang="ru-RU" altLang="en-US" sz="1800" b="0" i="0" u="none"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marL="0" marR="0" lvl="0" indent="0">
              <a:buNone/>
            </a:pPr>
            <a:r>
              <a:rPr b="1">
                <a:latin typeface="Times New Roman" pitchFamily="18" charset="0"/>
                <a:ea typeface="Times New Roman" pitchFamily="18" charset="0"/>
              </a:rPr>
              <a:t>ПРАВО</a:t>
            </a:r>
            <a:r>
              <a:rPr>
                <a:latin typeface="Times New Roman" pitchFamily="18" charset="0"/>
                <a:ea typeface="Times New Roman" pitchFamily="18" charset="0"/>
              </a:rPr>
              <a:t> – это совокупность общеобязательных,</a:t>
            </a:r>
          </a:p>
          <a:p>
            <a:pPr marL="0" marR="0" lvl="0" indent="0">
              <a:buNone/>
            </a:pPr>
            <a:r>
              <a:rPr>
                <a:latin typeface="Times New Roman" pitchFamily="18" charset="0"/>
                <a:ea typeface="Times New Roman" pitchFamily="18" charset="0"/>
              </a:rPr>
              <a:t> формально – определённых </a:t>
            </a:r>
          </a:p>
          <a:p>
            <a:pPr marL="0" marR="0" lvl="0" indent="0">
              <a:buNone/>
            </a:pPr>
            <a:r>
              <a:rPr>
                <a:latin typeface="Times New Roman" pitchFamily="18" charset="0"/>
                <a:ea typeface="Times New Roman" pitchFamily="18" charset="0"/>
              </a:rPr>
              <a:t> (выраженных в законе) норм, правил поведения, </a:t>
            </a:r>
          </a:p>
          <a:p>
            <a:pPr marL="0" marR="0" lvl="0" indent="0">
              <a:buNone/>
            </a:pPr>
            <a:r>
              <a:rPr>
                <a:latin typeface="Times New Roman" pitchFamily="18" charset="0"/>
                <a:ea typeface="Times New Roman" pitchFamily="18" charset="0"/>
              </a:rPr>
              <a:t>установленных и санкционированных</a:t>
            </a:r>
          </a:p>
          <a:p>
            <a:pPr marL="0" marR="0" lvl="0" indent="0">
              <a:buNone/>
            </a:pPr>
            <a:r>
              <a:rPr>
                <a:latin typeface="Times New Roman" pitchFamily="18" charset="0"/>
                <a:ea typeface="Times New Roman" pitchFamily="18" charset="0"/>
              </a:rPr>
              <a:t> государством, исполнение</a:t>
            </a:r>
          </a:p>
          <a:p>
            <a:pPr marL="0" marR="0" lvl="0" indent="0">
              <a:buNone/>
            </a:pPr>
            <a:r>
              <a:rPr>
                <a:latin typeface="Times New Roman" pitchFamily="18" charset="0"/>
                <a:ea typeface="Times New Roman" pitchFamily="18" charset="0"/>
              </a:rPr>
              <a:t> которых обеспечивается силой государственного принуждения.</a:t>
            </a:r>
          </a:p>
          <a:p>
            <a:pPr marL="342900" marR="0" lvl="0" indent="-342900"/>
            <a:endParaRPr>
              <a:latin typeface="Times New Roman" pitchFamily="18" charset="0"/>
              <a:ea typeface="Times New Roman" pitchFamily="18" charset="0"/>
            </a:endParaRPr>
          </a:p>
        </p:txBody>
      </p:sp>
      <p:pic>
        <p:nvPicPr>
          <p:cNvPr id="13315" name="Объект 4"/>
          <p:cNvPicPr>
            <a:picLocks noGrp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4356100" y="476250"/>
            <a:ext cx="4608512" cy="5256212"/>
          </a:xfrm>
          <a:prstGeom prst="rect">
            <a:avLst/>
          </a:prstGeom>
          <a:noFill/>
          <a:ln>
            <a:miter lim="800000"/>
          </a:ln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490538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/>
            <a:r>
              <a:rPr lang="ru-RU" altLang="ru-RU" sz="4000" b="1">
                <a:latin typeface="Times New Roman" pitchFamily="18" charset="0"/>
                <a:ea typeface="Times New Roman" pitchFamily="18" charset="0"/>
              </a:rPr>
              <a:t>Норма права. Закон</a:t>
            </a:r>
          </a:p>
        </p:txBody>
      </p:sp>
      <p:sp>
        <p:nvSpPr>
          <p:cNvPr id="14339" name="Содержимое 2"/>
          <p:cNvSpPr>
            <a:spLocks noGrp="1"/>
          </p:cNvSpPr>
          <p:nvPr>
            <p:ph idx="4294967295"/>
          </p:nvPr>
        </p:nvSpPr>
        <p:spPr>
          <a:xfrm>
            <a:off x="457200" y="908050"/>
            <a:ext cx="8229600" cy="5218112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ru-RU" altLang="en-US" sz="32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ru-RU" altLang="en-US" sz="28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ru-RU" altLang="en-US" sz="24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ru-RU" altLang="en-US" sz="20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»"/>
              <a:defRPr kumimoji="0" lang="ru-RU" altLang="en-US" sz="20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ru-RU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ru-RU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ru-RU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ru-RU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eaLnBrk="1" hangingPunct="1"/>
            <a:r>
              <a:rPr lang="ru-RU" altLang="ru-RU" sz="2000">
                <a:latin typeface="Times New Roman" pitchFamily="18" charset="0"/>
                <a:ea typeface="Times New Roman" pitchFamily="18" charset="0"/>
              </a:rPr>
              <a:t>Нормативно – правовые акты содержат нормы права.</a:t>
            </a:r>
          </a:p>
          <a:p>
            <a:pPr lvl="0" algn="ctr" eaLnBrk="1" hangingPunct="1">
              <a:buNone/>
            </a:pPr>
            <a:r>
              <a:rPr lang="ru-RU" altLang="ru-RU" sz="2000" b="1" i="1">
                <a:latin typeface="Times New Roman" pitchFamily="18" charset="0"/>
                <a:ea typeface="Times New Roman" pitchFamily="18" charset="0"/>
              </a:rPr>
              <a:t>Норма права – </a:t>
            </a:r>
          </a:p>
          <a:p>
            <a:pPr lvl="0" algn="ctr" eaLnBrk="1" hangingPunct="1">
              <a:buNone/>
            </a:pPr>
            <a:r>
              <a:rPr lang="ru-RU" altLang="ru-RU" sz="2000" b="1" i="1">
                <a:latin typeface="Times New Roman" pitchFamily="18" charset="0"/>
                <a:ea typeface="Times New Roman" pitchFamily="18" charset="0"/>
              </a:rPr>
              <a:t>общеобязательное и  формально-определённое правило поведения, </a:t>
            </a:r>
          </a:p>
          <a:p>
            <a:pPr lvl="0" algn="ctr" eaLnBrk="1" hangingPunct="1">
              <a:buNone/>
            </a:pPr>
            <a:r>
              <a:rPr lang="ru-RU" altLang="ru-RU" sz="2000" b="1" i="1">
                <a:latin typeface="Times New Roman" pitchFamily="18" charset="0"/>
                <a:ea typeface="Times New Roman" pitchFamily="18" charset="0"/>
              </a:rPr>
              <a:t>установленное и обеспеченное обществом и государством, закрепленное и опубликованное в официальных актах, направленное на регулирование общественных отношений</a:t>
            </a:r>
            <a:r>
              <a:rPr lang="ru-RU" altLang="ru-RU" sz="2000">
                <a:latin typeface="Times New Roman" pitchFamily="18" charset="0"/>
                <a:ea typeface="Times New Roman" pitchFamily="18" charset="0"/>
              </a:rPr>
              <a:t>.</a:t>
            </a:r>
          </a:p>
          <a:p>
            <a:pPr lvl="0" algn="ctr" eaLnBrk="1" hangingPunct="1">
              <a:buNone/>
            </a:pPr>
            <a:endParaRPr lang="ru-RU" altLang="ru-RU" sz="1800"/>
          </a:p>
        </p:txBody>
      </p:sp>
      <p:sp>
        <p:nvSpPr>
          <p:cNvPr id="14340" name="Прямоугольник 3"/>
          <p:cNvSpPr/>
          <p:nvPr/>
        </p:nvSpPr>
        <p:spPr>
          <a:xfrm>
            <a:off x="3132138" y="3789363"/>
            <a:ext cx="3240087" cy="576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5pPr>
          </a:lstStyle>
          <a:p>
            <a:pPr marL="0" marR="0" lvl="0" indent="0" algn="ctr" eaLnBrk="1" hangingPunct="1"/>
            <a:r>
              <a:rPr>
                <a:solidFill>
                  <a:srgbClr val="FFFFFF"/>
                </a:solidFill>
                <a:latin typeface="Calibri" pitchFamily="34" charset="0"/>
              </a:rPr>
              <a:t>НОРМЫ ПРАВА</a:t>
            </a:r>
          </a:p>
        </p:txBody>
      </p:sp>
      <p:cxnSp>
        <p:nvCxnSpPr>
          <p:cNvPr id="14341" name="Прямая со стрелкой 5"/>
          <p:cNvCxnSpPr/>
          <p:nvPr/>
        </p:nvCxnSpPr>
        <p:spPr>
          <a:xfrm rot="10800000" flipV="1">
            <a:off x="1979612" y="4437062"/>
            <a:ext cx="1512888" cy="360362"/>
          </a:xfrm>
          <a:prstGeom prst="line">
            <a:avLst/>
          </a:prstGeom>
          <a:noFill/>
          <a:ln>
            <a:solidFill>
              <a:srgbClr val="D34412"/>
            </a:solidFill>
            <a:miter lim="800000"/>
            <a:tailEnd type="arrow"/>
          </a:ln>
        </p:spPr>
      </p:cxnSp>
      <p:cxnSp>
        <p:nvCxnSpPr>
          <p:cNvPr id="14342" name="Прямая со стрелкой 7"/>
          <p:cNvCxnSpPr/>
          <p:nvPr/>
        </p:nvCxnSpPr>
        <p:spPr>
          <a:xfrm rot="5400000">
            <a:off x="4518819" y="4418806"/>
            <a:ext cx="574675" cy="36512"/>
          </a:xfrm>
          <a:prstGeom prst="line">
            <a:avLst/>
          </a:prstGeom>
          <a:noFill/>
          <a:ln>
            <a:solidFill>
              <a:srgbClr val="D34412"/>
            </a:solidFill>
            <a:miter lim="800000"/>
            <a:tailEnd type="arrow"/>
          </a:ln>
        </p:spPr>
      </p:cxnSp>
      <p:cxnSp>
        <p:nvCxnSpPr>
          <p:cNvPr id="14343" name="Прямая со стрелкой 9"/>
          <p:cNvCxnSpPr/>
          <p:nvPr/>
        </p:nvCxnSpPr>
        <p:spPr>
          <a:xfrm>
            <a:off x="5795962" y="4437062"/>
            <a:ext cx="1223962" cy="360362"/>
          </a:xfrm>
          <a:prstGeom prst="line">
            <a:avLst/>
          </a:prstGeom>
          <a:noFill/>
          <a:ln>
            <a:solidFill>
              <a:srgbClr val="D34412"/>
            </a:solidFill>
            <a:miter lim="800000"/>
            <a:tailEnd type="arrow"/>
          </a:ln>
        </p:spPr>
      </p:cxnSp>
      <p:sp>
        <p:nvSpPr>
          <p:cNvPr id="14344" name="Прямоугольник 10"/>
          <p:cNvSpPr/>
          <p:nvPr/>
        </p:nvSpPr>
        <p:spPr>
          <a:xfrm>
            <a:off x="539750" y="4797425"/>
            <a:ext cx="2519363" cy="1079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5pPr>
          </a:lstStyle>
          <a:p>
            <a:pPr marL="0" marR="0" lvl="0" indent="0" algn="ctr" eaLnBrk="1" hangingPunct="1"/>
            <a:r>
              <a:rPr>
                <a:solidFill>
                  <a:srgbClr val="FFFFFF"/>
                </a:solidFill>
                <a:latin typeface="Calibri" pitchFamily="34" charset="0"/>
              </a:rPr>
              <a:t>ОБЯЗЫВАЮЩИЕ</a:t>
            </a:r>
          </a:p>
          <a:p>
            <a:pPr marL="0" marR="0" lvl="0" indent="0" algn="ctr" eaLnBrk="1" hangingPunct="1"/>
            <a:r>
              <a:rPr>
                <a:solidFill>
                  <a:srgbClr val="FFFFFF"/>
                </a:solidFill>
                <a:latin typeface="Calibri" pitchFamily="34" charset="0"/>
              </a:rPr>
              <a:t>(ст 57, 58, 59 КРФ)</a:t>
            </a:r>
          </a:p>
        </p:txBody>
      </p:sp>
      <p:sp>
        <p:nvSpPr>
          <p:cNvPr id="14345" name="Прямоугольник 11"/>
          <p:cNvSpPr/>
          <p:nvPr/>
        </p:nvSpPr>
        <p:spPr>
          <a:xfrm>
            <a:off x="3348038" y="4797425"/>
            <a:ext cx="2808287" cy="1079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5pPr>
          </a:lstStyle>
          <a:p>
            <a:pPr marL="0" marR="0" lvl="0" indent="0" algn="ctr" eaLnBrk="1" hangingPunct="1"/>
            <a:r>
              <a:rPr>
                <a:solidFill>
                  <a:srgbClr val="FFFFFF"/>
                </a:solidFill>
                <a:latin typeface="Calibri" pitchFamily="34" charset="0"/>
              </a:rPr>
              <a:t>ЗАПРЕЩАЮЩИЕ</a:t>
            </a:r>
          </a:p>
          <a:p>
            <a:pPr marL="0" marR="0" lvl="0" indent="0" algn="ctr" eaLnBrk="1" hangingPunct="1"/>
            <a:endParaRPr>
              <a:solidFill>
                <a:srgbClr val="FFFFFF"/>
              </a:solidFill>
              <a:latin typeface="Calibri" pitchFamily="34" charset="0"/>
            </a:endParaRPr>
          </a:p>
          <a:p>
            <a:pPr marL="0" marR="0" lvl="0" indent="0" algn="ctr" eaLnBrk="1" hangingPunct="1"/>
            <a:r>
              <a:rPr>
                <a:solidFill>
                  <a:srgbClr val="FFFFFF"/>
                </a:solidFill>
                <a:latin typeface="Calibri" pitchFamily="34" charset="0"/>
              </a:rPr>
              <a:t>(п.5  ст 29 КРФ.  …Цензура запрещается)</a:t>
            </a:r>
          </a:p>
        </p:txBody>
      </p:sp>
      <p:sp>
        <p:nvSpPr>
          <p:cNvPr id="14346" name="Прямоугольник 12"/>
          <p:cNvSpPr/>
          <p:nvPr/>
        </p:nvSpPr>
        <p:spPr>
          <a:xfrm>
            <a:off x="6443663" y="4797425"/>
            <a:ext cx="2305050" cy="1079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5pPr>
          </a:lstStyle>
          <a:p>
            <a:pPr marL="0" marR="0" lvl="0" indent="0" algn="ctr" eaLnBrk="1" hangingPunct="1"/>
            <a:r>
              <a:rPr sz="1600">
                <a:solidFill>
                  <a:srgbClr val="FFFFFF"/>
                </a:solidFill>
                <a:latin typeface="Calibri" pitchFamily="34" charset="0"/>
              </a:rPr>
              <a:t>УПОЛНОМОЧИВАЮЩИЕ – нормы – разрешения, дающие право на то, что можно делать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childTnLst>
                                    <p:set>
                                      <p:cBhvr additive="base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childTnLst>
                                    <p:set>
                                      <p:cBhvr additive="base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1" nodeType="clickEffect">
                                  <p:childTnLst>
                                    <p:set>
                                      <p:cBhvr additive="base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childTnLst>
                                    <p:set>
                                      <p:cBhvr additive="base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2" nodeType="clickEffect">
                                  <p:childTnLst>
                                    <p:set>
                                      <p:cBhvr additive="base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childTnLst>
                                    <p:set>
                                      <p:cBhvr additive="base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3" nodeType="clickEffect">
                                  <p:childTnLst>
                                    <p:set>
                                      <p:cBhvr additive="base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  <p:bldP spid="14344" grpId="1" animBg="1"/>
      <p:bldP spid="14345" grpId="2" animBg="1"/>
      <p:bldP spid="14346" grpId="3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46038"/>
            <a:ext cx="8229600" cy="6477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/>
            <a:r>
              <a:rPr lang="ru-RU" altLang="ru-RU" sz="4000" b="1">
                <a:latin typeface="Times New Roman" pitchFamily="18" charset="0"/>
                <a:ea typeface="Times New Roman" pitchFamily="18" charset="0"/>
              </a:rPr>
              <a:t>Норма права. Закон.</a:t>
            </a:r>
          </a:p>
        </p:txBody>
      </p:sp>
      <p:sp>
        <p:nvSpPr>
          <p:cNvPr id="15363" name="Содержимое 2"/>
          <p:cNvSpPr>
            <a:spLocks noGrp="1"/>
          </p:cNvSpPr>
          <p:nvPr>
            <p:ph idx="4294967295"/>
          </p:nvPr>
        </p:nvSpPr>
        <p:spPr>
          <a:xfrm>
            <a:off x="539750" y="838200"/>
            <a:ext cx="8229600" cy="5461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ru-RU" altLang="en-US" sz="32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ru-RU" altLang="en-US" sz="28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ru-RU" altLang="en-US" sz="24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ru-RU" altLang="en-US" sz="20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»"/>
              <a:defRPr kumimoji="0" lang="ru-RU" altLang="en-US" sz="20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ru-RU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ru-RU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ru-RU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ru-RU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1" hangingPunct="1"/>
            <a:r>
              <a:rPr lang="ru-RU" altLang="ru-RU" sz="2400">
                <a:latin typeface="Times New Roman" pitchFamily="18" charset="0"/>
                <a:ea typeface="Times New Roman" pitchFamily="18" charset="0"/>
              </a:rPr>
              <a:t>Правовые нормы, которые принимает  государство, закрепляются в официальном письменном документе – нормативно –правовом акте.</a:t>
            </a:r>
          </a:p>
          <a:p>
            <a:pPr lvl="0" algn="ctr" eaLnBrk="1" hangingPunct="1"/>
            <a:r>
              <a:rPr lang="ru-RU" altLang="ru-RU" sz="2400" b="1" i="1">
                <a:latin typeface="Times New Roman" pitchFamily="18" charset="0"/>
                <a:ea typeface="Times New Roman" pitchFamily="18" charset="0"/>
              </a:rPr>
              <a:t>Нормативно – правовой акт – </a:t>
            </a:r>
          </a:p>
          <a:p>
            <a:pPr lvl="0" algn="ctr" eaLnBrk="1" hangingPunct="1">
              <a:buNone/>
            </a:pPr>
            <a:r>
              <a:rPr lang="ru-RU" altLang="ru-RU" sz="2400" b="1" i="1">
                <a:latin typeface="Times New Roman" pitchFamily="18" charset="0"/>
                <a:ea typeface="Times New Roman" pitchFamily="18" charset="0"/>
              </a:rPr>
              <a:t>это официальный (государственный) письменный документ , в котором  содержатся нормы права.</a:t>
            </a:r>
          </a:p>
          <a:p>
            <a:pPr lvl="0" algn="ctr" eaLnBrk="1" hangingPunct="1">
              <a:buNone/>
            </a:pPr>
            <a:endParaRPr lang="ru-RU" altLang="ru-RU" sz="2400" b="1" i="1">
              <a:latin typeface="Times New Roman" pitchFamily="18" charset="0"/>
              <a:ea typeface="Times New Roman" pitchFamily="18" charset="0"/>
            </a:endParaRPr>
          </a:p>
          <a:p>
            <a:pPr lvl="0" algn="ctr" eaLnBrk="1" hangingPunct="1">
              <a:buNone/>
            </a:pPr>
            <a:endParaRPr lang="ru-RU" altLang="ru-RU" sz="2000" b="1" i="1"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15364" name="Прямоугольник 4"/>
          <p:cNvSpPr/>
          <p:nvPr/>
        </p:nvSpPr>
        <p:spPr>
          <a:xfrm>
            <a:off x="971550" y="3429000"/>
            <a:ext cx="7200900" cy="576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5pPr>
          </a:lstStyle>
          <a:p>
            <a:pPr marL="0" marR="0" lvl="0" indent="0" algn="ctr" eaLnBrk="1" hangingPunct="1"/>
            <a:r>
              <a:rPr>
                <a:solidFill>
                  <a:srgbClr val="FFFFFF"/>
                </a:solidFill>
                <a:latin typeface="Calibri" pitchFamily="34" charset="0"/>
              </a:rPr>
              <a:t>Нормативно -правовые  акты</a:t>
            </a:r>
          </a:p>
        </p:txBody>
      </p:sp>
      <p:cxnSp>
        <p:nvCxnSpPr>
          <p:cNvPr id="15365" name="Прямая со стрелкой 6"/>
          <p:cNvCxnSpPr/>
          <p:nvPr/>
        </p:nvCxnSpPr>
        <p:spPr>
          <a:xfrm rot="10800000" flipV="1">
            <a:off x="2124075" y="4005262"/>
            <a:ext cx="1079500" cy="287338"/>
          </a:xfrm>
          <a:prstGeom prst="line">
            <a:avLst/>
          </a:prstGeom>
          <a:noFill/>
          <a:ln>
            <a:solidFill>
              <a:srgbClr val="D34412"/>
            </a:solidFill>
            <a:miter lim="800000"/>
            <a:tailEnd type="arrow"/>
          </a:ln>
        </p:spPr>
      </p:cxnSp>
      <p:cxnSp>
        <p:nvCxnSpPr>
          <p:cNvPr id="15366" name="Прямая со стрелкой 8"/>
          <p:cNvCxnSpPr/>
          <p:nvPr/>
        </p:nvCxnSpPr>
        <p:spPr>
          <a:xfrm>
            <a:off x="5651500" y="4005262"/>
            <a:ext cx="1441450" cy="360362"/>
          </a:xfrm>
          <a:prstGeom prst="line">
            <a:avLst/>
          </a:prstGeom>
          <a:noFill/>
          <a:ln>
            <a:solidFill>
              <a:srgbClr val="D34412"/>
            </a:solidFill>
            <a:miter lim="800000"/>
            <a:tailEnd type="arrow"/>
          </a:ln>
        </p:spPr>
      </p:cxnSp>
      <p:sp>
        <p:nvSpPr>
          <p:cNvPr id="15367" name="Прямоугольник 9"/>
          <p:cNvSpPr/>
          <p:nvPr/>
        </p:nvSpPr>
        <p:spPr>
          <a:xfrm>
            <a:off x="395288" y="4149725"/>
            <a:ext cx="4176712" cy="172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5pPr>
          </a:lstStyle>
          <a:p>
            <a:pPr marL="0" marR="0" lvl="0" indent="0" algn="ctr" eaLnBrk="1" hangingPunct="1"/>
            <a:endParaRPr>
              <a:solidFill>
                <a:srgbClr val="FFFFFF"/>
              </a:solidFill>
              <a:latin typeface="Calibri" pitchFamily="34" charset="0"/>
            </a:endParaRPr>
          </a:p>
          <a:p>
            <a:pPr marL="0" marR="0" lvl="0" indent="0" algn="ctr" eaLnBrk="1" hangingPunct="1"/>
            <a:endParaRPr>
              <a:solidFill>
                <a:srgbClr val="FFFFFF"/>
              </a:solidFill>
              <a:latin typeface="Calibri" pitchFamily="34" charset="0"/>
            </a:endParaRPr>
          </a:p>
          <a:p>
            <a:pPr marL="0" marR="0" lvl="0" indent="0" algn="ctr" eaLnBrk="1" hangingPunct="1"/>
            <a:r>
              <a:rPr>
                <a:solidFill>
                  <a:srgbClr val="FFFFFF"/>
                </a:solidFill>
                <a:latin typeface="Calibri" pitchFamily="34" charset="0"/>
              </a:rPr>
              <a:t>Конституция</a:t>
            </a:r>
          </a:p>
          <a:p>
            <a:pPr marL="0" marR="0" lvl="0" indent="0" algn="ctr" eaLnBrk="1" hangingPunct="1"/>
            <a:r>
              <a:rPr>
                <a:solidFill>
                  <a:srgbClr val="FFFFFF"/>
                </a:solidFill>
                <a:latin typeface="Calibri" pitchFamily="34" charset="0"/>
              </a:rPr>
              <a:t> федеральные законы</a:t>
            </a:r>
          </a:p>
          <a:p>
            <a:pPr marL="0" marR="0" lvl="0" indent="0" algn="ctr" eaLnBrk="1" hangingPunct="1"/>
            <a:r>
              <a:rPr>
                <a:solidFill>
                  <a:srgbClr val="FFFFFF"/>
                </a:solidFill>
                <a:latin typeface="Calibri" pitchFamily="34" charset="0"/>
              </a:rPr>
              <a:t>Кодексы</a:t>
            </a:r>
          </a:p>
        </p:txBody>
      </p:sp>
      <p:sp>
        <p:nvSpPr>
          <p:cNvPr id="15368" name="Прямоугольник 10"/>
          <p:cNvSpPr/>
          <p:nvPr/>
        </p:nvSpPr>
        <p:spPr>
          <a:xfrm>
            <a:off x="5003800" y="4149725"/>
            <a:ext cx="3889375" cy="172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5pPr>
          </a:lstStyle>
          <a:p>
            <a:pPr marL="0" marR="0" lvl="0" indent="0" algn="ctr" eaLnBrk="1" hangingPunct="1"/>
            <a:endParaRPr>
              <a:solidFill>
                <a:srgbClr val="FFFFFF"/>
              </a:solidFill>
              <a:latin typeface="Calibri" pitchFamily="34" charset="0"/>
            </a:endParaRPr>
          </a:p>
          <a:p>
            <a:pPr marL="0" marR="0" lvl="0" indent="0" algn="ctr" eaLnBrk="1" hangingPunct="1"/>
            <a:endParaRPr>
              <a:solidFill>
                <a:srgbClr val="FFFFFF"/>
              </a:solidFill>
              <a:latin typeface="Calibri" pitchFamily="34" charset="0"/>
            </a:endParaRPr>
          </a:p>
          <a:p>
            <a:pPr marL="0" marR="0" lvl="0" indent="0" algn="ctr" eaLnBrk="1" hangingPunct="1"/>
            <a:r>
              <a:rPr>
                <a:solidFill>
                  <a:srgbClr val="FFFFFF"/>
                </a:solidFill>
                <a:latin typeface="Calibri" pitchFamily="34" charset="0"/>
              </a:rPr>
              <a:t>Указы Президента</a:t>
            </a:r>
          </a:p>
          <a:p>
            <a:pPr marL="0" marR="0" lvl="0" indent="0" algn="ctr" eaLnBrk="1" hangingPunct="1"/>
            <a:r>
              <a:rPr>
                <a:solidFill>
                  <a:srgbClr val="FFFFFF"/>
                </a:solidFill>
                <a:latin typeface="Calibri" pitchFamily="34" charset="0"/>
              </a:rPr>
              <a:t>Постановления Правительства</a:t>
            </a:r>
          </a:p>
          <a:p>
            <a:pPr marL="0" marR="0" lvl="0" indent="0" algn="ctr" eaLnBrk="1" hangingPunct="1"/>
            <a:r>
              <a:rPr>
                <a:solidFill>
                  <a:srgbClr val="FFFFFF"/>
                </a:solidFill>
                <a:latin typeface="Calibri" pitchFamily="34" charset="0"/>
              </a:rPr>
              <a:t>и др</a:t>
            </a:r>
          </a:p>
        </p:txBody>
      </p:sp>
      <p:sp>
        <p:nvSpPr>
          <p:cNvPr id="15369" name="Прямоугольник 11"/>
          <p:cNvSpPr/>
          <p:nvPr/>
        </p:nvSpPr>
        <p:spPr>
          <a:xfrm>
            <a:off x="539750" y="4292600"/>
            <a:ext cx="3960813" cy="576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5pPr>
          </a:lstStyle>
          <a:p>
            <a:pPr marL="0" marR="0" lvl="0" indent="0" algn="ctr" eaLnBrk="1" hangingPunct="1"/>
            <a:r>
              <a:rPr sz="2000" b="1">
                <a:solidFill>
                  <a:srgbClr val="FFFFFF"/>
                </a:solidFill>
                <a:latin typeface="Calibri" pitchFamily="34" charset="0"/>
              </a:rPr>
              <a:t>З А К О Н Ы </a:t>
            </a:r>
            <a:r>
              <a:rPr sz="1400">
                <a:solidFill>
                  <a:srgbClr val="FFFFFF"/>
                </a:solidFill>
                <a:latin typeface="Calibri" pitchFamily="34" charset="0"/>
              </a:rPr>
              <a:t>– нормативные акты, которые обладают высшей юридической силой</a:t>
            </a:r>
          </a:p>
        </p:txBody>
      </p:sp>
      <p:sp>
        <p:nvSpPr>
          <p:cNvPr id="15370" name="Прямоугольник 12"/>
          <p:cNvSpPr/>
          <p:nvPr/>
        </p:nvSpPr>
        <p:spPr>
          <a:xfrm>
            <a:off x="5148263" y="4221163"/>
            <a:ext cx="3600450" cy="576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5pPr>
          </a:lstStyle>
          <a:p>
            <a:pPr marL="0" marR="0" lvl="0" indent="0" algn="ctr" eaLnBrk="1" hangingPunct="1"/>
            <a:r>
              <a:rPr sz="2000" b="1">
                <a:solidFill>
                  <a:srgbClr val="FFFFFF"/>
                </a:solidFill>
                <a:latin typeface="Calibri" pitchFamily="34" charset="0"/>
              </a:rPr>
              <a:t> Подзаконные акты</a:t>
            </a:r>
          </a:p>
        </p:txBody>
      </p:sp>
      <p:sp>
        <p:nvSpPr>
          <p:cNvPr id="15371" name="Двойная стрелка влево/вверх 20"/>
          <p:cNvSpPr/>
          <p:nvPr/>
        </p:nvSpPr>
        <p:spPr>
          <a:xfrm>
            <a:off x="3492500" y="5732462"/>
            <a:ext cx="3382962" cy="792162"/>
          </a:xfrm>
          <a:custGeom>
            <a:avLst/>
            <a:gdLst>
              <a:gd name="GT0" fmla="+- l w 0"/>
              <a:gd name="GT1" fmla="+- t h 0"/>
            </a:gdLst>
            <a:ahLst/>
            <a:cxnLst>
              <a:cxn ang="0">
                <a:pos x="0" y="594122"/>
              </a:cxn>
              <a:cxn ang="0">
                <a:pos x="198041" y="396081"/>
              </a:cxn>
              <a:cxn ang="0">
                <a:pos x="198041" y="495101"/>
              </a:cxn>
              <a:cxn ang="0">
                <a:pos x="3085902" y="495101"/>
              </a:cxn>
              <a:cxn ang="0">
                <a:pos x="3085902" y="198041"/>
              </a:cxn>
              <a:cxn ang="0">
                <a:pos x="2986882" y="198041"/>
              </a:cxn>
              <a:cxn ang="0">
                <a:pos x="3184923" y="0"/>
              </a:cxn>
              <a:cxn ang="0">
                <a:pos x="3382963" y="198041"/>
              </a:cxn>
              <a:cxn ang="0">
                <a:pos x="3283943" y="198041"/>
              </a:cxn>
              <a:cxn ang="0">
                <a:pos x="3283943" y="693142"/>
              </a:cxn>
              <a:cxn ang="0">
                <a:pos x="198041" y="693142"/>
              </a:cxn>
              <a:cxn ang="0">
                <a:pos x="198041" y="792162"/>
              </a:cxn>
              <a:cxn ang="0">
                <a:pos x="0" y="594122"/>
              </a:cxn>
            </a:cxnLst>
            <a:rect l="l" t="t" r="GT0" b="GT1"/>
            <a:pathLst>
              <a:path w="3382963" h="792162">
                <a:moveTo>
                  <a:pt x="0" y="594122"/>
                </a:moveTo>
                <a:lnTo>
                  <a:pt x="198041" y="396081"/>
                </a:lnTo>
                <a:lnTo>
                  <a:pt x="198041" y="495101"/>
                </a:lnTo>
                <a:lnTo>
                  <a:pt x="3085902" y="495101"/>
                </a:lnTo>
                <a:lnTo>
                  <a:pt x="3085902" y="198041"/>
                </a:lnTo>
                <a:lnTo>
                  <a:pt x="2986882" y="198041"/>
                </a:lnTo>
                <a:lnTo>
                  <a:pt x="3184923" y="0"/>
                </a:lnTo>
                <a:lnTo>
                  <a:pt x="3382963" y="198041"/>
                </a:lnTo>
                <a:lnTo>
                  <a:pt x="3283943" y="198041"/>
                </a:lnTo>
                <a:lnTo>
                  <a:pt x="3283943" y="693142"/>
                </a:lnTo>
                <a:lnTo>
                  <a:pt x="198041" y="693142"/>
                </a:lnTo>
                <a:lnTo>
                  <a:pt x="198041" y="792162"/>
                </a:lnTo>
                <a:lnTo>
                  <a:pt x="0" y="594122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rgbClr val="9B320E"/>
            </a:solidFill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5pPr>
          </a:lstStyle>
          <a:p>
            <a:pPr marL="0" marR="0" lvl="0" indent="0" algn="ctr" eaLnBrk="1" hangingPunct="1"/>
            <a:r>
              <a:rPr sz="1200">
                <a:solidFill>
                  <a:srgbClr val="FFFFFF"/>
                </a:solidFill>
                <a:latin typeface="Calibri" pitchFamily="34" charset="0"/>
              </a:rPr>
              <a:t>СОЗДАНЫ ВО ИСПОЛНЕНИЕ  ЗАКОНОВ</a:t>
            </a:r>
          </a:p>
        </p:txBody>
      </p:sp>
      <p:sp>
        <p:nvSpPr>
          <p:cNvPr id="15372" name="Стрелка вверх 21"/>
          <p:cNvSpPr/>
          <p:nvPr/>
        </p:nvSpPr>
        <p:spPr>
          <a:xfrm>
            <a:off x="3132138" y="5876925"/>
            <a:ext cx="431800" cy="504825"/>
          </a:xfrm>
          <a:prstGeom prst="upArrow">
            <a:avLst>
              <a:gd name="adj1" fmla="val 50000"/>
              <a:gd name="adj2" fmla="val 50001"/>
            </a:avLst>
          </a:prstGeom>
          <a:solidFill>
            <a:schemeClr val="accent1"/>
          </a:solidFill>
          <a:ln w="25400">
            <a:solidFill>
              <a:srgbClr val="9B320E"/>
            </a:solidFill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5pPr>
          </a:lstStyle>
          <a:p>
            <a:pPr marL="0" marR="0" lvl="0" indent="0" algn="ctr" eaLnBrk="1" hangingPunct="1"/>
            <a:endParaRPr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:p15="http://schemas.microsoft.com/office/powerpoint/2012/main" xmlns="">
      <p:transition spd="med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childTnLst>
                                    <p:set>
                                      <p:cBhvr additive="base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childTnLst>
                                    <p:set>
                                      <p:cBhvr additive="base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childTnLst>
                                    <p:set>
                                      <p:cBhvr additive="base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3" nodeType="clickEffect">
                                  <p:childTnLst>
                                    <p:set>
                                      <p:cBhvr additive="base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4" nodeType="clickEffect">
                                  <p:childTnLst>
                                    <p:set>
                                      <p:cBhvr additive="base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1" nodeType="clickEffect">
                                  <p:childTnLst>
                                    <p:set>
                                      <p:cBhvr additive="base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2" nodeType="clickEffect">
                                  <p:childTnLst>
                                    <p:set>
                                      <p:cBhvr additive="base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5" nodeType="clickEffect">
                                  <p:childTnLst>
                                    <p:set>
                                      <p:cBhvr additive="base"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6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6" nodeType="clickEffect">
                                  <p:childTnLst>
                                    <p:set>
                                      <p:cBhvr additive="base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nimBg="1"/>
      <p:bldP spid="15367" grpId="1" animBg="1"/>
      <p:bldP spid="15368" grpId="2" animBg="1"/>
      <p:bldP spid="15369" grpId="3" animBg="1"/>
      <p:bldP spid="15370" grpId="4" animBg="1"/>
      <p:bldP spid="15371" grpId="5" animBg="1"/>
      <p:bldP spid="15372" grpId="6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/>
            <a:br>
              <a:rPr lang="ru-RU" altLang="ru-RU"/>
            </a:br>
            <a:r>
              <a:rPr lang="ru-RU" altLang="ru-RU" b="1">
                <a:latin typeface="Times New Roman" pitchFamily="18" charset="0"/>
                <a:ea typeface="Times New Roman" pitchFamily="18" charset="0"/>
              </a:rPr>
              <a:t>Иерархия нормативных актов в России</a:t>
            </a:r>
            <a:br>
              <a:rPr lang="ru-RU" altLang="ru-RU" b="1">
                <a:latin typeface="Times New Roman" pitchFamily="18" charset="0"/>
                <a:ea typeface="Times New Roman" pitchFamily="18" charset="0"/>
              </a:rPr>
            </a:br>
            <a:endParaRPr lang="ru-RU" altLang="ru-RU" b="1"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16387" name="Содержимое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ru-RU" altLang="en-US" sz="32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ru-RU" altLang="en-US" sz="28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ru-RU" altLang="en-US" sz="24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ru-RU" altLang="en-US" sz="20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»"/>
              <a:defRPr kumimoji="0" lang="ru-RU" altLang="en-US" sz="20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ru-RU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ru-RU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ru-RU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ru-RU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eaLnBrk="1" hangingPunct="1">
              <a:buNone/>
            </a:pPr>
            <a:r>
              <a:rPr lang="ru-RU" altLang="ru-RU" sz="2800" b="1">
                <a:latin typeface="Times New Roman" pitchFamily="18" charset="0"/>
                <a:ea typeface="Times New Roman" pitchFamily="18" charset="0"/>
              </a:rPr>
              <a:t>ЗАКОНЫ</a:t>
            </a:r>
          </a:p>
          <a:p>
            <a:pPr lvl="0" algn="ctr" eaLnBrk="1" hangingPunct="1"/>
            <a:r>
              <a:rPr lang="ru-RU" altLang="ru-RU" sz="2800">
                <a:latin typeface="Times New Roman" pitchFamily="18" charset="0"/>
                <a:ea typeface="Times New Roman" pitchFamily="18" charset="0"/>
              </a:rPr>
              <a:t>Конституция РФ</a:t>
            </a:r>
          </a:p>
          <a:p>
            <a:pPr lvl="0" algn="ctr" eaLnBrk="1" hangingPunct="1"/>
            <a:r>
              <a:rPr lang="ru-RU" altLang="ru-RU" sz="2800">
                <a:latin typeface="Times New Roman" pitchFamily="18" charset="0"/>
                <a:ea typeface="Times New Roman" pitchFamily="18" charset="0"/>
              </a:rPr>
              <a:t>Федеральные конституционные законы</a:t>
            </a:r>
          </a:p>
          <a:p>
            <a:pPr lvl="0" algn="ctr" eaLnBrk="1" hangingPunct="1"/>
            <a:r>
              <a:rPr lang="ru-RU" altLang="ru-RU" sz="2800">
                <a:latin typeface="Times New Roman" pitchFamily="18" charset="0"/>
                <a:ea typeface="Times New Roman" pitchFamily="18" charset="0"/>
              </a:rPr>
              <a:t>Федеральные законы и кодексы</a:t>
            </a:r>
          </a:p>
          <a:p>
            <a:pPr lvl="0" algn="ctr" eaLnBrk="1" hangingPunct="1">
              <a:buNone/>
            </a:pPr>
            <a:r>
              <a:rPr lang="ru-RU" altLang="ru-RU" sz="2800" b="1">
                <a:latin typeface="Times New Roman" pitchFamily="18" charset="0"/>
                <a:ea typeface="Times New Roman" pitchFamily="18" charset="0"/>
              </a:rPr>
              <a:t>ПОДЗАКОННЫЕ АКТЫ</a:t>
            </a:r>
          </a:p>
          <a:p>
            <a:pPr lvl="0" algn="ctr" eaLnBrk="1" hangingPunct="1">
              <a:buNone/>
            </a:pPr>
            <a:r>
              <a:rPr lang="ru-RU" altLang="ru-RU" sz="2800">
                <a:latin typeface="Times New Roman" pitchFamily="18" charset="0"/>
                <a:ea typeface="Times New Roman" pitchFamily="18" charset="0"/>
              </a:rPr>
              <a:t>Указы Президента РФ</a:t>
            </a:r>
          </a:p>
          <a:p>
            <a:pPr lvl="0" algn="ctr" eaLnBrk="1" hangingPunct="1">
              <a:buNone/>
            </a:pPr>
            <a:r>
              <a:rPr lang="ru-RU" altLang="ru-RU" sz="2800">
                <a:latin typeface="Times New Roman" pitchFamily="18" charset="0"/>
                <a:ea typeface="Times New Roman" pitchFamily="18" charset="0"/>
              </a:rPr>
              <a:t>Постановления Правительства РФ</a:t>
            </a:r>
          </a:p>
          <a:p>
            <a:pPr lvl="0" algn="ctr" eaLnBrk="1" hangingPunct="1">
              <a:buNone/>
            </a:pPr>
            <a:r>
              <a:rPr lang="ru-RU" altLang="ru-RU" sz="2800">
                <a:latin typeface="Times New Roman" pitchFamily="18" charset="0"/>
                <a:ea typeface="Times New Roman" pitchFamily="18" charset="0"/>
              </a:rPr>
              <a:t>Приказы и инструкции министерств и ведомств</a:t>
            </a:r>
          </a:p>
          <a:p>
            <a:pPr lvl="0" algn="ctr" eaLnBrk="1" hangingPunct="1">
              <a:buNone/>
            </a:pPr>
            <a:r>
              <a:rPr lang="ru-RU" altLang="ru-RU" sz="2800">
                <a:latin typeface="Times New Roman" pitchFamily="18" charset="0"/>
                <a:ea typeface="Times New Roman" pitchFamily="18" charset="0"/>
              </a:rPr>
              <a:t>Законы субъектов РФ и др</a:t>
            </a:r>
          </a:p>
          <a:p>
            <a:pPr lvl="0" algn="ctr" eaLnBrk="1" hangingPunct="1"/>
            <a:endParaRPr lang="ru-RU" altLang="ru-RU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ru-RU" altLang="en-US" sz="32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ru-RU" altLang="en-US" sz="28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ru-RU" altLang="en-US" sz="24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ru-RU" altLang="en-US" sz="20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»"/>
              <a:defRPr kumimoji="0" lang="ru-RU" altLang="en-US" sz="20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ru-RU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ru-RU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ru-RU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ru-RU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eaLnBrk="1" hangingPunct="1">
              <a:buNone/>
            </a:pPr>
            <a:r>
              <a:rPr lang="ru-RU" altLang="ru-RU" sz="2400" b="1" i="1">
                <a:latin typeface="Times New Roman" pitchFamily="18" charset="0"/>
                <a:ea typeface="Times New Roman" pitchFamily="18" charset="0"/>
              </a:rPr>
              <a:t>Структура нормы права – это  внутреннее строение нормы, которое раскрывает её основные элементы и способы их взаимосвязи.</a:t>
            </a:r>
          </a:p>
          <a:p>
            <a:pPr lvl="0" algn="ctr" eaLnBrk="1" hangingPunct="1">
              <a:buNone/>
            </a:pPr>
            <a:endParaRPr lang="ru-RU" altLang="ru-RU" sz="2400" b="1" i="1">
              <a:latin typeface="Times New Roman" pitchFamily="18" charset="0"/>
              <a:ea typeface="Times New Roman" pitchFamily="18" charset="0"/>
            </a:endParaRPr>
          </a:p>
          <a:p>
            <a:pPr lvl="0" algn="ctr" eaLnBrk="1" hangingPunct="1">
              <a:buNone/>
            </a:pPr>
            <a:endParaRPr lang="ru-RU" altLang="ru-RU" sz="2400" b="1" i="1">
              <a:latin typeface="Times New Roman" pitchFamily="18" charset="0"/>
              <a:ea typeface="Times New Roman" pitchFamily="18" charset="0"/>
            </a:endParaRPr>
          </a:p>
          <a:p>
            <a:pPr lvl="0" algn="ctr" eaLnBrk="1" hangingPunct="1">
              <a:buNone/>
            </a:pPr>
            <a:endParaRPr lang="ru-RU" altLang="ru-RU" sz="2400" b="1" i="1">
              <a:latin typeface="Times New Roman" pitchFamily="18" charset="0"/>
              <a:ea typeface="Times New Roman" pitchFamily="18" charset="0"/>
            </a:endParaRPr>
          </a:p>
          <a:p>
            <a:pPr lvl="0" algn="ctr" eaLnBrk="1" hangingPunct="1">
              <a:buNone/>
            </a:pPr>
            <a:r>
              <a:rPr lang="ru-RU" altLang="ru-RU" sz="2400" b="1">
                <a:latin typeface="Times New Roman" pitchFamily="18" charset="0"/>
                <a:ea typeface="Times New Roman" pitchFamily="18" charset="0"/>
              </a:rPr>
              <a:t>ПРАВОВАЯ   НОРМА</a:t>
            </a:r>
            <a:br>
              <a:rPr lang="ru-RU" altLang="ru-RU"/>
            </a:br>
            <a:endParaRPr lang="ru-RU" altLang="ru-RU"/>
          </a:p>
        </p:txBody>
      </p:sp>
      <p:sp>
        <p:nvSpPr>
          <p:cNvPr id="17411" name="Прямоугольник 3"/>
          <p:cNvSpPr/>
          <p:nvPr/>
        </p:nvSpPr>
        <p:spPr>
          <a:xfrm>
            <a:off x="684213" y="3284538"/>
            <a:ext cx="7920037" cy="576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5pPr>
          </a:lstStyle>
          <a:p>
            <a:pPr marL="0" marR="0" lvl="0" indent="0" algn="ctr" eaLnBrk="1" hangingPunct="1"/>
            <a:r>
              <a:rPr b="1" i="1">
                <a:solidFill>
                  <a:srgbClr val="FFFFFF"/>
                </a:solidFill>
                <a:latin typeface="Calibri" pitchFamily="34" charset="0"/>
              </a:rPr>
              <a:t>ГИПОТЕЗА</a:t>
            </a:r>
          </a:p>
          <a:p>
            <a:pPr marL="0" marR="0" lvl="0" indent="0" algn="ctr" eaLnBrk="1" hangingPunct="1"/>
            <a:r>
              <a:rPr>
                <a:solidFill>
                  <a:srgbClr val="FFFFFF"/>
                </a:solidFill>
                <a:latin typeface="Calibri" pitchFamily="34" charset="0"/>
              </a:rPr>
              <a:t>Указывает на жизненные обстоятельства вступления нормы в действие</a:t>
            </a:r>
          </a:p>
        </p:txBody>
      </p:sp>
      <p:sp>
        <p:nvSpPr>
          <p:cNvPr id="17412" name="Прямоугольник 4"/>
          <p:cNvSpPr/>
          <p:nvPr/>
        </p:nvSpPr>
        <p:spPr>
          <a:xfrm>
            <a:off x="684213" y="3860800"/>
            <a:ext cx="7920037" cy="7207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5pPr>
          </a:lstStyle>
          <a:p>
            <a:pPr marL="0" marR="0" lvl="0" indent="0" algn="ctr" eaLnBrk="1" hangingPunct="1"/>
            <a:r>
              <a:rPr b="1" i="1">
                <a:solidFill>
                  <a:srgbClr val="FFFFFF"/>
                </a:solidFill>
                <a:latin typeface="Calibri" pitchFamily="34" charset="0"/>
              </a:rPr>
              <a:t>ДИСПОЗИЦИЯ</a:t>
            </a:r>
          </a:p>
          <a:p>
            <a:pPr marL="0" marR="0" lvl="0" indent="0" algn="ctr" eaLnBrk="1" hangingPunct="1"/>
            <a:r>
              <a:rPr>
                <a:solidFill>
                  <a:srgbClr val="FFFFFF"/>
                </a:solidFill>
                <a:latin typeface="Calibri" pitchFamily="34" charset="0"/>
              </a:rPr>
              <a:t>Содержит само правило поведения, указывает его суть и содержание, права и обязанности субъекта</a:t>
            </a:r>
          </a:p>
        </p:txBody>
      </p:sp>
      <p:sp>
        <p:nvSpPr>
          <p:cNvPr id="17413" name="Прямоугольник 8"/>
          <p:cNvSpPr/>
          <p:nvPr/>
        </p:nvSpPr>
        <p:spPr>
          <a:xfrm>
            <a:off x="684213" y="4581525"/>
            <a:ext cx="7991475" cy="7191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5pPr>
          </a:lstStyle>
          <a:p>
            <a:pPr marL="0" marR="0" lvl="0" indent="0" algn="ctr" eaLnBrk="1" hangingPunct="1"/>
            <a:r>
              <a:rPr b="1" i="1">
                <a:solidFill>
                  <a:srgbClr val="FFFFFF"/>
                </a:solidFill>
                <a:latin typeface="Calibri" pitchFamily="34" charset="0"/>
              </a:rPr>
              <a:t>САНКЦИЯ</a:t>
            </a:r>
          </a:p>
          <a:p>
            <a:pPr marL="0" marR="0" lvl="0" indent="0" algn="ctr" eaLnBrk="1" hangingPunct="1"/>
            <a:r>
              <a:rPr>
                <a:solidFill>
                  <a:srgbClr val="FFFFFF"/>
                </a:solidFill>
                <a:latin typeface="Calibri" pitchFamily="34" charset="0"/>
              </a:rPr>
              <a:t>Определяет неблагоприятные последствия, наступающие в случае нарушения предписания диспозиции</a:t>
            </a:r>
          </a:p>
        </p:txBody>
      </p:sp>
      <p:sp>
        <p:nvSpPr>
          <p:cNvPr id="1741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8509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/>
            <a:r>
              <a:rPr lang="ru-RU" altLang="ru-RU" sz="4000" b="1">
                <a:latin typeface="Times New Roman" pitchFamily="18" charset="0"/>
                <a:ea typeface="Times New Roman" pitchFamily="18" charset="0"/>
              </a:rPr>
              <a:t>Структура норм права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childTnLst>
                                    <p:set>
                                      <p:cBhvr additive="base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1" nodeType="clickEffect">
                                  <p:childTnLst>
                                    <p:set>
                                      <p:cBhvr additive="base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2" nodeType="clickEffect">
                                  <p:childTnLst>
                                    <p:set>
                                      <p:cBhvr additive="base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animBg="1"/>
      <p:bldP spid="17412" grpId="1" animBg="1"/>
      <p:bldP spid="17413" grpId="2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5619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/>
            <a:r>
              <a:rPr lang="ru-RU" altLang="ru-RU" sz="4000" b="1">
                <a:latin typeface="Times New Roman" pitchFamily="18" charset="0"/>
                <a:ea typeface="Times New Roman" pitchFamily="18" charset="0"/>
              </a:rPr>
              <a:t>Система законодательства</a:t>
            </a:r>
          </a:p>
        </p:txBody>
      </p:sp>
      <p:sp>
        <p:nvSpPr>
          <p:cNvPr id="18435" name="Содержимое 2"/>
          <p:cNvSpPr>
            <a:spLocks noGrp="1"/>
          </p:cNvSpPr>
          <p:nvPr>
            <p:ph idx="4294967295"/>
          </p:nvPr>
        </p:nvSpPr>
        <p:spPr>
          <a:xfrm>
            <a:off x="457200" y="836612"/>
            <a:ext cx="8229600" cy="6021388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ru-RU" altLang="en-US" sz="32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ru-RU" altLang="en-US" sz="28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ru-RU" altLang="en-US" sz="24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ru-RU" altLang="en-US" sz="20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»"/>
              <a:defRPr kumimoji="0" lang="ru-RU" altLang="en-US" sz="20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ru-RU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ru-RU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ru-RU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ru-RU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eaLnBrk="1" hangingPunct="1">
              <a:buNone/>
            </a:pPr>
            <a:r>
              <a:rPr lang="ru-RU" altLang="ru-RU" sz="2800" b="1">
                <a:latin typeface="Times New Roman" pitchFamily="18" charset="0"/>
                <a:ea typeface="Times New Roman" pitchFamily="18" charset="0"/>
              </a:rPr>
              <a:t>Законодательство – </a:t>
            </a:r>
          </a:p>
          <a:p>
            <a:pPr lvl="0" algn="ctr" eaLnBrk="1" hangingPunct="1">
              <a:buNone/>
            </a:pPr>
            <a:r>
              <a:rPr lang="ru-RU" altLang="ru-RU" sz="2800" b="1">
                <a:latin typeface="Times New Roman" pitchFamily="18" charset="0"/>
                <a:ea typeface="Times New Roman" pitchFamily="18" charset="0"/>
              </a:rPr>
              <a:t>вся совокупность нормативных актов, действующих в стране;</a:t>
            </a:r>
          </a:p>
          <a:p>
            <a:pPr lvl="0" algn="ctr" eaLnBrk="1" hangingPunct="1">
              <a:buNone/>
            </a:pPr>
            <a:r>
              <a:rPr lang="ru-RU" altLang="ru-RU" sz="2800" b="1">
                <a:latin typeface="Times New Roman" pitchFamily="18" charset="0"/>
                <a:ea typeface="Times New Roman" pitchFamily="18" charset="0"/>
              </a:rPr>
              <a:t>единая система, все части которой объединены и взаимодействуют на основе соподчинения</a:t>
            </a:r>
            <a:r>
              <a:rPr lang="ru-RU" altLang="ru-RU" sz="2000" b="1" i="1">
                <a:latin typeface="Times New Roman" pitchFamily="18" charset="0"/>
                <a:ea typeface="Times New Roman" pitchFamily="18" charset="0"/>
              </a:rPr>
              <a:t>.</a:t>
            </a:r>
          </a:p>
        </p:txBody>
      </p:sp>
      <p:sp>
        <p:nvSpPr>
          <p:cNvPr id="18436" name="Прямоугольник 3"/>
          <p:cNvSpPr/>
          <p:nvPr/>
        </p:nvSpPr>
        <p:spPr>
          <a:xfrm>
            <a:off x="539750" y="3213100"/>
            <a:ext cx="8064500" cy="7207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5pPr>
          </a:lstStyle>
          <a:p>
            <a:pPr marL="0" marR="0" lvl="0" indent="0" algn="ctr" eaLnBrk="1" hangingPunct="1"/>
            <a:r>
              <a:rPr b="1" i="1">
                <a:solidFill>
                  <a:srgbClr val="FFFFFF"/>
                </a:solidFill>
                <a:latin typeface="Calibri" pitchFamily="34" charset="0"/>
              </a:rPr>
              <a:t>Отрасль права –</a:t>
            </a:r>
          </a:p>
          <a:p>
            <a:pPr marL="0" marR="0" lvl="0" indent="0" algn="ctr" eaLnBrk="1" hangingPunct="1"/>
            <a:r>
              <a:rPr>
                <a:solidFill>
                  <a:srgbClr val="FFFFFF"/>
                </a:solidFill>
                <a:latin typeface="Calibri" pitchFamily="34" charset="0"/>
              </a:rPr>
              <a:t>Совокупность правовых норм, регулирующих определённые общественные отношения (трудовое право, семейное право, уголовное право и др)</a:t>
            </a:r>
          </a:p>
        </p:txBody>
      </p:sp>
      <p:sp>
        <p:nvSpPr>
          <p:cNvPr id="18437" name="Прямоугольник 4"/>
          <p:cNvSpPr/>
          <p:nvPr/>
        </p:nvSpPr>
        <p:spPr>
          <a:xfrm>
            <a:off x="539750" y="4005263"/>
            <a:ext cx="8135938" cy="936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5pPr>
          </a:lstStyle>
          <a:p>
            <a:pPr marL="0" marR="0" lvl="0" indent="0" algn="ctr" eaLnBrk="1" hangingPunct="1"/>
            <a:r>
              <a:rPr sz="1600" b="1" i="1">
                <a:solidFill>
                  <a:srgbClr val="FFFFFF"/>
                </a:solidFill>
                <a:latin typeface="Calibri" pitchFamily="34" charset="0"/>
              </a:rPr>
              <a:t>Подотрасль права – </a:t>
            </a:r>
          </a:p>
          <a:p>
            <a:pPr marL="0" marR="0" lvl="0" indent="0" algn="ctr" eaLnBrk="1" hangingPunct="1"/>
            <a:r>
              <a:rPr sz="1600">
                <a:solidFill>
                  <a:srgbClr val="FFFFFF"/>
                </a:solidFill>
                <a:latin typeface="Calibri" pitchFamily="34" charset="0"/>
              </a:rPr>
              <a:t>Совокупность родственных институтов, какой –либо отрасли права (в гражданском праве – «обязательственное право» подотрасль, объединяет институты права : институт поставки, мены, подряда и др</a:t>
            </a:r>
          </a:p>
        </p:txBody>
      </p:sp>
      <p:sp>
        <p:nvSpPr>
          <p:cNvPr id="18438" name="Прямоугольник 5"/>
          <p:cNvSpPr/>
          <p:nvPr/>
        </p:nvSpPr>
        <p:spPr>
          <a:xfrm>
            <a:off x="611188" y="5013325"/>
            <a:ext cx="8064500" cy="79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5pPr>
          </a:lstStyle>
          <a:p>
            <a:pPr marL="0" marR="0" lvl="0" indent="0" algn="ctr" eaLnBrk="1" hangingPunct="1"/>
            <a:r>
              <a:rPr b="1" i="1">
                <a:solidFill>
                  <a:srgbClr val="FFFFFF"/>
                </a:solidFill>
                <a:latin typeface="Calibri" pitchFamily="34" charset="0"/>
              </a:rPr>
              <a:t>Институт права – </a:t>
            </a:r>
          </a:p>
          <a:p>
            <a:pPr marL="0" marR="0" lvl="0" indent="0" algn="ctr" eaLnBrk="1" hangingPunct="1"/>
            <a:r>
              <a:rPr sz="1400">
                <a:solidFill>
                  <a:srgbClr val="FFFFFF"/>
                </a:solidFill>
                <a:latin typeface="Calibri" pitchFamily="34" charset="0"/>
              </a:rPr>
              <a:t>Совокупность правовых норм,  регулирующих какой-либо конкретный вид однородных общественных отношений (в трудовом праве – институт охраны труда, в гражданском – институт купли – продажи и т.д.)</a:t>
            </a:r>
          </a:p>
        </p:txBody>
      </p:sp>
      <p:sp>
        <p:nvSpPr>
          <p:cNvPr id="18439" name="Прямоугольник 6"/>
          <p:cNvSpPr/>
          <p:nvPr/>
        </p:nvSpPr>
        <p:spPr>
          <a:xfrm>
            <a:off x="611188" y="5949950"/>
            <a:ext cx="8064500" cy="7191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5pPr>
          </a:lstStyle>
          <a:p>
            <a:pPr marL="0" marR="0" lvl="0" indent="0" algn="ctr" eaLnBrk="1" hangingPunct="1"/>
            <a:r>
              <a:rPr b="1" i="1">
                <a:solidFill>
                  <a:srgbClr val="FFFFFF"/>
                </a:solidFill>
                <a:latin typeface="Calibri" pitchFamily="34" charset="0"/>
              </a:rPr>
              <a:t>Норма права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childTnLst>
                                    <p:set>
                                      <p:cBhvr additive="base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1" nodeType="clickEffect">
                                  <p:childTnLst>
                                    <p:set>
                                      <p:cBhvr additive="base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2" nodeType="clickEffect">
                                  <p:childTnLst>
                                    <p:set>
                                      <p:cBhvr additive="base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3" nodeType="clickEffect">
                                  <p:childTnLst>
                                    <p:set>
                                      <p:cBhvr additive="base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nimBg="1"/>
      <p:bldP spid="18437" grpId="1" animBg="1"/>
      <p:bldP spid="18438" grpId="2" animBg="1"/>
      <p:bldP spid="18439" grpId="3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5619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/>
            <a:r>
              <a:rPr lang="ru-RU" altLang="ru-RU" sz="4000" b="1">
                <a:latin typeface="Times New Roman" pitchFamily="18" charset="0"/>
                <a:ea typeface="Times New Roman" pitchFamily="18" charset="0"/>
              </a:rPr>
              <a:t>Отрасли права</a:t>
            </a:r>
          </a:p>
        </p:txBody>
      </p:sp>
      <p:pic>
        <p:nvPicPr>
          <p:cNvPr id="19459" name="Объект 4"/>
          <p:cNvPicPr>
            <a:picLocks noGrp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250825" y="981075"/>
            <a:ext cx="8642350" cy="5688012"/>
          </a:xfrm>
          <a:prstGeom prst="rect">
            <a:avLst/>
          </a:prstGeom>
          <a:noFill/>
          <a:ln>
            <a:miter lim="800000"/>
          </a:ln>
        </p:spPr>
      </p:pic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Объект 4"/>
          <p:cNvPicPr>
            <a:picLocks noGrp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260350"/>
            <a:ext cx="9144000" cy="6481762"/>
          </a:xfrm>
          <a:prstGeom prst="rect">
            <a:avLst/>
          </a:prstGeom>
          <a:noFill/>
          <a:ln>
            <a:miter lim="800000"/>
          </a:ln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5492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/>
            <a:r>
              <a:rPr lang="ru-RU" altLang="ru-RU" b="1">
                <a:latin typeface="Times New Roman" pitchFamily="18" charset="0"/>
                <a:ea typeface="Times New Roman" pitchFamily="18" charset="0"/>
              </a:rPr>
              <a:t>План урока</a:t>
            </a:r>
          </a:p>
        </p:txBody>
      </p:sp>
      <p:sp>
        <p:nvSpPr>
          <p:cNvPr id="3075" name="Объект 2"/>
          <p:cNvSpPr>
            <a:spLocks noGrp="1"/>
          </p:cNvSpPr>
          <p:nvPr>
            <p:ph sz="half" idx="4294967295"/>
          </p:nvPr>
        </p:nvSpPr>
        <p:spPr>
          <a:xfrm>
            <a:off x="0" y="549275"/>
            <a:ext cx="4211638" cy="5576888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defRPr kumimoji="0" lang="ru-RU" altLang="en-US" sz="2800" b="0" i="0" u="none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–"/>
              <a:defRPr kumimoji="0" lang="ru-RU" altLang="en-US" sz="2400" b="0" i="0" u="none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defRPr kumimoji="0" lang="ru-RU" altLang="en-US" sz="2000" b="0" i="0" u="none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–"/>
              <a:defRPr kumimoji="0" lang="ru-RU" altLang="en-US" sz="1800" b="0" i="0" u="none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»"/>
              <a:defRPr kumimoji="0" lang="ru-RU" altLang="en-US" sz="1800" b="0" i="0" u="none"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marL="0" lvl="0" indent="0">
              <a:buNone/>
            </a:pPr>
            <a:r>
              <a:rPr lang="ru-RU" altLang="ru-RU" sz="3600">
                <a:latin typeface="Times New Roman" pitchFamily="18" charset="0"/>
                <a:ea typeface="Times New Roman" pitchFamily="18" charset="0"/>
              </a:rPr>
              <a:t>1. В чём смысл понятия «права»?</a:t>
            </a:r>
          </a:p>
          <a:p>
            <a:pPr marL="0" lvl="0" indent="0">
              <a:buNone/>
            </a:pPr>
            <a:r>
              <a:rPr lang="ru-RU" altLang="ru-RU" sz="3600">
                <a:latin typeface="Times New Roman" pitchFamily="18" charset="0"/>
                <a:ea typeface="Times New Roman" pitchFamily="18" charset="0"/>
              </a:rPr>
              <a:t>2. Мера свободы, справедливости и ответственности.</a:t>
            </a:r>
          </a:p>
          <a:p>
            <a:pPr marL="0" lvl="0" indent="0">
              <a:buNone/>
            </a:pPr>
            <a:r>
              <a:rPr lang="ru-RU" altLang="ru-RU" sz="3600">
                <a:latin typeface="Times New Roman" pitchFamily="18" charset="0"/>
                <a:ea typeface="Times New Roman" pitchFamily="18" charset="0"/>
              </a:rPr>
              <a:t>3.Нормы права. Закон</a:t>
            </a:r>
          </a:p>
          <a:p>
            <a:pPr marL="0" lvl="0" indent="0">
              <a:buNone/>
            </a:pPr>
            <a:r>
              <a:rPr lang="ru-RU" altLang="ru-RU" sz="3600">
                <a:latin typeface="Times New Roman" pitchFamily="18" charset="0"/>
                <a:ea typeface="Times New Roman" pitchFamily="18" charset="0"/>
              </a:rPr>
              <a:t>4.Ситема законодательства</a:t>
            </a:r>
          </a:p>
          <a:p>
            <a:pPr marL="0" lvl="0" indent="0">
              <a:buNone/>
            </a:pPr>
            <a:r>
              <a:rPr lang="ru-RU" altLang="ru-RU" sz="3600">
                <a:latin typeface="Times New Roman" pitchFamily="18" charset="0"/>
                <a:ea typeface="Times New Roman" pitchFamily="18" charset="0"/>
              </a:rPr>
              <a:t>5.Право и закон</a:t>
            </a:r>
          </a:p>
        </p:txBody>
      </p:sp>
      <p:pic>
        <p:nvPicPr>
          <p:cNvPr id="3076" name="Объект 4"/>
          <p:cNvPicPr>
            <a:picLocks noGrp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4356100" y="1196975"/>
            <a:ext cx="4679950" cy="4929188"/>
          </a:xfrm>
          <a:prstGeom prst="rect">
            <a:avLst/>
          </a:prstGeom>
          <a:noFill/>
          <a:ln>
            <a:miter lim="800000"/>
          </a:ln>
        </p:spPr>
      </p:pic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Объект 6"/>
          <p:cNvPicPr>
            <a:picLocks noGrp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miter lim="800000"/>
          </a:ln>
        </p:spPr>
      </p:pic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5619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/>
            <a:r>
              <a:rPr lang="ru-RU" altLang="ru-RU" sz="4000" b="1">
                <a:latin typeface="Times New Roman" pitchFamily="18" charset="0"/>
                <a:ea typeface="Times New Roman" pitchFamily="18" charset="0"/>
              </a:rPr>
              <a:t>Право и закон</a:t>
            </a:r>
          </a:p>
        </p:txBody>
      </p:sp>
      <p:pic>
        <p:nvPicPr>
          <p:cNvPr id="22531" name="Объект 4"/>
          <p:cNvPicPr>
            <a:picLocks noGrp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107950" y="836612"/>
            <a:ext cx="8928100" cy="6021388"/>
          </a:xfrm>
          <a:prstGeom prst="rect">
            <a:avLst/>
          </a:prstGeom>
          <a:noFill/>
          <a:ln>
            <a:miter lim="800000"/>
          </a:ln>
        </p:spPr>
      </p:pic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33375"/>
            <a:ext cx="8893175" cy="503238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/>
            <a:r>
              <a:rPr lang="ru-RU" altLang="ru-RU" b="1">
                <a:latin typeface="Times New Roman" pitchFamily="18" charset="0"/>
                <a:ea typeface="Times New Roman" pitchFamily="18" charset="0"/>
              </a:rPr>
              <a:t>Право и закон</a:t>
            </a:r>
          </a:p>
        </p:txBody>
      </p:sp>
      <p:sp>
        <p:nvSpPr>
          <p:cNvPr id="23555" name="Содержимое 2"/>
          <p:cNvSpPr>
            <a:spLocks noGrp="1"/>
          </p:cNvSpPr>
          <p:nvPr>
            <p:ph idx="4294967295"/>
          </p:nvPr>
        </p:nvSpPr>
        <p:spPr>
          <a:xfrm>
            <a:off x="0" y="836613"/>
            <a:ext cx="9144000" cy="59055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ru-RU" altLang="en-US" sz="32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ru-RU" altLang="en-US" sz="28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ru-RU" altLang="en-US" sz="24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ru-RU" altLang="en-US" sz="20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»"/>
              <a:defRPr kumimoji="0" lang="ru-RU" altLang="en-US" sz="20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ru-RU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ru-RU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ru-RU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ru-RU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ctr" eaLnBrk="1" hangingPunct="1">
              <a:buNone/>
            </a:pPr>
            <a:r>
              <a:rPr sz="2800" b="1">
                <a:latin typeface="Times New Roman" pitchFamily="18" charset="0"/>
                <a:ea typeface="Times New Roman" pitchFamily="18" charset="0"/>
              </a:rPr>
              <a:t>Мнения: </a:t>
            </a:r>
            <a:r>
              <a:rPr>
                <a:latin typeface="Times New Roman" pitchFamily="18" charset="0"/>
                <a:ea typeface="Times New Roman" pitchFamily="18" charset="0"/>
              </a:rPr>
              <a:t>Право и закон  абсолютно совпадают. Любой принятый закон – всегда есть право.</a:t>
            </a:r>
          </a:p>
          <a:p>
            <a:pPr marL="0" marR="0" lvl="0" indent="0" eaLnBrk="1" hangingPunct="1">
              <a:buNone/>
            </a:pPr>
            <a:r>
              <a:rPr>
                <a:latin typeface="Times New Roman" pitchFamily="18" charset="0"/>
                <a:ea typeface="Times New Roman" pitchFamily="18" charset="0"/>
              </a:rPr>
              <a:t>Право и закон не всегда совпадают. Закон не всегда является правом. Государство может принять не правовой, несправедливый закон – закон, не опирающийся на право. Право – это мера свободы, выражает сложившиеся в обществе  представления о справедливости. </a:t>
            </a:r>
          </a:p>
          <a:p>
            <a:pPr marL="514350" marR="0" lvl="0" indent="-514350" algn="ctr" eaLnBrk="1" hangingPunct="1">
              <a:buNone/>
            </a:pPr>
            <a:r>
              <a:rPr b="1" i="1">
                <a:latin typeface="Times New Roman" pitchFamily="18" charset="0"/>
                <a:ea typeface="Times New Roman" pitchFamily="18" charset="0"/>
              </a:rPr>
              <a:t>Закон может быть несправедливым, а право бывает только справедливым, иначе оно перестаёт быть правом, превращается в свою противоположность – произвол.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childTnLst>
                                    <p:set>
                                      <p:cBhvr additive="base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childTnLst>
                                    <p:set>
                                      <p:cBhvr additive="base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490538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/>
            <a:r>
              <a:rPr lang="ru-RU" altLang="ru-RU" sz="4000" b="1">
                <a:latin typeface="Times New Roman" pitchFamily="18" charset="0"/>
                <a:ea typeface="Times New Roman" pitchFamily="18" charset="0"/>
              </a:rPr>
              <a:t>Подведение итогов </a:t>
            </a:r>
          </a:p>
        </p:txBody>
      </p:sp>
      <p:sp>
        <p:nvSpPr>
          <p:cNvPr id="24579" name="Объект 2"/>
          <p:cNvSpPr>
            <a:spLocks noGrp="1"/>
          </p:cNvSpPr>
          <p:nvPr>
            <p:ph sz="half" idx="4294967295"/>
          </p:nvPr>
        </p:nvSpPr>
        <p:spPr>
          <a:xfrm>
            <a:off x="457200" y="765175"/>
            <a:ext cx="4038600" cy="5360988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defRPr kumimoji="0" lang="ru-RU" altLang="en-US" sz="2800" b="0" i="0" u="none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–"/>
              <a:defRPr kumimoji="0" lang="ru-RU" altLang="en-US" sz="2400" b="0" i="0" u="none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defRPr kumimoji="0" lang="ru-RU" altLang="en-US" sz="2000" b="0" i="0" u="none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–"/>
              <a:defRPr kumimoji="0" lang="ru-RU" altLang="en-US" sz="1800" b="0" i="0" u="none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»"/>
              <a:defRPr kumimoji="0" lang="ru-RU" altLang="en-US" sz="1800" b="0" i="0" u="none"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marL="0" lvl="0" indent="0">
              <a:buNone/>
            </a:pPr>
            <a:r>
              <a:rPr lang="ru-RU" altLang="ru-RU" b="1">
                <a:latin typeface="Times New Roman" pitchFamily="18" charset="0"/>
                <a:ea typeface="Times New Roman" pitchFamily="18" charset="0"/>
              </a:rPr>
              <a:t>Вопросы:</a:t>
            </a:r>
          </a:p>
          <a:p>
            <a:pPr marL="0" lvl="0" indent="0">
              <a:buNone/>
            </a:pPr>
            <a:r>
              <a:rPr lang="ru-RU" altLang="ru-RU">
                <a:latin typeface="Times New Roman" pitchFamily="18" charset="0"/>
                <a:ea typeface="Times New Roman" pitchFamily="18" charset="0"/>
              </a:rPr>
              <a:t>1.Перечислите основные функции норм права.</a:t>
            </a:r>
          </a:p>
          <a:p>
            <a:pPr marL="0" lvl="0" indent="0">
              <a:buNone/>
            </a:pPr>
            <a:r>
              <a:rPr lang="ru-RU" altLang="ru-RU">
                <a:latin typeface="Times New Roman" pitchFamily="18" charset="0"/>
                <a:ea typeface="Times New Roman" pitchFamily="18" charset="0"/>
              </a:rPr>
              <a:t>2.Почему закон является нормативным актом высшей юридической силы?</a:t>
            </a:r>
          </a:p>
          <a:p>
            <a:pPr marL="0" lvl="0" indent="0">
              <a:buNone/>
            </a:pPr>
            <a:r>
              <a:rPr lang="ru-RU" altLang="ru-RU">
                <a:latin typeface="Times New Roman" pitchFamily="18" charset="0"/>
                <a:ea typeface="Times New Roman" pitchFamily="18" charset="0"/>
              </a:rPr>
              <a:t>3.Считаете ли вы, что закон не всегда является правом? Ответ аргументируйте.</a:t>
            </a:r>
          </a:p>
        </p:txBody>
      </p:sp>
      <p:pic>
        <p:nvPicPr>
          <p:cNvPr id="24580" name="Объект 4"/>
          <p:cNvPicPr>
            <a:picLocks noGrp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4356100" y="908050"/>
            <a:ext cx="4679950" cy="4681538"/>
          </a:xfrm>
          <a:prstGeom prst="rect">
            <a:avLst/>
          </a:prstGeom>
          <a:noFill/>
          <a:ln>
            <a:miter lim="800000"/>
          </a:ln>
        </p:spPr>
      </p:pic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5619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/>
            <a:r>
              <a:rPr lang="ru-RU" altLang="ru-RU" sz="4000" b="1">
                <a:latin typeface="Times New Roman" pitchFamily="18" charset="0"/>
                <a:ea typeface="Times New Roman" pitchFamily="18" charset="0"/>
              </a:rPr>
              <a:t>Домашнее задание</a:t>
            </a:r>
          </a:p>
        </p:txBody>
      </p:sp>
      <p:sp>
        <p:nvSpPr>
          <p:cNvPr id="25603" name="Объект 2"/>
          <p:cNvSpPr>
            <a:spLocks noGrp="1"/>
          </p:cNvSpPr>
          <p:nvPr>
            <p:ph sz="half" idx="4294967295"/>
          </p:nvPr>
        </p:nvSpPr>
        <p:spPr>
          <a:xfrm>
            <a:off x="457200" y="836612"/>
            <a:ext cx="8507412" cy="52895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defRPr kumimoji="0" lang="ru-RU" altLang="en-US" sz="2800" b="0" i="0" u="none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–"/>
              <a:defRPr kumimoji="0" lang="ru-RU" altLang="en-US" sz="2400" b="0" i="0" u="none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defRPr kumimoji="0" lang="ru-RU" altLang="en-US" sz="2000" b="0" i="0" u="none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–"/>
              <a:defRPr kumimoji="0" lang="ru-RU" altLang="en-US" sz="1800" b="0" i="0" u="none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»"/>
              <a:defRPr kumimoji="0" lang="ru-RU" altLang="en-US" sz="1800" b="0" i="0" u="none"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/>
            <a:endParaRPr lang="ru-RU" altLang="ru-RU" b="1">
              <a:latin typeface="Times New Roman" pitchFamily="18" charset="0"/>
              <a:ea typeface="Times New Roman" pitchFamily="18" charset="0"/>
            </a:endParaRPr>
          </a:p>
          <a:p>
            <a:pPr lvl="0"/>
            <a:r>
              <a:rPr lang="ru-RU" altLang="ru-RU" b="1">
                <a:latin typeface="Times New Roman" pitchFamily="18" charset="0"/>
                <a:ea typeface="Times New Roman" pitchFamily="18" charset="0"/>
              </a:rPr>
              <a:t>№16 прочитать, ответить н вопросы стр.141;</a:t>
            </a:r>
          </a:p>
          <a:p>
            <a:pPr lvl="0"/>
            <a:r>
              <a:rPr lang="ru-RU" altLang="ru-RU" b="1">
                <a:latin typeface="Times New Roman" pitchFamily="18" charset="0"/>
                <a:ea typeface="Times New Roman" pitchFamily="18" charset="0"/>
              </a:rPr>
              <a:t>Раздел «В классе и дома» задание 4 письменно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ъект 2"/>
          <p:cNvSpPr>
            <a:spLocks noGrp="1"/>
          </p:cNvSpPr>
          <p:nvPr>
            <p:ph sz="half" idx="4294967295"/>
          </p:nvPr>
        </p:nvSpPr>
        <p:spPr>
          <a:xfrm>
            <a:off x="107950" y="0"/>
            <a:ext cx="3600450" cy="6126162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defRPr kumimoji="0" lang="ru-RU" altLang="en-US" sz="2800" b="0" i="0" u="none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–"/>
              <a:defRPr kumimoji="0" lang="ru-RU" altLang="en-US" sz="2400" b="0" i="0" u="none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defRPr kumimoji="0" lang="ru-RU" altLang="en-US" sz="2000" b="0" i="0" u="none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–"/>
              <a:defRPr kumimoji="0" lang="ru-RU" altLang="en-US" sz="1800" b="0" i="0" u="none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»"/>
              <a:defRPr kumimoji="0" lang="ru-RU" altLang="en-US" sz="1800" b="0" i="0" u="none"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/>
            <a:r>
              <a:rPr lang="ru-RU" altLang="ru-RU" sz="3200">
                <a:latin typeface="Times New Roman" pitchFamily="18" charset="0"/>
                <a:ea typeface="Times New Roman" pitchFamily="18" charset="0"/>
              </a:rPr>
              <a:t>В Древнем Китае философы полагали, что законы появились после того, как ослабло действие такого естественного регулятора поведения людей, как совесть</a:t>
            </a:r>
          </a:p>
          <a:p>
            <a:pPr lvl="0"/>
            <a:r>
              <a:rPr lang="ru-RU" altLang="ru-RU" sz="3200">
                <a:latin typeface="Times New Roman" pitchFamily="18" charset="0"/>
                <a:ea typeface="Times New Roman" pitchFamily="18" charset="0"/>
              </a:rPr>
              <a:t>А каково ваше мнение?</a:t>
            </a:r>
          </a:p>
        </p:txBody>
      </p:sp>
      <p:pic>
        <p:nvPicPr>
          <p:cNvPr id="4099" name="Объект 4"/>
          <p:cNvPicPr>
            <a:picLocks noGrp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3563938" y="692150"/>
            <a:ext cx="5472112" cy="5040312"/>
          </a:xfrm>
          <a:prstGeom prst="rect">
            <a:avLst/>
          </a:prstGeom>
          <a:noFill/>
          <a:ln>
            <a:miter lim="800000"/>
          </a:ln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490538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/>
            <a:r>
              <a:rPr lang="ru-RU" altLang="ru-RU" b="1">
                <a:latin typeface="Times New Roman" pitchFamily="18" charset="0"/>
                <a:ea typeface="Times New Roman" pitchFamily="18" charset="0"/>
              </a:rPr>
              <a:t>В чём смысл понятия «право»?</a:t>
            </a:r>
          </a:p>
        </p:txBody>
      </p:sp>
      <p:sp>
        <p:nvSpPr>
          <p:cNvPr id="5123" name="Объект 2"/>
          <p:cNvSpPr>
            <a:spLocks noGrp="1"/>
          </p:cNvSpPr>
          <p:nvPr>
            <p:ph sz="half" idx="4294967295"/>
          </p:nvPr>
        </p:nvSpPr>
        <p:spPr>
          <a:xfrm>
            <a:off x="457200" y="765175"/>
            <a:ext cx="4038600" cy="5360988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defRPr kumimoji="0" lang="ru-RU" altLang="en-US" sz="2800" b="0" i="0" u="none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–"/>
              <a:defRPr kumimoji="0" lang="ru-RU" altLang="en-US" sz="2400" b="0" i="0" u="none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defRPr kumimoji="0" lang="ru-RU" altLang="en-US" sz="2000" b="0" i="0" u="none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–"/>
              <a:defRPr kumimoji="0" lang="ru-RU" altLang="en-US" sz="1800" b="0" i="0" u="none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»"/>
              <a:defRPr kumimoji="0" lang="ru-RU" altLang="en-US" sz="1800" b="0" i="0" u="none"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marL="0" lvl="0" indent="0">
              <a:buNone/>
            </a:pPr>
            <a:r>
              <a:rPr lang="ru-RU" altLang="ru-RU" sz="3600" b="1">
                <a:latin typeface="Times New Roman" pitchFamily="18" charset="0"/>
                <a:ea typeface="Times New Roman" pitchFamily="18" charset="0"/>
              </a:rPr>
              <a:t>Пункт 1 параграфа</a:t>
            </a:r>
          </a:p>
          <a:p>
            <a:pPr marL="0" lvl="0" indent="0">
              <a:buNone/>
            </a:pPr>
            <a:r>
              <a:rPr lang="ru-RU" altLang="ru-RU" sz="3600" b="1">
                <a:latin typeface="Times New Roman" pitchFamily="18" charset="0"/>
                <a:ea typeface="Times New Roman" pitchFamily="18" charset="0"/>
              </a:rPr>
              <a:t>Задание: </a:t>
            </a:r>
            <a:r>
              <a:rPr lang="ru-RU" altLang="ru-RU" sz="3600">
                <a:latin typeface="Times New Roman" pitchFamily="18" charset="0"/>
                <a:ea typeface="Times New Roman" pitchFamily="18" charset="0"/>
              </a:rPr>
              <a:t>работая с текстом параграфа и дополнительным материалом охарактеризуйте три смысловых значения понятия «право»</a:t>
            </a:r>
          </a:p>
        </p:txBody>
      </p:sp>
      <p:pic>
        <p:nvPicPr>
          <p:cNvPr id="5124" name="Объект 1"/>
          <p:cNvPicPr>
            <a:picLocks noGrp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4284662" y="1196975"/>
            <a:ext cx="4859338" cy="4824412"/>
          </a:xfrm>
          <a:prstGeom prst="rect">
            <a:avLst/>
          </a:prstGeom>
          <a:noFill/>
          <a:ln>
            <a:miter lim="800000"/>
          </a:ln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06438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/>
            <a:r>
              <a:rPr lang="ru-RU" altLang="ru-RU" sz="3600" b="1">
                <a:latin typeface="Times New Roman" pitchFamily="18" charset="0"/>
                <a:ea typeface="Times New Roman" pitchFamily="18" charset="0"/>
              </a:rPr>
              <a:t>Что такое право.</a:t>
            </a:r>
            <a:br>
              <a:rPr lang="ru-RU" altLang="ru-RU" sz="3600" b="1">
                <a:latin typeface="Times New Roman" pitchFamily="18" charset="0"/>
                <a:ea typeface="Times New Roman" pitchFamily="18" charset="0"/>
              </a:rPr>
            </a:br>
            <a:r>
              <a:rPr lang="ru-RU" altLang="ru-RU" sz="3600" b="1">
                <a:latin typeface="Times New Roman" pitchFamily="18" charset="0"/>
                <a:ea typeface="Times New Roman" pitchFamily="18" charset="0"/>
              </a:rPr>
              <a:t>Смысловые значения  термина «право»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4294967295"/>
          </p:nvPr>
        </p:nvSpPr>
        <p:spPr>
          <a:xfrm>
            <a:off x="107950" y="1412875"/>
            <a:ext cx="8928100" cy="4713288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ru-RU" altLang="en-US" sz="32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ru-RU" altLang="en-US" sz="28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ru-RU" altLang="en-US" sz="24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ru-RU" altLang="en-US" sz="20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»"/>
              <a:defRPr kumimoji="0" lang="ru-RU" altLang="en-US" sz="20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ru-RU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ru-RU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ru-RU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ru-RU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1" hangingPunct="1"/>
            <a:r>
              <a:rPr lang="ru-RU" altLang="ru-RU" sz="2400">
                <a:latin typeface="Times New Roman" pitchFamily="18" charset="0"/>
                <a:ea typeface="Times New Roman" pitchFamily="18" charset="0"/>
              </a:rPr>
              <a:t>«Право» связано с понятием «править, управлять, регулировать»</a:t>
            </a:r>
          </a:p>
          <a:p>
            <a:pPr lvl="0" eaLnBrk="1" hangingPunct="1"/>
            <a:r>
              <a:rPr lang="ru-RU" altLang="ru-RU" sz="2400">
                <a:latin typeface="Times New Roman" pitchFamily="18" charset="0"/>
                <a:ea typeface="Times New Roman" pitchFamily="18" charset="0"/>
              </a:rPr>
              <a:t>«Право» связано со справедливостью, с правдой. (многие юридические (правовые документы в старину назывались Правда (Русская Правда (</a:t>
            </a:r>
            <a:r>
              <a:rPr lang="en-US" altLang="ru-RU" sz="2400">
                <a:latin typeface="Times New Roman" pitchFamily="18" charset="0"/>
                <a:ea typeface="Times New Roman" pitchFamily="18" charset="0"/>
              </a:rPr>
              <a:t>XI-XIII </a:t>
            </a:r>
            <a:r>
              <a:rPr lang="ru-RU" altLang="ru-RU" sz="2400">
                <a:latin typeface="Times New Roman" pitchFamily="18" charset="0"/>
                <a:ea typeface="Times New Roman" pitchFamily="18" charset="0"/>
              </a:rPr>
              <a:t>вв) – крупнейший памятник древнерусского права, Польская Правда и др.))</a:t>
            </a:r>
          </a:p>
          <a:p>
            <a:pPr lvl="0" eaLnBrk="1" hangingPunct="1"/>
            <a:r>
              <a:rPr lang="ru-RU" altLang="ru-RU" sz="2400">
                <a:latin typeface="Times New Roman" pitchFamily="18" charset="0"/>
                <a:ea typeface="Times New Roman" pitchFamily="18" charset="0"/>
              </a:rPr>
              <a:t>Третье смысловое значение: естественное право. Оно  принадлежит человеку от рождения уже потому, что он человек. Естественное право включает прежде всего  право человека на жизнь, право на личную неприкосновенность, право на свободу мысли и т.д. Государство  таких прав не создаёт, но может включить нормы естественного права в свои законы и этим подчеркнёт, что признаёт такие нормы, гарантирует их соблюдение и защиту.</a:t>
            </a:r>
          </a:p>
          <a:p>
            <a:pPr lvl="0" eaLnBrk="1" hangingPunct="1"/>
            <a:endParaRPr lang="ru-RU" altLang="ru-RU" sz="2000"/>
          </a:p>
          <a:p>
            <a:pPr lvl="0" eaLnBrk="1" hangingPunct="1">
              <a:buNone/>
            </a:pPr>
            <a:endParaRPr lang="ru-RU" altLang="ru-RU" sz="200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490538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/>
            <a:r>
              <a:rPr lang="ru-RU" altLang="ru-RU" b="1">
                <a:latin typeface="Times New Roman" pitchFamily="18" charset="0"/>
                <a:ea typeface="Times New Roman" pitchFamily="18" charset="0"/>
              </a:rPr>
              <a:t>Признаки права</a:t>
            </a:r>
          </a:p>
        </p:txBody>
      </p:sp>
      <p:pic>
        <p:nvPicPr>
          <p:cNvPr id="7171" name="Объект 4"/>
          <p:cNvPicPr>
            <a:picLocks noGrp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179388" y="765175"/>
            <a:ext cx="8785225" cy="6092825"/>
          </a:xfrm>
          <a:prstGeom prst="rect">
            <a:avLst/>
          </a:prstGeom>
          <a:noFill/>
          <a:ln>
            <a:miter lim="800000"/>
          </a:ln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06438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/>
            <a:r>
              <a:rPr lang="ru-RU" altLang="ru-RU" sz="4000" b="1">
                <a:latin typeface="Times New Roman" pitchFamily="18" charset="0"/>
                <a:ea typeface="Times New Roman" pitchFamily="18" charset="0"/>
              </a:rPr>
              <a:t>Мера свободы, справедливости т ответственности</a:t>
            </a:r>
          </a:p>
        </p:txBody>
      </p:sp>
      <p:sp>
        <p:nvSpPr>
          <p:cNvPr id="8195" name="Объект 2"/>
          <p:cNvSpPr>
            <a:spLocks noGrp="1"/>
          </p:cNvSpPr>
          <p:nvPr>
            <p:ph sz="half" idx="4294967295"/>
          </p:nvPr>
        </p:nvSpPr>
        <p:spPr>
          <a:xfrm>
            <a:off x="457200" y="1196975"/>
            <a:ext cx="8362950" cy="4929188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defRPr kumimoji="0" lang="ru-RU" altLang="en-US" sz="2800" b="0" i="0" u="none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–"/>
              <a:defRPr kumimoji="0" lang="ru-RU" altLang="en-US" sz="2400" b="0" i="0" u="none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defRPr kumimoji="0" lang="ru-RU" altLang="en-US" sz="2000" b="0" i="0" u="none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–"/>
              <a:defRPr kumimoji="0" lang="ru-RU" altLang="en-US" sz="1800" b="0" i="0" u="none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»"/>
              <a:defRPr kumimoji="0" lang="ru-RU" altLang="en-US" sz="1800" b="0" i="0" u="none"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/>
            <a:r>
              <a:rPr lang="ru-RU" altLang="ru-RU" sz="3200">
                <a:latin typeface="Times New Roman" pitchFamily="18" charset="0"/>
                <a:ea typeface="Times New Roman" pitchFamily="18" charset="0"/>
              </a:rPr>
              <a:t>Порядок и справедливость право устанавливает путём чёткого определения меры свободы людей.</a:t>
            </a:r>
          </a:p>
          <a:p>
            <a:pPr lvl="0"/>
            <a:r>
              <a:rPr lang="ru-RU" altLang="ru-RU" sz="3200">
                <a:latin typeface="Times New Roman" pitchFamily="18" charset="0"/>
                <a:ea typeface="Times New Roman" pitchFamily="18" charset="0"/>
              </a:rPr>
              <a:t>Немецкий философ И.Кант выразил взаимосвязь прав, свобод и ответственности в своём категорическом императиве (абсолютно обязательном, повелительном требовании)  права:</a:t>
            </a:r>
          </a:p>
          <a:p>
            <a:pPr lvl="0"/>
            <a:r>
              <a:rPr lang="ru-RU" altLang="ru-RU" sz="3200">
                <a:latin typeface="Times New Roman" pitchFamily="18" charset="0"/>
                <a:ea typeface="Times New Roman" pitchFamily="18" charset="0"/>
              </a:rPr>
              <a:t> поступай так, чтобы свобода твоих поступков была совместима со  свободой каждого и со всеобщими законами</a:t>
            </a:r>
          </a:p>
          <a:p>
            <a:pPr lvl="0"/>
            <a:endParaRPr lang="ru-RU" altLang="ru-RU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7651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/>
            <a:r>
              <a:rPr lang="ru-RU" altLang="ru-RU" sz="4000" b="1">
                <a:latin typeface="Times New Roman" pitchFamily="18" charset="0"/>
                <a:ea typeface="Times New Roman" pitchFamily="18" charset="0"/>
              </a:rPr>
              <a:t>Основные функции права</a:t>
            </a:r>
          </a:p>
        </p:txBody>
      </p:sp>
      <p:pic>
        <p:nvPicPr>
          <p:cNvPr id="9219" name="Объект 4"/>
          <p:cNvPicPr>
            <a:picLocks noGrp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107950" y="765175"/>
            <a:ext cx="8856662" cy="6092825"/>
          </a:xfrm>
          <a:prstGeom prst="rect">
            <a:avLst/>
          </a:prstGeom>
          <a:noFill/>
          <a:ln>
            <a:miter lim="800000"/>
          </a:ln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490538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lang="ru-RU" altLang="en-US"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/>
            <a:r>
              <a:rPr lang="ru-RU" altLang="ru-RU" sz="4000" b="1">
                <a:latin typeface="Times New Roman" pitchFamily="18" charset="0"/>
                <a:ea typeface="Times New Roman" pitchFamily="18" charset="0"/>
              </a:rPr>
              <a:t>Норма права. Закон.</a:t>
            </a:r>
          </a:p>
        </p:txBody>
      </p:sp>
      <p:sp>
        <p:nvSpPr>
          <p:cNvPr id="10243" name="Содержимое 2"/>
          <p:cNvSpPr>
            <a:spLocks noGrp="1"/>
          </p:cNvSpPr>
          <p:nvPr>
            <p:ph idx="4294967295"/>
          </p:nvPr>
        </p:nvSpPr>
        <p:spPr>
          <a:xfrm>
            <a:off x="539750" y="909638"/>
            <a:ext cx="8229600" cy="5389562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ru-RU" altLang="en-US" sz="32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ru-RU" altLang="en-US" sz="28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ru-RU" altLang="en-US" sz="24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ru-RU" altLang="en-US" sz="20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»"/>
              <a:defRPr kumimoji="0" lang="ru-RU" altLang="en-US" sz="20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ru-RU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ru-RU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ru-RU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ru-RU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1" hangingPunct="1"/>
            <a:r>
              <a:rPr lang="ru-RU" altLang="ru-RU" sz="2400">
                <a:latin typeface="Times New Roman" pitchFamily="18" charset="0"/>
                <a:ea typeface="Times New Roman" pitchFamily="18" charset="0"/>
              </a:rPr>
              <a:t>Правовые нормы, которые принимает  государство, закрепляются в официальном письменном документе – нормативно –правовом акте.</a:t>
            </a:r>
          </a:p>
          <a:p>
            <a:pPr lvl="0" algn="ctr" eaLnBrk="1" hangingPunct="1"/>
            <a:r>
              <a:rPr lang="ru-RU" altLang="ru-RU" sz="2400" b="1" i="1">
                <a:latin typeface="Times New Roman" pitchFamily="18" charset="0"/>
                <a:ea typeface="Times New Roman" pitchFamily="18" charset="0"/>
              </a:rPr>
              <a:t>Нормативно – правовой акт – </a:t>
            </a:r>
          </a:p>
          <a:p>
            <a:pPr lvl="0" algn="ctr" eaLnBrk="1" hangingPunct="1">
              <a:buNone/>
            </a:pPr>
            <a:r>
              <a:rPr lang="ru-RU" altLang="ru-RU" sz="2400" b="1" i="1">
                <a:latin typeface="Times New Roman" pitchFamily="18" charset="0"/>
                <a:ea typeface="Times New Roman" pitchFamily="18" charset="0"/>
              </a:rPr>
              <a:t>это официальный (государственный) письменный документ , в котором  содержатся нормы права.</a:t>
            </a:r>
          </a:p>
          <a:p>
            <a:pPr lvl="0" algn="ctr" eaLnBrk="1" hangingPunct="1">
              <a:buNone/>
            </a:pPr>
            <a:endParaRPr lang="ru-RU" altLang="ru-RU" sz="2400" b="1" i="1">
              <a:latin typeface="Times New Roman" pitchFamily="18" charset="0"/>
              <a:ea typeface="Times New Roman" pitchFamily="18" charset="0"/>
            </a:endParaRPr>
          </a:p>
          <a:p>
            <a:pPr lvl="0" algn="ctr" eaLnBrk="1" hangingPunct="1">
              <a:buNone/>
            </a:pPr>
            <a:endParaRPr lang="ru-RU" altLang="ru-RU" sz="2000" b="1" i="1"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10244" name="Прямоугольник 4"/>
          <p:cNvSpPr/>
          <p:nvPr/>
        </p:nvSpPr>
        <p:spPr>
          <a:xfrm>
            <a:off x="971550" y="3429000"/>
            <a:ext cx="7200900" cy="576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5pPr>
          </a:lstStyle>
          <a:p>
            <a:pPr marL="0" marR="0" lvl="0" indent="0" algn="ctr" eaLnBrk="1" hangingPunct="1"/>
            <a:r>
              <a:rPr>
                <a:solidFill>
                  <a:srgbClr val="FFFFFF"/>
                </a:solidFill>
                <a:latin typeface="Calibri" pitchFamily="34" charset="0"/>
              </a:rPr>
              <a:t>Нормативно -правовые  акты</a:t>
            </a:r>
          </a:p>
        </p:txBody>
      </p:sp>
      <p:cxnSp>
        <p:nvCxnSpPr>
          <p:cNvPr id="10245" name="Прямая со стрелкой 6"/>
          <p:cNvCxnSpPr/>
          <p:nvPr/>
        </p:nvCxnSpPr>
        <p:spPr>
          <a:xfrm rot="10800000" flipV="1">
            <a:off x="2124075" y="4005262"/>
            <a:ext cx="1079500" cy="287338"/>
          </a:xfrm>
          <a:prstGeom prst="line">
            <a:avLst/>
          </a:prstGeom>
          <a:noFill/>
          <a:ln>
            <a:solidFill>
              <a:srgbClr val="D34412"/>
            </a:solidFill>
            <a:miter lim="800000"/>
            <a:tailEnd type="arrow"/>
          </a:ln>
        </p:spPr>
      </p:cxnSp>
      <p:cxnSp>
        <p:nvCxnSpPr>
          <p:cNvPr id="10246" name="Прямая со стрелкой 8"/>
          <p:cNvCxnSpPr/>
          <p:nvPr/>
        </p:nvCxnSpPr>
        <p:spPr>
          <a:xfrm>
            <a:off x="5651500" y="4005262"/>
            <a:ext cx="1441450" cy="360362"/>
          </a:xfrm>
          <a:prstGeom prst="line">
            <a:avLst/>
          </a:prstGeom>
          <a:noFill/>
          <a:ln>
            <a:solidFill>
              <a:srgbClr val="D34412"/>
            </a:solidFill>
            <a:miter lim="800000"/>
            <a:tailEnd type="arrow"/>
          </a:ln>
        </p:spPr>
      </p:cxnSp>
      <p:sp>
        <p:nvSpPr>
          <p:cNvPr id="10247" name="Прямоугольник 9"/>
          <p:cNvSpPr/>
          <p:nvPr/>
        </p:nvSpPr>
        <p:spPr>
          <a:xfrm>
            <a:off x="395288" y="4149725"/>
            <a:ext cx="4176712" cy="172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5pPr>
          </a:lstStyle>
          <a:p>
            <a:pPr marL="0" marR="0" lvl="0" indent="0" algn="ctr" eaLnBrk="1" hangingPunct="1"/>
            <a:endParaRPr>
              <a:solidFill>
                <a:srgbClr val="FFFFFF"/>
              </a:solidFill>
              <a:latin typeface="Calibri" pitchFamily="34" charset="0"/>
            </a:endParaRPr>
          </a:p>
          <a:p>
            <a:pPr marL="0" marR="0" lvl="0" indent="0" algn="ctr" eaLnBrk="1" hangingPunct="1"/>
            <a:endParaRPr>
              <a:solidFill>
                <a:srgbClr val="FFFFFF"/>
              </a:solidFill>
              <a:latin typeface="Calibri" pitchFamily="34" charset="0"/>
            </a:endParaRPr>
          </a:p>
          <a:p>
            <a:pPr marL="0" marR="0" lvl="0" indent="0" algn="ctr" eaLnBrk="1" hangingPunct="1"/>
            <a:r>
              <a:rPr>
                <a:solidFill>
                  <a:srgbClr val="FFFFFF"/>
                </a:solidFill>
                <a:latin typeface="Calibri" pitchFamily="34" charset="0"/>
              </a:rPr>
              <a:t>Конституция</a:t>
            </a:r>
          </a:p>
          <a:p>
            <a:pPr marL="0" marR="0" lvl="0" indent="0" algn="ctr" eaLnBrk="1" hangingPunct="1"/>
            <a:r>
              <a:rPr>
                <a:solidFill>
                  <a:srgbClr val="FFFFFF"/>
                </a:solidFill>
                <a:latin typeface="Calibri" pitchFamily="34" charset="0"/>
              </a:rPr>
              <a:t> федеральные законы</a:t>
            </a:r>
          </a:p>
          <a:p>
            <a:pPr marL="0" marR="0" lvl="0" indent="0" algn="ctr" eaLnBrk="1" hangingPunct="1"/>
            <a:r>
              <a:rPr>
                <a:solidFill>
                  <a:srgbClr val="FFFFFF"/>
                </a:solidFill>
                <a:latin typeface="Calibri" pitchFamily="34" charset="0"/>
              </a:rPr>
              <a:t>Кодексы</a:t>
            </a:r>
          </a:p>
        </p:txBody>
      </p:sp>
      <p:sp>
        <p:nvSpPr>
          <p:cNvPr id="10248" name="Прямоугольник 10"/>
          <p:cNvSpPr/>
          <p:nvPr/>
        </p:nvSpPr>
        <p:spPr>
          <a:xfrm>
            <a:off x="5003800" y="4149725"/>
            <a:ext cx="3889375" cy="172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5pPr>
          </a:lstStyle>
          <a:p>
            <a:pPr marL="0" marR="0" lvl="0" indent="0" algn="ctr" eaLnBrk="1" hangingPunct="1"/>
            <a:endParaRPr>
              <a:solidFill>
                <a:srgbClr val="FFFFFF"/>
              </a:solidFill>
              <a:latin typeface="Calibri" pitchFamily="34" charset="0"/>
            </a:endParaRPr>
          </a:p>
          <a:p>
            <a:pPr marL="0" marR="0" lvl="0" indent="0" algn="ctr" eaLnBrk="1" hangingPunct="1"/>
            <a:endParaRPr>
              <a:solidFill>
                <a:srgbClr val="FFFFFF"/>
              </a:solidFill>
              <a:latin typeface="Calibri" pitchFamily="34" charset="0"/>
            </a:endParaRPr>
          </a:p>
          <a:p>
            <a:pPr marL="0" marR="0" lvl="0" indent="0" algn="ctr" eaLnBrk="1" hangingPunct="1"/>
            <a:r>
              <a:rPr>
                <a:solidFill>
                  <a:srgbClr val="FFFFFF"/>
                </a:solidFill>
                <a:latin typeface="Calibri" pitchFamily="34" charset="0"/>
              </a:rPr>
              <a:t>Указы Президента</a:t>
            </a:r>
          </a:p>
          <a:p>
            <a:pPr marL="0" marR="0" lvl="0" indent="0" algn="ctr" eaLnBrk="1" hangingPunct="1"/>
            <a:r>
              <a:rPr>
                <a:solidFill>
                  <a:srgbClr val="FFFFFF"/>
                </a:solidFill>
                <a:latin typeface="Calibri" pitchFamily="34" charset="0"/>
              </a:rPr>
              <a:t>Постановления Правительства</a:t>
            </a:r>
          </a:p>
          <a:p>
            <a:pPr marL="0" marR="0" lvl="0" indent="0" algn="ctr" eaLnBrk="1" hangingPunct="1"/>
            <a:r>
              <a:rPr>
                <a:solidFill>
                  <a:srgbClr val="FFFFFF"/>
                </a:solidFill>
                <a:latin typeface="Calibri" pitchFamily="34" charset="0"/>
              </a:rPr>
              <a:t>и др</a:t>
            </a:r>
          </a:p>
        </p:txBody>
      </p:sp>
      <p:sp>
        <p:nvSpPr>
          <p:cNvPr id="10249" name="Прямоугольник 11"/>
          <p:cNvSpPr/>
          <p:nvPr/>
        </p:nvSpPr>
        <p:spPr>
          <a:xfrm>
            <a:off x="539750" y="4292600"/>
            <a:ext cx="3960813" cy="576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5pPr>
          </a:lstStyle>
          <a:p>
            <a:pPr marL="0" marR="0" lvl="0" indent="0" algn="ctr" eaLnBrk="1" hangingPunct="1"/>
            <a:r>
              <a:rPr sz="2000" b="1">
                <a:solidFill>
                  <a:srgbClr val="FFFFFF"/>
                </a:solidFill>
                <a:latin typeface="Calibri" pitchFamily="34" charset="0"/>
              </a:rPr>
              <a:t>З А К О Н Ы </a:t>
            </a:r>
            <a:r>
              <a:rPr sz="1400">
                <a:solidFill>
                  <a:srgbClr val="FFFFFF"/>
                </a:solidFill>
                <a:latin typeface="Calibri" pitchFamily="34" charset="0"/>
              </a:rPr>
              <a:t>– нормативные акты, которые обладают высшей юридической силой</a:t>
            </a:r>
          </a:p>
        </p:txBody>
      </p:sp>
      <p:sp>
        <p:nvSpPr>
          <p:cNvPr id="10250" name="Прямоугольник 12"/>
          <p:cNvSpPr/>
          <p:nvPr/>
        </p:nvSpPr>
        <p:spPr>
          <a:xfrm>
            <a:off x="5148263" y="4221163"/>
            <a:ext cx="3600450" cy="576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5pPr>
          </a:lstStyle>
          <a:p>
            <a:pPr marL="0" marR="0" lvl="0" indent="0" algn="ctr" eaLnBrk="1" hangingPunct="1"/>
            <a:r>
              <a:rPr sz="2000" b="1">
                <a:solidFill>
                  <a:srgbClr val="FFFFFF"/>
                </a:solidFill>
                <a:latin typeface="Calibri" pitchFamily="34" charset="0"/>
              </a:rPr>
              <a:t> Подзаконные акты</a:t>
            </a:r>
          </a:p>
        </p:txBody>
      </p:sp>
      <p:sp>
        <p:nvSpPr>
          <p:cNvPr id="10251" name="Двойная стрелка влево/вверх 20"/>
          <p:cNvSpPr/>
          <p:nvPr/>
        </p:nvSpPr>
        <p:spPr>
          <a:xfrm>
            <a:off x="3492500" y="5732462"/>
            <a:ext cx="3382962" cy="792162"/>
          </a:xfrm>
          <a:custGeom>
            <a:avLst/>
            <a:gdLst>
              <a:gd name="GT0" fmla="+- l w 0"/>
              <a:gd name="GT1" fmla="+- t h 0"/>
            </a:gdLst>
            <a:ahLst/>
            <a:cxnLst>
              <a:cxn ang="0">
                <a:pos x="0" y="594122"/>
              </a:cxn>
              <a:cxn ang="0">
                <a:pos x="198041" y="396081"/>
              </a:cxn>
              <a:cxn ang="0">
                <a:pos x="198041" y="495101"/>
              </a:cxn>
              <a:cxn ang="0">
                <a:pos x="3085902" y="495101"/>
              </a:cxn>
              <a:cxn ang="0">
                <a:pos x="3085902" y="198041"/>
              </a:cxn>
              <a:cxn ang="0">
                <a:pos x="2986882" y="198041"/>
              </a:cxn>
              <a:cxn ang="0">
                <a:pos x="3184923" y="0"/>
              </a:cxn>
              <a:cxn ang="0">
                <a:pos x="3382963" y="198041"/>
              </a:cxn>
              <a:cxn ang="0">
                <a:pos x="3283943" y="198041"/>
              </a:cxn>
              <a:cxn ang="0">
                <a:pos x="3283943" y="693142"/>
              </a:cxn>
              <a:cxn ang="0">
                <a:pos x="198041" y="693142"/>
              </a:cxn>
              <a:cxn ang="0">
                <a:pos x="198041" y="792162"/>
              </a:cxn>
              <a:cxn ang="0">
                <a:pos x="0" y="594122"/>
              </a:cxn>
            </a:cxnLst>
            <a:rect l="l" t="t" r="GT0" b="GT1"/>
            <a:pathLst>
              <a:path w="3382963" h="792162">
                <a:moveTo>
                  <a:pt x="0" y="594122"/>
                </a:moveTo>
                <a:lnTo>
                  <a:pt x="198041" y="396081"/>
                </a:lnTo>
                <a:lnTo>
                  <a:pt x="198041" y="495101"/>
                </a:lnTo>
                <a:lnTo>
                  <a:pt x="3085902" y="495101"/>
                </a:lnTo>
                <a:lnTo>
                  <a:pt x="3085902" y="198041"/>
                </a:lnTo>
                <a:lnTo>
                  <a:pt x="2986882" y="198041"/>
                </a:lnTo>
                <a:lnTo>
                  <a:pt x="3184923" y="0"/>
                </a:lnTo>
                <a:lnTo>
                  <a:pt x="3382963" y="198041"/>
                </a:lnTo>
                <a:lnTo>
                  <a:pt x="3283943" y="198041"/>
                </a:lnTo>
                <a:lnTo>
                  <a:pt x="3283943" y="693142"/>
                </a:lnTo>
                <a:lnTo>
                  <a:pt x="198041" y="693142"/>
                </a:lnTo>
                <a:lnTo>
                  <a:pt x="198041" y="792162"/>
                </a:lnTo>
                <a:lnTo>
                  <a:pt x="0" y="594122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rgbClr val="9B320E"/>
            </a:solidFill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5pPr>
          </a:lstStyle>
          <a:p>
            <a:pPr marL="0" marR="0" lvl="0" indent="0" algn="ctr" eaLnBrk="1" hangingPunct="1"/>
            <a:r>
              <a:rPr sz="1200">
                <a:solidFill>
                  <a:srgbClr val="FFFFFF"/>
                </a:solidFill>
                <a:latin typeface="Calibri" pitchFamily="34" charset="0"/>
              </a:rPr>
              <a:t>СОЗДАНЫ ВО ИСПОЛНЕНИЕ  ЗАКОНОВ</a:t>
            </a:r>
          </a:p>
        </p:txBody>
      </p:sp>
      <p:sp>
        <p:nvSpPr>
          <p:cNvPr id="10252" name="Стрелка вверх 21"/>
          <p:cNvSpPr/>
          <p:nvPr/>
        </p:nvSpPr>
        <p:spPr>
          <a:xfrm>
            <a:off x="3132138" y="5876925"/>
            <a:ext cx="431800" cy="504825"/>
          </a:xfrm>
          <a:prstGeom prst="upArrow">
            <a:avLst>
              <a:gd name="adj1" fmla="val 50000"/>
              <a:gd name="adj2" fmla="val 50001"/>
            </a:avLst>
          </a:prstGeom>
          <a:solidFill>
            <a:schemeClr val="accent1"/>
          </a:solidFill>
          <a:ln w="25400">
            <a:solidFill>
              <a:srgbClr val="9B320E"/>
            </a:solidFill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>
                <a:solidFill>
                  <a:schemeClr val="tx1"/>
                </a:solidFill>
                <a:latin typeface="Arial"/>
                <a:ea typeface="Arial"/>
              </a:defRPr>
            </a:lvl5pPr>
          </a:lstStyle>
          <a:p>
            <a:pPr marL="0" marR="0" lvl="0" indent="0" algn="ctr" eaLnBrk="1" hangingPunct="1"/>
            <a:endParaRPr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:p15="http://schemas.microsoft.com/office/powerpoint/2012/main" xmlns="">
      <p:transition spd="med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childTnLst>
                                    <p:set>
                                      <p:cBhvr additive="base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childTnLst>
                                    <p:set>
                                      <p:cBhvr additive="base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childTnLst>
                                    <p:set>
                                      <p:cBhvr additive="base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3" nodeType="clickEffect">
                                  <p:childTnLst>
                                    <p:set>
                                      <p:cBhvr additive="base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4" nodeType="clickEffect">
                                  <p:childTnLst>
                                    <p:set>
                                      <p:cBhvr additive="base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1" nodeType="clickEffect">
                                  <p:childTnLst>
                                    <p:set>
                                      <p:cBhvr additive="base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2" nodeType="clickEffect">
                                  <p:childTnLst>
                                    <p:set>
                                      <p:cBhvr additive="base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5" nodeType="clickEffect">
                                  <p:childTnLst>
                                    <p:set>
                                      <p:cBhvr additive="base"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6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6" nodeType="clickEffect">
                                  <p:childTnLst>
                                    <p:set>
                                      <p:cBhvr additive="base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/>
      <p:bldP spid="10247" grpId="1" animBg="1"/>
      <p:bldP spid="10248" grpId="2" animBg="1"/>
      <p:bldP spid="10249" grpId="3" animBg="1"/>
      <p:bldP spid="10250" grpId="4" animBg="1"/>
      <p:bldP spid="10251" grpId="5" animBg="1"/>
      <p:bldP spid="10252" grpId="6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a="http://schemas.openxmlformats.org/drawingml/2006/main" name="Тема Office">
  <a:themeElements>
    <a:clrScheme name="Оранжевый и красный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тандартная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696464"/>
        </a:dk2>
        <a:lt2>
          <a:srgbClr val="E9E5DC"/>
        </a:lt2>
        <a:accent1>
          <a:srgbClr val="D34817"/>
        </a:accent1>
        <a:accent2>
          <a:srgbClr val="9B2D1F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CC9900"/>
        </a:hlink>
        <a:folHlink>
          <a:srgbClr val="96A9A9"/>
        </a:folHlink>
      </a:clrScheme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1061</Words>
  <Application>Microsoft Office PowerPoint</Application>
  <PresentationFormat>Экран (4:3)</PresentationFormat>
  <Paragraphs>133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8" baseType="lpstr">
      <vt:lpstr>Arial</vt:lpstr>
      <vt:lpstr>Calibri</vt:lpstr>
      <vt:lpstr>Times New Roman</vt:lpstr>
      <vt:lpstr>Тема Office</vt:lpstr>
      <vt:lpstr>Право, его роль в жизни общества и государства</vt:lpstr>
      <vt:lpstr>План урока</vt:lpstr>
      <vt:lpstr>Презентация PowerPoint</vt:lpstr>
      <vt:lpstr>В чём смысл понятия «право»?</vt:lpstr>
      <vt:lpstr>Что такое право. Смысловые значения  термина «право»</vt:lpstr>
      <vt:lpstr>Признаки права</vt:lpstr>
      <vt:lpstr>Мера свободы, справедливости т ответственности</vt:lpstr>
      <vt:lpstr>Основные функции права</vt:lpstr>
      <vt:lpstr>Норма права. Закон.</vt:lpstr>
      <vt:lpstr>Документы , содержащие нормы естественного права</vt:lpstr>
      <vt:lpstr>Позитивное право.</vt:lpstr>
      <vt:lpstr>Презентация PowerPoint</vt:lpstr>
      <vt:lpstr>Норма права. Закон</vt:lpstr>
      <vt:lpstr>Норма права. Закон.</vt:lpstr>
      <vt:lpstr> Иерархия нормативных актов в России </vt:lpstr>
      <vt:lpstr>Структура норм права</vt:lpstr>
      <vt:lpstr>Система законодательства</vt:lpstr>
      <vt:lpstr>Отрасли права</vt:lpstr>
      <vt:lpstr>Презентация PowerPoint</vt:lpstr>
      <vt:lpstr>Презентация PowerPoint</vt:lpstr>
      <vt:lpstr>Право и закон</vt:lpstr>
      <vt:lpstr>Право и закон</vt:lpstr>
      <vt:lpstr>Подведение итогов </vt:lpstr>
      <vt:lpstr>Домашнее задание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Право, его роль в жизни общества и государства</dc:title>
  <dc:creator>Юлия</dc:creator>
  <cp:lastModifiedBy>Лобанев Дмитрий Александрович</cp:lastModifiedBy>
  <cp:revision>33</cp:revision>
  <dcterms:created xsi:type="dcterms:W3CDTF">2011-09-10T19:26:26Z</dcterms:created>
  <dcterms:modified xsi:type="dcterms:W3CDTF">2025-02-19T14:52:07Z</dcterms:modified>
</cp:coreProperties>
</file>