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4" r:id="rId6"/>
    <p:sldId id="262" r:id="rId7"/>
    <p:sldId id="285" r:id="rId8"/>
    <p:sldId id="263" r:id="rId9"/>
    <p:sldId id="277" r:id="rId10"/>
    <p:sldId id="265" r:id="rId11"/>
    <p:sldId id="286" r:id="rId12"/>
    <p:sldId id="279" r:id="rId13"/>
    <p:sldId id="280" r:id="rId14"/>
    <p:sldId id="267" r:id="rId15"/>
    <p:sldId id="281" r:id="rId16"/>
    <p:sldId id="268" r:id="rId17"/>
    <p:sldId id="287" r:id="rId18"/>
    <p:sldId id="269" r:id="rId19"/>
    <p:sldId id="283" r:id="rId20"/>
    <p:sldId id="272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pattFill prst="ltUpDiag">
          <a:fgClr>
            <a:srgbClr val="CC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microsoft.com/office/2007/relationships/hdphoto" Target="../media/hdphoto4.wdp" /><Relationship Id="rId5" Type="http://schemas.openxmlformats.org/officeDocument/2006/relationships/image" Target="../media/image17.jpeg" /><Relationship Id="rId6" Type="http://schemas.microsoft.com/office/2007/relationships/hdphoto" Target="../media/hdphoto5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7.jpeg" /><Relationship Id="rId3" Type="http://schemas.microsoft.com/office/2007/relationships/hdphoto" Target="../media/hdphoto6.wdp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8.jpeg" /><Relationship Id="rId3" Type="http://schemas.microsoft.com/office/2007/relationships/hdphoto" Target="../media/hdphoto7.wdp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8.jpeg" /><Relationship Id="rId3" Type="http://schemas.microsoft.com/office/2007/relationships/hdphoto" Target="../media/hdphoto1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0.jpeg" /><Relationship Id="rId3" Type="http://schemas.microsoft.com/office/2007/relationships/hdphoto" Target="../media/hdphoto2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2.jpeg" /><Relationship Id="rId3" Type="http://schemas.microsoft.com/office/2007/relationships/hdphoto" Target="../media/hdphoto3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6"/>
          <a:stretch>
            <a:fillRect/>
          </a:stretch>
        </p:blipFill>
        <p:spPr bwMode="auto">
          <a:xfrm>
            <a:off x="5148064" y="3878819"/>
            <a:ext cx="3995936" cy="299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640960" cy="20882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СОЦИАЛЬНО-ЭКОНОМИЧЕСКОЕ РАЗВИТИЕ РОССИИ НА РУБЕЖЕ </a:t>
            </a:r>
            <a:b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</a:br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XIX</a:t>
            </a:r>
            <a:r>
              <a:rPr lang="ru-RU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 – </a:t>
            </a:r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XX</a:t>
            </a:r>
            <a:r>
              <a:rPr lang="ru-RU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 ВВ.</a:t>
            </a:r>
          </a:p>
        </p:txBody>
      </p:sp>
      <p:pic>
        <p:nvPicPr>
          <p:cNvPr id="7" name="Picture 4" descr="9N1321">
            <a:extLst>
              <a:ext uri="{FF2B5EF4-FFF2-40B4-BE49-F238E27FC236}">
                <a16:creationId xmlns:a16="http://schemas.microsoft.com/office/drawing/2014/main" id="{612600FA-5B75-4A56-8BD9-6311B0BEE782}"/>
              </a:ext>
            </a:extLst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/>
          <a:srcRect l="3769" t="5714" r="3769" b="5714"/>
          <a:stretch>
            <a:fillRect/>
          </a:stretch>
        </p:blipFill>
        <p:spPr>
          <a:xfrm>
            <a:off x="0" y="3904976"/>
            <a:ext cx="4693146" cy="2964284"/>
          </a:xfrm>
          <a:noFill/>
        </p:spPr>
      </p:pic>
    </p:spTree>
    <p:extLst>
      <p:ext uri="{BB962C8B-B14F-4D97-AF65-F5344CB8AC3E}">
        <p14:creationId xmlns:p14="http://schemas.microsoft.com/office/powerpoint/2010/main" val="251996567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ИНОСТРАННЫЙ КАПИТАЛ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082" y="1340768"/>
            <a:ext cx="864096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Важную роль сыграла проведённая в 1897 г. по инициативе министра финансов С. Ю. Витте </a:t>
            </a: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денежная рефор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082" y="2801466"/>
            <a:ext cx="3778959" cy="3847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http://numistika.com/vkgm%20collection/1895%2015%20rusov%20or%20imperial%20in%20gol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1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5868144" y="3736775"/>
            <a:ext cx="3000898" cy="2935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numistika.com/vkgm%20collection/1895%2015%20rusov%20or%20imperial%20in%20gol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94" l="0" r="504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4189947" y="2784524"/>
            <a:ext cx="2940366" cy="2876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9056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532" y="1556792"/>
            <a:ext cx="8389440" cy="4079888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2800" b="1">
                <a:solidFill>
                  <a:srgbClr val="FF0000"/>
                </a:solidFill>
              </a:rPr>
              <a:t>Реформа предусматривала </a:t>
            </a:r>
            <a:r>
              <a:rPr lang="ru-RU" sz="2800"/>
              <a:t>обеспечение устойчивости денежной системы России, укрепления внешнего и внутреннего курса рубля в качестве валютной единицы был принят </a:t>
            </a:r>
            <a:r>
              <a:rPr lang="ru-RU" sz="2800" i="1" u="sng"/>
              <a:t>золотой рубль</a:t>
            </a:r>
            <a:r>
              <a:rPr lang="ru-RU" sz="2800"/>
              <a:t>. Кредитные билеты обеспечивались накопленным золотым запасом и свободно   обменивались   на   золото   по   определенному   курсу.   Реформа успешно завершилась принятием Монетного устава 1899 г.               </a:t>
            </a:r>
            <a:r>
              <a:rPr lang="ru-RU" sz="2800" b="1"/>
              <a:t>привлечение иностранных инвестиций.</a:t>
            </a:r>
            <a:endParaRPr lang="ru-RU" sz="2800"/>
          </a:p>
        </p:txBody>
      </p:sp>
      <p:sp>
        <p:nvSpPr>
          <p:cNvPr id="5" name="Стрелка вправо 4"/>
          <p:cNvSpPr/>
          <p:nvPr/>
        </p:nvSpPr>
        <p:spPr>
          <a:xfrm>
            <a:off x="2051720" y="5051175"/>
            <a:ext cx="185738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4F40995-577D-42B1-BA02-465B7DA7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ИНОСТРАННЫЙ КАПИТАЛ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ИНОСТРАННЫЙ КАПИТАЛ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082" y="1340768"/>
            <a:ext cx="86409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Приток иностранных инвестиций.</a:t>
            </a:r>
          </a:p>
        </p:txBody>
      </p:sp>
      <p:pic>
        <p:nvPicPr>
          <p:cNvPr id="4" name="Picture 15" descr="http://t1.gstatic.com/images?q=tbn:mx9tZnOHxnFCjM::&amp;t=1&amp;usg=__dpKMR9fXkf8N1xeyZGzlnMVHdV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988840"/>
            <a:ext cx="2452557" cy="1270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976" y="3573016"/>
            <a:ext cx="2473364" cy="1425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http://www.avista.su/picture/flags/german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380" y="5301209"/>
            <a:ext cx="2452557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65662" y="5338530"/>
            <a:ext cx="5665194" cy="125882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Электротехника, химическое производство, металлургия, металлообработка, торговля.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5672" y="3656218"/>
            <a:ext cx="5665194" cy="125882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Нефтяная, цветные металлы.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5672" y="2005544"/>
            <a:ext cx="5665194" cy="125882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Угольная, металлургия, металлообработка, машиностроение, нефтедобыча.</a:t>
            </a:r>
          </a:p>
        </p:txBody>
      </p:sp>
    </p:spTree>
    <p:extLst>
      <p:ext uri="{BB962C8B-B14F-4D97-AF65-F5344CB8AC3E}">
        <p14:creationId xmlns:p14="http://schemas.microsoft.com/office/powerpoint/2010/main" val="81658135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ИНОСТРАННЫЙ КАПИТАЛ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5179" r="0" b="687"/>
          <a:stretch>
            <a:fillRect/>
          </a:stretch>
        </p:blipFill>
        <p:spPr bwMode="auto">
          <a:xfrm>
            <a:off x="5508104" y="1382209"/>
            <a:ext cx="2721475" cy="2508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55358" y="1650409"/>
            <a:ext cx="2345034" cy="430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Банкирский дом «И. В. Юнкер и К»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" r="35356"/>
          <a:stretch>
            <a:fillRect/>
          </a:stretch>
        </p:blipFill>
        <p:spPr bwMode="auto">
          <a:xfrm>
            <a:off x="914421" y="1407865"/>
            <a:ext cx="2819653" cy="2508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43608" y="1700808"/>
            <a:ext cx="2856992" cy="552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Кренгольмская</a:t>
            </a:r>
            <a:r>
              <a:rPr 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мануфактура </a:t>
            </a:r>
          </a:p>
          <a:p>
            <a:pPr algn="ctr"/>
            <a:r>
              <a:rPr 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Л. Кнопа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0D4D98-969F-4CDB-BDE1-EDA620C0DED2}"/>
              </a:ext>
            </a:extLst>
          </p:cNvPr>
          <p:cNvSpPr txBox="1">
            <a:spLocks noChangeArrowheads="1"/>
          </p:cNvSpPr>
          <p:nvPr/>
        </p:nvSpPr>
        <p:spPr>
          <a:xfrm>
            <a:off x="4932040" y="4000004"/>
            <a:ext cx="3479849" cy="2850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800" b="1">
                <a:solidFill>
                  <a:srgbClr val="FF0000"/>
                </a:solidFill>
              </a:rPr>
              <a:t>Минусы </a:t>
            </a:r>
          </a:p>
          <a:p>
            <a:pPr marL="0" indent="0">
              <a:buNone/>
              <a:defRPr/>
            </a:pPr>
            <a:r>
              <a:rPr lang="ru-RU" sz="2800" b="1"/>
              <a:t>Отток за границу денег, которые могли бы умножить национальное богатство.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FC2D072-30AC-414E-846C-002102D54A25}"/>
              </a:ext>
            </a:extLst>
          </p:cNvPr>
          <p:cNvSpPr txBox="1">
            <a:spLocks noChangeArrowheads="1"/>
          </p:cNvSpPr>
          <p:nvPr/>
        </p:nvSpPr>
        <p:spPr>
          <a:xfrm>
            <a:off x="507380" y="4369425"/>
            <a:ext cx="4038600" cy="2083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800" b="1">
                <a:solidFill>
                  <a:srgbClr val="FF0000"/>
                </a:solidFill>
              </a:rPr>
              <a:t>Плюсы</a:t>
            </a:r>
            <a:r>
              <a:rPr lang="ru-RU" sz="2800" b="1"/>
              <a:t> </a:t>
            </a:r>
          </a:p>
          <a:p>
            <a:pPr marL="0" indent="0">
              <a:buNone/>
              <a:defRPr/>
            </a:pPr>
            <a:r>
              <a:rPr lang="ru-RU" sz="2800" b="1"/>
              <a:t>Созданы предпосылки для включения России в мировую экономику</a:t>
            </a:r>
            <a:r>
              <a:rPr lang="ru-RU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439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1014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МОНОПОЛИСТИЧЕСКИЙ КАПИТАЛИЗМ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809" y="2952288"/>
            <a:ext cx="864096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 три года было закрыто свыше 3 тыс. предприятий, на которых было занято 112 тыс. рабочих. Эти предприятия не</a:t>
            </a:r>
          </a:p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выдержали конкурентной борьбы. Значительно сократилось железнодорожное строительство.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95536" y="1988840"/>
            <a:ext cx="8473506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20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1900 – 1903 гг. – экономический кризис в Европе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11809" y="4509120"/>
            <a:ext cx="8473506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20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Усиление концентрации производства и </a:t>
            </a:r>
            <a:r>
              <a:rPr lang="ru-RU" sz="235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создание монополий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1809" y="5423520"/>
            <a:ext cx="8640960" cy="124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Создавались </a:t>
            </a:r>
            <a:r>
              <a:rPr lang="ru-RU" sz="2400" b="1" i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картели, синдикаты, тресты, 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позднее появились </a:t>
            </a:r>
            <a:r>
              <a:rPr lang="ru-RU" sz="2400" b="1" i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концерны. </a:t>
            </a:r>
          </a:p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Основной формой монополий в России стали </a:t>
            </a: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синдикаты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7464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3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  <p:bldP spid="7" grpId="2"/>
      <p:bldP spid="8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1014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МОНОПОЛИСТИЧЕСКИЙ КАПИТАЛИЗМ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082" y="1628800"/>
            <a:ext cx="864096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Монополии возникли и в банковской системе. Пять крупнейших банков контролировали почти половину финансовых операций в стране.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082" y="2852936"/>
            <a:ext cx="5208014" cy="38884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indent="-44450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Русско-Азиатский банк 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(834,9 млн. руб.), </a:t>
            </a:r>
          </a:p>
          <a:p>
            <a:pPr marL="533400" indent="-44450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Русский для внешней торговли 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(628,4 млн. руб.), </a:t>
            </a:r>
          </a:p>
          <a:p>
            <a:pPr marL="533400" indent="-44450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Международный 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(617,5 млн. руб.), </a:t>
            </a:r>
          </a:p>
          <a:p>
            <a:pPr marL="533400" indent="-44450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Азовско-Донской 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(543,5 млн. руб.), </a:t>
            </a:r>
          </a:p>
          <a:p>
            <a:pPr marL="533400" indent="-44450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Волжско-Камский банк 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(424,7 млн. руб.).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6095" y="2852936"/>
            <a:ext cx="3322947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46094" y="6381328"/>
            <a:ext cx="3322947" cy="352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Русско-Азиатский банк </a:t>
            </a:r>
          </a:p>
        </p:txBody>
      </p:sp>
    </p:spTree>
    <p:extLst>
      <p:ext uri="{BB962C8B-B14F-4D97-AF65-F5344CB8AC3E}">
        <p14:creationId xmlns:p14="http://schemas.microsoft.com/office/powerpoint/2010/main" val="3507534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СЕЛЬСКОЕ ХОЗЯЙСТВО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082" y="1340768"/>
            <a:ext cx="8640960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 началу XX в. Россия занимала первое место в мире по общему объёму сельскохозяйственной продукции: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" b="0"/>
          <a:stretch>
            <a:fillRect/>
          </a:stretch>
        </p:blipFill>
        <p:spPr bwMode="auto">
          <a:xfrm>
            <a:off x="158555" y="3224039"/>
            <a:ext cx="2767321" cy="2071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9"/>
          <a:stretch>
            <a:fillRect/>
          </a:stretch>
        </p:blipFill>
        <p:spPr bwMode="auto">
          <a:xfrm>
            <a:off x="3126265" y="2503748"/>
            <a:ext cx="2756858" cy="2098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s://avatars.mds.yandex.net/get-marketpic/208277/market_2phLmiRXAtVZfypVaEc3VA/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854" y="3068960"/>
            <a:ext cx="2777392" cy="2083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3522" y="5497937"/>
            <a:ext cx="2767321" cy="624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50 % мирового</a:t>
            </a:r>
          </a:p>
          <a:p>
            <a:pPr algn="ctr"/>
            <a:r>
              <a:rPr lang="ru-RU"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сбора ржи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1649" y="5295726"/>
            <a:ext cx="2767321" cy="624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25 % мирового экспорта зерна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0828" y="4602181"/>
            <a:ext cx="2767321" cy="624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около 20 % пшеницы </a:t>
            </a:r>
          </a:p>
        </p:txBody>
      </p:sp>
    </p:spTree>
    <p:extLst>
      <p:ext uri="{BB962C8B-B14F-4D97-AF65-F5344CB8AC3E}">
        <p14:creationId xmlns:p14="http://schemas.microsoft.com/office/powerpoint/2010/main" val="198271402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9579D-E62F-45C4-97F8-D23B2040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Домашнее задание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C9A07D-3183-40BC-90B0-38E17FFB887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420888"/>
            <a:ext cx="8003232" cy="30529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5400">
                <a:latin typeface="Calibri" panose="020f0502020204030204" pitchFamily="34" charset="0"/>
                <a:cs typeface="Calibri" panose="020f0502020204030204" pitchFamily="34" charset="0"/>
              </a:rPr>
              <a:t>§27, стр.75 вопросы 4 и 5 к тексту параграфа письменно </a:t>
            </a:r>
            <a:endParaRPr lang="ru-RU" sz="5400"/>
          </a:p>
        </p:txBody>
      </p:sp>
    </p:spTree>
    <p:extLst>
      <p:ext uri="{BB962C8B-B14F-4D97-AF65-F5344CB8AC3E}">
        <p14:creationId xmlns:p14="http://schemas.microsoft.com/office/powerpoint/2010/main" val="78550858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СЕЛЬСКОЕ ХОЗЯЙСТВО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082" y="1340768"/>
            <a:ext cx="864096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Современники говорили об оскудении центра. В губерниях</a:t>
            </a:r>
          </a:p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Центральной России преобладали </a:t>
            </a:r>
            <a:r>
              <a:rPr lang="ru-RU" sz="2400" b="1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полусередняцкие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и бедняцкие хозяйства. Товарной продукции они не производили.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71" t="22325" r="2258" b="8387"/>
          <a:stretch>
            <a:fillRect/>
          </a:stretch>
        </p:blipFill>
        <p:spPr bwMode="auto">
          <a:xfrm>
            <a:off x="228081" y="2780928"/>
            <a:ext cx="5286871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15680" y="2780929"/>
            <a:ext cx="3348808" cy="379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Поля обрабатывались сохой и деревянной бороной;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нехватка скота и денег не позволяла вносить достаточного количества удобрений;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низкая урожайность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6118448"/>
            <a:ext cx="5191424" cy="457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Массовый голод 1890-х гг. </a:t>
            </a:r>
          </a:p>
        </p:txBody>
      </p:sp>
    </p:spTree>
    <p:extLst>
      <p:ext uri="{BB962C8B-B14F-4D97-AF65-F5344CB8AC3E}">
        <p14:creationId xmlns:p14="http://schemas.microsoft.com/office/powerpoint/2010/main" val="314861818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СЕЛЬСКОЕ ХОЗЯЙСТВО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082" y="1340768"/>
            <a:ext cx="86409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более чем 20 млн. крестьянских хозяйств приходилось 130 тыс. помещичьих имений.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9" t="31064" r="4997" b="8971"/>
          <a:stretch>
            <a:fillRect/>
          </a:stretch>
        </p:blipFill>
        <p:spPr bwMode="auto">
          <a:xfrm>
            <a:off x="4055805" y="2026630"/>
            <a:ext cx="4837551" cy="4672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082" y="2026631"/>
            <a:ext cx="3623838" cy="212244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Для нормального существования</a:t>
            </a:r>
          </a:p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семьи из 6 человек в чернозёмной полосе требовалось 10,5 десятины пашни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082" y="5085184"/>
            <a:ext cx="3623838" cy="16137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действительности – около 7 десятин + аграрное перенаселение (около 20 млн.)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3366" y="4308562"/>
            <a:ext cx="2767321" cy="624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НО:</a:t>
            </a:r>
          </a:p>
        </p:txBody>
      </p:sp>
    </p:spTree>
    <p:extLst>
      <p:ext uri="{BB962C8B-B14F-4D97-AF65-F5344CB8AC3E}">
        <p14:creationId xmlns:p14="http://schemas.microsoft.com/office/powerpoint/2010/main" val="351710214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ЭКОНОМИКА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082" y="1340768"/>
            <a:ext cx="8640960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Россия в конце XIX — начале XX в. оставалась сельскохозяйственной страной, но её промышленность переживала бурный подъём. Толчком к росту производства стало железнодорожное строительство, которое возобновилось в 1893 г.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1" t="31901" r="9108" b="36199"/>
          <a:stretch>
            <a:fillRect/>
          </a:stretch>
        </p:blipFill>
        <p:spPr>
          <a:xfrm>
            <a:off x="1159820" y="5157192"/>
            <a:ext cx="6667287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t="3744" r="2369" b="5745"/>
          <a:stretch>
            <a:fillRect/>
          </a:stretch>
        </p:blipFill>
        <p:spPr>
          <a:xfrm>
            <a:off x="1987928" y="3109841"/>
            <a:ext cx="5248368" cy="2486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73222" y="3861048"/>
            <a:ext cx="192251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1861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93653" y="3861048"/>
            <a:ext cx="192251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1900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733256"/>
            <a:ext cx="7128792" cy="9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51 600 километров железных дорог</a:t>
            </a:r>
          </a:p>
        </p:txBody>
      </p:sp>
    </p:spTree>
    <p:extLst>
      <p:ext uri="{BB962C8B-B14F-4D97-AF65-F5344CB8AC3E}">
        <p14:creationId xmlns:p14="http://schemas.microsoft.com/office/powerpoint/2010/main" val="3206451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СЕЛЬСКОЕ ХОЗЯЙСТВО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885698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начале XX в. 4/5 надельной крестьянской земли находилось в общинном пользовании. Община производила регулярный передел земли, спасавшая слабых, тормозила деятельность крепких, хозяйственных крестьян.</a:t>
            </a:r>
          </a:p>
        </p:txBody>
      </p:sp>
      <p:pic>
        <p:nvPicPr>
          <p:cNvPr id="5" name="Picture 2" descr="D:\History 9\32\shutterstock_93910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" t="26167" r="-379" b="6976"/>
          <a:stretch>
            <a:fillRect/>
          </a:stretch>
        </p:blipFill>
        <p:spPr bwMode="auto">
          <a:xfrm>
            <a:off x="299243" y="2772697"/>
            <a:ext cx="8473506" cy="396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88464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ЭКОНОМИКА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082" y="1340768"/>
            <a:ext cx="864096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Огромное значение для развития промышленности и сельского хозяйства имело строительство </a:t>
            </a: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Транссибирской магистрали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(1891 —1916).</a:t>
            </a:r>
          </a:p>
        </p:txBody>
      </p:sp>
      <p:pic>
        <p:nvPicPr>
          <p:cNvPr id="1026" name="Picture 2" descr="C:\Users\Татьяна\Pictures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40"/>
          <a:stretch>
            <a:fillRect/>
          </a:stretch>
        </p:blipFill>
        <p:spPr bwMode="auto">
          <a:xfrm>
            <a:off x="225491" y="2531521"/>
            <a:ext cx="8640960" cy="412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545412" y="2852936"/>
            <a:ext cx="7987028" cy="2771896"/>
          </a:xfrm>
          <a:custGeom>
            <a:gdLst>
              <a:gd name="connsiteX0" fmla="*/ 110866 w 8563830"/>
              <a:gd name="connsiteY0" fmla="*/ 0 h 2771896"/>
              <a:gd name="connsiteX1" fmla="*/ 59107 w 8563830"/>
              <a:gd name="connsiteY1" fmla="*/ 500332 h 2771896"/>
              <a:gd name="connsiteX2" fmla="*/ 50481 w 8563830"/>
              <a:gd name="connsiteY2" fmla="*/ 854015 h 2771896"/>
              <a:gd name="connsiteX3" fmla="*/ 33228 w 8563830"/>
              <a:gd name="connsiteY3" fmla="*/ 1164566 h 2771896"/>
              <a:gd name="connsiteX4" fmla="*/ 542186 w 8563830"/>
              <a:gd name="connsiteY4" fmla="*/ 1500996 h 2771896"/>
              <a:gd name="connsiteX5" fmla="*/ 585318 w 8563830"/>
              <a:gd name="connsiteY5" fmla="*/ 1682151 h 2771896"/>
              <a:gd name="connsiteX6" fmla="*/ 921749 w 8563830"/>
              <a:gd name="connsiteY6" fmla="*/ 1828800 h 2771896"/>
              <a:gd name="connsiteX7" fmla="*/ 1430707 w 8563830"/>
              <a:gd name="connsiteY7" fmla="*/ 1889185 h 2771896"/>
              <a:gd name="connsiteX8" fmla="*/ 1724005 w 8563830"/>
              <a:gd name="connsiteY8" fmla="*/ 1992702 h 2771896"/>
              <a:gd name="connsiteX9" fmla="*/ 2163952 w 8563830"/>
              <a:gd name="connsiteY9" fmla="*/ 2165230 h 2771896"/>
              <a:gd name="connsiteX10" fmla="*/ 2690164 w 8563830"/>
              <a:gd name="connsiteY10" fmla="*/ 2303253 h 2771896"/>
              <a:gd name="connsiteX11" fmla="*/ 3414783 w 8563830"/>
              <a:gd name="connsiteY11" fmla="*/ 2398143 h 2771896"/>
              <a:gd name="connsiteX12" fmla="*/ 3656322 w 8563830"/>
              <a:gd name="connsiteY12" fmla="*/ 2277374 h 2771896"/>
              <a:gd name="connsiteX13" fmla="*/ 3889235 w 8563830"/>
              <a:gd name="connsiteY13" fmla="*/ 2311879 h 2771896"/>
              <a:gd name="connsiteX14" fmla="*/ 4458579 w 8563830"/>
              <a:gd name="connsiteY14" fmla="*/ 2251494 h 2771896"/>
              <a:gd name="connsiteX15" fmla="*/ 4950284 w 8563830"/>
              <a:gd name="connsiteY15" fmla="*/ 2475781 h 2771896"/>
              <a:gd name="connsiteX16" fmla="*/ 5278088 w 8563830"/>
              <a:gd name="connsiteY16" fmla="*/ 2743200 h 2771896"/>
              <a:gd name="connsiteX17" fmla="*/ 5554134 w 8563830"/>
              <a:gd name="connsiteY17" fmla="*/ 2751826 h 2771896"/>
              <a:gd name="connsiteX18" fmla="*/ 5709409 w 8563830"/>
              <a:gd name="connsiteY18" fmla="*/ 2682815 h 2771896"/>
              <a:gd name="connsiteX19" fmla="*/ 6106224 w 8563830"/>
              <a:gd name="connsiteY19" fmla="*/ 2553419 h 2771896"/>
              <a:gd name="connsiteX20" fmla="*/ 6511666 w 8563830"/>
              <a:gd name="connsiteY20" fmla="*/ 2613804 h 2771896"/>
              <a:gd name="connsiteX21" fmla="*/ 6986118 w 8563830"/>
              <a:gd name="connsiteY21" fmla="*/ 2769079 h 2771896"/>
              <a:gd name="connsiteX22" fmla="*/ 7357054 w 8563830"/>
              <a:gd name="connsiteY22" fmla="*/ 2717321 h 2771896"/>
              <a:gd name="connsiteX23" fmla="*/ 7883266 w 8563830"/>
              <a:gd name="connsiteY23" fmla="*/ 2760453 h 2771896"/>
              <a:gd name="connsiteX24" fmla="*/ 8504367 w 8563830"/>
              <a:gd name="connsiteY24" fmla="*/ 2700068 h 2771896"/>
              <a:gd name="connsiteX25" fmla="*/ 8538873 w 8563830"/>
              <a:gd name="connsiteY25" fmla="*/ 2700068 h 2771896"/>
              <a:gd name="connsiteX26" fmla="*/ 8538873 w 8563830"/>
              <a:gd name="connsiteY26" fmla="*/ 2700068 h 277189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563830" h="2771896">
                <a:moveTo>
                  <a:pt x="110866" y="0"/>
                </a:moveTo>
                <a:cubicBezTo>
                  <a:pt x="90018" y="178998"/>
                  <a:pt x="69171" y="357996"/>
                  <a:pt x="59107" y="500332"/>
                </a:cubicBezTo>
                <a:cubicBezTo>
                  <a:pt x="49043" y="642668"/>
                  <a:pt x="54794" y="743309"/>
                  <a:pt x="50481" y="854015"/>
                </a:cubicBezTo>
                <a:cubicBezTo>
                  <a:pt x="46168" y="964721"/>
                  <a:pt x="-48723" y="1056736"/>
                  <a:pt x="33228" y="1164566"/>
                </a:cubicBezTo>
                <a:cubicBezTo>
                  <a:pt x="115179" y="1272396"/>
                  <a:pt x="450171" y="1414732"/>
                  <a:pt x="542186" y="1500996"/>
                </a:cubicBezTo>
                <a:cubicBezTo>
                  <a:pt x="634201" y="1587260"/>
                  <a:pt x="522058" y="1627517"/>
                  <a:pt x="585318" y="1682151"/>
                </a:cubicBezTo>
                <a:cubicBezTo>
                  <a:pt x="648579" y="1736785"/>
                  <a:pt x="780851" y="1794294"/>
                  <a:pt x="921749" y="1828800"/>
                </a:cubicBezTo>
                <a:cubicBezTo>
                  <a:pt x="1062647" y="1863306"/>
                  <a:pt x="1296998" y="1861868"/>
                  <a:pt x="1430707" y="1889185"/>
                </a:cubicBezTo>
                <a:cubicBezTo>
                  <a:pt x="1564416" y="1916502"/>
                  <a:pt x="1601798" y="1946695"/>
                  <a:pt x="1724005" y="1992702"/>
                </a:cubicBezTo>
                <a:cubicBezTo>
                  <a:pt x="1846212" y="2038709"/>
                  <a:pt x="2002925" y="2113471"/>
                  <a:pt x="2163952" y="2165230"/>
                </a:cubicBezTo>
                <a:cubicBezTo>
                  <a:pt x="2324979" y="2216989"/>
                  <a:pt x="2481692" y="2264434"/>
                  <a:pt x="2690164" y="2303253"/>
                </a:cubicBezTo>
                <a:cubicBezTo>
                  <a:pt x="2898636" y="2342072"/>
                  <a:pt x="3253757" y="2402456"/>
                  <a:pt x="3414783" y="2398143"/>
                </a:cubicBezTo>
                <a:cubicBezTo>
                  <a:pt x="3575809" y="2393830"/>
                  <a:pt x="3577247" y="2291751"/>
                  <a:pt x="3656322" y="2277374"/>
                </a:cubicBezTo>
                <a:cubicBezTo>
                  <a:pt x="3735397" y="2262997"/>
                  <a:pt x="3755526" y="2316192"/>
                  <a:pt x="3889235" y="2311879"/>
                </a:cubicBezTo>
                <a:cubicBezTo>
                  <a:pt x="4022944" y="2307566"/>
                  <a:pt x="4281738" y="2224177"/>
                  <a:pt x="4458579" y="2251494"/>
                </a:cubicBezTo>
                <a:cubicBezTo>
                  <a:pt x="4635421" y="2278811"/>
                  <a:pt x="4813699" y="2393830"/>
                  <a:pt x="4950284" y="2475781"/>
                </a:cubicBezTo>
                <a:cubicBezTo>
                  <a:pt x="5086869" y="2557732"/>
                  <a:pt x="5177446" y="2697193"/>
                  <a:pt x="5278088" y="2743200"/>
                </a:cubicBezTo>
                <a:cubicBezTo>
                  <a:pt x="5378730" y="2789207"/>
                  <a:pt x="5482247" y="2761890"/>
                  <a:pt x="5554134" y="2751826"/>
                </a:cubicBezTo>
                <a:cubicBezTo>
                  <a:pt x="5626021" y="2741762"/>
                  <a:pt x="5617394" y="2715883"/>
                  <a:pt x="5709409" y="2682815"/>
                </a:cubicBezTo>
                <a:cubicBezTo>
                  <a:pt x="5801424" y="2649747"/>
                  <a:pt x="5972515" y="2564921"/>
                  <a:pt x="6106224" y="2553419"/>
                </a:cubicBezTo>
                <a:cubicBezTo>
                  <a:pt x="6239933" y="2541917"/>
                  <a:pt x="6365017" y="2577861"/>
                  <a:pt x="6511666" y="2613804"/>
                </a:cubicBezTo>
                <a:cubicBezTo>
                  <a:pt x="6658315" y="2649747"/>
                  <a:pt x="6845220" y="2751826"/>
                  <a:pt x="6986118" y="2769079"/>
                </a:cubicBezTo>
                <a:cubicBezTo>
                  <a:pt x="7127016" y="2786332"/>
                  <a:pt x="7207529" y="2718759"/>
                  <a:pt x="7357054" y="2717321"/>
                </a:cubicBezTo>
                <a:cubicBezTo>
                  <a:pt x="7506579" y="2715883"/>
                  <a:pt x="7692047" y="2763328"/>
                  <a:pt x="7883266" y="2760453"/>
                </a:cubicBezTo>
                <a:cubicBezTo>
                  <a:pt x="8074485" y="2757578"/>
                  <a:pt x="8395099" y="2710132"/>
                  <a:pt x="8504367" y="2700068"/>
                </a:cubicBezTo>
                <a:cubicBezTo>
                  <a:pt x="8613635" y="2690004"/>
                  <a:pt x="8538873" y="2700068"/>
                  <a:pt x="8538873" y="2700068"/>
                </a:cubicBezTo>
                <a:lnTo>
                  <a:pt x="8538873" y="2700068"/>
                </a:lnTo>
              </a:path>
            </a:pathLst>
          </a:custGeom>
          <a:ln w="57150">
            <a:prstDash val="sysDash"/>
          </a:ln>
          <a:effectLst>
            <a:glow rad="76200">
              <a:schemeClr val="bg1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0"/>
          <a:stretch>
            <a:fillRect/>
          </a:stretch>
        </p:blipFill>
        <p:spPr>
          <a:xfrm>
            <a:off x="3527475" y="2763803"/>
            <a:ext cx="2952328" cy="148155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" b="0"/>
          <a:stretch>
            <a:fillRect/>
          </a:stretch>
        </p:blipFill>
        <p:spPr>
          <a:xfrm>
            <a:off x="6732240" y="2756888"/>
            <a:ext cx="1974098" cy="148155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125287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ЭКОНОМИКА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082" y="1196752"/>
            <a:ext cx="4487934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Строительство железных дорог способствовало увеличению производства металла, продукции тяжёлого машиностроения, угля, леса и других материалов. Особенно быстрыми темпами развивались отрасли, связанные с новыми видами топлива — углём и нефтью, добыча которых увеличилась в 3 раза.</a:t>
            </a:r>
          </a:p>
        </p:txBody>
      </p:sp>
      <p:pic>
        <p:nvPicPr>
          <p:cNvPr id="5" name="Picture 2" descr="D:\History 9\32\shutterstock_9727169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68" b="883"/>
          <a:stretch>
            <a:fillRect/>
          </a:stretch>
        </p:blipFill>
        <p:spPr bwMode="auto">
          <a:xfrm>
            <a:off x="4827677" y="1196752"/>
            <a:ext cx="4012766" cy="5444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082" y="5782614"/>
            <a:ext cx="4487934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8,1 %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851714"/>
            <a:ext cx="3456384" cy="77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Самый высокий промышленный рост в мире</a:t>
            </a:r>
          </a:p>
        </p:txBody>
      </p:sp>
    </p:spTree>
    <p:extLst>
      <p:ext uri="{BB962C8B-B14F-4D97-AF65-F5344CB8AC3E}">
        <p14:creationId xmlns:p14="http://schemas.microsoft.com/office/powerpoint/2010/main" val="359388249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435975" cy="56610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Россия – среднеразвитая страна «второго эшелона»:</a:t>
            </a:r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100" name="Picture 4" descr="эшелоны рарвития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0" y="2204864"/>
            <a:ext cx="6096000" cy="4572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62844ED-D4C6-484D-B0E6-21D52817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ЭКОНОМИКА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ЭКОНОМИКА</a:t>
            </a:r>
          </a:p>
        </p:txBody>
      </p:sp>
      <p:pic>
        <p:nvPicPr>
          <p:cNvPr id="3076" name="Picture 4" descr="https://traditio.wiki/files/7/76/0PlahovLK_VStolyarMastesGT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44"/>
          <a:stretch>
            <a:fillRect/>
          </a:stretch>
        </p:blipFill>
        <p:spPr bwMode="auto">
          <a:xfrm>
            <a:off x="228452" y="1988840"/>
            <a:ext cx="3644462" cy="4274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4538E9-CDB8-4726-A665-CF1CA2094695}"/>
              </a:ext>
            </a:extLst>
          </p:cNvPr>
          <p:cNvSpPr/>
          <p:nvPr/>
        </p:nvSpPr>
        <p:spPr>
          <a:xfrm>
            <a:off x="328572" y="1020507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а) Развитие экономики носило догоняющий характер (высокие темпы развития).</a:t>
            </a: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6B2255-060D-4622-9EEA-CBCF6CB186B3}"/>
              </a:ext>
            </a:extLst>
          </p:cNvPr>
          <p:cNvSpPr/>
          <p:nvPr/>
        </p:nvSpPr>
        <p:spPr>
          <a:xfrm>
            <a:off x="4156852" y="18541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б)  В экономическом развитии наблюдались деформации → </a:t>
            </a: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многоукладность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экономики </a:t>
            </a: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(связана с наличием пережитков феодально-крепостнического строя).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BF8C9A-0032-4644-8ED2-7258AE0A5A99}"/>
              </a:ext>
            </a:extLst>
          </p:cNvPr>
          <p:cNvSpPr/>
          <p:nvPr/>
        </p:nvSpPr>
        <p:spPr>
          <a:xfrm>
            <a:off x="4156852" y="4293096"/>
            <a:ext cx="4572000" cy="18374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→ </a:t>
            </a: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социально-экономические уклады</a:t>
            </a: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</a:p>
          <a:p>
            <a:pPr>
              <a:lnSpc>
                <a:spcPct val="90000"/>
              </a:lnSpc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натурально-патриархальный, 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полукрепостнический, 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мелкотоварный, 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частнокапиталистический, 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государственно-монополистический. </a:t>
            </a:r>
          </a:p>
        </p:txBody>
      </p:sp>
    </p:spTree>
    <p:extLst>
      <p:ext uri="{BB962C8B-B14F-4D97-AF65-F5344CB8AC3E}">
        <p14:creationId xmlns:p14="http://schemas.microsoft.com/office/powerpoint/2010/main" val="4265345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1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>
            <a:normAutofit fontScale="90000"/>
          </a:bodyPr>
          <a:lstStyle/>
          <a:p>
            <a:pPr marL="838200" indent="-838200" eaLnBrk="1" hangingPunct="1">
              <a:defRPr/>
            </a:pPr>
            <a:br>
              <a:rPr lang="ru-RU" sz="4000"/>
            </a:b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124" y="562909"/>
            <a:ext cx="5688310" cy="430678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в) активная роль государства  и государственного регулирования в экономике.</a:t>
            </a:r>
          </a:p>
          <a:p>
            <a:pPr marL="0" indent="0" eaLnBrk="1" hangingPunct="1">
              <a:buNone/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г) широкое проникновение иностранного капитала.</a:t>
            </a:r>
          </a:p>
        </p:txBody>
      </p:sp>
      <p:pic>
        <p:nvPicPr>
          <p:cNvPr id="1026" name="Picture 2" descr="Экономика России в начале ХХ века - презентация онлайн">
            <a:extLst>
              <a:ext uri="{FF2B5EF4-FFF2-40B4-BE49-F238E27FC236}">
                <a16:creationId xmlns:a16="http://schemas.microsoft.com/office/drawing/2014/main" id="{18BBC692-4AA6-440C-8742-B88357045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61619"/>
            <a:ext cx="4355976" cy="32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2C44D4-FBBA-40A1-A5E2-3C676B14994C}"/>
              </a:ext>
            </a:extLst>
          </p:cNvPr>
          <p:cNvSpPr/>
          <p:nvPr/>
        </p:nvSpPr>
        <p:spPr>
          <a:xfrm>
            <a:off x="280124" y="472514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д) </a:t>
            </a:r>
            <a:r>
              <a:rPr lang="ru-RU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концентрация </a:t>
            </a: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(укрупнение) производства и рабочей силы</a:t>
            </a:r>
            <a:r>
              <a:rPr lang="ru-RU" sz="36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РОЛЬ ГОСУДАРСТВА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082" y="1340768"/>
            <a:ext cx="864096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Важной особенностью экономики России было наличие в ней </a:t>
            </a: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крупного государственного сектора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Его ядром были</a:t>
            </a:r>
          </a:p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казённые заводы, которые удовлетворяли военные нужды</a:t>
            </a:r>
          </a:p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государства.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2852936"/>
            <a:ext cx="3249827" cy="3744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i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Около 30 крупнейших заводов,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2/3 железнодорожной сети,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огромные земельные и лесные угодья,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почтовая и телеграфная связь.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22" t="10184" r="18256" b="10010"/>
          <a:stretch>
            <a:fillRect/>
          </a:stretch>
        </p:blipFill>
        <p:spPr bwMode="auto">
          <a:xfrm>
            <a:off x="228082" y="2852936"/>
            <a:ext cx="5317312" cy="375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10973" y="2852936"/>
            <a:ext cx="2413554" cy="77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Тульский оружейный завод</a:t>
            </a:r>
          </a:p>
        </p:txBody>
      </p:sp>
    </p:spTree>
    <p:extLst>
      <p:ext uri="{BB962C8B-B14F-4D97-AF65-F5344CB8AC3E}">
        <p14:creationId xmlns:p14="http://schemas.microsoft.com/office/powerpoint/2010/main" val="764294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РОЛЬ ГОСУДАРСТВА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082" y="1340768"/>
            <a:ext cx="864096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Правительство вмешивалось в экономику: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регулировало цены;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вводило высокие таможенные пошлины;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раздавало казённые заказы частным компаниям и фирмам; предоставляло им кредиты через Государственный банк.</a:t>
            </a:r>
          </a:p>
        </p:txBody>
      </p:sp>
      <p:pic>
        <p:nvPicPr>
          <p:cNvPr id="4" name="Рисунок 7" descr="Красный выбуржец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74" y="3573016"/>
            <a:ext cx="3888790" cy="3111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8774" y="5907849"/>
            <a:ext cx="3888790" cy="77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Первый русский меднопрокатный завод.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8" t="12299" r="3269" b="0"/>
          <a:stretch>
            <a:fillRect/>
          </a:stretch>
        </p:blipFill>
        <p:spPr bwMode="auto">
          <a:xfrm>
            <a:off x="4350774" y="3573016"/>
            <a:ext cx="4616072" cy="3080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50774" y="6265155"/>
            <a:ext cx="4616072" cy="388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Государственный банк. Москва</a:t>
            </a:r>
          </a:p>
        </p:txBody>
      </p:sp>
    </p:spTree>
    <p:extLst>
      <p:ext uri="{BB962C8B-B14F-4D97-AF65-F5344CB8AC3E}">
        <p14:creationId xmlns:p14="http://schemas.microsoft.com/office/powerpoint/2010/main" val="342089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98</Paragraphs>
  <Slides>20</Slides>
  <Notes>0</Notes>
  <TotalTime>539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1">
      <vt:lpstr>Тема Office</vt:lpstr>
      <vt:lpstr>СОЦИАЛЬНО-ЭКОНОМИЧЕСКОЕ РАЗВИТИЕ РОССИИ НА РУБЕЖЕ XIX – XX ВВ.</vt:lpstr>
      <vt:lpstr>ЭКОНОМИКА</vt:lpstr>
      <vt:lpstr>ЭКОНОМИКА</vt:lpstr>
      <vt:lpstr>ЭКОНОМИКА</vt:lpstr>
      <vt:lpstr>ЭКОНОМИКА</vt:lpstr>
      <vt:lpstr>ЭКОНОМИКА</vt:lpstr>
      <vt:lpstr/>
      <vt:lpstr>РОЛЬ ГОСУДАРСТВА</vt:lpstr>
      <vt:lpstr>РОЛЬ ГОСУДАРСТВА</vt:lpstr>
      <vt:lpstr>ИНОСТРАННЫЙ КАПИТАЛ</vt:lpstr>
      <vt:lpstr>ИНОСТРАННЫЙ КАПИТАЛ</vt:lpstr>
      <vt:lpstr>ИНОСТРАННЫЙ КАПИТАЛ</vt:lpstr>
      <vt:lpstr>ИНОСТРАННЫЙ КАПИТАЛ</vt:lpstr>
      <vt:lpstr>МОНОПОЛИСТИЧЕСКИЙ КАПИТАЛИЗМ</vt:lpstr>
      <vt:lpstr>МОНОПОЛИСТИЧЕСКИЙ КАПИТАЛИЗМ</vt:lpstr>
      <vt:lpstr>СЕЛЬСКОЕ ХОЗЯЙСТВО</vt:lpstr>
      <vt:lpstr>Домашнее задание</vt:lpstr>
      <vt:lpstr>СЕЛЬСКОЕ ХОЗЯЙСТВО</vt:lpstr>
      <vt:lpstr>СЕЛЬСКОЕ ХОЗЯЙСТВО</vt:lpstr>
      <vt:lpstr>СЕЛЬСКОЕ ХОЗЯЙСТВО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Татьяна</dc:creator>
  <cp:lastModifiedBy>Домашний</cp:lastModifiedBy>
  <cp:revision>35</cp:revision>
  <dcterms:created xsi:type="dcterms:W3CDTF">2017-05-30T09:18:03Z</dcterms:created>
  <dcterms:modified xsi:type="dcterms:W3CDTF">2025-02-18T08:48:38Z</dcterms:modified>
</cp:coreProperties>
</file>