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ru-RU"/>
              <a:t>10/30/2013</a:t>
            </a:fld>
            <a:endParaRPr lang="ru-RU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ru-RU"/>
              <a:t>1</a:t>
            </a:fld>
            <a:endParaRPr lang="ru-RU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8841965-5A82-1988-32B5-2ECBE037952D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118C119-5417-D927-22E0-637D0D313471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E4A0A5F-2C9C-D920-DB5D-0D3B1A5B9F59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BF7FC48-8FED-53AA-837F-83EBA306BB94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359D41A-3955-1644-53E3-E08437974BC0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AB904BC-DF02-B01C-F685-275D3B610340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82E35D-E6B0-0F86-1251-20866843C166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ChangeArrowheads="1" noGrp="1"/>
          </p:cNvSpPr>
          <p:nvPr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ChangeArrowheads="1" noGrp="1"/>
          </p:cNvSpPr>
          <p:nvPr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ChangeArrowheads="1" noGrp="1"/>
          </p:cNvSpPr>
          <p:nvPr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fill="norm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ChangeArrowheads="1" noGrp="1"/>
          </p:cNvSpPr>
          <p:nvPr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ChangeArrowheads="1" noGrp="1"/>
          </p:cNvSpPr>
          <p:nvPr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ChangeArrowheads="1" noGrp="1"/>
          </p:cNvSpPr>
          <p:nvPr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ChangeArrowheads="1" noGrp="1"/>
          </p:cNvSpPr>
          <p:nvPr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ChangeArrowheads="1" noGrp="1"/>
          </p:cNvSpPr>
          <p:nvPr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ChangeArrowheads="1" noGrp="1"/>
          </p:cNvSpPr>
          <p:nvPr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ChangeArrowheads="1" noGrp="1"/>
          </p:cNvSpPr>
          <p:nvPr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ChangeArrowheads="1" noGrp="1"/>
          </p:cNvSpPr>
          <p:nvPr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ChangeArrowheads="1" noGrp="1"/>
          </p:cNvSpPr>
          <p:nvPr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ChangeArrowheads="1" noGrp="1"/>
          </p:cNvSpPr>
          <p:nvPr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ChangeArrowheads="1" noGrp="1"/>
          </p:cNvSpPr>
          <p:nvPr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ChangeArrowheads="1" noGrp="1"/>
          </p:cNvSpPr>
          <p:nvPr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ChangeArrowheads="1" noGrp="1"/>
          </p:cNvSpPr>
          <p:nvPr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ChangeArrowheads="1" noGrp="1"/>
          </p:cNvSpPr>
          <p:nvPr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ChangeArrowheads="1" noGrp="1"/>
          </p:cNvSpPr>
          <p:nvPr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ChangeArrowheads="1" noGrp="1"/>
          </p:cNvSpPr>
          <p:nvPr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ChangeArrowheads="1" noGrp="1"/>
          </p:cNvSpPr>
          <p:nvPr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ChangeArrowheads="1" noGrp="1"/>
          </p:cNvSpPr>
          <p:nvPr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ChangeArrowheads="1" noGrp="1"/>
          </p:cNvSpPr>
          <p:nvPr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ChangeArrowheads="1" noGrp="1"/>
          </p:cNvSpPr>
          <p:nvPr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ChangeArrowheads="1" noGrp="1"/>
          </p:cNvSpPr>
          <p:nvPr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ChangeArrowheads="1" noGrp="1"/>
          </p:cNvSpPr>
          <p:nvPr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ChangeArrowheads="1" noGrp="1"/>
          </p:cNvSpPr>
          <p:nvPr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ChangeArrowheads="1" noGrp="1"/>
          </p:cNvSpPr>
          <p:nvPr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ChangeArrowheads="1" noGrp="1"/>
          </p:cNvSpPr>
          <p:nvPr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ChangeArrowheads="1" noGrp="1"/>
          </p:cNvSpPr>
          <p:nvPr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ChangeArrowheads="1" noGrp="1"/>
          </p:cNvSpPr>
          <p:nvPr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ChangeArrowheads="1" noGrp="1"/>
          </p:cNvSpPr>
          <p:nvPr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ChangeArrowheads="1" noGrp="1"/>
          </p:cNvSpPr>
          <p:nvPr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ChangeArrowheads="1" noGrp="1"/>
          </p:cNvSpPr>
          <p:nvPr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623394" y="2569089"/>
            <a:ext cx="8029833" cy="165402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algn="l">
              <a:defRPr/>
            </a:pPr>
            <a:r>
              <a:rPr lang="ru-RU"/>
              <a:t>     Решение задачи №14</a:t>
            </a:r>
            <a:br>
              <a:rPr lang="ru-RU"/>
            </a:br>
            <a:r>
              <a:rPr lang="ru-RU"/>
              <a:t> (ЕГЭ, профильный уровень) 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Шульцева Е.А. МБОУ СОШ №10 п.Раздольное 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6822567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398229" y="274638"/>
            <a:ext cx="11152187" cy="1143000"/>
          </a:xfrm>
        </p:spPr>
        <p:txBody>
          <a:bodyPr/>
          <a:lstStyle/>
          <a:p>
            <a:pPr algn="l">
              <a:defRPr/>
            </a:pPr>
            <a:r>
              <a:rPr sz="1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№1</a:t>
            </a:r>
            <a:r>
              <a:rPr sz="1800">
                <a:latin typeface="Times New Roman"/>
                <a:ea typeface="Times New Roman"/>
                <a:cs typeface="Times New Roman"/>
              </a:rPr>
              <a:t>.В основании прямой призмы</a:t>
            </a:r>
            <a:r>
              <a:rPr/>
              <a:t>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лежит ромб </a:t>
            </a:r>
            <a:r>
              <a:rPr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с диагоналями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=8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и 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= 6.</a:t>
            </a:r>
            <a:br>
              <a:rPr lang="ru-RU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а) Докажите, что прямые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перпендикулярны.</a:t>
            </a:r>
            <a:br>
              <a:rPr lang="ru-RU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б) Найдите расстояние  между прямыми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, если известно, что боковое ребро призмы равно 12.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88527644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4843229" y="1417637"/>
            <a:ext cx="7130519" cy="584517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sz="18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Дано</a:t>
            </a:r>
            <a:r>
              <a:rPr sz="1800">
                <a:latin typeface="Times New Roman"/>
                <a:ea typeface="Times New Roman"/>
                <a:cs typeface="Times New Roman"/>
              </a:rPr>
              <a:t>:  а)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– прямая призма,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– ромб,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=8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 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 6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б) АА</a:t>
            </a:r>
            <a:r>
              <a:rPr lang="ru-RU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=12.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а) 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Доказать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⊥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б) 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Найти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ρ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Решение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 а) Прямые АС 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скрещивающиеся. Проведем через точку О прямую О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 (ON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‖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)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. Т.к.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– ромб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, то АС перпендикулярна 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а значит АС перпендикулярна О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 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является проекцией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на плоскость АВС. По теореме о трех перпендикулярах имеем АС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⊥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ON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значит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⊥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ru-RU" sz="18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б) Расстоянием между скрещивающимися прямыми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является отрезок ОМ. Треугольники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ВМО подобны по двум углам (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 =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 = 90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°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- общий), значит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 МО =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:ВО, МО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DD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·</m:t>
                          </m:r>
                          <m:r>
                            <m:rPr>
                              <m:sty m:val="p"/>
                            </m:rPr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  <a:ea typeface="Cambria Math"/>
                              <a:cs typeface="Cambria Math"/>
                            </a:rPr>
                            <m:t>BO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BD1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0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.</a:t>
            </a:r>
            <a:endParaRPr sz="20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прямоугольном треугольнике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найду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по теореме Пифагора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 BD</a:t>
            </a:r>
            <a:r>
              <a:rPr lang="en-US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+ DD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7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Значит  МО =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7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  <m:r>
                            <m:rPr/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·3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sz="16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ru-RU" sz="16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     МО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7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sz="16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sz="16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Ответ: б)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7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sz="16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sz="16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sty m:val="p"/>
                            </m:rPr>
                            <a:rPr lang="ru-RU" sz="17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1800" b="0" i="0" u="sng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 </a:t>
            </a:r>
            <a:endParaRPr lang="ru-RU" sz="1800" u="sng">
              <a:latin typeface="Times New Roman"/>
              <a:cs typeface="Times New Roman"/>
            </a:endParaRPr>
          </a:p>
        </p:txBody>
      </p:sp>
      <p:pic>
        <p:nvPicPr>
          <p:cNvPr id="891253598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265936" y="2076978"/>
            <a:ext cx="4194999" cy="4644495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1868797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5372394" y="1904999"/>
            <a:ext cx="6654268" cy="54371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sz="1600">
                <a:latin typeface="Times New Roman"/>
                <a:ea typeface="Times New Roman"/>
                <a:cs typeface="Times New Roman"/>
              </a:rPr>
              <a:t>  </a:t>
            </a:r>
            <a:r>
              <a:rPr sz="1800">
                <a:latin typeface="Times New Roman"/>
                <a:ea typeface="Times New Roman"/>
                <a:cs typeface="Times New Roman"/>
              </a:rPr>
              <a:t>а)   Расположим призму 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в прямоугольной системе координат и определим угол между прямыми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Определим координаты точек А, В, С 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1800" b="0">
                <a:latin typeface="Times New Roman"/>
                <a:cs typeface="Times New Roman"/>
              </a:rPr>
              <a:t>. </a:t>
            </a:r>
            <a:endParaRPr lang="en-US" sz="18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en-US" sz="18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>
                <a:latin typeface="Times New Roman"/>
                <a:cs typeface="Times New Roman"/>
              </a:rPr>
              <a:t>     A(4</a:t>
            </a:r>
            <a:r>
              <a:rPr lang="ru-RU" sz="1800" b="0">
                <a:latin typeface="Times New Roman"/>
                <a:cs typeface="Times New Roman"/>
              </a:rPr>
              <a:t>; 0; 0), В(0; -3; 0),  С(-4; 0; 0),  </a:t>
            </a:r>
            <a:r>
              <a:rPr lang="en-US" sz="1800" b="0">
                <a:latin typeface="Times New Roman"/>
                <a:cs typeface="Times New Roman"/>
              </a:rPr>
              <a:t>D</a:t>
            </a:r>
            <a:r>
              <a:rPr lang="en-US" sz="1800" b="0" baseline="-25000">
                <a:latin typeface="Times New Roman"/>
                <a:cs typeface="Times New Roman"/>
              </a:rPr>
              <a:t>1</a:t>
            </a:r>
            <a:r>
              <a:rPr lang="en-US" sz="1800" b="0">
                <a:latin typeface="Times New Roman"/>
                <a:cs typeface="Times New Roman"/>
              </a:rPr>
              <a:t>(0</a:t>
            </a:r>
            <a:r>
              <a:rPr lang="ru-RU" sz="1800" b="0">
                <a:latin typeface="Times New Roman"/>
                <a:cs typeface="Times New Roman"/>
              </a:rPr>
              <a:t>;</a:t>
            </a:r>
            <a:r>
              <a:rPr lang="en-US" sz="1800" b="0">
                <a:latin typeface="Times New Roman"/>
                <a:cs typeface="Times New Roman"/>
              </a:rPr>
              <a:t> 3</a:t>
            </a:r>
            <a:r>
              <a:rPr lang="ru-RU" sz="1800" b="0">
                <a:latin typeface="Times New Roman"/>
                <a:cs typeface="Times New Roman"/>
              </a:rPr>
              <a:t>; </a:t>
            </a:r>
            <a:r>
              <a:rPr lang="en-US" sz="1800" b="0">
                <a:latin typeface="Times New Roman"/>
                <a:cs typeface="Times New Roman"/>
              </a:rPr>
              <a:t>Z</a:t>
            </a:r>
            <a:r>
              <a:rPr lang="en-US" sz="1800" b="0" baseline="-25000">
                <a:latin typeface="Times New Roman"/>
                <a:cs typeface="Times New Roman"/>
              </a:rPr>
              <a:t>D1</a:t>
            </a:r>
            <a:r>
              <a:rPr lang="en-US" sz="1800" b="0">
                <a:latin typeface="Times New Roman"/>
                <a:cs typeface="Times New Roman"/>
              </a:rPr>
              <a:t> ).</a:t>
            </a:r>
            <a:r>
              <a:rPr lang="ru-RU" sz="1800" b="0">
                <a:latin typeface="Times New Roman"/>
                <a:cs typeface="Times New Roman"/>
              </a:rPr>
              <a:t> </a:t>
            </a:r>
            <a:endParaRPr lang="ru-RU" sz="18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ru-RU" sz="18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>
                <a:latin typeface="Times New Roman"/>
                <a:cs typeface="Times New Roman"/>
              </a:rPr>
              <a:t>     </a:t>
            </a:r>
            <a:r>
              <a:rPr lang="ru-RU" sz="1800" b="0">
                <a:latin typeface="Times New Roman"/>
                <a:cs typeface="Times New Roman"/>
              </a:rPr>
              <a:t>Вычислим координаты векторов</a:t>
            </a:r>
            <a:r>
              <a:rPr lang="ru-RU" sz="1800" b="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1800" b="0" i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>
                <a:latin typeface="Times New Roman"/>
                <a:cs typeface="Times New Roman"/>
              </a:rPr>
              <a:t>и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1800" b="0" baseline="-25000">
                <a:latin typeface="Times New Roman"/>
                <a:cs typeface="Times New Roman"/>
              </a:rPr>
              <a:t>1</a:t>
            </a:r>
            <a:r>
              <a:rPr lang="ru-RU" sz="1800" b="0">
                <a:latin typeface="Times New Roman"/>
                <a:cs typeface="Times New Roman"/>
              </a:rPr>
              <a:t> : </a:t>
            </a:r>
            <a:endParaRPr lang="ru-RU" sz="18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>
                <a:latin typeface="Times New Roman"/>
                <a:cs typeface="Times New Roman"/>
              </a:rPr>
              <a:t>   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1800" b="0">
                <a:latin typeface="Times New Roman"/>
                <a:cs typeface="Times New Roman"/>
              </a:rPr>
              <a:t> </a:t>
            </a:r>
            <a:r>
              <a:rPr lang="ru-RU" sz="1800" b="0">
                <a:latin typeface="Cambria Math"/>
                <a:ea typeface="Cambria Math"/>
                <a:cs typeface="Cambria Math"/>
              </a:rPr>
              <a:t>{-8; 0; 0</a:t>
            </a:r>
            <a:r>
              <a:rPr lang="ru-RU" sz="1800" b="0">
                <a:latin typeface="Cambria Math"/>
                <a:ea typeface="Cambria Math"/>
                <a:cs typeface="Cambria Math"/>
              </a:rPr>
              <a:t>}</a:t>
            </a:r>
            <a:r>
              <a:rPr lang="ru-RU" sz="1800" b="0">
                <a:latin typeface="Times New Roman"/>
                <a:cs typeface="Times New Roman"/>
              </a:rPr>
              <a:t> ,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{0; 6;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}.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  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Найдем скалярное произведение данных векторов </a:t>
            </a:r>
            <a:endParaRPr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-8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+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6 + 0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D1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0. 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Т.к. скалярное произведение векторов  равно нулю, то векторы перпендикулярны. Значит и прямые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перпендикулярны.</a:t>
            </a:r>
            <a:endParaRPr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 b="0">
              <a:latin typeface="Times New Roman"/>
              <a:cs typeface="Times New Roman"/>
            </a:endParaRPr>
          </a:p>
        </p:txBody>
      </p:sp>
      <p:sp>
        <p:nvSpPr>
          <p:cNvPr id="14769222" name="Заголовок 7"/>
          <p:cNvSpPr>
            <a:spLocks noGrp="1"/>
          </p:cNvSpPr>
          <p:nvPr>
            <p:ph type="title"/>
          </p:nvPr>
        </p:nvSpPr>
        <p:spPr bwMode="auto">
          <a:xfrm flipH="0" flipV="0">
            <a:off x="424686" y="274636"/>
            <a:ext cx="11601976" cy="131285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l">
              <a:defRPr/>
            </a:pPr>
            <a:b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b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№1</a:t>
            </a:r>
            <a: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 основании прямой призмы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лежит ромб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 диагоналями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=8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 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 6.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а) Докажите, что прямые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перпендикулярны.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б) Найдите расстояние  между прямыми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если известно, что боковое ребро призмы равно 12. 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( </a:t>
            </a:r>
            <a:r>
              <a:rPr lang="ru-RU" sz="2000" b="1" i="0" u="none" strike="noStrike" cap="none" spc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Метод координат)</a:t>
            </a:r>
            <a:endParaRPr sz="2000">
              <a:latin typeface="Times New Roman"/>
              <a:cs typeface="Times New Roman"/>
            </a:endParaRPr>
          </a:p>
          <a:p>
            <a:pPr>
              <a:defRPr/>
            </a:pPr>
            <a:endParaRPr sz="1800" b="0">
              <a:latin typeface="Times New Roman"/>
              <a:cs typeface="Times New Roman"/>
            </a:endParaRPr>
          </a:p>
        </p:txBody>
      </p:sp>
      <p:pic>
        <p:nvPicPr>
          <p:cNvPr id="170279122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622463" y="2010833"/>
            <a:ext cx="4399358" cy="4511674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14485587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5319479" y="1595437"/>
            <a:ext cx="6283854" cy="525726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б) По условию задачи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3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12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Найдем координаты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(x 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y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;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z)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который перпендикулярен как вектору 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так и вектору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Значит, скалярные произведения 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BD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0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  <m:r>
                            <m:rPr/>
                            <a:rPr sz="28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endParaRPr sz="2800"/>
          </a:p>
          <a:p>
            <a:pPr marL="0" indent="0">
              <a:buFont typeface="Arial"/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ru-RU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ru-RU" sz="2800" b="0" i="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0x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6y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12z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-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8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>
                                  <m:sty m:val="p"/>
                                </m:rPr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sz="2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ru-RU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ru-RU" sz="2800" b="0" i="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r>
                                <m:rPr/>
                                <a:rPr lang="en-US" sz="2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y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=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-</m:t>
                              </m:r>
                              <m:r>
                                <m:rPr/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2z</m:t>
                              </m:r>
                            </m:e>
                            <m:e>
                              <m:r>
                                <m:rPr/>
                                <a:rPr lang="en-US" sz="2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x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=</m:t>
                              </m:r>
                              <m:r>
                                <m:rPr/>
                                <a:rPr lang="en-US" sz="2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sz="2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Координаты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( 0; -2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z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). Заменим этот вектор ему коллинеарным вектором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разделив все координаты на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z. 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Получим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(0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-2; 1).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Составим уравнение плоскости, перпендикулярной к вектору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-2; 1)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  проходящей через любую точку прямой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Это уравнение имеет общий вид </a:t>
            </a:r>
            <a:endParaRPr lang="en-US" sz="2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a(x-x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+ b(y -y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+c(z -z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= 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где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a, b , c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- координаты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n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х</a:t>
            </a:r>
            <a:r>
              <a:rPr lang="ru-RU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, у</a:t>
            </a:r>
            <a:r>
              <a:rPr lang="ru-RU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– координаты точки, лежащей на прямой </a:t>
            </a:r>
            <a:r>
              <a:rPr lang="en-US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Пусть это будет точка В(0; -3; 0).</a:t>
            </a:r>
            <a:endParaRPr sz="2800"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</p:txBody>
      </p:sp>
      <p:sp>
        <p:nvSpPr>
          <p:cNvPr id="58745838" name="Заголовок 7"/>
          <p:cNvSpPr>
            <a:spLocks noGrp="1"/>
          </p:cNvSpPr>
          <p:nvPr>
            <p:ph type="title"/>
          </p:nvPr>
        </p:nvSpPr>
        <p:spPr bwMode="auto">
          <a:xfrm flipH="0" flipV="0">
            <a:off x="787827" y="274636"/>
            <a:ext cx="11344671" cy="114300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l">
              <a:defRPr/>
            </a:pPr>
            <a: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№1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.В основании прямой призмы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лежит ромб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 диагоналями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=8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 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 6.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а) Докажите, что прямые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перпендикулярны.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б) Найдите расстояние  между прямыми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если известно, что боковое ребро призмы равно 12. 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( </a:t>
            </a:r>
            <a:r>
              <a:rPr lang="ru-RU" sz="2000" b="1" i="0" u="none" strike="noStrike" cap="none" spc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Метод координат)</a:t>
            </a:r>
            <a:endParaRPr sz="2000"/>
          </a:p>
        </p:txBody>
      </p:sp>
      <p:pic>
        <p:nvPicPr>
          <p:cNvPr id="405475059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324807" y="1833561"/>
            <a:ext cx="4399357" cy="4511673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7627383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5623748" y="1595436"/>
            <a:ext cx="5926667" cy="47942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Значит, 0</a:t>
            </a:r>
            <a:r>
              <a:rPr sz="2000">
                <a:latin typeface="Cambria Math"/>
                <a:ea typeface="Cambria Math"/>
                <a:cs typeface="Cambria Math"/>
              </a:rPr>
              <a:t>·</a:t>
            </a:r>
            <a:r>
              <a:rPr sz="200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x -0) - 2(y +3) + 1(z -0) =0 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  -2у -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6 +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z =0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</a:t>
            </a:r>
            <a:endParaRPr lang="ru-RU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  2у –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+6 =0.</a:t>
            </a:r>
            <a:endParaRPr lang="ru-RU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Расстояние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ρ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между скрещивающимися прямыми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aseline="-25000"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и АС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вычислим как расстояние между любой точкой прямой  АС и найденной плоскостью, применяя формулу  </a:t>
            </a:r>
            <a:r>
              <a:rPr lang="ru-RU" sz="20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ρ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Ах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+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Ву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+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С</m:t>
                          </m:r>
                          <m:r>
                            <m:rPr/>
                            <a:rPr lang="en-US" sz="2000">
                              <a:latin typeface="Cambria Math"/>
                              <a:ea typeface="Cambria Math"/>
                              <a:cs typeface="Cambria Math"/>
                            </a:rPr>
                            <m:t>z</m:t>
                          </m:r>
                          <m:r>
                            <m:rPr/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+</m:t>
                          </m:r>
                          <m:r>
                            <m:rPr/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en-US" sz="2000">
                              <a:latin typeface="Cambria Math"/>
                              <a:ea typeface="Cambria Math"/>
                              <a:cs typeface="Cambria Math"/>
                            </a:rPr>
                            <m:t>D</m:t>
                          </m:r>
                          <m:r>
                            <m:rPr/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sz="20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0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A</m:t>
                              </m:r>
                              <m:r>
                                <m:rPr/>
                                <a:rPr sz="20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²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/>
                                <a:rPr lang="en-US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B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²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/>
                                <a:rPr lang="en-US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C</m:t>
                              </m:r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²</m:t>
                              </m:r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00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. Выберем точку А(4; 0; 0)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 тогда  А = 0, В =2, С = -1,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D =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 х=4, у =0,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z=0.</a:t>
            </a:r>
            <a:endParaRPr lang="en-US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ρ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·4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+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2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·0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+(-1)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·0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 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+6</m:t>
                          </m:r>
                          <m:r>
                            <m:rPr/>
                            <a:rPr lang="ru-RU" sz="2000">
                              <a:latin typeface="Cambria Math"/>
                              <a:ea typeface="Cambria Math"/>
                              <a:cs typeface="Cambria Math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sz="20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ru-RU" sz="20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4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+</m:t>
                              </m:r>
                              <m:r>
                                <m:rPr/>
                                <a:rPr lang="ru-RU"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2000">
                <a:latin typeface="Times New Roman"/>
                <a:ea typeface="Times New Roman"/>
                <a:cs typeface="Times New Roman"/>
              </a:rPr>
              <a:t> 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sz="20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ru-RU" sz="20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2000">
                <a:latin typeface="Times New Roman"/>
                <a:ea typeface="Times New Roman"/>
                <a:cs typeface="Times New Roman"/>
              </a:rPr>
              <a:t> 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sz="20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 sz="20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sz="20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2000">
                <a:latin typeface="Times New Roman"/>
                <a:ea typeface="Times New Roman"/>
                <a:cs typeface="Times New Roman"/>
              </a:rPr>
              <a:t>  .</a:t>
            </a:r>
            <a:endParaRPr lang="ru-RU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Ответ:  б)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sz="20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sz="20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sty m:val="p"/>
                            </m:rPr>
                            <a:rPr lang="ru-RU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2000">
                <a:latin typeface="Times New Roman"/>
                <a:ea typeface="Times New Roman"/>
                <a:cs typeface="Times New Roman"/>
              </a:rPr>
              <a:t>  .</a:t>
            </a:r>
            <a:endParaRPr lang="ru-RU" sz="2000">
              <a:latin typeface="Times New Roman"/>
              <a:cs typeface="Times New Roman"/>
            </a:endParaRPr>
          </a:p>
        </p:txBody>
      </p:sp>
      <p:sp>
        <p:nvSpPr>
          <p:cNvPr id="968222832" name="Заголовок 7"/>
          <p:cNvSpPr>
            <a:spLocks noGrp="1"/>
          </p:cNvSpPr>
          <p:nvPr>
            <p:ph type="title"/>
          </p:nvPr>
        </p:nvSpPr>
        <p:spPr bwMode="auto">
          <a:xfrm flipH="0" flipV="0">
            <a:off x="787826" y="79373"/>
            <a:ext cx="11318214" cy="15874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l">
              <a:defRPr/>
            </a:pPr>
            <a:b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b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№1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.В основании прямой призмы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ABCDA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лежит ромб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ABCD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 диагоналями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=8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 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= 6.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а) Докажите, что прямые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перпендикулярны.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б) Найдите расстояние  между прямыми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BD</a:t>
            </a:r>
            <a:r>
              <a:rPr lang="en-US" sz="2000" b="1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1 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AC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если известно, что боковое ребро призмы равно 12. </a:t>
            </a:r>
            <a:b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 ( </a:t>
            </a:r>
            <a:r>
              <a:rPr lang="ru-RU" sz="2000" b="1" i="0" u="none" strike="noStrike" cap="none" spc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Метод координат)</a:t>
            </a:r>
            <a:endParaRPr sz="4400"/>
          </a:p>
          <a:p>
            <a:pPr>
              <a:defRPr/>
            </a:pPr>
            <a:endParaRPr/>
          </a:p>
        </p:txBody>
      </p:sp>
      <p:pic>
        <p:nvPicPr>
          <p:cNvPr id="3595972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443868" y="1805514"/>
            <a:ext cx="4399357" cy="4511673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99500567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504062" y="327554"/>
            <a:ext cx="10701668" cy="114300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l"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 </a:t>
            </a:r>
            <a:r>
              <a:rPr sz="1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№2</a:t>
            </a:r>
            <a:r>
              <a:rPr sz="1800">
                <a:latin typeface="Times New Roman"/>
                <a:ea typeface="Times New Roman"/>
                <a:cs typeface="Times New Roman"/>
              </a:rPr>
              <a:t>. В правильной  </a:t>
            </a:r>
            <a:r>
              <a:rPr sz="1800">
                <a:latin typeface="Times New Roman"/>
                <a:ea typeface="Times New Roman"/>
                <a:cs typeface="Times New Roman"/>
              </a:rPr>
              <a:t>треугольной </a:t>
            </a:r>
            <a:r>
              <a:rPr sz="1800">
                <a:latin typeface="Times New Roman"/>
                <a:ea typeface="Times New Roman"/>
                <a:cs typeface="Times New Roman"/>
              </a:rPr>
              <a:t>пирамиде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SABC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стороны основания АВС равны 12, а боковые ребра  равны 25.  На ребрах  АВ, АС 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SA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отмечены точки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,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E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и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K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соответственно.</a:t>
            </a:r>
            <a:br>
              <a:rPr lang="ru-RU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 Известно, что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AF=AE=10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AK =15.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 </a:t>
            </a:r>
            <a:br>
              <a:rPr lang="ru-RU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а) Докажите, что объем пирамиды КАЕ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составляет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1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b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b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1800">
                <a:latin typeface="Times New Roman"/>
                <a:ea typeface="Times New Roman"/>
                <a:cs typeface="Times New Roman"/>
              </a:rPr>
              <a:t>    от объема пирамиды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SABC.</a:t>
            </a:r>
            <a:br>
              <a:rPr lang="en-US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б) Найдите площадь сечения пирамиды плоскостью (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KEF).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6418566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46874" y="2080946"/>
            <a:ext cx="4140729" cy="4339166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  <p:sp>
        <p:nvSpPr>
          <p:cNvPr id="1971144282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4406666" y="1595437"/>
            <a:ext cx="7739062" cy="53101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lang="ru-RU" sz="2000" b="1">
                <a:latin typeface="Times New Roman"/>
                <a:ea typeface="Times New Roman"/>
                <a:cs typeface="Times New Roman"/>
              </a:rPr>
              <a:t>Дано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SABC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 –правильная пирамида, АВ = 12,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SA=SB=SC=25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</a:t>
            </a:r>
            <a:endParaRPr lang="ru-RU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           А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=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AE=10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,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   AK=15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.</a:t>
            </a:r>
            <a:endParaRPr lang="ru-RU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а) </a:t>
            </a:r>
            <a:r>
              <a:rPr lang="ru-RU" sz="2000" b="1">
                <a:latin typeface="Times New Roman"/>
                <a:ea typeface="Times New Roman"/>
                <a:cs typeface="Times New Roman"/>
              </a:rPr>
              <a:t>Доказать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V</a:t>
            </a:r>
            <a:r>
              <a:rPr lang="en-US" sz="2000" baseline="-25000">
                <a:latin typeface="Times New Roman"/>
                <a:ea typeface="Times New Roman"/>
                <a:cs typeface="Times New Roman"/>
              </a:rPr>
              <a:t>KAEF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0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000">
                <a:latin typeface="Times New Roman"/>
                <a:ea typeface="Times New Roman"/>
                <a:cs typeface="Times New Roman"/>
              </a:rPr>
              <a:t> V</a:t>
            </a:r>
            <a:r>
              <a:rPr lang="en-US" sz="2000" baseline="-25000">
                <a:latin typeface="Times New Roman"/>
                <a:ea typeface="Times New Roman"/>
                <a:cs typeface="Times New Roman"/>
              </a:rPr>
              <a:t>SABC</a:t>
            </a:r>
            <a:endParaRPr lang="en-US" sz="2000" baseline="-25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000">
                <a:latin typeface="Times New Roman"/>
                <a:ea typeface="Times New Roman"/>
                <a:cs typeface="Times New Roman"/>
              </a:rPr>
              <a:t>б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sz="2000" b="1">
                <a:latin typeface="Times New Roman"/>
                <a:ea typeface="Times New Roman"/>
                <a:cs typeface="Times New Roman"/>
              </a:rPr>
              <a:t>Найти</a:t>
            </a:r>
            <a:r>
              <a:rPr lang="ru-RU" sz="200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S</a:t>
            </a:r>
            <a:r>
              <a:rPr lang="en-US" sz="2000" baseline="-25000">
                <a:latin typeface="Times New Roman"/>
                <a:ea typeface="Times New Roman"/>
                <a:cs typeface="Times New Roman"/>
              </a:rPr>
              <a:t>KEF.</a:t>
            </a:r>
            <a:endParaRPr lang="en-US" sz="2000" baseline="-25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1">
                <a:latin typeface="Times New Roman"/>
                <a:ea typeface="Times New Roman"/>
                <a:cs typeface="Times New Roman"/>
              </a:rPr>
              <a:t>Доказательство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:</a:t>
            </a:r>
            <a:endParaRPr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а) Треугольники АСВ и АЕ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подобны, т.к.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А –общий, 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AE</m:t>
                          </m:r>
                        </m:num>
                        <m:den>
                          <m:r>
                            <m:rPr/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AF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00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Коэффициент подобия треугольников равен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k =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>
                <a:latin typeface="Times New Roman"/>
                <a:ea typeface="Times New Roman"/>
                <a:cs typeface="Times New Roman"/>
              </a:rPr>
              <a:t>.</a:t>
            </a:r>
            <a:endParaRPr lang="en-US" sz="20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Отношение площадей подобных треугольников равно квадрату коэффициента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подобия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, поэтому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sz="1800" b="0" i="1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S</m:t>
                              </m:r>
                            </m:e>
                            <m:sub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AEF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sz="1800" b="0" i="1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i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S</m:t>
                              </m:r>
                            </m:e>
                            <m:sub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ACB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=(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)</a:t>
            </a:r>
            <a:r>
              <a:rPr lang="en-US" sz="1800" baseline="3000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.</a:t>
            </a:r>
            <a:endParaRPr lang="en-US"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Проведем высоту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SO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пирамиды и перпендикуляр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KH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на плоскость  (АВС), точка Н лежит на прямой АН. Отрезок КН- высота пирамиды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KAEF.</a:t>
            </a:r>
            <a:endParaRPr lang="en-US"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Треугольники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AKH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ASO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подобны по двум углам (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 –общий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AHK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=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AOS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=90</a:t>
            </a:r>
            <a:r>
              <a:rPr lang="ru-RU" sz="1800" baseline="30000">
                <a:latin typeface="Arial"/>
                <a:ea typeface="Arial"/>
                <a:cs typeface="Arial"/>
              </a:rPr>
              <a:t>°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), тогда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KH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SO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i="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AK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AS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i="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i="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i="0">
                <a:latin typeface="Times New Roman"/>
                <a:ea typeface="Times New Roman"/>
                <a:cs typeface="Times New Roman"/>
              </a:rPr>
              <a:t> . </a:t>
            </a:r>
            <a:endParaRPr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Имеем</a:t>
            </a:r>
            <a:r>
              <a:rPr lang="ru-RU" sz="1800" i="0">
                <a:latin typeface="Times New Roman"/>
                <a:ea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sz="18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KAEF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sz="18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SABC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sz="18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3</m:t>
                              </m:r>
                              <m:r>
                                <m:rPr/>
                                <a:rPr sz="1800"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 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sz="18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m:rPr/>
                        <a:rPr sz="1800">
                          <a:latin typeface="Cambria Math"/>
                          <a:ea typeface="Cambria Math"/>
                          <a:cs typeface="Cambria Math"/>
                        </a:rPr>
                        <m:t> </m:t>
                      </m:r>
                      <m:f>
                        <m:fPr>
                          <m:ctrlPr>
                            <a:rPr sz="1800" b="0" i="1" u="none" strike="noStrike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sz="1800" b="0" i="1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S</m:t>
                              </m:r>
                            </m:e>
                            <m:sub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AEF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sz="1800" b="0" i="1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S</m:t>
                              </m:r>
                            </m:e>
                            <m:sub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ABC</m:t>
                              </m:r>
                            </m:sub>
                          </m:sSub>
                        </m:den>
                      </m:f>
                      <m:r>
                        <m:rPr/>
                        <a:rPr sz="1800">
                          <a:latin typeface="Cambria Math"/>
                          <a:ea typeface="Cambria Math"/>
                          <a:cs typeface="Cambria Math"/>
                        </a:rPr>
                        <m:t> </m:t>
                      </m:r>
                      <m:f>
                        <m:fPr>
                          <m:ctrlPr>
                            <a:rPr sz="1800" b="0" i="1" u="none" strike="noStrike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1800" u="none" strike="noStrike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KH</m:t>
                          </m:r>
                        </m:num>
                        <m:den>
                          <m:r>
                            <m:rPr/>
                            <a:rPr lang="en-US" sz="1800" u="none" strike="noStrike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SO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>
                <a:latin typeface="Cambria Math"/>
                <a:ea typeface="Cambria Math"/>
                <a:cs typeface="Cambria Math"/>
              </a:rPr>
              <a:t>·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.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Значит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V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KAEF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V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SABC</a:t>
            </a:r>
            <a:r>
              <a:rPr lang="ru-RU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.</a:t>
            </a:r>
            <a:endParaRPr lang="en-US" sz="1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9708108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4472812" y="1600728"/>
            <a:ext cx="7500937" cy="580760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б)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Решение</a:t>
            </a:r>
            <a:r>
              <a:rPr sz="1800">
                <a:latin typeface="Times New Roman"/>
                <a:ea typeface="Times New Roman"/>
                <a:cs typeface="Times New Roman"/>
              </a:rPr>
              <a:t>:</a:t>
            </a:r>
            <a:endParaRPr sz="1800">
              <a:latin typeface="Times New Roman"/>
              <a:ea typeface="Times New Roman"/>
              <a:cs typeface="Times New Roman"/>
            </a:endParaRPr>
          </a:p>
          <a:p>
            <a:pPr marL="283879" indent="-283879">
              <a:buFont typeface="Arial"/>
              <a:buAutoNum type="arabicParenR"/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Треугольники АКЕ и АК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равны, т.к АК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общая сторона, АЕ = А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по условию и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KAE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=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KAF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, т.к. пирамида правильная. Значит, треугольник КЕ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F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– равнобедренный и КЕ=К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F.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Отрезок КМ является его  высотой и медианой .</a:t>
            </a:r>
            <a:endParaRPr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                                     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S</a:t>
            </a:r>
            <a:r>
              <a:rPr lang="en-US" sz="1800" baseline="-25000">
                <a:latin typeface="Times New Roman"/>
                <a:ea typeface="Times New Roman"/>
                <a:cs typeface="Times New Roman"/>
              </a:rPr>
              <a:t>KEF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EF</a:t>
            </a:r>
            <a:r>
              <a:rPr lang="en-US" sz="1800">
                <a:latin typeface="Cambria Math"/>
                <a:ea typeface="Cambria Math"/>
                <a:cs typeface="Cambria Math"/>
              </a:rPr>
              <a:t>·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KM </a:t>
            </a:r>
            <a:endParaRPr lang="en-US"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2)  Т.к. треугольники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AEF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и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 ACB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подобны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то треугольник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AEF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равносторонний и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>
                <a:latin typeface="Times New Roman"/>
                <a:ea typeface="Times New Roman"/>
                <a:cs typeface="Times New Roman"/>
              </a:rPr>
              <a:t>EF = 10.</a:t>
            </a:r>
            <a:endParaRPr lang="en-US"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3)   Найдем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cos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SAC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из равнобедренного треугольника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SAC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(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SA=SC). </a:t>
            </a:r>
            <a:endParaRPr lang="en-US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       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cos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SAC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sz="1800" b="0" i="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u="none" strike="noStrike" cap="none" spc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/>
                                <a:rPr lang="en-US" sz="1800" u="none" strike="noStrike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AS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>
                <a:latin typeface="Times New Roman"/>
                <a:ea typeface="Times New Roman"/>
                <a:cs typeface="Times New Roman"/>
              </a:rPr>
              <a:t>  .</a:t>
            </a:r>
            <a:endParaRPr lang="en-US" sz="18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4)   Вычислим длину КЕ из треугольника АКЕ, применяя теорему косинусов : КЕ</a:t>
            </a:r>
            <a:r>
              <a:rPr lang="ru-RU" sz="1800" baseline="3000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= АК</a:t>
            </a:r>
            <a:r>
              <a:rPr lang="ru-RU" sz="1800" baseline="3000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 + АЕ</a:t>
            </a:r>
            <a:r>
              <a:rPr lang="ru-RU" sz="1800" baseline="30000">
                <a:latin typeface="Times New Roman"/>
                <a:ea typeface="Times New Roman"/>
                <a:cs typeface="Times New Roman"/>
              </a:rPr>
              <a:t>2 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- 2 АК</a:t>
            </a:r>
            <a:r>
              <a:rPr lang="ru-RU" sz="1800"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>
                <a:latin typeface="Times New Roman"/>
                <a:ea typeface="Times New Roman"/>
                <a:cs typeface="Times New Roman"/>
              </a:rPr>
              <a:t>КЕ</a:t>
            </a:r>
            <a:r>
              <a:rPr sz="1800">
                <a:latin typeface="Cambria Math"/>
                <a:ea typeface="Cambria Math"/>
                <a:cs typeface="Cambria Math"/>
              </a:rPr>
              <a:t>·</a:t>
            </a:r>
            <a:r>
              <a:rPr lang="en-US" sz="1800">
                <a:latin typeface="Cambria Math"/>
                <a:ea typeface="Cambria Math"/>
                <a:cs typeface="Cambria Math"/>
              </a:rPr>
              <a:t>cos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∠</a:t>
            </a:r>
            <a:r>
              <a:rPr lang="en-US" sz="1800">
                <a:latin typeface="Cambria Math"/>
                <a:ea typeface="Cambria Math"/>
                <a:cs typeface="Cambria Math"/>
              </a:rPr>
              <a:t>KAE .</a:t>
            </a:r>
            <a:r>
              <a:rPr lang="ru-RU" sz="1800">
                <a:latin typeface="Cambria Math"/>
                <a:ea typeface="Cambria Math"/>
                <a:cs typeface="Cambria Math"/>
              </a:rPr>
              <a:t> </a:t>
            </a:r>
            <a:endParaRPr lang="ru-RU"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Cambria Math"/>
                <a:ea typeface="Cambria Math"/>
                <a:cs typeface="Cambria Math"/>
              </a:rPr>
              <a:t>   Получим:  КЕ</a:t>
            </a:r>
            <a:r>
              <a:rPr lang="ru-RU" sz="1800" baseline="30000">
                <a:latin typeface="Cambria Math"/>
                <a:ea typeface="Cambria Math"/>
                <a:cs typeface="Cambria Math"/>
              </a:rPr>
              <a:t>2</a:t>
            </a:r>
            <a:r>
              <a:rPr lang="ru-RU" sz="1800">
                <a:latin typeface="Cambria Math"/>
                <a:ea typeface="Cambria Math"/>
                <a:cs typeface="Cambria Math"/>
              </a:rPr>
              <a:t> = 225 + 100 - 2</a:t>
            </a:r>
            <a:r>
              <a:rPr lang="ru-RU" sz="1800"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>
                <a:latin typeface="Cambria Math"/>
                <a:ea typeface="Cambria Math"/>
                <a:cs typeface="Cambria Math"/>
              </a:rPr>
              <a:t>15</a:t>
            </a:r>
            <a:r>
              <a:rPr lang="ru-RU" sz="1800"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>
                <a:latin typeface="Cambria Math"/>
                <a:ea typeface="Cambria Math"/>
                <a:cs typeface="Cambria Math"/>
              </a:rPr>
              <a:t>10</a:t>
            </a:r>
            <a:r>
              <a:rPr lang="ru-RU" sz="1800">
                <a:latin typeface="Cambria Math"/>
                <a:ea typeface="Cambria Math"/>
                <a:cs typeface="Cambria Math"/>
              </a:rPr>
              <a:t>·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1800">
                <a:latin typeface="Cambria Math"/>
                <a:ea typeface="Cambria Math"/>
                <a:cs typeface="Cambria Math"/>
              </a:rPr>
              <a:t> = 325 - 72 = 253,  КЕ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253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1800">
                <a:latin typeface="Cambria Math"/>
                <a:ea typeface="Cambria Math"/>
                <a:cs typeface="Cambria Math"/>
              </a:rPr>
              <a:t>.</a:t>
            </a:r>
            <a:endParaRPr lang="ru-RU"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>
                <a:latin typeface="Cambria Math"/>
                <a:ea typeface="Cambria Math"/>
                <a:cs typeface="Cambria Math"/>
              </a:rPr>
              <a:t>5) Из прямоугольного треугольника КЕМ найдем длину КМ. По теореме Пифагора КЕ</a:t>
            </a:r>
            <a:r>
              <a:rPr lang="ru-RU" sz="1800" baseline="30000">
                <a:latin typeface="Cambria Math"/>
                <a:ea typeface="Cambria Math"/>
                <a:cs typeface="Cambria Math"/>
              </a:rPr>
              <a:t>2</a:t>
            </a:r>
            <a:r>
              <a:rPr lang="ru-RU" sz="1800">
                <a:latin typeface="Cambria Math"/>
                <a:ea typeface="Cambria Math"/>
                <a:cs typeface="Cambria Math"/>
              </a:rPr>
              <a:t> = ЕМ</a:t>
            </a:r>
            <a:r>
              <a:rPr lang="ru-RU" sz="1800" baseline="30000">
                <a:latin typeface="Cambria Math"/>
                <a:ea typeface="Cambria Math"/>
                <a:cs typeface="Cambria Math"/>
              </a:rPr>
              <a:t>2</a:t>
            </a:r>
            <a:r>
              <a:rPr lang="ru-RU" sz="1800">
                <a:latin typeface="Cambria Math"/>
                <a:ea typeface="Cambria Math"/>
                <a:cs typeface="Cambria Math"/>
              </a:rPr>
              <a:t> + КМ</a:t>
            </a:r>
            <a:r>
              <a:rPr lang="ru-RU" sz="1800" baseline="30000">
                <a:latin typeface="Cambria Math"/>
                <a:ea typeface="Cambria Math"/>
                <a:cs typeface="Cambria Math"/>
              </a:rPr>
              <a:t>2</a:t>
            </a:r>
            <a:r>
              <a:rPr lang="ru-RU" sz="1800">
                <a:latin typeface="Cambria Math"/>
                <a:ea typeface="Cambria Math"/>
                <a:cs typeface="Cambria Math"/>
              </a:rPr>
              <a:t>. Значит,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КМ</a:t>
            </a:r>
            <a:r>
              <a:rPr lang="ru-RU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2</a:t>
            </a:r>
            <a:r>
              <a:rPr lang="ru-RU" sz="1800">
                <a:latin typeface="Cambria Math"/>
                <a:ea typeface="Cambria Math"/>
                <a:cs typeface="Cambria Math"/>
              </a:rPr>
              <a:t> =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КЕ</a:t>
            </a:r>
            <a:r>
              <a:rPr lang="ru-RU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2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- ЕМ</a:t>
            </a:r>
            <a:r>
              <a:rPr lang="ru-RU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2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,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КМ</a:t>
            </a:r>
            <a:r>
              <a:rPr lang="ru-RU" sz="1800" b="0" i="0" u="none" strike="noStrike" cap="none" spc="0" baseline="3000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2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=253 - 25=228, 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КМ = 2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57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.</a:t>
            </a:r>
            <a:endParaRPr lang="ru-RU" sz="1800" b="0" i="0" u="none" strike="noStrike" cap="none" spc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latin typeface="Cambria Math"/>
                <a:ea typeface="Cambria Math"/>
                <a:cs typeface="Cambria Math"/>
              </a:rPr>
              <a:t> </a:t>
            </a:r>
            <a:endParaRPr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latin typeface="Cambria Math"/>
                <a:ea typeface="Cambria Math"/>
                <a:cs typeface="Cambria Math"/>
              </a:rPr>
              <a:t>Получаем   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</a:t>
            </a:r>
            <a:r>
              <a:rPr lang="en-US" sz="1800" b="0" i="0" u="none" strike="noStrike" cap="none" spc="0" baseline="-250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KEF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EF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·</a:t>
            </a:r>
            <a:r>
              <a:rPr lang="en-US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KM</a:t>
            </a:r>
            <a:r>
              <a:rPr sz="1800">
                <a:latin typeface="Cambria Math"/>
                <a:ea typeface="Cambria Math"/>
                <a:cs typeface="Cambria Math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6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sz="16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16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sz="1800">
                <a:latin typeface="Cambria Math"/>
                <a:ea typeface="Cambria Math"/>
                <a:cs typeface="Cambria Math"/>
              </a:rPr>
              <a:t> </a:t>
            </a:r>
            <a:r>
              <a:rPr sz="1800">
                <a:latin typeface="Cambria Math"/>
                <a:ea typeface="Cambria Math"/>
                <a:cs typeface="Cambria Math"/>
              </a:rPr>
              <a:t>·</a:t>
            </a:r>
            <a:r>
              <a:rPr sz="1800">
                <a:latin typeface="Cambria Math"/>
                <a:ea typeface="Cambria Math"/>
                <a:cs typeface="Cambria Math"/>
              </a:rPr>
              <a:t>10</a:t>
            </a:r>
            <a:r>
              <a:rPr sz="1800">
                <a:latin typeface="Cambria Math"/>
                <a:ea typeface="Cambria Math"/>
                <a:cs typeface="Cambria Math"/>
              </a:rPr>
              <a:t>·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2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57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sz="1800">
                <a:latin typeface="Cambria Math"/>
                <a:ea typeface="Cambria Math"/>
                <a:cs typeface="Cambria Math"/>
              </a:rPr>
              <a:t> = 10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6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6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6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57</m:t>
                          </m:r>
                        </m:e>
                      </m:rad>
                      <m:r>
                        <m:rPr/>
                        <a:rPr lang="ru-RU">
                          <a:latin typeface="Cambria Math"/>
                          <a:ea typeface="Cambria Math"/>
                          <a:cs typeface="Cambria Math"/>
                        </a:rPr>
                        <m:t> .</m:t>
                      </m:r>
                    </m:oMath>
                  </m:oMathPara>
                </a14:m>
              </mc:Choice>
              <mc:Fallback/>
            </mc:AlternateContent>
            <a:endParaRPr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endParaRPr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Ответ:  б)</a:t>
            </a:r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Cambria Math"/>
                <a:ea typeface="Cambria Math"/>
                <a:cs typeface="Cambria Math"/>
              </a:rPr>
              <a:t>10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1800" b="0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>
                              <m:sty m:val="p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57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18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.</a:t>
            </a:r>
            <a:endParaRPr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endParaRPr sz="1800">
              <a:latin typeface="Cambria Math"/>
              <a:ea typeface="Cambria Math"/>
              <a:cs typeface="Cambria Math"/>
            </a:endParaRPr>
          </a:p>
          <a:p>
            <a:pPr marL="0" indent="0">
              <a:buFont typeface="Arial"/>
              <a:buNone/>
              <a:defRPr/>
            </a:pPr>
            <a:endParaRPr sz="1800">
              <a:latin typeface="Times New Roman"/>
              <a:ea typeface="Times New Roman"/>
              <a:cs typeface="Times New Roman"/>
            </a:endParaRPr>
          </a:p>
          <a:p>
            <a:pPr marL="283879" indent="-283879">
              <a:buFont typeface="Arial"/>
              <a:buAutoNum type="arabicParenR"/>
              <a:defRPr/>
            </a:pPr>
            <a:endParaRPr lang="en-US" sz="1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38995284" name="Заголовок 7"/>
          <p:cNvSpPr>
            <a:spLocks noGrp="1"/>
          </p:cNvSpPr>
          <p:nvPr>
            <p:ph type="title"/>
          </p:nvPr>
        </p:nvSpPr>
        <p:spPr bwMode="auto">
          <a:xfrm flipH="0" flipV="0">
            <a:off x="787828" y="52916"/>
            <a:ext cx="10588756" cy="136472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l">
              <a:defRPr/>
            </a:pPr>
            <a:r>
              <a:rPr lang="ru-RU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18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b="1" i="0" u="none" strike="noStrike" cap="none" spc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№2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 В правильной  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треугольной 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пирамиде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SABC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стороны основания АВС равны 12, а боковые ребра  равны 25.  На ребрах  АВ, АС и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SA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отмечены точки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E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K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соответственно.</a:t>
            </a:r>
            <a:b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Известно, что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AF=AE=10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AK =15.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</a:t>
            </a:r>
            <a:b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а) Докажите, что объем пирамиды КАЕ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F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составляет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ru-RU" sz="1800" b="1" i="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b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b"/>
                            </m:rPr>
                            <a:rPr lang="ru-RU" sz="1800" u="none" strike="noStrike" cap="none" spc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от объема пирамиды 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SABC.</a:t>
            </a:r>
            <a:b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б) Найдите площадь сечения пирамиды плоскостью (</a:t>
            </a:r>
            <a:r>
              <a:rPr lang="en-US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KEF</a:t>
            </a:r>
            <a:r>
              <a:rPr lang="ru-RU" sz="18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82601626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99791" y="2262187"/>
            <a:ext cx="4074583" cy="4153958"/>
          </a:xfrm>
          <a:prstGeom prst="rect">
            <a:avLst/>
          </a:prstGeom>
          <a:ln w="28575">
            <a:solidFill>
              <a:schemeClr val="accent1">
                <a:lumMod val="50196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3927631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787828" y="274637"/>
            <a:ext cx="10588756" cy="144515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br>
              <a:rPr>
                <a:latin typeface="Times New Roman"/>
                <a:ea typeface="Times New Roman"/>
                <a:cs typeface="Times New Roman"/>
              </a:rPr>
            </a:br>
            <a:r>
              <a:rPr>
                <a:latin typeface="Times New Roman"/>
                <a:ea typeface="Times New Roman"/>
                <a:cs typeface="Times New Roman"/>
              </a:rPr>
              <a:t>Презентация завершена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42503130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76041" y="1600202"/>
            <a:ext cx="11086041" cy="4525961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7200">
                <a:latin typeface="Times New Roman"/>
                <a:ea typeface="Times New Roman"/>
                <a:cs typeface="Times New Roman"/>
              </a:rPr>
              <a:t>     </a:t>
            </a:r>
            <a:endParaRPr sz="72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7200">
                <a:latin typeface="Times New Roman"/>
                <a:ea typeface="Times New Roman"/>
                <a:cs typeface="Times New Roman"/>
              </a:rPr>
              <a:t>    </a:t>
            </a:r>
            <a:r>
              <a:rPr sz="7200" b="1">
                <a:latin typeface="Times New Roman"/>
                <a:ea typeface="Times New Roman"/>
                <a:cs typeface="Times New Roman"/>
              </a:rPr>
              <a:t>Спасибо за внимание!</a:t>
            </a:r>
            <a:endParaRPr sz="7200" b="1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7200" b="1">
                <a:latin typeface="Times New Roman"/>
                <a:ea typeface="Times New Roman"/>
                <a:cs typeface="Times New Roman"/>
              </a:rPr>
              <a:t>  Желаю успехов в работе!</a:t>
            </a:r>
            <a:endParaRPr sz="72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ONLYOFFICE/8.0.0.99</Application>
  <DocSecurity>0</DocSecurity>
  <PresentationFormat>Widescreen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15</cp:revision>
  <dcterms:modified xsi:type="dcterms:W3CDTF">2025-02-16T20:48:10Z</dcterms:modified>
  <cp:category/>
  <cp:contentStatus/>
  <cp:version/>
</cp:coreProperties>
</file>