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ru-RU"/>
              <a:t>10/30/2013</a:t>
            </a:fld>
            <a:endParaRPr lang="ru-RU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ru-RU"/>
              <a:t>1</a:t>
            </a:fld>
            <a:endParaRPr lang="ru-RU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8841965-5A82-1988-32B5-2ECBE037952D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118C119-5417-D927-22E0-637D0D313471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E4A0A5F-2C9C-D920-DB5D-0D3B1A5B9F59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BF7FC48-8FED-53AA-837F-83EBA306BB94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359D41A-3955-1644-53E3-E08437974BC0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AB904BC-DF02-B01C-F685-275D3B610340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D82E35D-E6B0-0F86-1251-20866843C166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ChangeArrowheads="1" noGrp="1"/>
          </p:cNvSpPr>
          <p:nvPr userDrawn="1"/>
        </p:nvSpPr>
        <p:spPr bwMode="auto">
          <a:xfrm>
            <a:off x="8220990" y="1"/>
            <a:ext cx="3971005" cy="685746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102"/>
          <p:cNvSpPr>
            <a:spLocks noChangeArrowheads="1" noGrp="1"/>
          </p:cNvSpPr>
          <p:nvPr userDrawn="1"/>
        </p:nvSpPr>
        <p:spPr bwMode="auto">
          <a:xfrm>
            <a:off x="8400255" y="3356809"/>
            <a:ext cx="190499" cy="14524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19" name="Text Placeholder 4"/>
          <p:cNvSpPr>
            <a:spLocks noGrp="1"/>
          </p:cNvSpPr>
          <p:nvPr>
            <p:ph type="subTitle" idx="1"/>
          </p:nvPr>
        </p:nvSpPr>
        <p:spPr bwMode="auto">
          <a:xfrm>
            <a:off x="8881393" y="2597939"/>
            <a:ext cx="2974883" cy="166158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/>
              <a:t>Образец подзаголовка</a:t>
            </a: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395" y="2569090"/>
            <a:ext cx="7383251" cy="165402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1" name="Дата 10"/>
          <p:cNvSpPr>
            <a:spLocks noGrp="1"/>
          </p:cNvSpPr>
          <p:nvPr>
            <p:ph type="dt" sz="half" idx="15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7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42"/>
            <a:ext cx="2743200" cy="5835649"/>
          </a:xfrm>
        </p:spPr>
        <p:txBody>
          <a:bodyPr vert="eaVert"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42"/>
            <a:ext cx="8026399" cy="5835649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4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7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15413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15413" y="1535113"/>
            <a:ext cx="5181103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15413" y="2174874"/>
            <a:ext cx="51811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77" y="1535113"/>
            <a:ext cx="5183210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7" y="2174874"/>
            <a:ext cx="5183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10" y="273054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273050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1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15413" y="4800603"/>
            <a:ext cx="1056117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815413" y="612778"/>
            <a:ext cx="10561173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15413" y="5367337"/>
            <a:ext cx="1056117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100"/>
          <p:cNvSpPr>
            <a:spLocks noChangeArrowheads="1" noGrp="1"/>
          </p:cNvSpPr>
          <p:nvPr userDrawn="1"/>
        </p:nvSpPr>
        <p:spPr bwMode="auto">
          <a:xfrm>
            <a:off x="3669" y="270"/>
            <a:ext cx="12184661" cy="6857460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fill="norm" stroke="0" extrusionOk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3"/>
          <p:cNvSpPr>
            <a:spLocks noChangeArrowheads="1" noGrp="1"/>
          </p:cNvSpPr>
          <p:nvPr userDrawn="1"/>
        </p:nvSpPr>
        <p:spPr bwMode="auto">
          <a:xfrm>
            <a:off x="183165" y="101751"/>
            <a:ext cx="7789614" cy="58578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4"/>
          <p:cNvSpPr>
            <a:spLocks noChangeArrowheads="1" noGrp="1"/>
          </p:cNvSpPr>
          <p:nvPr userDrawn="1"/>
        </p:nvSpPr>
        <p:spPr bwMode="auto">
          <a:xfrm>
            <a:off x="244971" y="130323"/>
            <a:ext cx="7610403" cy="572343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5"/>
          <p:cNvSpPr>
            <a:spLocks noChangeArrowheads="1" noGrp="1"/>
          </p:cNvSpPr>
          <p:nvPr userDrawn="1"/>
        </p:nvSpPr>
        <p:spPr bwMode="auto">
          <a:xfrm>
            <a:off x="306493" y="159054"/>
            <a:ext cx="7431757" cy="55888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6"/>
          <p:cNvSpPr>
            <a:spLocks noChangeArrowheads="1" noGrp="1"/>
          </p:cNvSpPr>
          <p:nvPr userDrawn="1"/>
        </p:nvSpPr>
        <p:spPr bwMode="auto">
          <a:xfrm>
            <a:off x="368021" y="187787"/>
            <a:ext cx="7252827" cy="54543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07"/>
          <p:cNvSpPr>
            <a:spLocks noChangeArrowheads="1" noGrp="1"/>
          </p:cNvSpPr>
          <p:nvPr userDrawn="1"/>
        </p:nvSpPr>
        <p:spPr bwMode="auto">
          <a:xfrm>
            <a:off x="429541" y="216360"/>
            <a:ext cx="7074181" cy="5319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08"/>
          <p:cNvSpPr>
            <a:spLocks noChangeArrowheads="1" noGrp="1"/>
          </p:cNvSpPr>
          <p:nvPr userDrawn="1"/>
        </p:nvSpPr>
        <p:spPr bwMode="auto">
          <a:xfrm>
            <a:off x="491347" y="245090"/>
            <a:ext cx="6894970" cy="51853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09"/>
          <p:cNvSpPr>
            <a:spLocks noChangeArrowheads="1" noGrp="1"/>
          </p:cNvSpPr>
          <p:nvPr userDrawn="1"/>
        </p:nvSpPr>
        <p:spPr bwMode="auto">
          <a:xfrm>
            <a:off x="552877" y="273821"/>
            <a:ext cx="6716041" cy="505071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0"/>
          <p:cNvSpPr>
            <a:spLocks noChangeArrowheads="1" noGrp="1"/>
          </p:cNvSpPr>
          <p:nvPr userDrawn="1"/>
        </p:nvSpPr>
        <p:spPr bwMode="auto">
          <a:xfrm>
            <a:off x="614397" y="302395"/>
            <a:ext cx="6537394" cy="49162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1"/>
          <p:cNvSpPr>
            <a:spLocks noChangeArrowheads="1" noGrp="1"/>
          </p:cNvSpPr>
          <p:nvPr userDrawn="1"/>
        </p:nvSpPr>
        <p:spPr bwMode="auto">
          <a:xfrm>
            <a:off x="676203" y="331128"/>
            <a:ext cx="6358183" cy="4781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2"/>
          <p:cNvSpPr>
            <a:spLocks noChangeArrowheads="1" noGrp="1"/>
          </p:cNvSpPr>
          <p:nvPr userDrawn="1"/>
        </p:nvSpPr>
        <p:spPr bwMode="auto">
          <a:xfrm>
            <a:off x="737731" y="359857"/>
            <a:ext cx="6179254" cy="464703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3"/>
          <p:cNvSpPr>
            <a:spLocks noChangeArrowheads="1" noGrp="1"/>
          </p:cNvSpPr>
          <p:nvPr userDrawn="1"/>
        </p:nvSpPr>
        <p:spPr bwMode="auto">
          <a:xfrm>
            <a:off x="799253" y="388590"/>
            <a:ext cx="6000607" cy="45124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4"/>
          <p:cNvSpPr>
            <a:spLocks noChangeArrowheads="1" noGrp="1"/>
          </p:cNvSpPr>
          <p:nvPr userDrawn="1"/>
        </p:nvSpPr>
        <p:spPr bwMode="auto">
          <a:xfrm>
            <a:off x="860777" y="417163"/>
            <a:ext cx="5821679" cy="437797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5"/>
          <p:cNvSpPr>
            <a:spLocks noChangeArrowheads="1" noGrp="1"/>
          </p:cNvSpPr>
          <p:nvPr userDrawn="1"/>
        </p:nvSpPr>
        <p:spPr bwMode="auto">
          <a:xfrm>
            <a:off x="922587" y="445894"/>
            <a:ext cx="5642750" cy="42435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6"/>
          <p:cNvSpPr>
            <a:spLocks noChangeArrowheads="1" noGrp="1"/>
          </p:cNvSpPr>
          <p:nvPr userDrawn="1"/>
        </p:nvSpPr>
        <p:spPr bwMode="auto">
          <a:xfrm>
            <a:off x="984107" y="474624"/>
            <a:ext cx="5463821" cy="41089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17"/>
          <p:cNvSpPr>
            <a:spLocks noChangeArrowheads="1" noGrp="1"/>
          </p:cNvSpPr>
          <p:nvPr userDrawn="1"/>
        </p:nvSpPr>
        <p:spPr bwMode="auto">
          <a:xfrm>
            <a:off x="1045632" y="503197"/>
            <a:ext cx="5284893" cy="397446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18"/>
          <p:cNvSpPr>
            <a:spLocks noChangeArrowheads="1" noGrp="1"/>
          </p:cNvSpPr>
          <p:nvPr userDrawn="1"/>
        </p:nvSpPr>
        <p:spPr bwMode="auto">
          <a:xfrm>
            <a:off x="1107443" y="531930"/>
            <a:ext cx="5105963" cy="383985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19"/>
          <p:cNvSpPr>
            <a:spLocks noChangeArrowheads="1" noGrp="1"/>
          </p:cNvSpPr>
          <p:nvPr userDrawn="1"/>
        </p:nvSpPr>
        <p:spPr bwMode="auto">
          <a:xfrm>
            <a:off x="1168963" y="560659"/>
            <a:ext cx="4927034" cy="37052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0"/>
          <p:cNvSpPr>
            <a:spLocks noChangeArrowheads="1" noGrp="1"/>
          </p:cNvSpPr>
          <p:nvPr userDrawn="1"/>
        </p:nvSpPr>
        <p:spPr bwMode="auto">
          <a:xfrm>
            <a:off x="2023254" y="5083093"/>
            <a:ext cx="1181945" cy="888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21"/>
          <p:cNvSpPr>
            <a:spLocks noChangeArrowheads="1" noGrp="1"/>
          </p:cNvSpPr>
          <p:nvPr userDrawn="1"/>
        </p:nvSpPr>
        <p:spPr bwMode="auto">
          <a:xfrm>
            <a:off x="2851007" y="4515765"/>
            <a:ext cx="1869157" cy="140562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24"/>
          <p:cNvSpPr>
            <a:spLocks noChangeArrowheads="1" noGrp="1"/>
          </p:cNvSpPr>
          <p:nvPr userDrawn="1"/>
        </p:nvSpPr>
        <p:spPr bwMode="auto">
          <a:xfrm>
            <a:off x="3037839" y="4457826"/>
            <a:ext cx="835941" cy="6287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25"/>
          <p:cNvSpPr>
            <a:spLocks noChangeArrowheads="1" noGrp="1"/>
          </p:cNvSpPr>
          <p:nvPr userDrawn="1"/>
        </p:nvSpPr>
        <p:spPr bwMode="auto">
          <a:xfrm>
            <a:off x="1015999" y="4613071"/>
            <a:ext cx="685800" cy="5155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3" name="Shape 1138"/>
          <p:cNvSpPr>
            <a:spLocks noChangeArrowheads="1" noGrp="1"/>
          </p:cNvSpPr>
          <p:nvPr userDrawn="1"/>
        </p:nvSpPr>
        <p:spPr bwMode="auto">
          <a:xfrm>
            <a:off x="2311403" y="4372901"/>
            <a:ext cx="796430" cy="5989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4" name="Shape 1139"/>
          <p:cNvSpPr>
            <a:spLocks noChangeArrowheads="1" noGrp="1"/>
          </p:cNvSpPr>
          <p:nvPr userDrawn="1"/>
        </p:nvSpPr>
        <p:spPr bwMode="auto">
          <a:xfrm>
            <a:off x="1648462" y="4729109"/>
            <a:ext cx="755507" cy="56812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5" name="Shape 1140"/>
          <p:cNvSpPr>
            <a:spLocks noChangeArrowheads="1" noGrp="1"/>
          </p:cNvSpPr>
          <p:nvPr userDrawn="1"/>
        </p:nvSpPr>
        <p:spPr bwMode="auto">
          <a:xfrm>
            <a:off x="1506501" y="5387076"/>
            <a:ext cx="753250" cy="5663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6" name="Shape 1141"/>
          <p:cNvSpPr>
            <a:spLocks noChangeArrowheads="1" noGrp="1"/>
          </p:cNvSpPr>
          <p:nvPr userDrawn="1"/>
        </p:nvSpPr>
        <p:spPr bwMode="auto">
          <a:xfrm>
            <a:off x="2370101" y="5855034"/>
            <a:ext cx="893513" cy="67193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142"/>
          <p:cNvSpPr>
            <a:spLocks noChangeArrowheads="1" noGrp="1"/>
          </p:cNvSpPr>
          <p:nvPr userDrawn="1"/>
        </p:nvSpPr>
        <p:spPr bwMode="auto">
          <a:xfrm>
            <a:off x="2241977" y="6244482"/>
            <a:ext cx="688339" cy="51780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7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8" name="Shape 1143"/>
          <p:cNvSpPr>
            <a:spLocks noChangeArrowheads="1" noGrp="1"/>
          </p:cNvSpPr>
          <p:nvPr userDrawn="1"/>
        </p:nvSpPr>
        <p:spPr bwMode="auto">
          <a:xfrm>
            <a:off x="3596920" y="5964721"/>
            <a:ext cx="726439" cy="546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144"/>
          <p:cNvSpPr>
            <a:spLocks noChangeArrowheads="1" noGrp="1"/>
          </p:cNvSpPr>
          <p:nvPr userDrawn="1"/>
        </p:nvSpPr>
        <p:spPr bwMode="auto">
          <a:xfrm>
            <a:off x="3037843" y="5578669"/>
            <a:ext cx="977899" cy="73527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147"/>
          <p:cNvSpPr>
            <a:spLocks noChangeArrowheads="1" noGrp="1"/>
          </p:cNvSpPr>
          <p:nvPr userDrawn="1"/>
        </p:nvSpPr>
        <p:spPr bwMode="auto">
          <a:xfrm>
            <a:off x="2609712" y="36827"/>
            <a:ext cx="752403" cy="5658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148"/>
          <p:cNvSpPr>
            <a:spLocks noChangeArrowheads="1" noGrp="1"/>
          </p:cNvSpPr>
          <p:nvPr userDrawn="1"/>
        </p:nvSpPr>
        <p:spPr bwMode="auto">
          <a:xfrm>
            <a:off x="2272174" y="35715"/>
            <a:ext cx="748734" cy="5630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99253" y="1600203"/>
            <a:ext cx="10577333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15413" y="6356353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84183-74E9-4393-9769-E1D9236041BE}" type="datetimeFigureOut">
              <a:rPr/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599" y="6356353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87829" y="274638"/>
            <a:ext cx="105887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592277" y="6356353"/>
            <a:ext cx="2784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30004-958A-4E15-9840-E9741BECB0F3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 b="1">
          <a:solidFill>
            <a:schemeClr val="accent6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623394" y="2569089"/>
            <a:ext cx="8029833" cy="165402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/>
          <a:p>
            <a:pPr algn="l">
              <a:defRPr/>
            </a:pPr>
            <a:r>
              <a:rPr lang="ru-RU"/>
              <a:t>     Решение задачи №14</a:t>
            </a:r>
            <a:br>
              <a:rPr lang="ru-RU"/>
            </a:br>
            <a:r>
              <a:rPr lang="ru-RU"/>
              <a:t> (ЕГЭ, профильный уровень) 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Шульцева Е.А. МБОУ СОШ №10 п.Раздольное 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56822567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398229" y="274638"/>
            <a:ext cx="11152187" cy="1143000"/>
          </a:xfrm>
        </p:spPr>
        <p:txBody>
          <a:bodyPr/>
          <a:lstStyle/>
          <a:p>
            <a:pPr algn="l">
              <a:defRPr/>
            </a:pPr>
            <a:r>
              <a:rPr sz="1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№1</a:t>
            </a:r>
            <a:r>
              <a:rPr sz="1800">
                <a:latin typeface="Times New Roman"/>
                <a:ea typeface="Times New Roman"/>
                <a:cs typeface="Times New Roman"/>
              </a:rPr>
              <a:t>.В основании прямой призмы</a:t>
            </a:r>
            <a:r>
              <a:rPr/>
              <a:t>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ABCDA</a:t>
            </a:r>
            <a:r>
              <a:rPr lang="en-US" sz="1800" baseline="-25000"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1800" baseline="-25000"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1800" baseline="-25000"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D</a:t>
            </a:r>
            <a:r>
              <a:rPr lang="en-US" sz="1800" baseline="-25000">
                <a:latin typeface="Times New Roman"/>
                <a:ea typeface="Times New Roman"/>
                <a:cs typeface="Times New Roman"/>
              </a:rPr>
              <a:t>1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лежит ромб </a:t>
            </a:r>
            <a:r>
              <a:rPr sz="180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ABCD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с диагоналями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=8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и 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BD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= 6.</a:t>
            </a:r>
            <a:br>
              <a:rPr lang="ru-RU" sz="1800">
                <a:latin typeface="Times New Roman"/>
                <a:ea typeface="Times New Roman"/>
                <a:cs typeface="Times New Roman"/>
              </a:rPr>
            </a:br>
            <a:r>
              <a:rPr lang="ru-RU" sz="1800">
                <a:latin typeface="Times New Roman"/>
                <a:ea typeface="Times New Roman"/>
                <a:cs typeface="Times New Roman"/>
              </a:rPr>
              <a:t>а) Докажите, что прямые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1800" baseline="-25000"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перпендикулярны.</a:t>
            </a:r>
            <a:br>
              <a:rPr lang="ru-RU" sz="1800">
                <a:latin typeface="Times New Roman"/>
                <a:ea typeface="Times New Roman"/>
                <a:cs typeface="Times New Roman"/>
              </a:rPr>
            </a:br>
            <a:r>
              <a:rPr lang="ru-RU" sz="1800">
                <a:latin typeface="Times New Roman"/>
                <a:ea typeface="Times New Roman"/>
                <a:cs typeface="Times New Roman"/>
              </a:rPr>
              <a:t>б) Найдите расстояние  между прямыми 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18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, если известно, что боковое ребро призмы равно 12.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88527644" name="Объект 3"/>
          <p:cNvSpPr>
            <a:spLocks noGrp="1"/>
          </p:cNvSpPr>
          <p:nvPr>
            <p:ph sz="half" idx="2"/>
          </p:nvPr>
        </p:nvSpPr>
        <p:spPr bwMode="auto">
          <a:xfrm flipH="0" flipV="0">
            <a:off x="4843229" y="1417637"/>
            <a:ext cx="7130519" cy="584517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indent="0">
              <a:buFont typeface="Arial"/>
              <a:buNone/>
              <a:defRPr/>
            </a:pPr>
            <a:r>
              <a:rPr sz="18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Дано</a:t>
            </a:r>
            <a:r>
              <a:rPr sz="1800">
                <a:latin typeface="Times New Roman"/>
                <a:ea typeface="Times New Roman"/>
                <a:cs typeface="Times New Roman"/>
              </a:rPr>
              <a:t>:  а)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ABCDA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– прямая призма,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ABCD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– ромб,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=8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и 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= 6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б) АА</a:t>
            </a:r>
            <a:r>
              <a:rPr lang="ru-RU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=12.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а) 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Доказать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⊥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б) 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Найти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ρ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80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Решение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: а) Прямые АС и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скрещивающиеся. Проведем через точку О прямую О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 (ON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‖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BD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)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. Т.к.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ABCD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– ромб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, то АС перпендикулярна 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а значит АС перпендикулярна О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  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является проекцией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на плоскость АВС. По теореме о трех перпендикулярах имеем АС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⊥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ON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значит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⊥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ru-RU" sz="180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б) Расстоянием между скрещивающимися прямыми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является отрезок ОМ. Треугольники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ВМО подобны по двум углам (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 =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 = 90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°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- общий), значит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: МО =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:ВО, МО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20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DD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  <a:ea typeface="Cambria Math"/>
                              <a:cs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sz="2000">
                              <a:latin typeface="Cambria Math"/>
                              <a:ea typeface="Cambria Math"/>
                              <a:cs typeface="Cambria Math"/>
                            </a:rPr>
                            <m:t>·</m:t>
                          </m:r>
                          <m:r>
                            <m:rPr>
                              <m:sty m:val="p"/>
                            </m:rPr>
                            <a:rPr sz="2000">
                              <a:latin typeface="Cambria Math"/>
                              <a:ea typeface="Cambria Math"/>
                              <a:cs typeface="Cambria Math"/>
                            </a:rPr>
                            <m:t> 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  <a:ea typeface="Cambria Math"/>
                              <a:cs typeface="Cambria Math"/>
                            </a:rPr>
                            <m:t>BO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BD1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0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.</a:t>
            </a:r>
            <a:endParaRPr sz="20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прямоугольном треугольнике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найду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по теореме Пифагора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BD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 b="0" i="0" u="none" strike="noStrike" cap="none" spc="0" baseline="30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= BD</a:t>
            </a:r>
            <a:r>
              <a:rPr lang="en-US" sz="1800" b="0" i="0" u="none" strike="noStrike" cap="none" spc="0" baseline="30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+ DD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 b="0" i="0" u="none" strike="noStrike" cap="none" spc="0" baseline="30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= 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17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>
                              <m:sty m:val="p"/>
                            </m:rPr>
                            <a:rPr lang="ru-RU" sz="17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>
                              <m:sty m:val="p"/>
                            </m:rPr>
                            <a:rPr lang="ru-RU" sz="17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Значит  МО 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17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 sz="17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12</m:t>
                          </m:r>
                          <m:r>
                            <m:rPr/>
                            <a:rPr lang="ru-RU" sz="17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·3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sz="16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lang="ru-RU" sz="16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     МО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17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 sz="17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sz="16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sz="16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m:rPr>
                              <m:sty m:val="p"/>
                            </m:rPr>
                            <a:rPr lang="ru-RU" sz="17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.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Ответ: б)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17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 sz="17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sz="16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sz="16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m:rPr>
                              <m:sty m:val="p"/>
                            </m:rPr>
                            <a:rPr lang="ru-RU" sz="17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endParaRPr lang="ru-RU" sz="1800" b="0" i="0" u="sng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            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                     </a:t>
            </a:r>
            <a:endParaRPr lang="ru-RU" sz="1800" u="sng">
              <a:latin typeface="Times New Roman"/>
              <a:cs typeface="Times New Roman"/>
            </a:endParaRPr>
          </a:p>
        </p:txBody>
      </p:sp>
      <p:pic>
        <p:nvPicPr>
          <p:cNvPr id="891253598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265936" y="2076978"/>
            <a:ext cx="4194999" cy="4644495"/>
          </a:xfrm>
          <a:prstGeom prst="rect">
            <a:avLst/>
          </a:prstGeom>
          <a:ln w="28575">
            <a:solidFill>
              <a:schemeClr val="accent1">
                <a:lumMod val="50196"/>
              </a:schemeClr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1868797" name="Объект 3"/>
          <p:cNvSpPr>
            <a:spLocks noGrp="1"/>
          </p:cNvSpPr>
          <p:nvPr>
            <p:ph sz="half" idx="2"/>
          </p:nvPr>
        </p:nvSpPr>
        <p:spPr bwMode="auto">
          <a:xfrm flipH="0" flipV="0">
            <a:off x="5372394" y="1904999"/>
            <a:ext cx="6654268" cy="543718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indent="0">
              <a:buFont typeface="Arial"/>
              <a:buNone/>
              <a:defRPr/>
            </a:pPr>
            <a:r>
              <a:rPr sz="1600">
                <a:latin typeface="Times New Roman"/>
                <a:ea typeface="Times New Roman"/>
                <a:cs typeface="Times New Roman"/>
              </a:rPr>
              <a:t>  </a:t>
            </a:r>
            <a:r>
              <a:rPr sz="1800">
                <a:latin typeface="Times New Roman"/>
                <a:ea typeface="Times New Roman"/>
                <a:cs typeface="Times New Roman"/>
              </a:rPr>
              <a:t>а)   Расположим призму 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ABCDA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в прямоугольной системе координат и определим угол между прямыми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Определим координаты точек А, В, С и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800" b="0">
                <a:latin typeface="Times New Roman"/>
                <a:cs typeface="Times New Roman"/>
              </a:rPr>
              <a:t>. </a:t>
            </a:r>
            <a:endParaRPr lang="en-US" sz="1800" b="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en-US" sz="1800" b="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>
                <a:latin typeface="Times New Roman"/>
                <a:cs typeface="Times New Roman"/>
              </a:rPr>
              <a:t>     A(4</a:t>
            </a:r>
            <a:r>
              <a:rPr lang="ru-RU" sz="1800" b="0">
                <a:latin typeface="Times New Roman"/>
                <a:cs typeface="Times New Roman"/>
              </a:rPr>
              <a:t>; 0; 0), В(0; -3; 0),  С(-4; 0; 0),  </a:t>
            </a:r>
            <a:r>
              <a:rPr lang="en-US" sz="1800" b="0">
                <a:latin typeface="Times New Roman"/>
                <a:cs typeface="Times New Roman"/>
              </a:rPr>
              <a:t>D</a:t>
            </a:r>
            <a:r>
              <a:rPr lang="en-US" sz="1800" b="0" baseline="-25000">
                <a:latin typeface="Times New Roman"/>
                <a:cs typeface="Times New Roman"/>
              </a:rPr>
              <a:t>1</a:t>
            </a:r>
            <a:r>
              <a:rPr lang="en-US" sz="1800" b="0">
                <a:latin typeface="Times New Roman"/>
                <a:cs typeface="Times New Roman"/>
              </a:rPr>
              <a:t>(0</a:t>
            </a:r>
            <a:r>
              <a:rPr lang="ru-RU" sz="1800" b="0">
                <a:latin typeface="Times New Roman"/>
                <a:cs typeface="Times New Roman"/>
              </a:rPr>
              <a:t>;</a:t>
            </a:r>
            <a:r>
              <a:rPr lang="en-US" sz="1800" b="0">
                <a:latin typeface="Times New Roman"/>
                <a:cs typeface="Times New Roman"/>
              </a:rPr>
              <a:t> 3</a:t>
            </a:r>
            <a:r>
              <a:rPr lang="ru-RU" sz="1800" b="0">
                <a:latin typeface="Times New Roman"/>
                <a:cs typeface="Times New Roman"/>
              </a:rPr>
              <a:t>; </a:t>
            </a:r>
            <a:r>
              <a:rPr lang="en-US" sz="1800" b="0">
                <a:latin typeface="Times New Roman"/>
                <a:cs typeface="Times New Roman"/>
              </a:rPr>
              <a:t>Z</a:t>
            </a:r>
            <a:r>
              <a:rPr lang="en-US" sz="1800" b="0" baseline="-25000">
                <a:latin typeface="Times New Roman"/>
                <a:cs typeface="Times New Roman"/>
              </a:rPr>
              <a:t>D1</a:t>
            </a:r>
            <a:r>
              <a:rPr lang="en-US" sz="1800" b="0">
                <a:latin typeface="Times New Roman"/>
                <a:cs typeface="Times New Roman"/>
              </a:rPr>
              <a:t> ).</a:t>
            </a:r>
            <a:r>
              <a:rPr lang="ru-RU" sz="1800" b="0">
                <a:latin typeface="Times New Roman"/>
                <a:cs typeface="Times New Roman"/>
              </a:rPr>
              <a:t> </a:t>
            </a:r>
            <a:endParaRPr lang="ru-RU" sz="1800" b="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ru-RU" sz="1800" b="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>
                <a:latin typeface="Times New Roman"/>
                <a:cs typeface="Times New Roman"/>
              </a:rPr>
              <a:t>     </a:t>
            </a:r>
            <a:r>
              <a:rPr lang="ru-RU" sz="1800" b="0">
                <a:latin typeface="Times New Roman"/>
                <a:cs typeface="Times New Roman"/>
              </a:rPr>
              <a:t>Вычислим координаты векторов</a:t>
            </a:r>
            <a:r>
              <a:rPr lang="ru-RU" sz="1800" b="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AC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1800" b="0" i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>
                <a:latin typeface="Times New Roman"/>
                <a:cs typeface="Times New Roman"/>
              </a:rPr>
              <a:t>и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BD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1800" b="0" baseline="-25000">
                <a:latin typeface="Times New Roman"/>
                <a:cs typeface="Times New Roman"/>
              </a:rPr>
              <a:t>1</a:t>
            </a:r>
            <a:r>
              <a:rPr lang="ru-RU" sz="1800" b="0">
                <a:latin typeface="Times New Roman"/>
                <a:cs typeface="Times New Roman"/>
              </a:rPr>
              <a:t> : </a:t>
            </a:r>
            <a:endParaRPr lang="ru-RU" sz="1800" b="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>
                <a:latin typeface="Times New Roman"/>
                <a:cs typeface="Times New Roman"/>
              </a:rPr>
              <a:t>       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AC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1800" b="0">
                <a:latin typeface="Times New Roman"/>
                <a:cs typeface="Times New Roman"/>
              </a:rPr>
              <a:t> </a:t>
            </a:r>
            <a:r>
              <a:rPr lang="ru-RU" sz="1800" b="0">
                <a:latin typeface="Cambria Math"/>
                <a:ea typeface="Cambria Math"/>
                <a:cs typeface="Cambria Math"/>
              </a:rPr>
              <a:t>{-8; 0; 0</a:t>
            </a:r>
            <a:r>
              <a:rPr lang="ru-RU" sz="1800" b="0">
                <a:latin typeface="Cambria Math"/>
                <a:ea typeface="Cambria Math"/>
                <a:cs typeface="Cambria Math"/>
              </a:rPr>
              <a:t>}</a:t>
            </a:r>
            <a:r>
              <a:rPr lang="ru-RU" sz="1800" b="0">
                <a:latin typeface="Times New Roman"/>
                <a:cs typeface="Times New Roman"/>
              </a:rPr>
              <a:t> ,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BD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{0; 6;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D1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}.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Cambria Math"/>
              <a:ea typeface="Cambria Math"/>
              <a:cs typeface="Cambria Math"/>
            </a:endParaRPr>
          </a:p>
          <a:p>
            <a:pPr marL="0" indent="0">
              <a:buFont typeface="Arial"/>
              <a:buNone/>
              <a:defRPr/>
            </a:pP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   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Найдем скалярное произведение данных векторов </a:t>
            </a:r>
            <a:endParaRPr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AC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·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BD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= -8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·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+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·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6 + 0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·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D1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= 0. 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Т.к. скалярное произведение векторов  равно нулю, то векторы перпендикулярны. Значит и прямые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перпендикулярны.</a:t>
            </a:r>
            <a:endParaRPr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800" b="0">
              <a:latin typeface="Times New Roman"/>
              <a:cs typeface="Times New Roman"/>
            </a:endParaRPr>
          </a:p>
        </p:txBody>
      </p:sp>
      <p:sp>
        <p:nvSpPr>
          <p:cNvPr id="14769222" name="Заголовок 7"/>
          <p:cNvSpPr>
            <a:spLocks noGrp="1"/>
          </p:cNvSpPr>
          <p:nvPr>
            <p:ph type="title"/>
          </p:nvPr>
        </p:nvSpPr>
        <p:spPr bwMode="auto">
          <a:xfrm flipH="0" flipV="0">
            <a:off x="424686" y="274636"/>
            <a:ext cx="11601976" cy="1312859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l">
              <a:defRPr/>
            </a:pPr>
            <a:b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b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i="0" u="none" strike="noStrike" cap="none" spc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№1</a:t>
            </a:r>
            <a:r>
              <a:rPr lang="ru-RU" sz="2000" b="1" i="0" u="none" strike="noStrike" cap="none" spc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основании прямой призмы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ABCDA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лежит ромб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ABCD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с диагоналями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=8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и 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= 6.</a:t>
            </a:r>
            <a:b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а) Докажите, что прямые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перпендикулярны.</a:t>
            </a:r>
            <a:b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б) Найдите расстояние  между прямыми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если известно, что боковое ребро призмы равно 12. </a:t>
            </a:r>
            <a:b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( </a:t>
            </a:r>
            <a:r>
              <a:rPr lang="ru-RU" sz="2000" b="1" i="0" u="none" strike="noStrike" cap="none" spc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Метод координат)</a:t>
            </a:r>
            <a:endParaRPr sz="2000">
              <a:latin typeface="Times New Roman"/>
              <a:cs typeface="Times New Roman"/>
            </a:endParaRPr>
          </a:p>
          <a:p>
            <a:pPr>
              <a:defRPr/>
            </a:pPr>
            <a:endParaRPr sz="1800" b="0">
              <a:latin typeface="Times New Roman"/>
              <a:cs typeface="Times New Roman"/>
            </a:endParaRPr>
          </a:p>
        </p:txBody>
      </p:sp>
      <p:pic>
        <p:nvPicPr>
          <p:cNvPr id="1702791227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622463" y="2010833"/>
            <a:ext cx="4399358" cy="4511674"/>
          </a:xfrm>
          <a:prstGeom prst="rect">
            <a:avLst/>
          </a:prstGeom>
          <a:ln w="28575">
            <a:solidFill>
              <a:schemeClr val="accent1">
                <a:lumMod val="50196"/>
              </a:schemeClr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14485587" name="Объект 3"/>
          <p:cNvSpPr>
            <a:spLocks noGrp="1"/>
          </p:cNvSpPr>
          <p:nvPr>
            <p:ph sz="half" idx="2"/>
          </p:nvPr>
        </p:nvSpPr>
        <p:spPr bwMode="auto">
          <a:xfrm flipH="0" flipV="0">
            <a:off x="5319479" y="1595437"/>
            <a:ext cx="6283854" cy="525726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70000" lnSpcReduction="6000"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indent="0">
              <a:buFont typeface="Arial"/>
              <a:buNone/>
              <a:defRPr/>
            </a:pP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б) По условию задачи 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(0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3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12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 Найдем координаты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n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(x 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y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;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z)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который перпендикулярен как вектору 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BD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так и вектору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AC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 Значит, скалярные произведения 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BD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·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n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= 0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AC</m:t>
                          </m:r>
                          <m:r>
                            <m:rPr/>
                            <a:rPr sz="2800">
                              <a:latin typeface="Cambria Math"/>
                              <a:ea typeface="Cambria Math"/>
                              <a:cs typeface="Cambria Math"/>
                            </a:rPr>
                            <m:t> 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·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n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= 0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sz="2800"/>
          </a:p>
          <a:p>
            <a:pPr marL="0" indent="0">
              <a:buFont typeface="Arial"/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"/>
                          <m:ctrlPr>
                            <a:rPr lang="ru-RU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ru-RU" sz="2800" b="0" i="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8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0x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6y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12z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-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8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0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>
                                  <m:sty m:val="p"/>
                                </m:rPr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endParaRPr sz="2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"/>
                          <m:ctrlPr>
                            <a:rPr lang="ru-RU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ru-RU" sz="2800" b="0" i="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r>
                                <m:rPr/>
                                <a:rPr lang="en-US" sz="28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y</m:t>
                              </m:r>
                              <m:r>
                                <m:rPr/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/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=</m:t>
                              </m:r>
                              <m:r>
                                <m:rPr/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/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-</m:t>
                              </m:r>
                              <m:r>
                                <m:rPr/>
                                <a:rPr lang="en-US"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2z</m:t>
                              </m:r>
                            </m:e>
                            <m:e>
                              <m:r>
                                <m:rPr/>
                                <a:rPr lang="en-US" sz="28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x</m:t>
                              </m:r>
                              <m:r>
                                <m:rPr/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/>
                                <a:rPr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=</m:t>
                              </m:r>
                              <m:r>
                                <m:rPr/>
                                <a:rPr lang="en-US" sz="2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endParaRPr sz="2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Координаты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n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( 0; -2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z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). Заменим этот вектор ему коллинеарным вектором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n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разделив все координаты на 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z. 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Получим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n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(0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-2; 1).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Составим уравнение плоскости, перпендикулярной к вектору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n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(0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-2; 1)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и  проходящей через любую точку прямой 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 Это уравнение имеет общий вид </a:t>
            </a:r>
            <a:endParaRPr lang="en-US" sz="2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a(x-x</a:t>
            </a:r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) + b(y -y</a:t>
            </a:r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) +c(z -z</a:t>
            </a:r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) = 0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где 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a, b , c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координаты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n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х</a:t>
            </a:r>
            <a:r>
              <a:rPr lang="ru-RU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, у</a:t>
            </a:r>
            <a:r>
              <a:rPr lang="ru-RU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– координаты точки, лежащей на прямой </a:t>
            </a:r>
            <a:r>
              <a:rPr lang="en-US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2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 Пусть это будет точка В(0; -3; 0).</a:t>
            </a:r>
            <a:endParaRPr sz="2800">
              <a:latin typeface="Times New Roman"/>
              <a:cs typeface="Times New Roman"/>
            </a:endParaRPr>
          </a:p>
          <a:p>
            <a:pPr>
              <a:defRPr/>
            </a:pPr>
            <a:endParaRPr/>
          </a:p>
        </p:txBody>
      </p:sp>
      <p:sp>
        <p:nvSpPr>
          <p:cNvPr id="58745838" name="Заголовок 7"/>
          <p:cNvSpPr>
            <a:spLocks noGrp="1"/>
          </p:cNvSpPr>
          <p:nvPr>
            <p:ph type="title"/>
          </p:nvPr>
        </p:nvSpPr>
        <p:spPr bwMode="auto">
          <a:xfrm flipH="0" flipV="0">
            <a:off x="787827" y="274636"/>
            <a:ext cx="11344671" cy="11430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l">
              <a:defRPr/>
            </a:pPr>
            <a:r>
              <a:rPr lang="ru-RU" sz="2000" b="1" i="0" u="none" strike="noStrike" cap="none" spc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№1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.В основании прямой призмы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ABCDA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лежит ромб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ABCD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с диагоналями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=8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и 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= 6.</a:t>
            </a:r>
            <a:b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а) Докажите, что прямые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перпендикулярны.</a:t>
            </a:r>
            <a:b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б) Найдите расстояние  между прямыми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если известно, что боковое ребро призмы равно 12. </a:t>
            </a:r>
            <a:b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( </a:t>
            </a:r>
            <a:r>
              <a:rPr lang="ru-RU" sz="2000" b="1" i="0" u="none" strike="noStrike" cap="none" spc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Метод координат)</a:t>
            </a:r>
            <a:endParaRPr sz="2000"/>
          </a:p>
        </p:txBody>
      </p:sp>
      <p:pic>
        <p:nvPicPr>
          <p:cNvPr id="405475059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324807" y="1833561"/>
            <a:ext cx="4399357" cy="4511673"/>
          </a:xfrm>
          <a:prstGeom prst="rect">
            <a:avLst/>
          </a:prstGeom>
          <a:ln w="28575">
            <a:solidFill>
              <a:schemeClr val="accent1">
                <a:lumMod val="50196"/>
              </a:schemeClr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07627383" name="Объект 3"/>
          <p:cNvSpPr>
            <a:spLocks noGrp="1"/>
          </p:cNvSpPr>
          <p:nvPr>
            <p:ph sz="half" idx="2"/>
          </p:nvPr>
        </p:nvSpPr>
        <p:spPr bwMode="auto">
          <a:xfrm flipH="0" flipV="0">
            <a:off x="5623748" y="1595436"/>
            <a:ext cx="5926667" cy="47942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indent="0">
              <a:buFont typeface="Arial"/>
              <a:buNone/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Значит, 0</a:t>
            </a:r>
            <a:r>
              <a:rPr sz="2000">
                <a:latin typeface="Cambria Math"/>
                <a:ea typeface="Cambria Math"/>
                <a:cs typeface="Cambria Math"/>
              </a:rPr>
              <a:t>·</a:t>
            </a:r>
            <a:r>
              <a:rPr sz="2000"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x -0) - 2(y +3) + 1(z -0) =0 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,  -2у -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6 +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z =0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,</a:t>
            </a:r>
            <a:endParaRPr lang="ru-RU" sz="20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000">
                <a:latin typeface="Times New Roman"/>
                <a:ea typeface="Times New Roman"/>
                <a:cs typeface="Times New Roman"/>
              </a:rPr>
              <a:t>  2у – 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z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 +6 =0.</a:t>
            </a:r>
            <a:endParaRPr lang="ru-RU" sz="20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000">
                <a:latin typeface="Times New Roman"/>
                <a:ea typeface="Times New Roman"/>
                <a:cs typeface="Times New Roman"/>
              </a:rPr>
              <a:t>Расстояние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ρ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 между скрещивающимися прямыми 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2000" baseline="-25000">
                <a:latin typeface="Times New Roman"/>
                <a:ea typeface="Times New Roman"/>
                <a:cs typeface="Times New Roman"/>
              </a:rPr>
              <a:t>1 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и АС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 вычислим как расстояние между любой точкой прямой  АС и найденной плоскостью, применяя формулу  </a:t>
            </a:r>
            <a:r>
              <a:rPr lang="ru-RU" sz="20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ρ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20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ru-RU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ru-RU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Ах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 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 Ву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 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 С</m:t>
                          </m:r>
                          <m:r>
                            <m:rPr/>
                            <a:rPr lang="en-US" sz="2000">
                              <a:latin typeface="Cambria Math"/>
                              <a:ea typeface="Cambria Math"/>
                              <a:cs typeface="Cambria Math"/>
                            </a:rPr>
                            <m:t>z</m:t>
                          </m:r>
                          <m:r>
                            <m:rPr/>
                            <a:rPr sz="2000">
                              <a:latin typeface="Cambria Math"/>
                              <a:ea typeface="Cambria Math"/>
                              <a:cs typeface="Cambria Math"/>
                            </a:rPr>
                            <m:t> </m:t>
                          </m:r>
                          <m:r>
                            <m:rPr/>
                            <a:rPr sz="2000"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r>
                            <m:rPr/>
                            <a:rPr sz="2000">
                              <a:latin typeface="Cambria Math"/>
                              <a:ea typeface="Cambria Math"/>
                              <a:cs typeface="Cambria Math"/>
                            </a:rPr>
                            <m:t> </m:t>
                          </m:r>
                          <m:r>
                            <m:rPr/>
                            <a:rPr lang="en-US" sz="2000">
                              <a:latin typeface="Cambria Math"/>
                              <a:ea typeface="Cambria Math"/>
                              <a:cs typeface="Cambria Math"/>
                            </a:rPr>
                            <m:t>D</m:t>
                          </m:r>
                          <m:r>
                            <m:rPr/>
                            <a:rPr sz="2000">
                              <a:latin typeface="Cambria Math"/>
                              <a:ea typeface="Cambria Math"/>
                              <a:cs typeface="Cambria Math"/>
                            </a:rPr>
                            <m:t>|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sz="20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en-US" sz="20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A</m:t>
                              </m:r>
                              <m:r>
                                <m:rPr/>
                                <a:rPr sz="20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²</m:t>
                              </m:r>
                              <m:r>
                                <m:rPr/>
                                <a:rPr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/>
                                <a:rPr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+</m:t>
                              </m:r>
                              <m:r>
                                <m:rPr/>
                                <a:rPr lang="en-US"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B</m:t>
                              </m:r>
                              <m:r>
                                <m:rPr/>
                                <a:rPr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²</m:t>
                              </m:r>
                              <m:r>
                                <m:rPr/>
                                <a:rPr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/>
                                <a:rPr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+</m:t>
                              </m:r>
                              <m:r>
                                <m:rPr/>
                                <a:rPr lang="en-US"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C</m:t>
                              </m:r>
                              <m:r>
                                <m:rPr/>
                                <a:rPr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²</m:t>
                              </m:r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000"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. Выберем точку А(4; 0; 0)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, тогда  А = 0, В =2, С = -1, 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D =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, х=4, у =0, 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z=0.</a:t>
            </a:r>
            <a:endParaRPr lang="en-US" sz="20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ρ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20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ru-RU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ru-RU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0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 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·4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 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 2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·0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 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+(-1)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·0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 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+6</m:t>
                          </m:r>
                          <m:r>
                            <m:rPr/>
                            <a:rPr lang="ru-RU" sz="2000">
                              <a:latin typeface="Cambria Math"/>
                              <a:ea typeface="Cambria Math"/>
                              <a:cs typeface="Cambria Math"/>
                            </a:rPr>
                            <m:t>|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sz="20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lang="ru-RU" sz="20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0</m:t>
                              </m:r>
                              <m:r>
                                <m:rPr/>
                                <a:rPr lang="ru-RU"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/>
                                <a:rPr lang="ru-RU"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+</m:t>
                              </m:r>
                              <m:r>
                                <m:rPr/>
                                <a:rPr lang="ru-RU"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4</m:t>
                              </m:r>
                              <m:r>
                                <m:rPr/>
                                <a:rPr lang="ru-RU"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  <m:r>
                                <m:rPr/>
                                <a:rPr lang="ru-RU"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+</m:t>
                              </m:r>
                              <m:r>
                                <m:rPr/>
                                <a:rPr lang="ru-RU"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2000">
                <a:latin typeface="Times New Roman"/>
                <a:ea typeface="Times New Roman"/>
                <a:cs typeface="Times New Roman"/>
              </a:rPr>
              <a:t> 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20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sz="20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lang="ru-RU" sz="20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2000">
                <a:latin typeface="Times New Roman"/>
                <a:ea typeface="Times New Roman"/>
                <a:cs typeface="Times New Roman"/>
              </a:rPr>
              <a:t> 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20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sz="20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 sz="20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sz="20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m:rPr>
                              <m:sty m:val="p"/>
                            </m:rPr>
                            <a:rPr lang="ru-RU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2000">
                <a:latin typeface="Times New Roman"/>
                <a:ea typeface="Times New Roman"/>
                <a:cs typeface="Times New Roman"/>
              </a:rPr>
              <a:t>  .</a:t>
            </a:r>
            <a:endParaRPr lang="ru-RU" sz="20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000">
                <a:latin typeface="Times New Roman"/>
                <a:ea typeface="Times New Roman"/>
                <a:cs typeface="Times New Roman"/>
              </a:rPr>
              <a:t>Ответ:  б)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20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sz="20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sz="20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m:rPr>
                              <m:sty m:val="p"/>
                            </m:rPr>
                            <a:rPr lang="ru-RU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2000">
                <a:latin typeface="Times New Roman"/>
                <a:ea typeface="Times New Roman"/>
                <a:cs typeface="Times New Roman"/>
              </a:rPr>
              <a:t>  .</a:t>
            </a:r>
            <a:endParaRPr lang="ru-RU" sz="2000">
              <a:latin typeface="Times New Roman"/>
              <a:cs typeface="Times New Roman"/>
            </a:endParaRPr>
          </a:p>
        </p:txBody>
      </p:sp>
      <p:sp>
        <p:nvSpPr>
          <p:cNvPr id="968222832" name="Заголовок 7"/>
          <p:cNvSpPr>
            <a:spLocks noGrp="1"/>
          </p:cNvSpPr>
          <p:nvPr>
            <p:ph type="title"/>
          </p:nvPr>
        </p:nvSpPr>
        <p:spPr bwMode="auto">
          <a:xfrm flipH="0" flipV="0">
            <a:off x="787826" y="79373"/>
            <a:ext cx="11318214" cy="158749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l">
              <a:defRPr/>
            </a:pPr>
            <a:br>
              <a:rPr lang="ru-RU" sz="2000" b="1" i="0" u="none" strike="noStrike" cap="none" spc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br>
              <a:rPr lang="ru-RU" sz="2000" b="1" i="0" u="none" strike="noStrike" cap="none" spc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i="0" u="none" strike="noStrike" cap="none" spc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№1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.В основании прямой призмы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ABCDA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лежит ромб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ABCD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с диагоналями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=8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и 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= 6.</a:t>
            </a:r>
            <a:b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а) Докажите, что прямые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перпендикулярны.</a:t>
            </a:r>
            <a:b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б) Найдите расстояние  между прямыми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BD</a:t>
            </a:r>
            <a:r>
              <a:rPr lang="en-US" sz="2000" b="1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AC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если известно, что боковое ребро призмы равно 12. </a:t>
            </a:r>
            <a:b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( </a:t>
            </a:r>
            <a:r>
              <a:rPr lang="ru-RU" sz="2000" b="1" i="0" u="none" strike="noStrike" cap="none" spc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Метод координат)</a:t>
            </a:r>
            <a:endParaRPr sz="4400"/>
          </a:p>
          <a:p>
            <a:pPr>
              <a:defRPr/>
            </a:pPr>
            <a:endParaRPr/>
          </a:p>
        </p:txBody>
      </p:sp>
      <p:pic>
        <p:nvPicPr>
          <p:cNvPr id="35959720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443868" y="1805514"/>
            <a:ext cx="4399357" cy="4511673"/>
          </a:xfrm>
          <a:prstGeom prst="rect">
            <a:avLst/>
          </a:prstGeom>
          <a:ln w="28575">
            <a:solidFill>
              <a:schemeClr val="accent1">
                <a:lumMod val="50196"/>
              </a:schemeClr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99500567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504062" y="327554"/>
            <a:ext cx="10701668" cy="11430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l">
              <a:defRPr/>
            </a:pPr>
            <a:r>
              <a:rPr sz="1800">
                <a:latin typeface="Times New Roman"/>
                <a:ea typeface="Times New Roman"/>
                <a:cs typeface="Times New Roman"/>
              </a:rPr>
              <a:t> </a:t>
            </a:r>
            <a:r>
              <a:rPr sz="1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№2</a:t>
            </a:r>
            <a:r>
              <a:rPr sz="1800">
                <a:latin typeface="Times New Roman"/>
                <a:ea typeface="Times New Roman"/>
                <a:cs typeface="Times New Roman"/>
              </a:rPr>
              <a:t>. В правильной  </a:t>
            </a:r>
            <a:r>
              <a:rPr sz="1800">
                <a:latin typeface="Times New Roman"/>
                <a:ea typeface="Times New Roman"/>
                <a:cs typeface="Times New Roman"/>
              </a:rPr>
              <a:t>треугольной </a:t>
            </a:r>
            <a:r>
              <a:rPr sz="1800">
                <a:latin typeface="Times New Roman"/>
                <a:ea typeface="Times New Roman"/>
                <a:cs typeface="Times New Roman"/>
              </a:rPr>
              <a:t>пирамиде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SABC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стороны основания АВС равны 12, а боковые ребра  равны 25.  На ребрах  АВ, АС и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SA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отмечены точки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F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,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E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и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K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соответственно.</a:t>
            </a:r>
            <a:br>
              <a:rPr lang="ru-RU" sz="1800">
                <a:latin typeface="Times New Roman"/>
                <a:ea typeface="Times New Roman"/>
                <a:cs typeface="Times New Roman"/>
              </a:rPr>
            </a:br>
            <a:r>
              <a:rPr lang="ru-RU" sz="1800">
                <a:latin typeface="Times New Roman"/>
                <a:ea typeface="Times New Roman"/>
                <a:cs typeface="Times New Roman"/>
              </a:rPr>
              <a:t> Известно, что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AF=AE=10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AK =15.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 </a:t>
            </a:r>
            <a:br>
              <a:rPr lang="ru-RU" sz="1800">
                <a:latin typeface="Times New Roman"/>
                <a:ea typeface="Times New Roman"/>
                <a:cs typeface="Times New Roman"/>
              </a:rPr>
            </a:br>
            <a:r>
              <a:rPr lang="ru-RU" sz="1800">
                <a:latin typeface="Times New Roman"/>
                <a:ea typeface="Times New Roman"/>
                <a:cs typeface="Times New Roman"/>
              </a:rPr>
              <a:t>а) Докажите, что объем пирамиды КАЕ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F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составляет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1800" b="1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b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b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1800">
                <a:latin typeface="Times New Roman"/>
                <a:ea typeface="Times New Roman"/>
                <a:cs typeface="Times New Roman"/>
              </a:rPr>
              <a:t>    от объема пирамиды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SABC.</a:t>
            </a:r>
            <a:br>
              <a:rPr lang="en-US" sz="1800">
                <a:latin typeface="Times New Roman"/>
                <a:ea typeface="Times New Roman"/>
                <a:cs typeface="Times New Roman"/>
              </a:rPr>
            </a:br>
            <a:r>
              <a:rPr lang="ru-RU" sz="1800">
                <a:latin typeface="Times New Roman"/>
                <a:ea typeface="Times New Roman"/>
                <a:cs typeface="Times New Roman"/>
              </a:rPr>
              <a:t>б) Найдите площадь сечения пирамиды плоскостью (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KEF).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64185660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46874" y="2080946"/>
            <a:ext cx="4140729" cy="4339166"/>
          </a:xfrm>
          <a:prstGeom prst="rect">
            <a:avLst/>
          </a:prstGeom>
          <a:ln w="28575">
            <a:solidFill>
              <a:schemeClr val="accent1">
                <a:lumMod val="50196"/>
              </a:schemeClr>
            </a:solidFill>
            <a:prstDash val="solid"/>
          </a:ln>
        </p:spPr>
      </p:pic>
      <p:sp>
        <p:nvSpPr>
          <p:cNvPr id="1971144282" name="Объект 3"/>
          <p:cNvSpPr>
            <a:spLocks noGrp="1"/>
          </p:cNvSpPr>
          <p:nvPr>
            <p:ph sz="half" idx="2"/>
          </p:nvPr>
        </p:nvSpPr>
        <p:spPr bwMode="auto">
          <a:xfrm flipH="0" flipV="0">
            <a:off x="4406666" y="1595437"/>
            <a:ext cx="7739062" cy="53101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indent="0">
              <a:buFont typeface="Arial"/>
              <a:buNone/>
              <a:defRPr/>
            </a:pPr>
            <a:r>
              <a:rPr lang="ru-RU" sz="2000" b="1">
                <a:latin typeface="Times New Roman"/>
                <a:ea typeface="Times New Roman"/>
                <a:cs typeface="Times New Roman"/>
              </a:rPr>
              <a:t>Дано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SABC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 –правильная пирамида, АВ = 12, 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SA=SB=SC=25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,</a:t>
            </a:r>
            <a:endParaRPr lang="ru-RU" sz="20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000">
                <a:latin typeface="Times New Roman"/>
                <a:ea typeface="Times New Roman"/>
                <a:cs typeface="Times New Roman"/>
              </a:rPr>
              <a:t>           А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F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=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AE=10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,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   AK=15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.</a:t>
            </a:r>
            <a:endParaRPr lang="ru-RU" sz="20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000">
                <a:latin typeface="Times New Roman"/>
                <a:ea typeface="Times New Roman"/>
                <a:cs typeface="Times New Roman"/>
              </a:rPr>
              <a:t>а) </a:t>
            </a:r>
            <a:r>
              <a:rPr lang="ru-RU" sz="2000" b="1">
                <a:latin typeface="Times New Roman"/>
                <a:ea typeface="Times New Roman"/>
                <a:cs typeface="Times New Roman"/>
              </a:rPr>
              <a:t>Доказать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V</a:t>
            </a:r>
            <a:r>
              <a:rPr lang="en-US" sz="2000" baseline="-25000">
                <a:latin typeface="Times New Roman"/>
                <a:ea typeface="Times New Roman"/>
                <a:cs typeface="Times New Roman"/>
              </a:rPr>
              <a:t>KAEF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0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000">
                <a:latin typeface="Times New Roman"/>
                <a:ea typeface="Times New Roman"/>
                <a:cs typeface="Times New Roman"/>
              </a:rPr>
              <a:t> V</a:t>
            </a:r>
            <a:r>
              <a:rPr lang="en-US" sz="2000" baseline="-25000">
                <a:latin typeface="Times New Roman"/>
                <a:ea typeface="Times New Roman"/>
                <a:cs typeface="Times New Roman"/>
              </a:rPr>
              <a:t>SABC</a:t>
            </a:r>
            <a:endParaRPr lang="en-US" sz="2000" baseline="-250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000">
                <a:latin typeface="Times New Roman"/>
                <a:ea typeface="Times New Roman"/>
                <a:cs typeface="Times New Roman"/>
              </a:rPr>
              <a:t>б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sz="2000" b="1">
                <a:latin typeface="Times New Roman"/>
                <a:ea typeface="Times New Roman"/>
                <a:cs typeface="Times New Roman"/>
              </a:rPr>
              <a:t>Найти</a:t>
            </a:r>
            <a:r>
              <a:rPr lang="ru-RU" sz="200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S</a:t>
            </a:r>
            <a:r>
              <a:rPr lang="en-US" sz="2000" baseline="-25000">
                <a:latin typeface="Times New Roman"/>
                <a:ea typeface="Times New Roman"/>
                <a:cs typeface="Times New Roman"/>
              </a:rPr>
              <a:t>KEF.</a:t>
            </a:r>
            <a:endParaRPr lang="en-US" sz="2000" baseline="-250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1">
                <a:latin typeface="Times New Roman"/>
                <a:ea typeface="Times New Roman"/>
                <a:cs typeface="Times New Roman"/>
              </a:rPr>
              <a:t>Доказательство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:</a:t>
            </a:r>
            <a:endParaRPr sz="1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а) Треугольники АСВ и АЕ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F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подобны, т.к.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А –общий, и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AE</m:t>
                          </m:r>
                        </m:num>
                        <m:den>
                          <m:r>
                            <m:rPr/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AC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AF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AB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00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Коэффициент подобия треугольников равен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k =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>
                <a:latin typeface="Times New Roman"/>
                <a:ea typeface="Times New Roman"/>
                <a:cs typeface="Times New Roman"/>
              </a:rPr>
              <a:t>.</a:t>
            </a:r>
            <a:endParaRPr lang="en-US" sz="20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Отношение площадей подобных треугольников равно квадрату коэффициента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подобия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, поэтому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sz="1800" b="0" i="1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en-US" sz="18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S</m:t>
                              </m:r>
                            </m:e>
                            <m:sub>
                              <m:r>
                                <m:rPr/>
                                <a:rPr lang="en-US" sz="18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AEF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sz="1800" b="0" i="1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i"/>
                                </m:rPr>
                                <a:rPr lang="en-US" sz="18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S</m:t>
                              </m:r>
                            </m:e>
                            <m:sub>
                              <m:r>
                                <m:rPr/>
                                <a:rPr lang="en-US" sz="18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ACB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=(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)</a:t>
            </a:r>
            <a:r>
              <a:rPr lang="en-US" sz="1800" baseline="3000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.</a:t>
            </a:r>
            <a:endParaRPr lang="en-US" sz="1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Проведем высоту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SO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пирамиды и перпендикуляр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KH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на плоскость  (АВС), точка Н лежит на прямой АН. Отрезок КН- высота пирамиды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KAEF.</a:t>
            </a:r>
            <a:endParaRPr lang="en-US" sz="1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Треугольники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AKH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ASO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подобны по двум углам (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 –общий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AHK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=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AOS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=90</a:t>
            </a:r>
            <a:r>
              <a:rPr lang="ru-RU" sz="1800" baseline="30000">
                <a:latin typeface="Arial"/>
                <a:ea typeface="Arial"/>
                <a:cs typeface="Arial"/>
              </a:rPr>
              <a:t>°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), тогда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KH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SO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 i="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AK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AS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 i="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 i="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 i="0">
                <a:latin typeface="Times New Roman"/>
                <a:ea typeface="Times New Roman"/>
                <a:cs typeface="Times New Roman"/>
              </a:rPr>
              <a:t> . </a:t>
            </a:r>
            <a:endParaRPr sz="1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Имеем</a:t>
            </a:r>
            <a:r>
              <a:rPr lang="ru-RU" sz="1800" i="0">
                <a:latin typeface="Times New Roman"/>
                <a:ea typeface="Times New Roman"/>
                <a:cs typeface="Times New Roman"/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sz="18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8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KAEF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sz="18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8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SABC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sz="18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8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/>
                                <a:rPr lang="en-US" sz="18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3</m:t>
                              </m:r>
                              <m:r>
                                <m:rPr/>
                                <a:rPr sz="1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 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sz="18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8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/>
                                <a:rPr lang="en-US" sz="18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m:rPr/>
                        <a:rPr sz="1800">
                          <a:latin typeface="Cambria Math"/>
                          <a:ea typeface="Cambria Math"/>
                          <a:cs typeface="Cambria Math"/>
                        </a:rPr>
                        <m:t> </m:t>
                      </m:r>
                      <m:f>
                        <m:fPr>
                          <m:ctrlPr>
                            <a:rPr sz="1800" b="0" i="1" u="none" strike="noStrike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sz="1800" b="0" i="1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en-US" sz="18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S</m:t>
                              </m:r>
                            </m:e>
                            <m:sub>
                              <m:r>
                                <m:rPr/>
                                <a:rPr lang="en-US" sz="18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AEF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sz="1800" b="0" i="1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en-US" sz="18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S</m:t>
                              </m:r>
                            </m:e>
                            <m:sub>
                              <m:r>
                                <m:rPr/>
                                <a:rPr lang="en-US" sz="18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ABC</m:t>
                              </m:r>
                            </m:sub>
                          </m:sSub>
                        </m:den>
                      </m:f>
                      <m:r>
                        <m:rPr/>
                        <a:rPr sz="1800">
                          <a:latin typeface="Cambria Math"/>
                          <a:ea typeface="Cambria Math"/>
                          <a:cs typeface="Cambria Math"/>
                        </a:rPr>
                        <m:t> </m:t>
                      </m:r>
                      <m:f>
                        <m:fPr>
                          <m:ctrlPr>
                            <a:rPr sz="1800" b="0" i="1" u="none" strike="noStrike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1800" u="none" strike="noStrike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KH</m:t>
                          </m:r>
                        </m:num>
                        <m:den>
                          <m:r>
                            <m:rPr/>
                            <a:rPr lang="en-US" sz="1800" u="none" strike="noStrike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SO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>
                <a:latin typeface="Cambria Math"/>
                <a:ea typeface="Cambria Math"/>
                <a:cs typeface="Cambria Math"/>
              </a:rPr>
              <a:t>·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.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Значит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V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KAEF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V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SABC</a:t>
            </a:r>
            <a:r>
              <a:rPr lang="ru-RU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.</a:t>
            </a:r>
            <a:endParaRPr lang="en-US" sz="1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9708108" name="Объект 3"/>
          <p:cNvSpPr>
            <a:spLocks noGrp="1"/>
          </p:cNvSpPr>
          <p:nvPr>
            <p:ph sz="half" idx="2"/>
          </p:nvPr>
        </p:nvSpPr>
        <p:spPr bwMode="auto">
          <a:xfrm flipH="0" flipV="0">
            <a:off x="4472812" y="1600728"/>
            <a:ext cx="7500937" cy="580760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indent="0">
              <a:buFont typeface="Arial"/>
              <a:buNone/>
              <a:defRPr/>
            </a:pPr>
            <a:r>
              <a:rPr sz="1800">
                <a:latin typeface="Times New Roman"/>
                <a:ea typeface="Times New Roman"/>
                <a:cs typeface="Times New Roman"/>
              </a:rPr>
              <a:t>б) 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Решение</a:t>
            </a:r>
            <a:r>
              <a:rPr sz="1800">
                <a:latin typeface="Times New Roman"/>
                <a:ea typeface="Times New Roman"/>
                <a:cs typeface="Times New Roman"/>
              </a:rPr>
              <a:t>:</a:t>
            </a:r>
            <a:endParaRPr sz="1800">
              <a:latin typeface="Times New Roman"/>
              <a:ea typeface="Times New Roman"/>
              <a:cs typeface="Times New Roman"/>
            </a:endParaRPr>
          </a:p>
          <a:p>
            <a:pPr marL="283879" indent="-283879">
              <a:buFont typeface="Arial"/>
              <a:buAutoNum type="arabicParenR"/>
              <a:defRPr/>
            </a:pPr>
            <a:r>
              <a:rPr sz="1800">
                <a:latin typeface="Times New Roman"/>
                <a:ea typeface="Times New Roman"/>
                <a:cs typeface="Times New Roman"/>
              </a:rPr>
              <a:t>Треугольники АКЕ и АК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F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равны, т.к АК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общая сторона, АЕ = А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F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по условию и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KAE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=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KAF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, т.к. пирамида правильная. Значит, треугольник КЕ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F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– равнобедренный и КЕ=К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F.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Отрезок КМ является его  высотой и медианой .</a:t>
            </a:r>
            <a:endParaRPr sz="1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180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                                     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S</a:t>
            </a:r>
            <a:r>
              <a:rPr lang="en-US" sz="1800" baseline="-25000">
                <a:latin typeface="Times New Roman"/>
                <a:ea typeface="Times New Roman"/>
                <a:cs typeface="Times New Roman"/>
              </a:rPr>
              <a:t>KEF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EF</a:t>
            </a:r>
            <a:r>
              <a:rPr lang="en-US" sz="1800">
                <a:latin typeface="Cambria Math"/>
                <a:ea typeface="Cambria Math"/>
                <a:cs typeface="Cambria Math"/>
              </a:rPr>
              <a:t>·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KM </a:t>
            </a:r>
            <a:endParaRPr lang="en-US" sz="1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2)  Т.к. треугольники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AEF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 ACB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подобны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то треугольник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AEF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равносторонний и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>
                <a:latin typeface="Times New Roman"/>
                <a:ea typeface="Times New Roman"/>
                <a:cs typeface="Times New Roman"/>
              </a:rPr>
              <a:t>EF = 10.</a:t>
            </a:r>
            <a:endParaRPr lang="en-US" sz="1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3)   Найдем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cos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SAC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из равнобедренного треугольника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SAC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(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SA=SC). </a:t>
            </a:r>
            <a:endParaRPr lang="en-US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       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cos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SAC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sz="1800" b="0" i="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800" u="none" strike="noStrike" cap="none" spc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/>
                                <a:rPr lang="en-US" sz="1800" u="none" strike="noStrike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AS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>
                <a:latin typeface="Times New Roman"/>
                <a:ea typeface="Times New Roman"/>
                <a:cs typeface="Times New Roman"/>
              </a:rPr>
              <a:t>  .</a:t>
            </a:r>
            <a:endParaRPr lang="en-US" sz="18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>
                <a:latin typeface="Times New Roman"/>
                <a:ea typeface="Times New Roman"/>
                <a:cs typeface="Times New Roman"/>
              </a:rPr>
              <a:t>4)   Вычислим длину КЕ из треугольника АКЕ, применяя теорему косинусов : КЕ</a:t>
            </a:r>
            <a:r>
              <a:rPr lang="ru-RU" sz="1800" baseline="3000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= АК</a:t>
            </a:r>
            <a:r>
              <a:rPr lang="ru-RU" sz="1800" baseline="3000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 + АЕ</a:t>
            </a:r>
            <a:r>
              <a:rPr lang="ru-RU" sz="1800" baseline="30000">
                <a:latin typeface="Times New Roman"/>
                <a:ea typeface="Times New Roman"/>
                <a:cs typeface="Times New Roman"/>
              </a:rPr>
              <a:t>2 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- 2 АК</a:t>
            </a:r>
            <a:r>
              <a:rPr lang="ru-RU" sz="1800">
                <a:latin typeface="Cambria Math"/>
                <a:ea typeface="Cambria Math"/>
                <a:cs typeface="Cambria Math"/>
              </a:rPr>
              <a:t>·</a:t>
            </a:r>
            <a:r>
              <a:rPr lang="ru-RU" sz="1800">
                <a:latin typeface="Times New Roman"/>
                <a:ea typeface="Times New Roman"/>
                <a:cs typeface="Times New Roman"/>
              </a:rPr>
              <a:t>КЕ</a:t>
            </a:r>
            <a:r>
              <a:rPr sz="1800">
                <a:latin typeface="Cambria Math"/>
                <a:ea typeface="Cambria Math"/>
                <a:cs typeface="Cambria Math"/>
              </a:rPr>
              <a:t>·</a:t>
            </a:r>
            <a:r>
              <a:rPr lang="en-US" sz="1800">
                <a:latin typeface="Cambria Math"/>
                <a:ea typeface="Cambria Math"/>
                <a:cs typeface="Cambria Math"/>
              </a:rPr>
              <a:t>cos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∠</a:t>
            </a:r>
            <a:r>
              <a:rPr lang="en-US" sz="1800">
                <a:latin typeface="Cambria Math"/>
                <a:ea typeface="Cambria Math"/>
                <a:cs typeface="Cambria Math"/>
              </a:rPr>
              <a:t>KAE .</a:t>
            </a:r>
            <a:r>
              <a:rPr lang="ru-RU" sz="1800">
                <a:latin typeface="Cambria Math"/>
                <a:ea typeface="Cambria Math"/>
                <a:cs typeface="Cambria Math"/>
              </a:rPr>
              <a:t> </a:t>
            </a:r>
            <a:endParaRPr lang="ru-RU" sz="1800">
              <a:latin typeface="Cambria Math"/>
              <a:ea typeface="Cambria Math"/>
              <a:cs typeface="Cambria Math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>
                <a:latin typeface="Cambria Math"/>
                <a:ea typeface="Cambria Math"/>
                <a:cs typeface="Cambria Math"/>
              </a:rPr>
              <a:t>   Получим:  КЕ</a:t>
            </a:r>
            <a:r>
              <a:rPr lang="ru-RU" sz="1800" baseline="30000">
                <a:latin typeface="Cambria Math"/>
                <a:ea typeface="Cambria Math"/>
                <a:cs typeface="Cambria Math"/>
              </a:rPr>
              <a:t>2</a:t>
            </a:r>
            <a:r>
              <a:rPr lang="ru-RU" sz="1800">
                <a:latin typeface="Cambria Math"/>
                <a:ea typeface="Cambria Math"/>
                <a:cs typeface="Cambria Math"/>
              </a:rPr>
              <a:t> = 225 + 100 - 2</a:t>
            </a:r>
            <a:r>
              <a:rPr lang="ru-RU" sz="1800">
                <a:latin typeface="Cambria Math"/>
                <a:ea typeface="Cambria Math"/>
                <a:cs typeface="Cambria Math"/>
              </a:rPr>
              <a:t>·</a:t>
            </a:r>
            <a:r>
              <a:rPr lang="ru-RU" sz="1800">
                <a:latin typeface="Cambria Math"/>
                <a:ea typeface="Cambria Math"/>
                <a:cs typeface="Cambria Math"/>
              </a:rPr>
              <a:t>15</a:t>
            </a:r>
            <a:r>
              <a:rPr lang="ru-RU" sz="1800">
                <a:latin typeface="Cambria Math"/>
                <a:ea typeface="Cambria Math"/>
                <a:cs typeface="Cambria Math"/>
              </a:rPr>
              <a:t>·</a:t>
            </a:r>
            <a:r>
              <a:rPr lang="ru-RU" sz="1800">
                <a:latin typeface="Cambria Math"/>
                <a:ea typeface="Cambria Math"/>
                <a:cs typeface="Cambria Math"/>
              </a:rPr>
              <a:t>10</a:t>
            </a:r>
            <a:r>
              <a:rPr lang="ru-RU" sz="1800">
                <a:latin typeface="Cambria Math"/>
                <a:ea typeface="Cambria Math"/>
                <a:cs typeface="Cambria Math"/>
              </a:rPr>
              <a:t>·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1800">
                <a:latin typeface="Cambria Math"/>
                <a:ea typeface="Cambria Math"/>
                <a:cs typeface="Cambria Math"/>
              </a:rPr>
              <a:t> = 325 - 72 = 253,  КЕ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>
                              <m:sty m:val="p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>
                              <m:sty m:val="p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253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1800">
                <a:latin typeface="Cambria Math"/>
                <a:ea typeface="Cambria Math"/>
                <a:cs typeface="Cambria Math"/>
              </a:rPr>
              <a:t>.</a:t>
            </a:r>
            <a:endParaRPr lang="ru-RU" sz="1800">
              <a:latin typeface="Cambria Math"/>
              <a:ea typeface="Cambria Math"/>
              <a:cs typeface="Cambria Math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>
                <a:latin typeface="Cambria Math"/>
                <a:ea typeface="Cambria Math"/>
                <a:cs typeface="Cambria Math"/>
              </a:rPr>
              <a:t>5) Из прямоугольного треугольника КЕМ найдем длину КМ. По теореме Пифагора КЕ</a:t>
            </a:r>
            <a:r>
              <a:rPr lang="ru-RU" sz="1800" baseline="30000">
                <a:latin typeface="Cambria Math"/>
                <a:ea typeface="Cambria Math"/>
                <a:cs typeface="Cambria Math"/>
              </a:rPr>
              <a:t>2</a:t>
            </a:r>
            <a:r>
              <a:rPr lang="ru-RU" sz="1800">
                <a:latin typeface="Cambria Math"/>
                <a:ea typeface="Cambria Math"/>
                <a:cs typeface="Cambria Math"/>
              </a:rPr>
              <a:t> = ЕМ</a:t>
            </a:r>
            <a:r>
              <a:rPr lang="ru-RU" sz="1800" baseline="30000">
                <a:latin typeface="Cambria Math"/>
                <a:ea typeface="Cambria Math"/>
                <a:cs typeface="Cambria Math"/>
              </a:rPr>
              <a:t>2</a:t>
            </a:r>
            <a:r>
              <a:rPr lang="ru-RU" sz="1800">
                <a:latin typeface="Cambria Math"/>
                <a:ea typeface="Cambria Math"/>
                <a:cs typeface="Cambria Math"/>
              </a:rPr>
              <a:t> + КМ</a:t>
            </a:r>
            <a:r>
              <a:rPr lang="ru-RU" sz="1800" baseline="30000">
                <a:latin typeface="Cambria Math"/>
                <a:ea typeface="Cambria Math"/>
                <a:cs typeface="Cambria Math"/>
              </a:rPr>
              <a:t>2</a:t>
            </a:r>
            <a:r>
              <a:rPr lang="ru-RU" sz="1800">
                <a:latin typeface="Cambria Math"/>
                <a:ea typeface="Cambria Math"/>
                <a:cs typeface="Cambria Math"/>
              </a:rPr>
              <a:t>. Значит,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КМ</a:t>
            </a:r>
            <a:r>
              <a:rPr lang="ru-RU" sz="1800" b="0" i="0" u="none" strike="noStrike" cap="none" spc="0" baseline="3000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2</a:t>
            </a:r>
            <a:r>
              <a:rPr lang="ru-RU" sz="1800">
                <a:latin typeface="Cambria Math"/>
                <a:ea typeface="Cambria Math"/>
                <a:cs typeface="Cambria Math"/>
              </a:rPr>
              <a:t> =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КЕ</a:t>
            </a:r>
            <a:r>
              <a:rPr lang="ru-RU" sz="1800" b="0" i="0" u="none" strike="noStrike" cap="none" spc="0" baseline="3000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2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- ЕМ</a:t>
            </a:r>
            <a:r>
              <a:rPr lang="ru-RU" sz="1800" b="0" i="0" u="none" strike="noStrike" cap="none" spc="0" baseline="3000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2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, 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КМ</a:t>
            </a:r>
            <a:r>
              <a:rPr lang="ru-RU" sz="1800" b="0" i="0" u="none" strike="noStrike" cap="none" spc="0" baseline="3000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2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=253 - 25=228, 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КМ = 2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>
                              <m:sty m:val="p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>
                              <m:sty m:val="p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57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.</a:t>
            </a:r>
            <a:endParaRPr lang="ru-RU" sz="1800" b="0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1800">
                <a:latin typeface="Cambria Math"/>
                <a:ea typeface="Cambria Math"/>
                <a:cs typeface="Cambria Math"/>
              </a:rPr>
              <a:t> </a:t>
            </a:r>
            <a:endParaRPr sz="1800">
              <a:latin typeface="Cambria Math"/>
              <a:ea typeface="Cambria Math"/>
              <a:cs typeface="Cambria Math"/>
            </a:endParaRPr>
          </a:p>
          <a:p>
            <a:pPr marL="0" indent="0">
              <a:buFont typeface="Arial"/>
              <a:buNone/>
              <a:defRPr/>
            </a:pPr>
            <a:r>
              <a:rPr sz="1800">
                <a:latin typeface="Cambria Math"/>
                <a:ea typeface="Cambria Math"/>
                <a:cs typeface="Cambria Math"/>
              </a:rPr>
              <a:t>Получаем   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</a:t>
            </a:r>
            <a:r>
              <a:rPr lang="en-US" sz="1800" b="0" i="0" u="none" strike="noStrike" cap="none" spc="0" baseline="-250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KEF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EF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·</a:t>
            </a:r>
            <a:r>
              <a:rPr lang="en-US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KM</a:t>
            </a:r>
            <a:r>
              <a:rPr sz="1800">
                <a:latin typeface="Cambria Math"/>
                <a:ea typeface="Cambria Math"/>
                <a:cs typeface="Cambria Math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16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 sz="16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16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sz="1800">
                <a:latin typeface="Cambria Math"/>
                <a:ea typeface="Cambria Math"/>
                <a:cs typeface="Cambria Math"/>
              </a:rPr>
              <a:t> </a:t>
            </a:r>
            <a:r>
              <a:rPr sz="1800">
                <a:latin typeface="Cambria Math"/>
                <a:ea typeface="Cambria Math"/>
                <a:cs typeface="Cambria Math"/>
              </a:rPr>
              <a:t>·</a:t>
            </a:r>
            <a:r>
              <a:rPr sz="1800">
                <a:latin typeface="Cambria Math"/>
                <a:ea typeface="Cambria Math"/>
                <a:cs typeface="Cambria Math"/>
              </a:rPr>
              <a:t>10</a:t>
            </a:r>
            <a:r>
              <a:rPr sz="1800">
                <a:latin typeface="Cambria Math"/>
                <a:ea typeface="Cambria Math"/>
                <a:cs typeface="Cambria Math"/>
              </a:rPr>
              <a:t>·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2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>
                              <m:sty m:val="p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>
                              <m:sty m:val="p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57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sz="1800">
                <a:latin typeface="Cambria Math"/>
                <a:ea typeface="Cambria Math"/>
                <a:cs typeface="Cambria Math"/>
              </a:rPr>
              <a:t> = 10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16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>
                              <m:sty m:val="p"/>
                            </m:rPr>
                            <a:rPr lang="ru-RU" sz="16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>
                              <m:sty m:val="p"/>
                            </m:rPr>
                            <a:rPr lang="ru-RU" sz="16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57</m:t>
                          </m:r>
                        </m:e>
                      </m:rad>
                      <m:r>
                        <m:rPr/>
                        <a:rPr lang="ru-RU">
                          <a:latin typeface="Cambria Math"/>
                          <a:ea typeface="Cambria Math"/>
                          <a:cs typeface="Cambria Math"/>
                        </a:rPr>
                        <m:t> .</m:t>
                      </m:r>
                    </m:oMath>
                  </m:oMathPara>
                </a14:m>
              </mc:Choice>
              <mc:Fallback/>
            </mc:AlternateContent>
            <a:endParaRPr sz="1800">
              <a:latin typeface="Cambria Math"/>
              <a:ea typeface="Cambria Math"/>
              <a:cs typeface="Cambria Math"/>
            </a:endParaRPr>
          </a:p>
          <a:p>
            <a:pPr marL="0" indent="0">
              <a:buFont typeface="Arial"/>
              <a:buNone/>
              <a:defRPr/>
            </a:pPr>
            <a:endParaRPr sz="1800">
              <a:latin typeface="Cambria Math"/>
              <a:ea typeface="Cambria Math"/>
              <a:cs typeface="Cambria Math"/>
            </a:endParaRPr>
          </a:p>
          <a:p>
            <a:pPr marL="0" indent="0">
              <a:buFont typeface="Arial"/>
              <a:buNone/>
              <a:defRPr/>
            </a:pP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Ответ:  б)</a:t>
            </a:r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  <a:cs typeface="Cambria Math"/>
              </a:rPr>
              <a:t>10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1800" b="0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>
                              <m:sty m:val="p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>
                              <m:sty m:val="p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57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18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.</a:t>
            </a:r>
            <a:endParaRPr sz="1800">
              <a:latin typeface="Cambria Math"/>
              <a:ea typeface="Cambria Math"/>
              <a:cs typeface="Cambria Math"/>
            </a:endParaRPr>
          </a:p>
          <a:p>
            <a:pPr marL="0" indent="0">
              <a:buFont typeface="Arial"/>
              <a:buNone/>
              <a:defRPr/>
            </a:pPr>
            <a:endParaRPr sz="1800">
              <a:latin typeface="Cambria Math"/>
              <a:ea typeface="Cambria Math"/>
              <a:cs typeface="Cambria Math"/>
            </a:endParaRPr>
          </a:p>
          <a:p>
            <a:pPr marL="0" indent="0">
              <a:buFont typeface="Arial"/>
              <a:buNone/>
              <a:defRPr/>
            </a:pPr>
            <a:endParaRPr sz="1800">
              <a:latin typeface="Times New Roman"/>
              <a:ea typeface="Times New Roman"/>
              <a:cs typeface="Times New Roman"/>
            </a:endParaRPr>
          </a:p>
          <a:p>
            <a:pPr marL="283879" indent="-283879">
              <a:buFont typeface="Arial"/>
              <a:buAutoNum type="arabicParenR"/>
              <a:defRPr/>
            </a:pPr>
            <a:endParaRPr lang="en-US" sz="1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38995284" name="Заголовок 7"/>
          <p:cNvSpPr>
            <a:spLocks noGrp="1"/>
          </p:cNvSpPr>
          <p:nvPr>
            <p:ph type="title"/>
          </p:nvPr>
        </p:nvSpPr>
        <p:spPr bwMode="auto">
          <a:xfrm flipH="0" flipV="0">
            <a:off x="787828" y="52916"/>
            <a:ext cx="10588756" cy="1364721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l">
              <a:defRPr/>
            </a:pPr>
            <a:r>
              <a:rPr lang="ru-RU" sz="4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br>
              <a:rPr lang="ru-RU" sz="1800" b="1" i="0" u="none" strike="noStrike" cap="none" spc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800" b="1" i="0" u="none" strike="noStrike" cap="none" spc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№2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 В правильной  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треугольной 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пирамиде 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SABC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стороны основания АВС равны 12, а боковые ребра  равны 25.  На ребрах  АВ, АС и 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SA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отмечены точки 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F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E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и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K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соответственно.</a:t>
            </a:r>
            <a:b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Известно, что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AF=AE=10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AK =15.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</a:t>
            </a:r>
            <a:b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а) Докажите, что объем пирамиды КАЕ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F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составляет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ru-RU" sz="1800" b="1" i="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>
                              <m:sty m:val="b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b"/>
                            </m:rPr>
                            <a:rPr lang="ru-RU" sz="1800" u="none" strike="noStrike" cap="none" spc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от объема пирамиды 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SABC.</a:t>
            </a:r>
            <a:b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б) Найдите площадь сечения пирамиды плоскостью (</a:t>
            </a:r>
            <a:r>
              <a:rPr lang="en-US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KEF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826016264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99791" y="2262187"/>
            <a:ext cx="4074583" cy="4153958"/>
          </a:xfrm>
          <a:prstGeom prst="rect">
            <a:avLst/>
          </a:prstGeom>
          <a:ln w="28575">
            <a:solidFill>
              <a:schemeClr val="accent1">
                <a:lumMod val="50196"/>
              </a:schemeClr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3927631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787828" y="274637"/>
            <a:ext cx="10588756" cy="1445153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br>
              <a:rPr>
                <a:latin typeface="Times New Roman"/>
                <a:ea typeface="Times New Roman"/>
                <a:cs typeface="Times New Roman"/>
              </a:rPr>
            </a:br>
            <a:r>
              <a:rPr>
                <a:latin typeface="Times New Roman"/>
                <a:ea typeface="Times New Roman"/>
                <a:cs typeface="Times New Roman"/>
              </a:rPr>
              <a:t>Презентация завершена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42503130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676041" y="1600202"/>
            <a:ext cx="11086041" cy="4525961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sz="7200">
                <a:latin typeface="Times New Roman"/>
                <a:ea typeface="Times New Roman"/>
                <a:cs typeface="Times New Roman"/>
              </a:rPr>
              <a:t>     </a:t>
            </a:r>
            <a:endParaRPr sz="72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7200">
                <a:latin typeface="Times New Roman"/>
                <a:ea typeface="Times New Roman"/>
                <a:cs typeface="Times New Roman"/>
              </a:rPr>
              <a:t>    </a:t>
            </a:r>
            <a:r>
              <a:rPr sz="7200" b="1">
                <a:latin typeface="Times New Roman"/>
                <a:ea typeface="Times New Roman"/>
                <a:cs typeface="Times New Roman"/>
              </a:rPr>
              <a:t>Спасибо за внимание!</a:t>
            </a:r>
            <a:endParaRPr sz="7200" b="1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7200" b="1">
                <a:latin typeface="Times New Roman"/>
                <a:ea typeface="Times New Roman"/>
                <a:cs typeface="Times New Roman"/>
              </a:rPr>
              <a:t>  Желаю успехов в работе!</a:t>
            </a:r>
            <a:endParaRPr sz="7200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ial">
  <a:themeElements>
    <a:clrScheme name="Offici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ONLYOFFICE/8.0.0.99</Application>
  <DocSecurity>0</DocSecurity>
  <PresentationFormat>Widescreen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15</cp:revision>
  <dcterms:modified xsi:type="dcterms:W3CDTF">2025-02-16T20:48:10Z</dcterms:modified>
  <cp:category/>
  <cp:contentStatus/>
  <cp:version/>
</cp:coreProperties>
</file>