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0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22.xml" ContentType="application/vnd.openxmlformats-officedocument.presentationml.slid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s/slide29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1.xml" ContentType="application/vnd.openxmlformats-officedocument.presentationml.slide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viewProps.xml" ContentType="application/vnd.openxmlformats-officedocument.presentationml.viewProps+xml"/>
  <Override PartName="/ppt/slides/slide31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65" d="100"/>
          <a:sy n="65" d="100"/>
        </p:scale>
        <p:origin x="-1536" y="-96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presProps" Target="presProps.xml" /><Relationship Id="rId35" Type="http://schemas.openxmlformats.org/officeDocument/2006/relationships/tableStyles" Target="tableStyles.xml" /><Relationship Id="rId3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Подготовка к ЕГЭ 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latin typeface="Times New Roman"/>
                <a:cs typeface="Times New Roman"/>
              </a:rPr>
              <a:t>математика (профильный уровень)</a:t>
            </a:r>
            <a:endParaRPr lang="ru-RU">
              <a:latin typeface="Times New Roman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2708920"/>
            <a:ext cx="8507288" cy="413043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/>
              <a:t>                                             </a:t>
            </a:r>
            <a:r>
              <a:rPr lang="ru-RU">
                <a:latin typeface="Times New Roman"/>
                <a:cs typeface="Times New Roman"/>
              </a:rPr>
              <a:t>Задание №2 «Векторы»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                                          </a:t>
            </a:r>
            <a:endParaRPr/>
          </a:p>
          <a:p>
            <a:pPr marL="0" indent="0">
              <a:buNone/>
              <a:defRPr/>
            </a:pPr>
            <a:endParaRPr lang="ru-RU"/>
          </a:p>
          <a:p>
            <a:pPr marL="0" indent="0" algn="ctr">
              <a:buNone/>
              <a:defRPr/>
            </a:pPr>
            <a:r>
              <a:rPr lang="ru-RU" sz="2400"/>
              <a:t>                                      </a:t>
            </a:r>
            <a:r>
              <a:rPr lang="ru-RU" sz="2400">
                <a:latin typeface="Times New Roman"/>
                <a:cs typeface="Times New Roman"/>
              </a:rPr>
              <a:t>А</a:t>
            </a:r>
            <a:r>
              <a:rPr lang="ru-RU" sz="2400">
                <a:latin typeface="Times New Roman"/>
                <a:cs typeface="Times New Roman"/>
              </a:rPr>
              <a:t>втор </a:t>
            </a:r>
            <a:r>
              <a:rPr lang="ru-RU" sz="2400">
                <a:latin typeface="Times New Roman"/>
                <a:cs typeface="Times New Roman"/>
              </a:rPr>
              <a:t>составитель:</a:t>
            </a:r>
            <a:endParaRPr/>
          </a:p>
          <a:p>
            <a:pPr marL="0" indent="0" algn="ctr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 </a:t>
            </a:r>
            <a:r>
              <a:rPr lang="ru-RU" sz="2400">
                <a:latin typeface="Times New Roman"/>
                <a:cs typeface="Times New Roman"/>
              </a:rPr>
              <a:t>                                   учитель математики</a:t>
            </a:r>
            <a:endParaRPr/>
          </a:p>
          <a:p>
            <a:pPr marL="0" indent="0" algn="ctr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 </a:t>
            </a:r>
            <a:r>
              <a:rPr lang="ru-RU" sz="2400">
                <a:latin typeface="Times New Roman"/>
                <a:cs typeface="Times New Roman"/>
              </a:rPr>
              <a:t>                                        МКОУ </a:t>
            </a:r>
            <a:r>
              <a:rPr lang="ru-RU" sz="2400">
                <a:latin typeface="Times New Roman"/>
                <a:cs typeface="Times New Roman"/>
              </a:rPr>
              <a:t>Чамзинская</a:t>
            </a:r>
            <a:r>
              <a:rPr lang="ru-RU" sz="2400">
                <a:latin typeface="Times New Roman"/>
                <a:cs typeface="Times New Roman"/>
              </a:rPr>
              <a:t> СШ</a:t>
            </a:r>
            <a:endParaRPr/>
          </a:p>
          <a:p>
            <a:pPr marL="0" indent="0" algn="ctr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 </a:t>
            </a:r>
            <a:r>
              <a:rPr lang="ru-RU" sz="2400">
                <a:latin typeface="Times New Roman"/>
                <a:cs typeface="Times New Roman"/>
              </a:rPr>
              <a:t>                       Фросина Н.Н.</a:t>
            </a:r>
            <a:endParaRPr/>
          </a:p>
          <a:p>
            <a:pPr marL="0" indent="0">
              <a:buNone/>
              <a:defRPr/>
            </a:pPr>
            <a:endParaRPr lang="ru-RU"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Задание №2 В-9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На координатной плоскости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и</a:t>
            </a:r>
            <a:r>
              <a:rPr lang="ru-RU">
                <a:latin typeface="Times New Roman"/>
                <a:cs typeface="Times New Roman"/>
              </a:rPr>
              <a:t>зображены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векторы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b="0" i="1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.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Найдите </a:t>
            </a:r>
            <a:r>
              <a:rPr lang="en-US">
                <a:latin typeface="Times New Roman"/>
                <a:cs typeface="Times New Roman"/>
              </a:rPr>
              <a:t>cos </a:t>
            </a:r>
            <a:r>
              <a:rPr lang="en-US">
                <a:latin typeface="Times New Roman"/>
                <a:ea typeface="Cambria Math"/>
                <a:cs typeface="Times New Roman"/>
              </a:rPr>
              <a:t>⍺</a:t>
            </a:r>
            <a:r>
              <a:rPr lang="ru-RU">
                <a:latin typeface="Times New Roman"/>
                <a:ea typeface="Cambria Math"/>
                <a:cs typeface="Times New Roman"/>
              </a:rPr>
              <a:t>,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ea typeface="Cambria Math"/>
                <a:cs typeface="Times New Roman"/>
              </a:rPr>
              <a:t>г</a:t>
            </a:r>
            <a:r>
              <a:rPr lang="ru-RU">
                <a:latin typeface="Times New Roman"/>
                <a:ea typeface="Cambria Math"/>
                <a:cs typeface="Times New Roman"/>
              </a:rPr>
              <a:t>де ⍺ - угол между</a:t>
            </a:r>
            <a:endParaRPr lang="ru-RU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векторами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m:rPr/>
                            <a:rPr lang="en-US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.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>
              <a:latin typeface="Times New Roman"/>
              <a:cs typeface="Times New Roman"/>
            </a:endParaRPr>
          </a:p>
        </p:txBody>
      </p:sp>
      <p:pic>
        <p:nvPicPr>
          <p:cNvPr id="1026" name="Picture 2" descr="C:\Users\Shkola\Downloads\img_user_file_565962580291f_12.jpg"/>
          <p:cNvPicPr>
            <a:picLocks noChangeAspect="1" noChangeArrowheads="1" noGrp="1"/>
          </p:cNvPicPr>
          <p:nvPr>
            <p:ph sz="half" idx="2"/>
          </p:nvPr>
        </p:nvPicPr>
        <p:blipFill>
          <a:blip r:embed="rId2"/>
          <a:stretch/>
        </p:blipFill>
        <p:spPr bwMode="auto">
          <a:xfrm>
            <a:off x="3880347" y="1772816"/>
            <a:ext cx="4806453" cy="3604840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>
            <a:cxnSpLocks/>
          </p:cNvCxnSpPr>
          <p:nvPr/>
        </p:nvCxnSpPr>
        <p:spPr bwMode="auto">
          <a:xfrm flipH="1" flipV="1">
            <a:off x="5076056" y="3717032"/>
            <a:ext cx="648072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cxnSpLocks/>
          </p:cNvCxnSpPr>
          <p:nvPr/>
        </p:nvCxnSpPr>
        <p:spPr bwMode="auto">
          <a:xfrm>
            <a:off x="4716016" y="486915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cxnSpLocks/>
          </p:cNvCxnSpPr>
          <p:nvPr/>
        </p:nvCxnSpPr>
        <p:spPr bwMode="auto">
          <a:xfrm>
            <a:off x="5292077" y="3125781"/>
            <a:ext cx="1728194" cy="59125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 bwMode="auto">
          <a:xfrm>
            <a:off x="4918787" y="4221900"/>
            <a:ext cx="489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6171889" y="2978441"/>
            <a:ext cx="441146" cy="516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Задание №2 В-9 (РЕШЕНИЕ)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107504" y="1484785"/>
            <a:ext cx="4464496" cy="482453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Найдём координаты</a:t>
            </a:r>
            <a:endParaRPr/>
          </a:p>
          <a:p>
            <a:pPr marL="0" indent="0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 векторов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400" b="0" i="1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. </a:t>
            </a:r>
            <a:endParaRPr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−3</m:t>
                          </m:r>
                          <m:r>
                            <m:rPr/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</m:t>
                          </m:r>
                          <m:r>
                            <m:rPr/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−4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lang="ru-RU" sz="24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Найдём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unc>
                        <m:funcPr>
                          <m:ctrlPr>
                            <a:rPr lang="en-US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/>
                            </a:rPr>
                            <m:t>cos</m:t>
                          </m:r>
                          <m:r>
                            <m:rPr/>
                            <a:rPr lang="en-US" sz="2400" i="1">
                              <a:latin typeface="Cambria Math"/>
                              <a:ea typeface="Cambria Math"/>
                            </a:rPr>
                            <m:t>⍺</m:t>
                          </m:r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𝑥</m:t>
                              </m:r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₁</m:t>
                              </m:r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</a:rPr>
                                <m:t>₂+</m:t>
                              </m:r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</a:rPr>
                                <m:t>₁</m:t>
                              </m:r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</a:rPr>
                                <m:t>₂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r>
                                    <m:rPr/>
                                    <a:rPr lang="en-US" sz="2400" b="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m:rPr/>
                                    <a:rPr lang="en-US" sz="2400" b="0" i="1">
                                      <a:latin typeface="Cambria Math"/>
                                    </a:rPr>
                                    <m:t>₁²+</m:t>
                                  </m:r>
                                  <m:r>
                                    <m:rPr/>
                                    <a:rPr lang="en-US" sz="2400" b="0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m:rPr/>
                                    <a:rPr lang="en-US" sz="2400" b="0" i="1">
                                      <a:latin typeface="Cambria Math"/>
                                    </a:rPr>
                                    <m:t>₁²</m:t>
                                  </m:r>
                                </m:e>
                              </m:rad>
                              <m:r>
                                <m:rPr/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⦁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/>
                                        <a:rPr lang="en-US" sz="2400" b="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  <m:r>
                                        <m:rPr/>
                                        <a:rPr lang="en-US" sz="2400" b="0" i="1">
                                          <a:latin typeface="Cambria Math"/>
                                          <a:ea typeface="Cambria Math"/>
                                        </a:rPr>
                                        <m:t>₂</m:t>
                                      </m:r>
                                    </m:e>
                                    <m:sup>
                                      <m:r>
                                        <m:rPr/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m:rPr/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/>
                                        <a:rPr lang="en-US" sz="2400" b="0" i="1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  <m:r>
                                        <m:rPr/>
                                        <a:rPr lang="en-US" sz="2400" b="0" i="1">
                                          <a:latin typeface="Cambria Math"/>
                                          <a:ea typeface="Cambria Math"/>
                                        </a:rPr>
                                        <m:t>₂</m:t>
                                      </m:r>
                                    </m:e>
                                    <m:sup>
                                      <m:r>
                                        <m:rPr/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fun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</a:t>
            </a:r>
            <a:endParaRPr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unc>
                        <m:func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⍺=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m:rPr/>
                                <a:rPr lang="en-US" sz="24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−3</m:t>
                              </m:r>
                              <m:r>
                                <m:rPr/>
                                <a:rPr lang="en-US" sz="2400" b="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⦁8</m:t>
                              </m:r>
                              <m:r>
                                <m:rPr/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m:rPr/>
                                <a:rPr lang="en-US" sz="2400" b="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6⦁(−4)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r>
                                    <m:rPr/>
                                    <a:rPr lang="en-US" sz="2400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(−3)</m:t>
                                  </m:r>
                                  <m:r>
                                    <m:rPr/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²+</m:t>
                                  </m:r>
                                  <m:r>
                                    <m:rPr/>
                                    <a:rPr lang="en-US" sz="2400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  <m:r>
                                    <m:rPr/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²</m:t>
                                  </m:r>
                                </m:e>
                              </m:rad>
                              <m:r>
                                <m:rPr/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⦁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/>
                                        <a:rPr lang="en-US" sz="2400" b="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8</m:t>
                                      </m:r>
                                    </m:e>
                                    <m:sup>
                                      <m:r>
                                        <m:rPr/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m:rPr/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m:rPr/>
                                    <a:rPr lang="en-US" sz="2400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(−4)²</m:t>
                                  </m:r>
                                </m:e>
                              </m:rad>
                            </m:den>
                          </m:f>
                        </m:e>
                      </m:fun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 </a:t>
            </a:r>
            <a:endParaRPr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unc>
                        <m:func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⍺=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m:rPr/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m:rPr/>
                                <a:rPr lang="en-US" sz="24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24 −24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r>
                                    <m:rPr/>
                                    <a:rPr lang="en-US" sz="2400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45</m:t>
                                  </m:r>
                                </m:e>
                              </m:rad>
                              <m:r>
                                <m:rPr/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⦁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r>
                                    <m:rPr/>
                                    <a:rPr lang="en-US" sz="2400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80</m:t>
                                  </m:r>
                                </m:e>
                              </m:rad>
                            </m:den>
                          </m:f>
                        </m:e>
                      </m:fun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en-US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/>
                                <a:rPr lang="en-US" sz="24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9</m:t>
                              </m:r>
                              <m:r>
                                <m:rPr/>
                                <a:rPr lang="en-US" sz="2400" b="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⦁5⦁5⦁16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</a:t>
            </a:r>
            <a:r>
              <a:rPr lang="en-US">
                <a:latin typeface="Times New Roman"/>
                <a:cs typeface="Times New Roman"/>
              </a:rPr>
              <a:t>= </a:t>
            </a:r>
            <a:endParaRPr/>
          </a:p>
          <a:p>
            <a:pPr marL="0" indent="0">
              <a:buNone/>
              <a:defRPr/>
            </a:pPr>
            <a:r>
              <a:rPr lang="en-US" sz="2400">
                <a:latin typeface="Times New Roman"/>
                <a:cs typeface="Times New Roman"/>
              </a:rPr>
              <a:t>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en-US" sz="2400" b="0" i="1">
                              <a:latin typeface="Cambria Math"/>
                            </a:rPr>
                            <m:t>−48</m:t>
                          </m:r>
                        </m:num>
                        <m:den>
                          <m:r>
                            <m:rPr/>
                            <a:rPr lang="en-US" sz="2400" b="0" i="1">
                              <a:latin typeface="Cambria Math"/>
                            </a:rPr>
                            <m:t>3</m:t>
                          </m:r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</a:rPr>
                            <m:t>⦁5⦁4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 -0,8</a:t>
            </a:r>
            <a:r>
              <a:rPr lang="ru-RU" sz="2400">
                <a:latin typeface="Times New Roman"/>
                <a:cs typeface="Times New Roman"/>
              </a:rPr>
              <a:t>   </a:t>
            </a:r>
            <a:endParaRPr/>
          </a:p>
          <a:p>
            <a:pPr marL="0" indent="0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 </a:t>
            </a:r>
            <a:r>
              <a:rPr lang="ru-RU" b="1">
                <a:latin typeface="Times New Roman"/>
                <a:cs typeface="Times New Roman"/>
              </a:rPr>
              <a:t>Ответ: -0,8</a:t>
            </a:r>
            <a:endParaRPr/>
          </a:p>
        </p:txBody>
      </p:sp>
      <p:pic>
        <p:nvPicPr>
          <p:cNvPr id="1026" name="Picture 2" descr="C:\Users\Shkola\Downloads\img_user_file_565962580291f_12.jpg"/>
          <p:cNvPicPr>
            <a:picLocks noChangeAspect="1" noChangeArrowheads="1" noGrp="1"/>
          </p:cNvPicPr>
          <p:nvPr>
            <p:ph sz="half" idx="2"/>
          </p:nvPr>
        </p:nvPicPr>
        <p:blipFill>
          <a:blip r:embed="rId2"/>
          <a:stretch/>
        </p:blipFill>
        <p:spPr bwMode="auto">
          <a:xfrm>
            <a:off x="4337547" y="1434265"/>
            <a:ext cx="4806453" cy="3604840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>
            <a:cxnSpLocks/>
          </p:cNvCxnSpPr>
          <p:nvPr/>
        </p:nvCxnSpPr>
        <p:spPr bwMode="auto">
          <a:xfrm flipH="1" flipV="1">
            <a:off x="5579928" y="3360877"/>
            <a:ext cx="648072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cxnSpLocks/>
          </p:cNvCxnSpPr>
          <p:nvPr/>
        </p:nvCxnSpPr>
        <p:spPr bwMode="auto">
          <a:xfrm>
            <a:off x="4716016" y="486915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cxnSpLocks/>
          </p:cNvCxnSpPr>
          <p:nvPr/>
        </p:nvCxnSpPr>
        <p:spPr bwMode="auto">
          <a:xfrm>
            <a:off x="5771519" y="2769626"/>
            <a:ext cx="1728194" cy="7313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 bwMode="auto">
          <a:xfrm>
            <a:off x="5414729" y="3936941"/>
            <a:ext cx="489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6635616" y="2511382"/>
            <a:ext cx="441146" cy="516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prstClr val="black"/>
              </a:solidFill>
            </a:endParaRPr>
          </a:p>
        </p:txBody>
      </p:sp>
      <p:cxnSp>
        <p:nvCxnSpPr>
          <p:cNvPr id="6" name="Прямая со стрелкой 5"/>
          <p:cNvCxnSpPr>
            <a:cxnSpLocks/>
          </p:cNvCxnSpPr>
          <p:nvPr/>
        </p:nvCxnSpPr>
        <p:spPr bwMode="auto">
          <a:xfrm>
            <a:off x="5771519" y="2769626"/>
            <a:ext cx="17281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cxnSpLocks/>
          </p:cNvCxnSpPr>
          <p:nvPr/>
        </p:nvCxnSpPr>
        <p:spPr bwMode="auto">
          <a:xfrm>
            <a:off x="5771519" y="2769626"/>
            <a:ext cx="0" cy="731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cxnSpLocks/>
          </p:cNvCxnSpPr>
          <p:nvPr/>
        </p:nvCxnSpPr>
        <p:spPr bwMode="auto">
          <a:xfrm flipH="1">
            <a:off x="5579928" y="4513005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cxnSpLocks/>
          </p:cNvCxnSpPr>
          <p:nvPr/>
        </p:nvCxnSpPr>
        <p:spPr bwMode="auto">
          <a:xfrm flipV="1">
            <a:off x="6228001" y="3360877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prstClr val="black"/>
                </a:solidFill>
              </a:rPr>
              <a:t>Задание №2 </a:t>
            </a:r>
            <a:r>
              <a:rPr lang="ru-RU">
                <a:solidFill>
                  <a:prstClr val="black"/>
                </a:solidFill>
              </a:rPr>
              <a:t>В-11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800">
                <a:latin typeface="Times New Roman"/>
                <a:cs typeface="Times New Roman"/>
              </a:rPr>
              <a:t>Даны векторы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m:rPr/>
                        <a:rPr lang="ru-RU" sz="2800" b="0" i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 и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m:rPr/>
                        <a:rPr lang="ru-RU" sz="2800" b="0" i="0">
                          <a:solidFill>
                            <a:prstClr val="black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</mc:Choice>
              <mc:Fallback/>
            </mc:AlternateContent>
            <a:endParaRPr lang="ru-RU" sz="280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800">
                <a:latin typeface="Times New Roman"/>
                <a:cs typeface="Times New Roman"/>
              </a:rPr>
              <a:t>Найдите длину вектора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-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.</a:t>
            </a:r>
            <a:endParaRPr lang="ru-RU"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prstClr val="black"/>
                </a:solidFill>
              </a:rPr>
              <a:t>Задание №2 </a:t>
            </a:r>
            <a:r>
              <a:rPr lang="ru-RU">
                <a:solidFill>
                  <a:prstClr val="black"/>
                </a:solidFill>
              </a:rPr>
              <a:t>В-11 (РЕШЕНИЕ)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ru-RU" sz="2800">
                <a:latin typeface="Times New Roman"/>
                <a:cs typeface="Times New Roman"/>
              </a:rPr>
              <a:t>Даны векторы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m:rPr/>
                        <a:rPr lang="ru-RU" sz="2800" b="0" i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 и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m:rPr/>
                        <a:rPr lang="ru-RU" sz="2800" b="0" i="0">
                          <a:solidFill>
                            <a:prstClr val="black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</mc:Choice>
              <mc:Fallback/>
            </mc:AlternateContent>
            <a:endParaRPr lang="ru-RU" sz="280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800">
                <a:latin typeface="Times New Roman"/>
                <a:cs typeface="Times New Roman"/>
              </a:rPr>
              <a:t>Найдите длину вектора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-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.</a:t>
            </a:r>
            <a:endParaRPr/>
          </a:p>
          <a:p>
            <a:pPr marL="0" indent="0">
              <a:buNone/>
              <a:defRPr/>
            </a:pPr>
            <a:r>
              <a:rPr lang="ru-RU" sz="2800" b="1">
                <a:latin typeface="Times New Roman"/>
                <a:cs typeface="Times New Roman"/>
              </a:rPr>
              <a:t>Решение:</a:t>
            </a:r>
            <a:endParaRPr/>
          </a:p>
          <a:p>
            <a:pPr marL="0" lvl="0" indent="0">
              <a:spcBef>
                <a:spcPts val="600"/>
              </a:spcBef>
              <a:buNone/>
              <a:defRPr/>
            </a:pPr>
            <a:r>
              <a:rPr lang="ru-RU" sz="2800">
                <a:solidFill>
                  <a:prstClr val="black"/>
                </a:solidFill>
              </a:rPr>
              <a:t>(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-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  <m:r>
                        <m:rPr/>
                        <a:rPr lang="ru-RU" sz="2800" b="0" i="1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  <m:r>
                        <m:rPr/>
                        <a:rPr lang="ru-RU" sz="28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6−</m:t>
                          </m:r>
                          <m:d>
                            <m:dPr>
                              <m:ctrlPr>
                                <a:rPr lang="ru-RU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r>
                                <m:rPr/>
                                <a:rPr lang="ru-RU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ru-RU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r>
                                <m:rPr/>
                                <a:rPr lang="ru-RU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;−1−(−2)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0" indent="0">
              <a:spcBef>
                <a:spcPts val="600"/>
              </a:spcBef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-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)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8;6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Найдём длину вектора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sz="2800" b="0" i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en-US"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по формуле </a:t>
            </a:r>
            <a:r>
              <a:rPr lang="en-US" sz="2800" b="1">
                <a:solidFill>
                  <a:srgbClr val="FF0000"/>
                </a:solidFill>
                <a:latin typeface="Times New Roman"/>
                <a:cs typeface="Times New Roman"/>
              </a:rPr>
              <a:t>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𝒛</m:t>
                          </m:r>
                          <m:r>
                            <m:rPr/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 b="1">
                <a:solidFill>
                  <a:srgbClr val="FF0000"/>
                </a:solidFill>
                <a:latin typeface="Times New Roman"/>
                <a:cs typeface="Times New Roman"/>
              </a:rPr>
              <a:t>|=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m:rPr/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m:rPr/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p>
                              <m:r>
                                <m:rPr/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800" b="1">
                <a:solidFill>
                  <a:prstClr val="black"/>
                </a:solidFill>
                <a:latin typeface="Times New Roman"/>
                <a:cs typeface="Times New Roman"/>
              </a:rPr>
              <a:t>  </a:t>
            </a:r>
            <a:endParaRPr/>
          </a:p>
          <a:p>
            <a:pPr marL="0" lvl="0" indent="0">
              <a:buNone/>
              <a:defRPr/>
            </a:pP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sz="2800" b="0" i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|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ru-RU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8</m:t>
                              </m:r>
                            </m:e>
                            <m:sup>
                              <m:r>
                                <m:rPr/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ru-RU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  <m:sup>
                              <m:r>
                                <m:rPr/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=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100</m:t>
                          </m:r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=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10</a:t>
            </a:r>
            <a:endParaRPr lang="en-US"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a:r>
              <a:rPr lang="ru-RU" sz="2800" b="1">
                <a:solidFill>
                  <a:prstClr val="black"/>
                </a:solidFill>
                <a:latin typeface="Times New Roman"/>
                <a:cs typeface="Times New Roman"/>
              </a:rPr>
              <a:t>Ответ: </a:t>
            </a:r>
            <a:r>
              <a:rPr lang="ru-RU" sz="2800" b="1">
                <a:solidFill>
                  <a:prstClr val="black"/>
                </a:solidFill>
                <a:latin typeface="Times New Roman"/>
                <a:cs typeface="Times New Roman"/>
              </a:rPr>
              <a:t>10</a:t>
            </a:r>
            <a:endParaRPr lang="ru-RU" sz="2800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endParaRPr lang="ru-RU" sz="2800" b="1">
              <a:latin typeface="+mj-lt"/>
            </a:endParaRPr>
          </a:p>
          <a:p>
            <a:pPr marL="0" indent="0">
              <a:buNone/>
              <a:defRPr/>
            </a:pPr>
            <a:endParaRPr lang="ru-RU" sz="2800" b="1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Задание №2 В-13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На координатной плоскости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изображены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векторы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b="0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b="0" i="0">
                          <a:latin typeface="Cambria Math"/>
                        </a:rPr>
                        <m:t>, </m:t>
                      </m:r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b="1" i="1">
                              <a:latin typeface="Cambria Math"/>
                            </a:rPr>
                            <m:t>с</m:t>
                          </m:r>
                        </m:e>
                      </m:acc>
                      <m:r>
                        <m:rPr/>
                        <a:rPr lang="ru-RU" b="0" i="0">
                          <a:latin typeface="Cambria Math"/>
                        </a:rPr>
                        <m:t>. </m:t>
                      </m:r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Найдите скалярное 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п</a:t>
            </a:r>
            <a:r>
              <a:rPr lang="ru-RU">
                <a:latin typeface="Times New Roman"/>
                <a:cs typeface="Times New Roman"/>
              </a:rPr>
              <a:t>роизведение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 векторов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>
                          <a:latin typeface="Cambria Math"/>
                          <a:ea typeface="Cambria Math"/>
                        </a:rPr>
                        <m:t>⦁</m:t>
                      </m:r>
                      <m:r>
                        <m:rPr/>
                        <a:rPr lang="ru-RU" b="0" i="1">
                          <a:latin typeface="Cambria Math"/>
                          <a:ea typeface="Cambria Math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m:rPr/>
                        <a:rPr lang="ru-RU" b="0" i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b="0" i="1">
                              <a:latin typeface="Cambria Math"/>
                            </a:rPr>
                            <m:t>с</m:t>
                          </m:r>
                        </m:e>
                      </m:acc>
                      <m:r>
                        <m:rPr/>
                        <a:rPr lang="ru-RU" b="0" i="0">
                          <a:latin typeface="Cambria Math"/>
                        </a:rPr>
                        <m:t>)</m:t>
                      </m:r>
                    </m:oMath>
                  </m:oMathPara>
                </a14:m>
              </mc:Choice>
              <mc:Fallback/>
            </mc:AlternateContent>
            <a:endParaRPr lang="ru-RU">
              <a:latin typeface="Times New Roman"/>
              <a:cs typeface="Times New Roman"/>
            </a:endParaRPr>
          </a:p>
        </p:txBody>
      </p:sp>
      <p:pic>
        <p:nvPicPr>
          <p:cNvPr id="1026" name="Picture 2" descr="C:\Users\Shkola\Downloads\img_user_file_565962580291f_12.jpg"/>
          <p:cNvPicPr>
            <a:picLocks noChangeAspect="1" noChangeArrowheads="1" noGrp="1"/>
          </p:cNvPicPr>
          <p:nvPr>
            <p:ph sz="half" idx="2"/>
          </p:nvPr>
        </p:nvPicPr>
        <p:blipFill>
          <a:blip r:embed="rId2"/>
          <a:stretch/>
        </p:blipFill>
        <p:spPr bwMode="auto">
          <a:xfrm>
            <a:off x="3880347" y="1772816"/>
            <a:ext cx="4806453" cy="3604840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>
            <a:cxnSpLocks/>
          </p:cNvCxnSpPr>
          <p:nvPr/>
        </p:nvCxnSpPr>
        <p:spPr bwMode="auto">
          <a:xfrm flipH="1">
            <a:off x="4716017" y="3288389"/>
            <a:ext cx="1434412" cy="104541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cxnSpLocks/>
          </p:cNvCxnSpPr>
          <p:nvPr/>
        </p:nvCxnSpPr>
        <p:spPr bwMode="auto">
          <a:xfrm>
            <a:off x="4716016" y="486915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cxnSpLocks/>
          </p:cNvCxnSpPr>
          <p:nvPr/>
        </p:nvCxnSpPr>
        <p:spPr bwMode="auto">
          <a:xfrm flipH="1" flipV="1">
            <a:off x="4416705" y="3510021"/>
            <a:ext cx="1368152" cy="9591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 bwMode="auto">
          <a:xfrm>
            <a:off x="4674169" y="3288389"/>
            <a:ext cx="489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7129111" y="4210899"/>
            <a:ext cx="441146" cy="516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prstClr val="black"/>
              </a:solidFill>
            </a:endParaRPr>
          </a:p>
        </p:txBody>
      </p:sp>
      <p:cxnSp>
        <p:nvCxnSpPr>
          <p:cNvPr id="19" name="Прямая со стрелкой 18"/>
          <p:cNvCxnSpPr>
            <a:cxnSpLocks/>
          </p:cNvCxnSpPr>
          <p:nvPr/>
        </p:nvCxnSpPr>
        <p:spPr bwMode="auto">
          <a:xfrm flipH="1" flipV="1">
            <a:off x="7033420" y="3879867"/>
            <a:ext cx="1" cy="98929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 bwMode="auto">
          <a:xfrm>
            <a:off x="5317468" y="3244049"/>
            <a:ext cx="559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 b="1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Задание №2 В-13(РЕШЕНИЕ)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179512" y="1628800"/>
            <a:ext cx="3960440" cy="5040560"/>
          </a:xfrm>
        </p:spPr>
        <p:txBody>
          <a:bodyPr>
            <a:normAutofit/>
          </a:bodyPr>
          <a:lstStyle/>
          <a:p>
            <a:pPr marL="0" lvl="0" indent="0">
              <a:buNone/>
              <a:defRPr/>
            </a:pP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Найдём координаты векторов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m:rPr/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m:rPr/>
                        <a:rPr lang="ru-RU" sz="2400">
                          <a:solidFill>
                            <a:prstClr val="black"/>
                          </a:solidFill>
                          <a:latin typeface="Cambria Math"/>
                        </a:rPr>
                        <m:t>, </m:t>
                      </m:r>
                      <m:r>
                        <m:rPr/>
                        <a:rPr lang="ru-RU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  <m:r>
                            <m:rPr/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m:rPr/>
                        <a:rPr lang="ru-RU" sz="240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/>
                        <a:rPr lang="ru-RU" sz="2400" b="0" i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m:rPr/>
                        <a:rPr lang="ru-RU" sz="240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m:rPr/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;−</m:t>
                          </m:r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и</a:t>
            </a:r>
            <a:endParaRPr/>
          </a:p>
          <a:p>
            <a:pPr marL="0" lvl="0" indent="0">
              <a:buNone/>
              <a:defRPr/>
            </a:pPr>
            <a:r>
              <a:rPr lang="ru-RU" sz="2400">
                <a:solidFill>
                  <a:prstClr val="black"/>
                </a:solidFill>
              </a:rPr>
              <a:t>(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m:rPr/>
                        <a:rPr lang="ru-RU" sz="240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0+</m:t>
                          </m:r>
                          <m:d>
                            <m:dPr>
                              <m:ctrlPr>
                                <a:rPr lang="ru-RU" sz="2400" b="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m:rPr/>
                                <a:rPr lang="ru-RU" sz="2400" b="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−7</m:t>
                              </m:r>
                            </m:e>
                          </m:d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;5+(−5)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400">
                <a:solidFill>
                  <a:prstClr val="black"/>
                </a:solidFill>
              </a:rPr>
              <a:t>(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m:rPr/>
                        <a:rPr lang="ru-RU" sz="240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  <m:r>
                        <m:rPr/>
                        <a:rPr lang="ru-RU" sz="2400" b="0" i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−7;0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Скалярное произведение векторов</a:t>
            </a:r>
            <a:endParaRPr/>
          </a:p>
          <a:p>
            <a:pPr marL="0" lvl="0" indent="0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sz="2400">
                          <a:latin typeface="Cambria Math"/>
                          <a:ea typeface="Cambria Math"/>
                        </a:rPr>
                        <m:t>⦁</m:t>
                      </m:r>
                      <m:d>
                        <m:dPr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  <m:r>
                            <m:rPr/>
                            <a:rPr lang="ru-RU" sz="2400" b="0" i="0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</a:rPr>
                                <m:t>с</m:t>
                              </m:r>
                            </m:e>
                          </m:acc>
                        </m:e>
                      </m:d>
                      <m:r>
                        <m:rPr/>
                        <a:rPr lang="ru-RU" sz="2400" b="0" i="0">
                          <a:latin typeface="Cambria Math"/>
                        </a:rPr>
                        <m:t>=</m:t>
                      </m:r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х₁х₂ +</a:t>
            </a:r>
            <a:r>
              <a:rPr lang="en-US" sz="2400">
                <a:solidFill>
                  <a:prstClr val="black"/>
                </a:solidFill>
                <a:latin typeface="Times New Roman"/>
                <a:cs typeface="Times New Roman"/>
              </a:rPr>
              <a:t>y₁y</a:t>
            </a:r>
            <a:r>
              <a:rPr lang="en-US" sz="2400">
                <a:solidFill>
                  <a:prstClr val="black"/>
                </a:solidFill>
                <a:latin typeface="Times New Roman"/>
                <a:cs typeface="Times New Roman"/>
              </a:rPr>
              <a:t>₂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lang="ru-RU"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sz="240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⦁</m:t>
                      </m:r>
                      <m:d>
                        <m:dPr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  <m:r>
                            <m:rPr/>
                            <a:rPr lang="ru-RU" sz="24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ru-RU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с</m:t>
                              </m:r>
                            </m:e>
                          </m:acc>
                        </m:e>
                      </m:d>
                      <m:r>
                        <m:rPr/>
                        <a:rPr lang="ru-RU" sz="240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-6</a:t>
            </a:r>
            <a:r>
              <a:rPr lang="ru-RU" sz="2400">
                <a:solidFill>
                  <a:prstClr val="black"/>
                </a:solidFill>
                <a:latin typeface="Times New Roman"/>
                <a:ea typeface="Cambria Math"/>
                <a:cs typeface="Times New Roman"/>
              </a:rPr>
              <a:t>⦁(-7)+5⦁0 =42</a:t>
            </a:r>
            <a:endParaRPr/>
          </a:p>
          <a:p>
            <a:pPr marL="0" lvl="0" indent="0">
              <a:buNone/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  <a:ea typeface="Cambria Math"/>
                <a:cs typeface="Times New Roman"/>
              </a:rPr>
              <a:t>Ответ: 42</a:t>
            </a:r>
            <a:endParaRPr lang="ru-RU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a:endParaRPr lang="en-US"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endParaRPr lang="ru-RU">
              <a:latin typeface="Times New Roman"/>
              <a:cs typeface="Times New Roman"/>
            </a:endParaRPr>
          </a:p>
        </p:txBody>
      </p:sp>
      <p:pic>
        <p:nvPicPr>
          <p:cNvPr id="1026" name="Picture 2" descr="C:\Users\Shkola\Downloads\img_user_file_565962580291f_12.jpg"/>
          <p:cNvPicPr>
            <a:picLocks noChangeAspect="1" noChangeArrowheads="1" noGrp="1"/>
          </p:cNvPicPr>
          <p:nvPr>
            <p:ph sz="half" idx="2"/>
          </p:nvPr>
        </p:nvPicPr>
        <p:blipFill>
          <a:blip r:embed="rId2"/>
          <a:stretch/>
        </p:blipFill>
        <p:spPr bwMode="auto">
          <a:xfrm>
            <a:off x="3880347" y="1772816"/>
            <a:ext cx="4806453" cy="3604840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>
            <a:cxnSpLocks/>
          </p:cNvCxnSpPr>
          <p:nvPr/>
        </p:nvCxnSpPr>
        <p:spPr bwMode="auto">
          <a:xfrm flipH="1">
            <a:off x="4716017" y="3288389"/>
            <a:ext cx="1434412" cy="104541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cxnSpLocks/>
          </p:cNvCxnSpPr>
          <p:nvPr/>
        </p:nvCxnSpPr>
        <p:spPr bwMode="auto">
          <a:xfrm>
            <a:off x="4716016" y="486915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cxnSpLocks/>
          </p:cNvCxnSpPr>
          <p:nvPr/>
        </p:nvCxnSpPr>
        <p:spPr bwMode="auto">
          <a:xfrm flipH="1" flipV="1">
            <a:off x="4416705" y="3510021"/>
            <a:ext cx="1368152" cy="9591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 bwMode="auto">
          <a:xfrm>
            <a:off x="4674169" y="3288389"/>
            <a:ext cx="489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7129111" y="4210899"/>
            <a:ext cx="441146" cy="516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prstClr val="black"/>
              </a:solidFill>
            </a:endParaRPr>
          </a:p>
        </p:txBody>
      </p:sp>
      <p:cxnSp>
        <p:nvCxnSpPr>
          <p:cNvPr id="19" name="Прямая со стрелкой 18"/>
          <p:cNvCxnSpPr>
            <a:cxnSpLocks/>
          </p:cNvCxnSpPr>
          <p:nvPr/>
        </p:nvCxnSpPr>
        <p:spPr bwMode="auto">
          <a:xfrm flipH="1" flipV="1">
            <a:off x="7033420" y="3879867"/>
            <a:ext cx="1" cy="98929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 bwMode="auto">
          <a:xfrm>
            <a:off x="5317468" y="3244049"/>
            <a:ext cx="559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 b="1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prstClr val="black"/>
                </a:solidFill>
              </a:rPr>
              <a:t>Задание №2 </a:t>
            </a:r>
            <a:r>
              <a:rPr lang="ru-RU">
                <a:solidFill>
                  <a:prstClr val="black"/>
                </a:solidFill>
              </a:rPr>
              <a:t>В-15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Даны векторы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;3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m:rPr/>
                        <a:rPr lang="ru-RU" sz="2800" b="0" i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и </m:t>
                      </m:r>
                      <m:acc>
                        <m:accPr>
                          <m:chr m:val="⃗"/>
                          <m:ctrlPr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с 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2;с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₀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endParaRPr/>
          </a:p>
          <a:p>
            <a:pPr mar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Найдите с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₀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если(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) </a:t>
            </a:r>
            <a:r>
              <a:rPr lang="ru-RU" sz="2800">
                <a:latin typeface="Cambria Math"/>
                <a:ea typeface="Cambria Math"/>
                <a:cs typeface="Times New Roman"/>
              </a:rPr>
              <a:t>⦁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0" i="1"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 = 0.</a:t>
            </a:r>
            <a:endParaRPr lang="ru-RU"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prstClr val="black"/>
                </a:solidFill>
              </a:rPr>
              <a:t>Задание №2 </a:t>
            </a:r>
            <a:r>
              <a:rPr lang="ru-RU">
                <a:solidFill>
                  <a:prstClr val="black"/>
                </a:solidFill>
              </a:rPr>
              <a:t>В-15(РЕШЕНИЕ)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63711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Даны векторы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;3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m:rPr/>
                        <a:rPr lang="ru-RU" sz="2800" b="0" i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и </m:t>
                      </m:r>
                      <m:acc>
                        <m:accPr>
                          <m:chr m:val="⃗"/>
                          <m:ctrlPr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с 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2;с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₀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Найдите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с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₀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если(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)</a:t>
            </a:r>
            <a:r>
              <a:rPr lang="ru-RU" sz="2800">
                <a:latin typeface="Times New Roman"/>
                <a:ea typeface="Cambria Math"/>
                <a:cs typeface="Times New Roman"/>
              </a:rPr>
              <a:t>⦁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0" i="1"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 = 0.</a:t>
            </a:r>
            <a:endParaRPr/>
          </a:p>
          <a:p>
            <a:pPr marL="0" indent="0">
              <a:buNone/>
              <a:defRPr/>
            </a:pPr>
            <a:r>
              <a:rPr lang="ru-RU" sz="2800" b="1">
                <a:latin typeface="Times New Roman"/>
                <a:cs typeface="Times New Roman"/>
              </a:rPr>
              <a:t>Решение</a:t>
            </a:r>
            <a:r>
              <a:rPr lang="ru-RU" sz="2800">
                <a:latin typeface="Times New Roman"/>
                <a:cs typeface="Times New Roman"/>
              </a:rPr>
              <a:t>: </a:t>
            </a:r>
            <a:endParaRPr/>
          </a:p>
          <a:p>
            <a:pPr marL="0" indent="0">
              <a:buNone/>
              <a:defRPr/>
            </a:pPr>
            <a:r>
              <a:rPr lang="ru-RU" sz="2800">
                <a:latin typeface="Times New Roman"/>
                <a:cs typeface="Times New Roman"/>
              </a:rPr>
              <a:t>Найдём координаты вектора (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m:rPr/>
                        <a:rPr lang="ru-RU" sz="2800" b="0" i="1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−1+4;3+1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,</a:t>
            </a:r>
            <a:endParaRPr/>
          </a:p>
          <a:p>
            <a:pPr mar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п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олучили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3;4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;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с 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2;с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₀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lang="ru-RU" sz="2800"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a:r>
              <a:rPr lang="ru-RU" sz="2800">
                <a:latin typeface="Times New Roman"/>
                <a:cs typeface="Times New Roman"/>
              </a:rPr>
              <a:t>Скалярное произведение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r>
              <a:rPr lang="ru-RU" sz="2800">
                <a:solidFill>
                  <a:prstClr val="black"/>
                </a:solidFill>
                <a:latin typeface="Times New Roman"/>
                <a:ea typeface="Cambria Math"/>
                <a:cs typeface="Times New Roman"/>
              </a:rPr>
              <a:t>⦁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=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х₁х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₂ +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y₁y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₂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=0</a:t>
            </a:r>
            <a:endParaRPr/>
          </a:p>
          <a:p>
            <a:pPr marL="0" lv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r>
              <a:rPr lang="ru-RU" sz="2800">
                <a:solidFill>
                  <a:prstClr val="black"/>
                </a:solidFill>
                <a:latin typeface="Times New Roman"/>
                <a:ea typeface="Cambria Math"/>
                <a:cs typeface="Times New Roman"/>
              </a:rPr>
              <a:t>⦁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= 3</a:t>
            </a:r>
            <a:r>
              <a:rPr lang="ru-RU" sz="2800">
                <a:solidFill>
                  <a:prstClr val="black"/>
                </a:solidFill>
                <a:latin typeface="Times New Roman"/>
                <a:ea typeface="Cambria Math"/>
                <a:cs typeface="Times New Roman"/>
              </a:rPr>
              <a:t>⦁2+4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⦁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с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₀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, 6+4с</a:t>
            </a:r>
            <a:r>
              <a:rPr lang="ru-RU" sz="2800">
                <a:solidFill>
                  <a:prstClr val="black"/>
                </a:solidFill>
                <a:latin typeface="Times New Roman"/>
                <a:ea typeface="Cambria Math"/>
                <a:cs typeface="Times New Roman"/>
              </a:rPr>
              <a:t>₀=0,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4с</a:t>
            </a:r>
            <a:r>
              <a:rPr lang="ru-RU" sz="2800">
                <a:solidFill>
                  <a:prstClr val="black"/>
                </a:solidFill>
                <a:latin typeface="Times New Roman"/>
                <a:ea typeface="Cambria Math"/>
                <a:cs typeface="Times New Roman"/>
              </a:rPr>
              <a:t>₀=-6,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с</a:t>
            </a:r>
            <a:r>
              <a:rPr lang="ru-RU" sz="2800">
                <a:solidFill>
                  <a:prstClr val="black"/>
                </a:solidFill>
                <a:latin typeface="Times New Roman"/>
                <a:ea typeface="Cambria Math"/>
                <a:cs typeface="Times New Roman"/>
              </a:rPr>
              <a:t>₀= -6: 4= -1,5.</a:t>
            </a:r>
            <a:endParaRPr/>
          </a:p>
          <a:p>
            <a:pPr marL="0" lvl="0" indent="0">
              <a:buNone/>
              <a:defRPr/>
            </a:pPr>
            <a:r>
              <a:rPr lang="ru-RU" sz="2800" b="1">
                <a:solidFill>
                  <a:prstClr val="black"/>
                </a:solidFill>
                <a:latin typeface="Times New Roman"/>
                <a:ea typeface="Cambria Math"/>
                <a:cs typeface="Times New Roman"/>
              </a:rPr>
              <a:t>Ответ: -1,5</a:t>
            </a:r>
            <a:endParaRPr lang="ru-RU" sz="2800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endParaRPr lang="ru-RU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Задание №2 В-17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На координатной плоскости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изображены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векторы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b="0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b="0" i="0">
                          <a:latin typeface="Cambria Math"/>
                        </a:rPr>
                        <m:t>, </m:t>
                      </m:r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b="1" i="1">
                              <a:latin typeface="Cambria Math"/>
                            </a:rPr>
                            <m:t>с</m:t>
                          </m:r>
                        </m:e>
                      </m:acc>
                      <m:r>
                        <m:rPr/>
                        <a:rPr lang="ru-RU" b="0" i="0">
                          <a:latin typeface="Cambria Math"/>
                        </a:rPr>
                        <m:t>. </m:t>
                      </m:r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Найдите длину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вектора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+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m:rPr/>
                        <a:rPr lang="ru-RU" b="0" i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b="0" i="1"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>
              <a:latin typeface="Times New Roman"/>
              <a:cs typeface="Times New Roman"/>
            </a:endParaRPr>
          </a:p>
        </p:txBody>
      </p:sp>
      <p:pic>
        <p:nvPicPr>
          <p:cNvPr id="1026" name="Picture 2" descr="C:\Users\Shkola\Downloads\img_user_file_565962580291f_12.jpg"/>
          <p:cNvPicPr>
            <a:picLocks noChangeAspect="1" noChangeArrowheads="1" noGrp="1"/>
          </p:cNvPicPr>
          <p:nvPr>
            <p:ph sz="half" idx="2"/>
          </p:nvPr>
        </p:nvPicPr>
        <p:blipFill>
          <a:blip r:embed="rId2"/>
          <a:stretch/>
        </p:blipFill>
        <p:spPr bwMode="auto">
          <a:xfrm>
            <a:off x="3880347" y="1772816"/>
            <a:ext cx="4806453" cy="3604840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>
            <a:cxnSpLocks/>
          </p:cNvCxnSpPr>
          <p:nvPr/>
        </p:nvCxnSpPr>
        <p:spPr bwMode="auto">
          <a:xfrm>
            <a:off x="5076055" y="3099752"/>
            <a:ext cx="195736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cxnSpLocks/>
          </p:cNvCxnSpPr>
          <p:nvPr/>
        </p:nvCxnSpPr>
        <p:spPr bwMode="auto">
          <a:xfrm>
            <a:off x="4716016" y="486915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cxnSpLocks/>
          </p:cNvCxnSpPr>
          <p:nvPr/>
        </p:nvCxnSpPr>
        <p:spPr bwMode="auto">
          <a:xfrm flipH="1">
            <a:off x="4427984" y="3288389"/>
            <a:ext cx="897123" cy="10047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 bwMode="auto">
          <a:xfrm>
            <a:off x="4674169" y="3288389"/>
            <a:ext cx="489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5076056" y="2543365"/>
            <a:ext cx="441146" cy="516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prstClr val="black"/>
              </a:solidFill>
            </a:endParaRPr>
          </a:p>
        </p:txBody>
      </p:sp>
      <p:cxnSp>
        <p:nvCxnSpPr>
          <p:cNvPr id="19" name="Прямая со стрелкой 18"/>
          <p:cNvCxnSpPr>
            <a:cxnSpLocks/>
          </p:cNvCxnSpPr>
          <p:nvPr/>
        </p:nvCxnSpPr>
        <p:spPr bwMode="auto">
          <a:xfrm flipH="1" flipV="1">
            <a:off x="6156177" y="2890573"/>
            <a:ext cx="637690" cy="1978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 bwMode="auto">
          <a:xfrm>
            <a:off x="6514182" y="3529132"/>
            <a:ext cx="559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 b="1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Задание №2 В-17(РЕШЕНИЕ)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0" y="1340768"/>
            <a:ext cx="4495800" cy="5184576"/>
          </a:xfrm>
        </p:spPr>
        <p:txBody>
          <a:bodyPr/>
          <a:lstStyle/>
          <a:p>
            <a:pPr marL="0" lvl="0" indent="0">
              <a:buNone/>
              <a:defRPr/>
            </a:pP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Найдём координаты векторов </a:t>
            </a:r>
            <a:endParaRPr/>
          </a:p>
          <a:p>
            <a:pPr marL="0" lv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000">
                <a:solidFill>
                  <a:prstClr val="black"/>
                </a:solidFill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0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4;−</m:t>
                          </m:r>
                          <m:r>
                            <m:rPr/>
                            <a:rPr lang="ru-RU" sz="20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000">
                <a:solidFill>
                  <a:prstClr val="black"/>
                </a:solidFill>
              </a:rPr>
              <a:t>,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0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</m:t>
                          </m:r>
                          <m:r>
                            <m:rPr/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0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m:rPr/>
                        <a:rPr lang="ru-RU" sz="2000">
                          <a:solidFill>
                            <a:prstClr val="black"/>
                          </a:solidFill>
                          <a:latin typeface="Cambria Math"/>
                        </a:rPr>
                        <m:t>;</m:t>
                      </m:r>
                    </m:oMath>
                  </m:oMathPara>
                </a14:m>
              </mc:Choice>
              <mc:Fallback/>
            </mc:AlternateContent>
            <a:r>
              <a:rPr lang="ru-RU" sz="2000">
                <a:solidFill>
                  <a:prstClr val="black"/>
                </a:solidFill>
              </a:rPr>
              <a:t>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0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m:rPr/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0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10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000">
                <a:solidFill>
                  <a:prstClr val="black"/>
                </a:solidFill>
              </a:rPr>
              <a:t> и</a:t>
            </a:r>
            <a:endParaRPr/>
          </a:p>
          <a:p>
            <a:pPr marL="0" lvl="0" indent="0">
              <a:spcBef>
                <a:spcPts val="600"/>
              </a:spcBef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1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1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m:rPr/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1800">
                <a:solidFill>
                  <a:prstClr val="black"/>
                </a:solidFill>
              </a:rPr>
              <a:t>+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1800">
                <a:solidFill>
                  <a:prstClr val="black"/>
                </a:solidFill>
              </a:rPr>
              <a:t>-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1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  <m:r>
                        <m:rPr/>
                        <a:rPr lang="ru-RU" sz="1800" b="0" i="1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1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1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4+</m:t>
                          </m:r>
                          <m:r>
                            <m:rPr/>
                            <a:rPr lang="ru-RU" sz="1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9−</m:t>
                          </m:r>
                          <m:d>
                            <m:dPr>
                              <m:ctrlPr>
                                <a:rPr lang="ru-RU" sz="1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r>
                                <m:rPr/>
                                <a:rPr lang="ru-RU" sz="1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m:rPr/>
                                <a:rPr lang="ru-RU" sz="1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d>
                          <m:r>
                            <m:rPr/>
                            <a:rPr lang="ru-RU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;−</m:t>
                          </m:r>
                          <m:r>
                            <m:rPr/>
                            <a:rPr lang="ru-RU" sz="1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m:rPr/>
                            <a:rPr lang="ru-RU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m:rPr/>
                            <a:rPr lang="ru-RU" sz="1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0−10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180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defRPr/>
            </a:pPr>
            <a:r>
              <a:rPr lang="ru-RU" sz="2000">
                <a:solidFill>
                  <a:prstClr val="black"/>
                </a:solidFill>
              </a:rPr>
              <a:t>(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000">
                <a:solidFill>
                  <a:prstClr val="black"/>
                </a:solidFill>
              </a:rPr>
              <a:t>+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000">
                <a:solidFill>
                  <a:prstClr val="black"/>
                </a:solidFill>
              </a:rPr>
              <a:t> -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  <m:r>
                            <m:rPr/>
                            <a:rPr lang="ru-RU" sz="20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acc>
                      <m:r>
                        <m:rPr/>
                        <a:rPr lang="en-US" sz="200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0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</m:t>
                          </m:r>
                          <m:r>
                            <m:rPr/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0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−15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000">
              <a:solidFill>
                <a:prstClr val="black"/>
              </a:solidFill>
            </a:endParaRPr>
          </a:p>
          <a:p>
            <a:pPr marL="0" lvl="0" indent="0">
              <a:buNone/>
              <a:defRPr/>
            </a:pP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Найдём длину вектора </a:t>
            </a:r>
            <a:endParaRPr/>
          </a:p>
          <a:p>
            <a:pPr marL="0" lvl="0" indent="0">
              <a:buNone/>
              <a:defRPr/>
            </a:pPr>
            <a:r>
              <a:rPr lang="ru-RU" sz="22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20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sz="220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m:rPr/>
                        <a:rPr lang="ru-RU" sz="2200" b="0" i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  <m:r>
                            <m:rPr/>
                            <a:rPr lang="ru-RU" sz="22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en-US"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a:r>
              <a:rPr lang="ru-RU" sz="22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по формуле </a:t>
            </a:r>
            <a:r>
              <a:rPr lang="en-US" sz="2200" b="1">
                <a:solidFill>
                  <a:srgbClr val="FF0000"/>
                </a:solidFill>
                <a:latin typeface="Times New Roman"/>
                <a:cs typeface="Times New Roman"/>
              </a:rPr>
              <a:t>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𝒛</m:t>
                          </m:r>
                          <m:r>
                            <m:rPr/>
                            <a:rPr lang="en-US" sz="2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200" b="1">
                <a:solidFill>
                  <a:srgbClr val="FF0000"/>
                </a:solidFill>
                <a:latin typeface="Times New Roman"/>
                <a:cs typeface="Times New Roman"/>
              </a:rPr>
              <a:t>|=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en-US" sz="22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2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m:rPr/>
                                <a:rPr lang="en-US" sz="22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m:rPr/>
                            <a:rPr lang="en-US" sz="2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2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2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p>
                              <m:r>
                                <m:rPr/>
                                <a:rPr lang="en-US" sz="22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200" b="1">
                <a:solidFill>
                  <a:prstClr val="black"/>
                </a:solidFill>
                <a:latin typeface="Times New Roman"/>
                <a:cs typeface="Times New Roman"/>
              </a:rPr>
              <a:t>  </a:t>
            </a:r>
            <a:endParaRPr/>
          </a:p>
          <a:p>
            <a:pPr marL="0" lvl="0" indent="0">
              <a:buNone/>
              <a:defRPr/>
            </a:pPr>
            <a:r>
              <a:rPr lang="en-US" sz="2400">
                <a:solidFill>
                  <a:prstClr val="black"/>
                </a:solidFill>
                <a:latin typeface="Times New Roman"/>
                <a:cs typeface="Times New Roman"/>
              </a:rPr>
              <a:t>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m:rPr/>
                        <a:rPr lang="ru-RU" sz="2400" b="0" i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solidFill>
                  <a:prstClr val="black"/>
                </a:solidFill>
                <a:latin typeface="Times New Roman"/>
                <a:cs typeface="Times New Roman"/>
              </a:rPr>
              <a:t>|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ru-RU" sz="24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8</m:t>
                              </m:r>
                            </m:e>
                            <m:sup>
                              <m:r>
                                <m:rPr/>
                                <a:rPr lang="en-US" sz="24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en-US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ru-RU" sz="24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(−15)</m:t>
                              </m:r>
                            </m:e>
                            <m:sup>
                              <m:r>
                                <m:rPr/>
                                <a:rPr lang="en-US" sz="24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400">
                <a:solidFill>
                  <a:prstClr val="black"/>
                </a:solidFill>
                <a:latin typeface="Times New Roman"/>
                <a:cs typeface="Times New Roman"/>
              </a:rPr>
              <a:t> =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/>
          </a:p>
          <a:p>
            <a:pPr marL="0" lvl="0" indent="0">
              <a:buNone/>
              <a:defRPr/>
            </a:pPr>
            <a:r>
              <a:rPr lang="ru-RU" sz="2400">
                <a:solidFill>
                  <a:prstClr val="black"/>
                </a:solidFill>
              </a:rPr>
              <a:t>=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64+225</m:t>
                          </m:r>
                          <m:r>
                            <m:rPr/>
                            <a:rPr lang="en-US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400">
                <a:solidFill>
                  <a:prstClr val="black"/>
                </a:solidFill>
                <a:latin typeface="Times New Roman"/>
                <a:cs typeface="Times New Roman"/>
              </a:rPr>
              <a:t> =</a:t>
            </a:r>
            <a:r>
              <a:rPr lang="en-US" sz="2400">
                <a:solidFill>
                  <a:prstClr val="black"/>
                </a:solidFill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289</m:t>
                          </m:r>
                          <m:r>
                            <m:rPr/>
                            <a:rPr lang="en-US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rad>
                      <m:r>
                        <m:rPr/>
                        <a:rPr lang="ru-RU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m:rPr/>
                        <a:rPr lang="ru-RU" sz="2400" b="0" i="0">
                          <a:solidFill>
                            <a:prstClr val="black"/>
                          </a:solidFill>
                          <a:latin typeface="Cambria Math"/>
                        </a:rPr>
                        <m:t>17</m:t>
                      </m:r>
                    </m:oMath>
                  </m:oMathPara>
                </a14:m>
              </mc:Choice>
              <mc:Fallback/>
            </mc:AlternateContent>
            <a:endParaRPr lang="en-US"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a:r>
              <a:rPr lang="ru-RU" sz="2400" b="1">
                <a:solidFill>
                  <a:prstClr val="black"/>
                </a:solidFill>
                <a:latin typeface="Times New Roman"/>
                <a:cs typeface="Times New Roman"/>
              </a:rPr>
              <a:t>Ответ: </a:t>
            </a:r>
            <a:r>
              <a:rPr lang="ru-RU" sz="2400" b="1">
                <a:solidFill>
                  <a:prstClr val="black"/>
                </a:solidFill>
                <a:latin typeface="Times New Roman"/>
                <a:cs typeface="Times New Roman"/>
              </a:rPr>
              <a:t>17</a:t>
            </a:r>
            <a:endParaRPr lang="ru-RU" sz="2400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endParaRPr lang="ru-RU">
              <a:latin typeface="Times New Roman"/>
              <a:cs typeface="Times New Roman"/>
            </a:endParaRPr>
          </a:p>
        </p:txBody>
      </p:sp>
      <p:pic>
        <p:nvPicPr>
          <p:cNvPr id="1026" name="Picture 2" descr="C:\Users\Shkola\Downloads\img_user_file_565962580291f_12.jpg"/>
          <p:cNvPicPr>
            <a:picLocks noChangeAspect="1" noChangeArrowheads="1" noGrp="1"/>
          </p:cNvPicPr>
          <p:nvPr>
            <p:ph sz="half" idx="2"/>
          </p:nvPr>
        </p:nvPicPr>
        <p:blipFill>
          <a:blip r:embed="rId2"/>
          <a:stretch/>
        </p:blipFill>
        <p:spPr bwMode="auto">
          <a:xfrm>
            <a:off x="3880347" y="1772816"/>
            <a:ext cx="4806453" cy="3604840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>
            <a:cxnSpLocks/>
          </p:cNvCxnSpPr>
          <p:nvPr/>
        </p:nvCxnSpPr>
        <p:spPr bwMode="auto">
          <a:xfrm>
            <a:off x="5076055" y="3099752"/>
            <a:ext cx="195736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cxnSpLocks/>
          </p:cNvCxnSpPr>
          <p:nvPr/>
        </p:nvCxnSpPr>
        <p:spPr bwMode="auto">
          <a:xfrm>
            <a:off x="4716016" y="486915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cxnSpLocks/>
          </p:cNvCxnSpPr>
          <p:nvPr/>
        </p:nvCxnSpPr>
        <p:spPr bwMode="auto">
          <a:xfrm flipH="1">
            <a:off x="4427984" y="3288389"/>
            <a:ext cx="897123" cy="10047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 bwMode="auto">
          <a:xfrm>
            <a:off x="4674169" y="3288389"/>
            <a:ext cx="489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5076056" y="2543365"/>
            <a:ext cx="441146" cy="516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prstClr val="black"/>
              </a:solidFill>
            </a:endParaRPr>
          </a:p>
        </p:txBody>
      </p:sp>
      <p:cxnSp>
        <p:nvCxnSpPr>
          <p:cNvPr id="19" name="Прямая со стрелкой 18"/>
          <p:cNvCxnSpPr>
            <a:cxnSpLocks/>
          </p:cNvCxnSpPr>
          <p:nvPr/>
        </p:nvCxnSpPr>
        <p:spPr bwMode="auto">
          <a:xfrm flipH="1" flipV="1">
            <a:off x="6156177" y="2890573"/>
            <a:ext cx="637690" cy="1978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 bwMode="auto">
          <a:xfrm>
            <a:off x="6514182" y="3529132"/>
            <a:ext cx="559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 b="1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Задание №2 В-1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На координатной плоскости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и</a:t>
            </a:r>
            <a:r>
              <a:rPr lang="ru-RU">
                <a:latin typeface="Times New Roman"/>
                <a:cs typeface="Times New Roman"/>
              </a:rPr>
              <a:t>зображены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векторы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b="0" i="1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.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Найдите скалярное произведение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векторов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и 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m:rPr/>
                            <a:rPr lang="en-US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.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>
              <a:latin typeface="Times New Roman"/>
              <a:cs typeface="Times New Roman"/>
            </a:endParaRPr>
          </a:p>
        </p:txBody>
      </p:sp>
      <p:pic>
        <p:nvPicPr>
          <p:cNvPr id="1026" name="Picture 2" descr="C:\Users\Shkola\Downloads\img_user_file_565962580291f_12.jpg"/>
          <p:cNvPicPr>
            <a:picLocks noChangeAspect="1" noChangeArrowheads="1" noGrp="1"/>
          </p:cNvPicPr>
          <p:nvPr>
            <p:ph sz="half" idx="2"/>
          </p:nvPr>
        </p:nvPicPr>
        <p:blipFill>
          <a:blip r:embed="rId2"/>
          <a:stretch/>
        </p:blipFill>
        <p:spPr bwMode="auto">
          <a:xfrm>
            <a:off x="3880347" y="1772816"/>
            <a:ext cx="4806453" cy="3604840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>
            <a:cxnSpLocks/>
          </p:cNvCxnSpPr>
          <p:nvPr/>
        </p:nvCxnSpPr>
        <p:spPr bwMode="auto">
          <a:xfrm flipH="1">
            <a:off x="4716016" y="3111910"/>
            <a:ext cx="814630" cy="17572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cxnSpLocks/>
          </p:cNvCxnSpPr>
          <p:nvPr/>
        </p:nvCxnSpPr>
        <p:spPr bwMode="auto">
          <a:xfrm>
            <a:off x="4716016" y="486915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cxnSpLocks/>
          </p:cNvCxnSpPr>
          <p:nvPr/>
        </p:nvCxnSpPr>
        <p:spPr bwMode="auto">
          <a:xfrm flipH="1">
            <a:off x="6194323" y="3717032"/>
            <a:ext cx="1041976" cy="7664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 bwMode="auto">
          <a:xfrm>
            <a:off x="4674169" y="3288389"/>
            <a:ext cx="489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6490730" y="3549999"/>
            <a:ext cx="441146" cy="516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prstClr val="black"/>
                </a:solidFill>
              </a:rPr>
              <a:t>Задание №2 </a:t>
            </a:r>
            <a:r>
              <a:rPr lang="ru-RU">
                <a:solidFill>
                  <a:prstClr val="black"/>
                </a:solidFill>
              </a:rPr>
              <a:t>В-1</a:t>
            </a:r>
            <a:r>
              <a:rPr lang="en-US">
                <a:solidFill>
                  <a:prstClr val="black"/>
                </a:solidFill>
              </a:rPr>
              <a:t>9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800">
                <a:latin typeface="Times New Roman"/>
                <a:cs typeface="Times New Roman"/>
              </a:rPr>
              <a:t>Даны векторы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m:rPr/>
                        <a:rPr lang="ru-RU" sz="2800" b="0" i="0">
                          <a:solidFill>
                            <a:prstClr val="black"/>
                          </a:solidFill>
                          <a:latin typeface="Cambria Math"/>
                        </a:rPr>
                        <m:t> и 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;−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/>
          </a:p>
          <a:p>
            <a:pPr mar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Известно, что векторы</a:t>
            </a:r>
            <a:endParaRPr lang="en-US"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₀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₀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800">
                          <a:solidFill>
                            <a:prstClr val="black"/>
                          </a:solidFill>
                          <a:latin typeface="Cambria Math"/>
                        </a:rPr>
                        <m:t>и 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 </a:t>
            </a:r>
            <a:r>
              <a:rPr lang="ru-RU" sz="2800">
                <a:latin typeface="Times New Roman"/>
                <a:cs typeface="Times New Roman"/>
              </a:rPr>
              <a:t>сонаправленные</a:t>
            </a:r>
            <a:r>
              <a:rPr lang="ru-RU" sz="2800">
                <a:latin typeface="Times New Roman"/>
                <a:cs typeface="Times New Roman"/>
              </a:rPr>
              <a:t>, </a:t>
            </a:r>
            <a:r>
              <a:rPr lang="en-US" sz="2800">
                <a:latin typeface="Times New Roman"/>
                <a:cs typeface="Times New Roman"/>
              </a:rPr>
              <a:t> </a:t>
            </a:r>
            <a:r>
              <a:rPr lang="ru-RU" sz="2800">
                <a:latin typeface="Times New Roman"/>
                <a:cs typeface="Times New Roman"/>
              </a:rPr>
              <a:t>а </a:t>
            </a:r>
            <a:r>
              <a:rPr lang="en-US" sz="2800">
                <a:latin typeface="Times New Roman"/>
                <a:cs typeface="Times New Roman"/>
              </a:rPr>
              <a:t>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0" i="1">
                              <a:latin typeface="Cambria Math"/>
                            </a:rPr>
                            <m:t>𝑐</m:t>
                          </m:r>
                          <m:r>
                            <m:rPr/>
                            <a:rPr lang="en-US" sz="2800" b="0" i="1">
                              <a:latin typeface="Cambria Math"/>
                            </a:rPr>
                            <m:t>|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>
                <a:latin typeface="Times New Roman"/>
                <a:cs typeface="Times New Roman"/>
              </a:rPr>
              <a:t> = 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0" i="1">
                              <a:latin typeface="Cambria Math"/>
                            </a:rPr>
                            <m:t>𝑎</m:t>
                          </m:r>
                          <m:r>
                            <m:rPr/>
                            <a:rPr lang="en-US" sz="2800" b="0" i="1">
                              <a:latin typeface="Cambria Math"/>
                            </a:rPr>
                            <m:t>|</m:t>
                          </m:r>
                        </m:e>
                      </m:acc>
                      <m:r>
                        <m:rPr/>
                        <a:rPr lang="en-US" sz="2800" b="0" i="0">
                          <a:latin typeface="Cambria Math"/>
                        </a:rPr>
                        <m:t>.</m:t>
                      </m:r>
                    </m:oMath>
                  </m:oMathPara>
                </a14:m>
              </mc:Choice>
              <mc:Fallback/>
            </mc:AlternateContent>
            <a:endParaRPr lang="en-US" sz="28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en-US" sz="2800">
                <a:latin typeface="Times New Roman"/>
                <a:cs typeface="Times New Roman"/>
              </a:rPr>
              <a:t> </a:t>
            </a:r>
            <a:r>
              <a:rPr lang="ru-RU" sz="2800">
                <a:latin typeface="Times New Roman"/>
                <a:cs typeface="Times New Roman"/>
              </a:rPr>
              <a:t>Найдите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m:rPr/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₀ </m:t>
                      </m:r>
                    </m:oMath>
                  </m:oMathPara>
                </a14:m>
              </mc:Choice>
              <mc:Fallback/>
            </mc:AlternateContent>
            <a:r>
              <a:rPr lang="en-US" sz="2800">
                <a:latin typeface="Times New Roman"/>
                <a:ea typeface="Cambria Math"/>
                <a:cs typeface="Times New Roman"/>
              </a:rPr>
              <a:t>+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m:rPr/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₀</m:t>
                      </m:r>
                    </m:oMath>
                  </m:oMathPara>
                </a14:m>
              </mc:Choice>
              <mc:Fallback/>
            </mc:AlternateContent>
            <a:endParaRPr lang="ru-RU"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prstClr val="black"/>
                </a:solidFill>
              </a:rPr>
              <a:t>Задание №2 </a:t>
            </a:r>
            <a:r>
              <a:rPr lang="ru-RU">
                <a:solidFill>
                  <a:prstClr val="black"/>
                </a:solidFill>
              </a:rPr>
              <a:t>В-1</a:t>
            </a:r>
            <a:r>
              <a:rPr lang="en-US">
                <a:solidFill>
                  <a:prstClr val="black"/>
                </a:solidFill>
              </a:rPr>
              <a:t>9</a:t>
            </a:r>
            <a:r>
              <a:rPr lang="ru-RU">
                <a:solidFill>
                  <a:prstClr val="black"/>
                </a:solidFill>
              </a:rPr>
              <a:t>(РЕШЕНИЕ</a:t>
            </a:r>
            <a:r>
              <a:rPr lang="en-US">
                <a:solidFill>
                  <a:prstClr val="black"/>
                </a:solidFill>
              </a:rPr>
              <a:t>)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79512" y="1268760"/>
            <a:ext cx="8784976" cy="525658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Даны векторы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−2;4</m:t>
                          </m:r>
                        </m:e>
                      </m:d>
                      <m:r>
                        <m:rPr/>
                        <a:rPr lang="ru-RU" sz="2800">
                          <a:solidFill>
                            <a:prstClr val="black"/>
                          </a:solidFill>
                          <a:latin typeface="Cambria Math"/>
                        </a:rPr>
                        <m:t> и 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2;−1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Известно, что векторы</a:t>
            </a:r>
            <a:endParaRPr lang="en-US"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₀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₀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800">
                          <a:solidFill>
                            <a:prstClr val="black"/>
                          </a:solidFill>
                          <a:latin typeface="Cambria Math"/>
                        </a:rPr>
                        <m:t>и 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сонаправленные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а 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|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= 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|</m:t>
                          </m:r>
                        </m:e>
                      </m:acc>
                      <m:r>
                        <m:rPr/>
                        <a:rPr lang="en-US" sz="2800">
                          <a:solidFill>
                            <a:prstClr val="black"/>
                          </a:solidFill>
                          <a:latin typeface="Cambria Math"/>
                        </a:rPr>
                        <m:t>.</m:t>
                      </m:r>
                      <m:r>
                        <m:rPr/>
                        <a:rPr lang="en-US" sz="2800" b="0" i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Найдите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m:rPr/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₀ </m:t>
                      </m:r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Times New Roman"/>
                <a:ea typeface="Cambria Math"/>
                <a:cs typeface="Times New Roman"/>
              </a:rPr>
              <a:t>+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m:rPr/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₀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.</a:t>
            </a:r>
            <a:endParaRPr/>
          </a:p>
          <a:p>
            <a:pPr marL="0" lvl="0" indent="0">
              <a:buNone/>
              <a:defRPr/>
            </a:pPr>
            <a:r>
              <a:rPr lang="ru-RU" sz="2800" b="1">
                <a:latin typeface="Times New Roman"/>
                <a:cs typeface="Times New Roman"/>
              </a:rPr>
              <a:t>Решение:</a:t>
            </a:r>
            <a:endParaRPr/>
          </a:p>
          <a:p>
            <a:pPr marL="0" lv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|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= 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|</m:t>
                          </m:r>
                        </m:e>
                      </m:acc>
                      <m:r>
                        <m:rPr/>
                        <a:rPr lang="ru-RU" sz="2800" b="0" i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8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ru-RU" sz="28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2800" b="0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m:rPr/>
                                    <a:rPr lang="ru-RU" sz="2800" b="0" i="1">
                                      <a:latin typeface="Cambria Math"/>
                                      <a:cs typeface="Times New Roman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m:rPr/>
                                <a:rPr lang="ru-RU" sz="2800" b="0" i="1">
                                  <a:latin typeface="Cambria Math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ru-RU" sz="2800" b="0" i="1">
                              <a:latin typeface="Cambria Math"/>
                              <a:cs typeface="Times New Roman"/>
                            </a:rPr>
                            <m:t>+4²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8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sz="2800" b="0" i="1">
                              <a:latin typeface="Cambria Math"/>
                              <a:cs typeface="Times New Roman"/>
                            </a:rPr>
                            <m:t>4+16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 =</a:t>
            </a:r>
            <a:r>
              <a:rPr lang="en-US" sz="2800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8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sz="2800" b="0" i="1">
                              <a:latin typeface="Cambria Math"/>
                              <a:cs typeface="Times New Roman"/>
                            </a:rPr>
                            <m:t>20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en-US" sz="2800"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a:r>
              <a:rPr lang="en-US" sz="2800">
                <a:latin typeface="Times New Roman"/>
                <a:cs typeface="Times New Roman"/>
              </a:rPr>
              <a:t>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800" b="0" i="1">
                              <a:latin typeface="Cambria Math"/>
                              <a:cs typeface="Times New Roman"/>
                            </a:rPr>
                            <m:t>𝑏</m:t>
                          </m:r>
                          <m:r>
                            <m:rPr/>
                            <a:rPr lang="en-US" sz="2800" b="0" i="1">
                              <a:latin typeface="Cambria Math"/>
                              <a:cs typeface="Times New Roman"/>
                            </a:rPr>
                            <m:t>|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>
                <a:latin typeface="Times New Roman"/>
                <a:cs typeface="Times New Roman"/>
              </a:rPr>
              <a:t>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800" b="0" i="1">
                              <a:latin typeface="Cambria Math"/>
                              <a:cs typeface="Times New Roman"/>
                            </a:rPr>
                            <m:t>2²+(−1)²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800">
                <a:latin typeface="Times New Roman"/>
                <a:cs typeface="Times New Roman"/>
              </a:rPr>
              <a:t> =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800" b="0" i="1">
                              <a:latin typeface="Cambria Math"/>
                              <a:cs typeface="Times New Roman"/>
                            </a:rPr>
                            <m:t>4+1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8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800" b="0" i="1">
                              <a:latin typeface="Cambria Math"/>
                              <a:cs typeface="Times New Roman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en-US" sz="2800"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a:r>
              <a:rPr lang="ru-RU" sz="2800">
                <a:latin typeface="Times New Roman"/>
                <a:cs typeface="Times New Roman"/>
              </a:rPr>
              <a:t>Векторы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  <m:r>
                        <m:rPr/>
                        <a:rPr lang="ru-RU" sz="2800" b="0" i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/>
                        <a:rPr lang="ru-RU" sz="2800">
                          <a:solidFill>
                            <a:prstClr val="black"/>
                          </a:solidFill>
                          <a:latin typeface="Cambria Math"/>
                        </a:rPr>
                        <m:t>и 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сонаправленные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, значит их координаты пропорциональны и вектор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  <m:r>
                        <m:rPr/>
                        <a:rPr lang="ru-RU" sz="280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/>
                        <a:rPr lang="ru-RU" sz="280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=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k</a:t>
            </a:r>
            <a:r>
              <a:rPr lang="en-US" sz="2800">
                <a:solidFill>
                  <a:prstClr val="black"/>
                </a:solidFill>
                <a:latin typeface="Times New Roman"/>
                <a:ea typeface="Cambria Math"/>
                <a:cs typeface="Times New Roman"/>
              </a:rPr>
              <a:t>⦁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m:rPr/>
                        <a:rPr lang="en-US" sz="2800" b="0" i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</m:oMath>
                  </m:oMathPara>
                </a14:m>
              </mc:Choice>
              <mc:Fallback/>
            </mc:AlternateContent>
            <a:r>
              <a:rPr lang="en-US" sz="2800">
                <a:latin typeface="Times New Roman"/>
                <a:cs typeface="Times New Roman"/>
              </a:rPr>
              <a:t> </a:t>
            </a:r>
            <a:endParaRPr lang="ru-RU" sz="2800"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a:r>
              <a:rPr lang="ru-RU" sz="2800">
                <a:latin typeface="Times New Roman"/>
                <a:cs typeface="Times New Roman"/>
              </a:rPr>
              <a:t>где</a:t>
            </a:r>
            <a:r>
              <a:rPr lang="en-US" sz="2800">
                <a:latin typeface="Times New Roman"/>
                <a:cs typeface="Times New Roman"/>
              </a:rPr>
              <a:t> k</a:t>
            </a:r>
            <a:r>
              <a:rPr lang="ru-RU" sz="2800">
                <a:latin typeface="Times New Roman"/>
                <a:cs typeface="Times New Roman"/>
              </a:rPr>
              <a:t> </a:t>
            </a:r>
            <a:r>
              <a:rPr lang="en-US" sz="2800">
                <a:latin typeface="Times New Roman"/>
                <a:cs typeface="Times New Roman"/>
              </a:rPr>
              <a:t>– </a:t>
            </a:r>
            <a:r>
              <a:rPr lang="ru-RU" sz="2800">
                <a:latin typeface="Times New Roman"/>
                <a:cs typeface="Times New Roman"/>
              </a:rPr>
              <a:t>коэффициент пропорциональности, </a:t>
            </a:r>
            <a:r>
              <a:rPr lang="en-US" sz="2800">
                <a:latin typeface="Times New Roman"/>
                <a:cs typeface="Times New Roman"/>
              </a:rPr>
              <a:t>k&gt;0</a:t>
            </a:r>
            <a:endParaRPr/>
          </a:p>
          <a:p>
            <a:pPr marL="0" lvl="0" indent="0">
              <a:buNone/>
              <a:defRPr/>
            </a:pPr>
            <a:r>
              <a:rPr lang="en-US" sz="2800">
                <a:latin typeface="Times New Roman"/>
                <a:cs typeface="Times New Roman"/>
              </a:rPr>
              <a:t>k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30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m:rPr/>
                            <a:rPr lang="en-US" sz="3000" b="0" i="1">
                              <a:latin typeface="Cambria Math"/>
                              <a:cs typeface="Times New Roman"/>
                            </a:rPr>
                            <m:t>|</m:t>
                          </m:r>
                          <m:acc>
                            <m:accPr>
                              <m:chr m:val="⃗"/>
                              <m:ctrlPr>
                                <a:rPr lang="ru-RU" sz="3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30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с</m:t>
                              </m:r>
                            </m:e>
                          </m:acc>
                          <m:r>
                            <m:rPr/>
                            <a:rPr lang="en-US" sz="30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|</m:t>
                          </m:r>
                        </m:num>
                        <m:den>
                          <m:acc>
                            <m:accPr>
                              <m:chr m:val="⃗"/>
                              <m:ctrlPr>
                                <a:rPr lang="ru-RU" sz="3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30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|</m:t>
                              </m:r>
                              <m:r>
                                <m:rPr/>
                                <a:rPr lang="en-US" sz="3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  <m:r>
                            <m:rPr/>
                            <a:rPr lang="en-US" sz="3000" b="0" i="1">
                              <a:latin typeface="Cambria Math"/>
                              <a:cs typeface="Times New Roman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3000">
                <a:latin typeface="Times New Roman"/>
                <a:cs typeface="Times New Roman"/>
              </a:rPr>
              <a:t> =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30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3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/>
                                <a:rPr lang="ru-RU" sz="3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20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3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/>
                                <a:rPr lang="en-US" sz="3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2800">
                <a:latin typeface="Times New Roman"/>
                <a:cs typeface="Times New Roman"/>
              </a:rPr>
              <a:t> =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800" b="0" i="1">
                              <a:latin typeface="Cambria Math"/>
                              <a:cs typeface="Times New Roman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800">
                <a:latin typeface="Times New Roman"/>
                <a:cs typeface="Times New Roman"/>
              </a:rPr>
              <a:t> =2, </a:t>
            </a:r>
            <a:r>
              <a:rPr lang="ru-RU" sz="2800">
                <a:latin typeface="Times New Roman"/>
                <a:cs typeface="Times New Roman"/>
              </a:rPr>
              <a:t>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  <m:r>
                        <m:rPr/>
                        <a:rPr lang="ru-RU" sz="280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/>
                        <a:rPr lang="ru-RU" sz="280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=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lang="en-US" sz="2800">
                <a:solidFill>
                  <a:prstClr val="black"/>
                </a:solidFill>
                <a:latin typeface="Times New Roman"/>
                <a:ea typeface="Cambria Math"/>
                <a:cs typeface="Times New Roman"/>
              </a:rPr>
              <a:t>⦁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m:rPr/>
                        <a:rPr lang="en-US" sz="280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   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  <m:r>
                        <m:rPr/>
                        <a:rPr lang="ru-RU" sz="2800" b="1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⦁2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⦁(−1)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,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800"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30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m:rPr/>
                        <a:rPr lang="en-US" sz="3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₀ </m:t>
                      </m:r>
                    </m:oMath>
                  </m:oMathPara>
                </a14:m>
              </mc:Choice>
              <mc:Fallback/>
            </mc:AlternateContent>
            <a:r>
              <a:rPr lang="en-US" sz="3000">
                <a:solidFill>
                  <a:prstClr val="black"/>
                </a:solidFill>
                <a:latin typeface="Times New Roman"/>
                <a:ea typeface="Cambria Math"/>
                <a:cs typeface="Times New Roman"/>
              </a:rPr>
              <a:t>+</a:t>
            </a:r>
            <a:r>
              <a:rPr lang="en-US" sz="30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3000" i="1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m:rPr/>
                        <a:rPr lang="en-US" sz="3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₀</m:t>
                      </m:r>
                    </m:oMath>
                  </m:oMathPara>
                </a14:m>
              </mc:Choice>
              <mc:Fallback/>
            </mc:AlternateContent>
            <a:r>
              <a:rPr lang="ru-RU" sz="3000">
                <a:latin typeface="Times New Roman"/>
                <a:cs typeface="Times New Roman"/>
              </a:rPr>
              <a:t> </a:t>
            </a:r>
            <a:r>
              <a:rPr lang="ru-RU" sz="2800">
                <a:latin typeface="Times New Roman"/>
                <a:cs typeface="Times New Roman"/>
              </a:rPr>
              <a:t>= 4+(-2) =2</a:t>
            </a:r>
            <a:endParaRPr/>
          </a:p>
          <a:p>
            <a:pPr marL="0" lvl="0" indent="0">
              <a:buNone/>
              <a:defRPr/>
            </a:pPr>
            <a:r>
              <a:rPr lang="ru-RU" sz="2800" b="1">
                <a:latin typeface="Times New Roman"/>
                <a:cs typeface="Times New Roman"/>
              </a:rPr>
              <a:t>Ответ: 2</a:t>
            </a:r>
            <a:endParaRPr lang="ru-RU" sz="2800" b="1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Задание №2 В-21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На координатной плоскости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изображены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векторы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b="0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b="0" i="0"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b="0" i="0">
                          <a:latin typeface="Cambria Math"/>
                        </a:rPr>
                        <m:t>. </m:t>
                      </m:r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Найдите скалярное произведение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>
                          <a:latin typeface="Cambria Math"/>
                          <a:ea typeface="Cambria Math"/>
                        </a:rPr>
                        <m:t>⦁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>
              <a:latin typeface="Times New Roman"/>
              <a:cs typeface="Times New Roman"/>
            </a:endParaRPr>
          </a:p>
        </p:txBody>
      </p:sp>
      <p:pic>
        <p:nvPicPr>
          <p:cNvPr id="1026" name="Picture 2" descr="C:\Users\Shkola\Downloads\img_user_file_565962580291f_12.jpg"/>
          <p:cNvPicPr>
            <a:picLocks noChangeAspect="1" noChangeArrowheads="1" noGrp="1"/>
          </p:cNvPicPr>
          <p:nvPr>
            <p:ph sz="half" idx="2"/>
          </p:nvPr>
        </p:nvPicPr>
        <p:blipFill>
          <a:blip r:embed="rId2"/>
          <a:stretch/>
        </p:blipFill>
        <p:spPr bwMode="auto">
          <a:xfrm>
            <a:off x="3880347" y="1772816"/>
            <a:ext cx="4806453" cy="3604840"/>
          </a:xfrm>
          <a:prstGeom prst="rect">
            <a:avLst/>
          </a:prstGeom>
          <a:noFill/>
        </p:spPr>
      </p:pic>
      <p:cxnSp>
        <p:nvCxnSpPr>
          <p:cNvPr id="20" name="Прямая со стрелкой 19"/>
          <p:cNvCxnSpPr>
            <a:cxnSpLocks/>
          </p:cNvCxnSpPr>
          <p:nvPr/>
        </p:nvCxnSpPr>
        <p:spPr bwMode="auto">
          <a:xfrm>
            <a:off x="4716016" y="486915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cxnSpLocks/>
          </p:cNvCxnSpPr>
          <p:nvPr/>
        </p:nvCxnSpPr>
        <p:spPr bwMode="auto">
          <a:xfrm flipH="1" flipV="1">
            <a:off x="4427985" y="3140968"/>
            <a:ext cx="1368152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 bwMode="auto">
          <a:xfrm>
            <a:off x="4674169" y="3288389"/>
            <a:ext cx="489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6441379" y="4250876"/>
            <a:ext cx="441146" cy="516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prstClr val="black"/>
              </a:solidFill>
            </a:endParaRPr>
          </a:p>
        </p:txBody>
      </p:sp>
      <p:cxnSp>
        <p:nvCxnSpPr>
          <p:cNvPr id="19" name="Прямая со стрелкой 18"/>
          <p:cNvCxnSpPr>
            <a:cxnSpLocks/>
          </p:cNvCxnSpPr>
          <p:nvPr/>
        </p:nvCxnSpPr>
        <p:spPr bwMode="auto">
          <a:xfrm flipH="1" flipV="1">
            <a:off x="4918787" y="4509120"/>
            <a:ext cx="2114634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Задание №2 В-21 (РЕШЕНИЕ)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Найдём координаты векторов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6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6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m:rPr/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6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m:rPr/>
                        <a:rPr lang="ru-RU" sz="2600">
                          <a:solidFill>
                            <a:prstClr val="black"/>
                          </a:solidFill>
                          <a:latin typeface="Cambria Math"/>
                        </a:rPr>
                        <m:t> и </m:t>
                      </m:r>
                    </m:oMath>
                  </m:oMathPara>
                </a14:m>
              </mc:Choice>
              <mc:Fallback/>
            </mc:AlternateContent>
            <a:r>
              <a:rPr lang="ru-RU" sz="26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6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−10</m:t>
                          </m:r>
                          <m:r>
                            <m:rPr/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6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60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lang="en-US" sz="26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600">
                <a:solidFill>
                  <a:prstClr val="black"/>
                </a:solidFill>
                <a:latin typeface="Times New Roman"/>
                <a:cs typeface="Times New Roman"/>
              </a:rPr>
              <a:t>Скалярное </a:t>
            </a:r>
            <a:endParaRPr/>
          </a:p>
          <a:p>
            <a:pPr marL="0" indent="0">
              <a:buNone/>
              <a:defRPr/>
            </a:pPr>
            <a:r>
              <a:rPr lang="ru-RU" sz="2600">
                <a:solidFill>
                  <a:prstClr val="black"/>
                </a:solidFill>
                <a:latin typeface="Times New Roman"/>
                <a:cs typeface="Times New Roman"/>
              </a:rPr>
              <a:t>п</a:t>
            </a:r>
            <a:r>
              <a:rPr lang="ru-RU" sz="2600">
                <a:solidFill>
                  <a:prstClr val="black"/>
                </a:solidFill>
                <a:latin typeface="Times New Roman"/>
                <a:cs typeface="Times New Roman"/>
              </a:rPr>
              <a:t>роизведение векторов</a:t>
            </a:r>
            <a:endParaRPr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>
                <a:solidFill>
                  <a:prstClr val="black"/>
                </a:solidFill>
                <a:latin typeface="Cambria Math"/>
                <a:ea typeface="Cambria Math"/>
                <a:cs typeface="Times New Roman"/>
              </a:rPr>
              <a:t>⦁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= 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х₁х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₂ +</a:t>
            </a:r>
            <a:r>
              <a:rPr lang="en-US">
                <a:solidFill>
                  <a:prstClr val="black"/>
                </a:solidFill>
                <a:latin typeface="Times New Roman"/>
                <a:cs typeface="Times New Roman"/>
              </a:rPr>
              <a:t>y₁y</a:t>
            </a:r>
            <a:r>
              <a:rPr lang="en-US">
                <a:solidFill>
                  <a:prstClr val="black"/>
                </a:solidFill>
                <a:latin typeface="Times New Roman"/>
                <a:cs typeface="Times New Roman"/>
              </a:rPr>
              <a:t>₂</a:t>
            </a:r>
            <a:endParaRPr lang="ru-RU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>
                <a:solidFill>
                  <a:prstClr val="black"/>
                </a:solidFill>
                <a:latin typeface="Cambria Math"/>
                <a:ea typeface="Cambria Math"/>
                <a:cs typeface="Times New Roman"/>
              </a:rPr>
              <a:t>⦁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=-6</a:t>
            </a:r>
            <a:r>
              <a:rPr lang="ru-RU">
                <a:latin typeface="Cambria Math"/>
                <a:ea typeface="Cambria Math"/>
                <a:cs typeface="Times New Roman"/>
              </a:rPr>
              <a:t>⦁(-10)+3⦁2=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Cambria Math"/>
                <a:ea typeface="Cambria Math"/>
                <a:cs typeface="Times New Roman"/>
              </a:rPr>
              <a:t>= 60+6 = 66</a:t>
            </a:r>
            <a:endParaRPr/>
          </a:p>
          <a:p>
            <a:pPr marL="0" indent="0">
              <a:buNone/>
              <a:defRPr/>
            </a:pPr>
            <a:r>
              <a:rPr lang="ru-RU" b="1">
                <a:latin typeface="Cambria Math"/>
                <a:ea typeface="Cambria Math"/>
                <a:cs typeface="Times New Roman"/>
              </a:rPr>
              <a:t>Ответ: 66</a:t>
            </a:r>
            <a:endParaRPr lang="ru-RU" b="1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endParaRPr lang="ru-RU">
              <a:latin typeface="Times New Roman"/>
              <a:cs typeface="Times New Roman"/>
            </a:endParaRPr>
          </a:p>
        </p:txBody>
      </p:sp>
      <p:pic>
        <p:nvPicPr>
          <p:cNvPr id="1026" name="Picture 2" descr="C:\Users\Shkola\Downloads\img_user_file_565962580291f_12.jpg"/>
          <p:cNvPicPr>
            <a:picLocks noChangeAspect="1" noChangeArrowheads="1" noGrp="1"/>
          </p:cNvPicPr>
          <p:nvPr>
            <p:ph sz="half" idx="2"/>
          </p:nvPr>
        </p:nvPicPr>
        <p:blipFill>
          <a:blip r:embed="rId2"/>
          <a:stretch/>
        </p:blipFill>
        <p:spPr bwMode="auto">
          <a:xfrm>
            <a:off x="3880347" y="1772816"/>
            <a:ext cx="4806453" cy="3604840"/>
          </a:xfrm>
          <a:prstGeom prst="rect">
            <a:avLst/>
          </a:prstGeom>
          <a:noFill/>
        </p:spPr>
      </p:pic>
      <p:cxnSp>
        <p:nvCxnSpPr>
          <p:cNvPr id="20" name="Прямая со стрелкой 19"/>
          <p:cNvCxnSpPr>
            <a:cxnSpLocks/>
          </p:cNvCxnSpPr>
          <p:nvPr/>
        </p:nvCxnSpPr>
        <p:spPr bwMode="auto">
          <a:xfrm>
            <a:off x="4716016" y="486915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cxnSpLocks/>
          </p:cNvCxnSpPr>
          <p:nvPr/>
        </p:nvCxnSpPr>
        <p:spPr bwMode="auto">
          <a:xfrm flipH="1" flipV="1">
            <a:off x="4427985" y="3140968"/>
            <a:ext cx="1368152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 bwMode="auto">
          <a:xfrm>
            <a:off x="4674169" y="3288389"/>
            <a:ext cx="489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6441379" y="4250876"/>
            <a:ext cx="441146" cy="516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prstClr val="black"/>
              </a:solidFill>
            </a:endParaRPr>
          </a:p>
        </p:txBody>
      </p:sp>
      <p:cxnSp>
        <p:nvCxnSpPr>
          <p:cNvPr id="19" name="Прямая со стрелкой 18"/>
          <p:cNvCxnSpPr>
            <a:cxnSpLocks/>
          </p:cNvCxnSpPr>
          <p:nvPr/>
        </p:nvCxnSpPr>
        <p:spPr bwMode="auto">
          <a:xfrm flipH="1" flipV="1">
            <a:off x="4918787" y="4509120"/>
            <a:ext cx="2114634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cxnSpLocks/>
          </p:cNvCxnSpPr>
          <p:nvPr/>
        </p:nvCxnSpPr>
        <p:spPr bwMode="auto">
          <a:xfrm flipH="1">
            <a:off x="4427985" y="3717032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cxnSpLocks/>
          </p:cNvCxnSpPr>
          <p:nvPr/>
        </p:nvCxnSpPr>
        <p:spPr bwMode="auto">
          <a:xfrm flipV="1">
            <a:off x="5781409" y="309622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cxnSpLocks/>
          </p:cNvCxnSpPr>
          <p:nvPr/>
        </p:nvCxnSpPr>
        <p:spPr bwMode="auto">
          <a:xfrm flipV="1">
            <a:off x="7046610" y="4352672"/>
            <a:ext cx="0" cy="516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cxnSpLocks/>
          </p:cNvCxnSpPr>
          <p:nvPr/>
        </p:nvCxnSpPr>
        <p:spPr bwMode="auto">
          <a:xfrm flipH="1">
            <a:off x="4918787" y="4869159"/>
            <a:ext cx="21146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prstClr val="black"/>
                </a:solidFill>
              </a:rPr>
              <a:t>Задание №2 </a:t>
            </a:r>
            <a:r>
              <a:rPr lang="ru-RU">
                <a:solidFill>
                  <a:prstClr val="black"/>
                </a:solidFill>
              </a:rPr>
              <a:t>В-23 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23528" y="1412776"/>
            <a:ext cx="8568952" cy="518457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Даны векторы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m:rPr/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7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8;9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.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Найдите длину вектора </a:t>
            </a:r>
            <a:r>
              <a:rPr lang="ru-RU">
                <a:latin typeface="Times New Roman"/>
                <a:cs typeface="Times New Roman"/>
              </a:rPr>
              <a:t>1</a:t>
            </a:r>
            <a:r>
              <a:rPr lang="ru-RU">
                <a:latin typeface="Times New Roman"/>
                <a:cs typeface="Times New Roman"/>
              </a:rPr>
              <a:t>,2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- </a:t>
            </a:r>
            <a:r>
              <a:rPr lang="ru-RU">
                <a:latin typeface="Times New Roman"/>
                <a:cs typeface="Times New Roman"/>
              </a:rPr>
              <a:t>0</a:t>
            </a:r>
            <a:r>
              <a:rPr lang="ru-RU">
                <a:latin typeface="Times New Roman"/>
                <a:cs typeface="Times New Roman"/>
              </a:rPr>
              <a:t>,7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.</a:t>
            </a:r>
            <a:endParaRPr/>
          </a:p>
          <a:p>
            <a:pPr marL="0" indent="0">
              <a:buNone/>
              <a:defRPr/>
            </a:pPr>
            <a:endParaRPr lang="ru-RU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prstClr val="black"/>
                </a:solidFill>
              </a:rPr>
              <a:t>Задание №2 </a:t>
            </a:r>
            <a:r>
              <a:rPr lang="ru-RU">
                <a:solidFill>
                  <a:prstClr val="black"/>
                </a:solidFill>
              </a:rPr>
              <a:t>В-23 (РЕШЕНИЕ) 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23528" y="1412776"/>
            <a:ext cx="8568952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Даны векторы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7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8;9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. Найдите длину вектора </a:t>
            </a:r>
            <a:r>
              <a:rPr lang="ru-RU" sz="2800">
                <a:latin typeface="Times New Roman"/>
                <a:cs typeface="Times New Roman"/>
              </a:rPr>
              <a:t>1</a:t>
            </a:r>
            <a:r>
              <a:rPr lang="ru-RU" sz="2800">
                <a:latin typeface="Times New Roman"/>
                <a:cs typeface="Times New Roman"/>
              </a:rPr>
              <a:t>,2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0" i="1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 - </a:t>
            </a:r>
            <a:r>
              <a:rPr lang="ru-RU" sz="2800">
                <a:latin typeface="Times New Roman"/>
                <a:cs typeface="Times New Roman"/>
              </a:rPr>
              <a:t>0</a:t>
            </a:r>
            <a:r>
              <a:rPr lang="ru-RU" sz="2800">
                <a:latin typeface="Times New Roman"/>
                <a:cs typeface="Times New Roman"/>
              </a:rPr>
              <a:t>,7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.</a:t>
            </a:r>
            <a:endParaRPr/>
          </a:p>
          <a:p>
            <a:pPr marL="0" indent="0">
              <a:buNone/>
              <a:defRPr/>
            </a:pPr>
            <a:r>
              <a:rPr lang="ru-RU" sz="2800" b="1">
                <a:latin typeface="Times New Roman"/>
                <a:cs typeface="Times New Roman"/>
              </a:rPr>
              <a:t>Решение:</a:t>
            </a:r>
            <a:endParaRPr/>
          </a:p>
          <a:p>
            <a:pPr marL="0" indent="0">
              <a:buNone/>
              <a:defRPr/>
            </a:pPr>
            <a:r>
              <a:rPr lang="ru-RU" sz="2800">
                <a:latin typeface="Times New Roman"/>
                <a:cs typeface="Times New Roman"/>
              </a:rPr>
              <a:t>Найдём координаты векторов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1,2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⦁1,2;7⦁1,2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 и</a:t>
            </a:r>
            <a:endParaRPr/>
          </a:p>
          <a:p>
            <a:pPr mar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0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,7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⦁0,7;9⦁0,7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, получим</a:t>
            </a:r>
            <a:endParaRPr/>
          </a:p>
          <a:p>
            <a:pPr marL="0" indent="0">
              <a:buNone/>
              <a:defRPr/>
            </a:pPr>
            <a:r>
              <a:rPr lang="ru-RU" sz="2800">
                <a:latin typeface="Times New Roman"/>
                <a:cs typeface="Times New Roman"/>
              </a:rPr>
              <a:t>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1,2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;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8,4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и 0,7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5,6 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;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6,3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lang="ru-RU" sz="2800">
                <a:latin typeface="Times New Roman"/>
                <a:cs typeface="Times New Roman"/>
              </a:rPr>
              <a:t>Найдём координаты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вектора (1,2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- 0,7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m:rPr/>
                        <a:rPr lang="ru-RU" sz="2800" b="0" i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3,6−5,6;8,4−6,3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(1,2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- 0,7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)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−2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;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2,1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|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1,2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- 0,7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|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m:rPr/>
                                    <a:rPr lang="en-US" sz="2800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m:rPr/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+2,1²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=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4+4,41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=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8,41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= 2,9</a:t>
            </a:r>
            <a:endParaRPr lang="ru-RU"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800" b="1">
                <a:solidFill>
                  <a:prstClr val="black"/>
                </a:solidFill>
                <a:latin typeface="Times New Roman"/>
                <a:cs typeface="Times New Roman"/>
              </a:rPr>
              <a:t>Ответ: </a:t>
            </a:r>
            <a:r>
              <a:rPr lang="en-US" sz="2800" b="1">
                <a:solidFill>
                  <a:prstClr val="black"/>
                </a:solidFill>
                <a:latin typeface="Times New Roman"/>
                <a:cs typeface="Times New Roman"/>
              </a:rPr>
              <a:t>2,9</a:t>
            </a:r>
            <a:endParaRPr lang="en-US" sz="2800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endParaRPr lang="ru-RU" sz="280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Задание №2 В-2</a:t>
            </a:r>
            <a:r>
              <a:rPr lang="en-US"/>
              <a:t>5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На координатной плоскости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изображены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векторы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b="0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b="0" i="0"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b="0" i="0">
                          <a:latin typeface="Cambria Math"/>
                        </a:rPr>
                        <m:t>. </m:t>
                      </m:r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Найдите координаты вектора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b="0" i="1">
                              <a:latin typeface="Cambria Math"/>
                              <a:cs typeface="Times New Roman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, если </a:t>
            </a:r>
            <a:endParaRPr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b="0" i="1">
                              <a:latin typeface="Cambria Math"/>
                              <a:cs typeface="Times New Roman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= 0,5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-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/>
                        <a:rPr lang="ru-RU" b="0" i="0">
                          <a:solidFill>
                            <a:prstClr val="black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В ответе запишите сумму координат вектора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b="0" i="1">
                              <a:latin typeface="Cambria Math"/>
                              <a:cs typeface="Times New Roman"/>
                            </a:rPr>
                            <m:t>с.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>
              <a:latin typeface="Times New Roman"/>
              <a:cs typeface="Times New Roman"/>
            </a:endParaRPr>
          </a:p>
        </p:txBody>
      </p:sp>
      <p:pic>
        <p:nvPicPr>
          <p:cNvPr id="1026" name="Picture 2" descr="C:\Users\Shkola\Downloads\img_user_file_565962580291f_12.jpg"/>
          <p:cNvPicPr>
            <a:picLocks noChangeAspect="1" noChangeArrowheads="1" noGrp="1"/>
          </p:cNvPicPr>
          <p:nvPr>
            <p:ph sz="half" idx="2"/>
          </p:nvPr>
        </p:nvPicPr>
        <p:blipFill>
          <a:blip r:embed="rId2"/>
          <a:stretch/>
        </p:blipFill>
        <p:spPr bwMode="auto">
          <a:xfrm>
            <a:off x="3880347" y="1772816"/>
            <a:ext cx="4806453" cy="3604840"/>
          </a:xfrm>
          <a:prstGeom prst="rect">
            <a:avLst/>
          </a:prstGeom>
          <a:noFill/>
        </p:spPr>
      </p:pic>
      <p:cxnSp>
        <p:nvCxnSpPr>
          <p:cNvPr id="20" name="Прямая со стрелкой 19"/>
          <p:cNvCxnSpPr>
            <a:cxnSpLocks/>
          </p:cNvCxnSpPr>
          <p:nvPr/>
        </p:nvCxnSpPr>
        <p:spPr bwMode="auto">
          <a:xfrm>
            <a:off x="4716016" y="486915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cxnSpLocks/>
          </p:cNvCxnSpPr>
          <p:nvPr/>
        </p:nvCxnSpPr>
        <p:spPr bwMode="auto">
          <a:xfrm flipH="1" flipV="1">
            <a:off x="4918787" y="2924944"/>
            <a:ext cx="1237390" cy="82202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 bwMode="auto">
          <a:xfrm>
            <a:off x="5292864" y="2663334"/>
            <a:ext cx="489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6441379" y="4250876"/>
            <a:ext cx="441146" cy="516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prstClr val="black"/>
              </a:solidFill>
            </a:endParaRPr>
          </a:p>
        </p:txBody>
      </p:sp>
      <p:cxnSp>
        <p:nvCxnSpPr>
          <p:cNvPr id="19" name="Прямая со стрелкой 18"/>
          <p:cNvCxnSpPr>
            <a:cxnSpLocks/>
          </p:cNvCxnSpPr>
          <p:nvPr/>
        </p:nvCxnSpPr>
        <p:spPr bwMode="auto">
          <a:xfrm flipH="1" flipV="1">
            <a:off x="6400800" y="3333135"/>
            <a:ext cx="632623" cy="15360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Задание №2 В-2</a:t>
            </a:r>
            <a:r>
              <a:rPr lang="en-US"/>
              <a:t>5</a:t>
            </a:r>
            <a:r>
              <a:rPr lang="ru-RU"/>
              <a:t> (РЕШЕНИЕ)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/>
        <p:txBody>
          <a:bodyPr>
            <a:normAutofit/>
          </a:bodyPr>
          <a:lstStyle/>
          <a:p>
            <a:pPr marL="0" lvl="0" indent="0">
              <a:buNone/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Найдём координаты </a:t>
            </a:r>
            <a:endParaRPr/>
          </a:p>
          <a:p>
            <a:pPr marL="0" lvl="0" indent="0">
              <a:buNone/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векторов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6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−6;</m:t>
                          </m:r>
                          <m:r>
                            <m:rPr/>
                            <a:rPr lang="ru-RU" sz="26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m:rPr/>
                        <a:rPr lang="ru-RU" sz="2600">
                          <a:solidFill>
                            <a:prstClr val="black"/>
                          </a:solidFill>
                          <a:latin typeface="Cambria Math"/>
                        </a:rPr>
                        <m:t> и </m:t>
                      </m:r>
                    </m:oMath>
                  </m:oMathPara>
                </a14:m>
              </mc:Choice>
              <mc:Fallback/>
            </mc:AlternateContent>
            <a:r>
              <a:rPr lang="ru-RU" sz="26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6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m:rPr/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6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</m:t>
                          </m:r>
                        </m:e>
                      </m:d>
                      <m:r>
                        <m:rPr/>
                        <a:rPr lang="ru-RU" sz="2600" b="0" i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</m:oMath>
                  </m:oMathPara>
                </a14:m>
              </mc:Choice>
              <mc:Fallback/>
            </mc:AlternateContent>
            <a:r>
              <a:rPr lang="ru-RU" sz="2600">
                <a:latin typeface="Times New Roman"/>
                <a:cs typeface="Times New Roman"/>
              </a:rPr>
              <a:t> 0,5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6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1,5</m:t>
                          </m:r>
                          <m:r>
                            <m:rPr/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6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60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600">
                <a:solidFill>
                  <a:prstClr val="black"/>
                </a:solidFill>
                <a:latin typeface="Times New Roman"/>
                <a:cs typeface="Times New Roman"/>
              </a:rPr>
              <a:t> = 0,5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600">
                <a:solidFill>
                  <a:prstClr val="black"/>
                </a:solidFill>
                <a:latin typeface="Times New Roman"/>
                <a:cs typeface="Times New Roman"/>
              </a:rPr>
              <a:t> -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600">
                <a:latin typeface="Times New Roman"/>
                <a:cs typeface="Times New Roman"/>
              </a:rPr>
              <a:t>, </a:t>
            </a:r>
            <a:endParaRPr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6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6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1,5−</m:t>
                          </m:r>
                          <m:d>
                            <m:dPr>
                              <m:ctrlPr>
                                <a:rPr lang="ru-RU" sz="2600" b="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r>
                                <m:rPr/>
                                <a:rPr lang="ru-RU" sz="26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−6</m:t>
                              </m:r>
                            </m:e>
                          </m:d>
                          <m:r>
                            <m:rPr/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;4</m:t>
                          </m:r>
                          <m:r>
                            <m:rPr/>
                            <a:rPr lang="ru-RU" sz="26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−4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600" i="1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/>
          </a:p>
          <a:p>
            <a:pPr marL="0" lv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6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6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4,5</m:t>
                          </m:r>
                          <m:r>
                            <m:rPr/>
                            <a:rPr lang="ru-RU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6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600" i="1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lang="ru-RU" sz="2600" i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a:r>
              <a:rPr lang="ru-RU" sz="2600">
                <a:solidFill>
                  <a:prstClr val="black"/>
                </a:solidFill>
                <a:latin typeface="Times New Roman"/>
                <a:cs typeface="Times New Roman"/>
              </a:rPr>
              <a:t>4,5 +0=4,5</a:t>
            </a:r>
            <a:endParaRPr lang="ru-RU" sz="26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  <a:cs typeface="Times New Roman"/>
              </a:rPr>
              <a:t>Ответ: 4,5</a:t>
            </a:r>
            <a:endParaRPr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ru-RU" sz="260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endParaRPr lang="ru-RU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endParaRPr lang="ru-RU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endParaRPr lang="ru-RU">
              <a:latin typeface="Times New Roman"/>
              <a:cs typeface="Times New Roman"/>
            </a:endParaRPr>
          </a:p>
        </p:txBody>
      </p:sp>
      <p:pic>
        <p:nvPicPr>
          <p:cNvPr id="1026" name="Picture 2" descr="C:\Users\Shkola\Downloads\img_user_file_565962580291f_12.jpg"/>
          <p:cNvPicPr>
            <a:picLocks noChangeAspect="1" noChangeArrowheads="1" noGrp="1"/>
          </p:cNvPicPr>
          <p:nvPr>
            <p:ph sz="half" idx="2"/>
          </p:nvPr>
        </p:nvPicPr>
        <p:blipFill>
          <a:blip r:embed="rId2"/>
          <a:stretch/>
        </p:blipFill>
        <p:spPr bwMode="auto">
          <a:xfrm>
            <a:off x="3880347" y="1772816"/>
            <a:ext cx="4806453" cy="3604840"/>
          </a:xfrm>
          <a:prstGeom prst="rect">
            <a:avLst/>
          </a:prstGeom>
          <a:noFill/>
        </p:spPr>
      </p:pic>
      <p:cxnSp>
        <p:nvCxnSpPr>
          <p:cNvPr id="20" name="Прямая со стрелкой 19"/>
          <p:cNvCxnSpPr>
            <a:cxnSpLocks/>
          </p:cNvCxnSpPr>
          <p:nvPr/>
        </p:nvCxnSpPr>
        <p:spPr bwMode="auto">
          <a:xfrm>
            <a:off x="4716016" y="486915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cxnSpLocks/>
          </p:cNvCxnSpPr>
          <p:nvPr/>
        </p:nvCxnSpPr>
        <p:spPr bwMode="auto">
          <a:xfrm flipH="1" flipV="1">
            <a:off x="4918787" y="2924944"/>
            <a:ext cx="1237390" cy="82202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 bwMode="auto">
          <a:xfrm>
            <a:off x="5292864" y="2663334"/>
            <a:ext cx="489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6441379" y="4250876"/>
            <a:ext cx="441146" cy="516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prstClr val="black"/>
              </a:solidFill>
            </a:endParaRPr>
          </a:p>
        </p:txBody>
      </p:sp>
      <p:cxnSp>
        <p:nvCxnSpPr>
          <p:cNvPr id="19" name="Прямая со стрелкой 18"/>
          <p:cNvCxnSpPr>
            <a:cxnSpLocks/>
          </p:cNvCxnSpPr>
          <p:nvPr/>
        </p:nvCxnSpPr>
        <p:spPr bwMode="auto">
          <a:xfrm flipH="1" flipV="1">
            <a:off x="6400800" y="3333135"/>
            <a:ext cx="632623" cy="15360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prstClr val="black"/>
                </a:solidFill>
              </a:rPr>
              <a:t>Задание №2 </a:t>
            </a:r>
            <a:r>
              <a:rPr lang="ru-RU">
                <a:solidFill>
                  <a:prstClr val="black"/>
                </a:solidFill>
              </a:rPr>
              <a:t>В-27 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Даны векторы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m:rPr/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m:rPr/>
                            <a:rPr lang="en-US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ₐ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m:rPr/>
                            <a:rPr lang="en-US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₀</m:t>
                          </m:r>
                          <m:r>
                            <m:rPr/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m:rPr/>
                        <a:rPr lang="ru-RU" b="0" i="0">
                          <a:solidFill>
                            <a:prstClr val="black"/>
                          </a:solidFill>
                          <a:latin typeface="Cambria Math"/>
                        </a:rPr>
                        <m:t>, </m:t>
                      </m:r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косинус угла между которыми равен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ru-RU" sz="2800" b="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. Найдите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m:rPr/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ₐ</m:t>
                      </m:r>
                      <m:r>
                        <m:rPr/>
                        <a:rPr lang="ru-RU" b="0" i="0">
                          <a:solidFill>
                            <a:prstClr val="black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Если таких значений несколько, в ответ запишите больший из них.</a:t>
            </a:r>
            <a:endParaRPr lang="ru-RU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prstClr val="black"/>
                </a:solidFill>
              </a:rPr>
              <a:t>Задание №2 </a:t>
            </a:r>
            <a:r>
              <a:rPr lang="ru-RU">
                <a:solidFill>
                  <a:prstClr val="black"/>
                </a:solidFill>
              </a:rPr>
              <a:t>В-2</a:t>
            </a:r>
            <a:r>
              <a:rPr lang="ru-RU">
                <a:solidFill>
                  <a:prstClr val="black"/>
                </a:solidFill>
              </a:rPr>
              <a:t>7</a:t>
            </a:r>
            <a:r>
              <a:rPr lang="ru-RU">
                <a:solidFill>
                  <a:prstClr val="black"/>
                </a:solidFill>
              </a:rPr>
              <a:t> (РЕШЕНИЕ) 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51520" y="1268760"/>
            <a:ext cx="8640960" cy="5400600"/>
          </a:xfrm>
        </p:spPr>
        <p:txBody>
          <a:bodyPr/>
          <a:lstStyle/>
          <a:p>
            <a:pPr marL="0" lvl="0" indent="0">
              <a:buNone/>
              <a:defRPr/>
            </a:pP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Даны векторы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4;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ₐ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₀</m:t>
                          </m:r>
                          <m:r>
                            <m:rPr/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m:rPr/>
                        <a:rPr lang="ru-RU" sz="2400">
                          <a:solidFill>
                            <a:prstClr val="black"/>
                          </a:solidFill>
                          <a:latin typeface="Cambria Math"/>
                        </a:rPr>
                        <m:t>, </m:t>
                      </m:r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косинус угла между которыми равен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/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Найдите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m:rPr/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ₐ</m:t>
                      </m:r>
                      <m:r>
                        <m:rPr/>
                        <a:rPr lang="ru-RU" sz="2400">
                          <a:solidFill>
                            <a:prstClr val="black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Если 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таких значений несколько, в ответ запишите </a:t>
            </a:r>
            <a:r>
              <a:rPr lang="ru-RU" sz="2400" u="sng">
                <a:solidFill>
                  <a:prstClr val="black"/>
                </a:solidFill>
                <a:latin typeface="Times New Roman"/>
                <a:cs typeface="Times New Roman"/>
              </a:rPr>
              <a:t>больший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из них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/>
          </a:p>
          <a:p>
            <a:pPr marL="0" lvl="0" indent="0">
              <a:buNone/>
              <a:defRPr/>
            </a:pPr>
            <a:r>
              <a:rPr lang="ru-RU" sz="2400" b="1">
                <a:solidFill>
                  <a:prstClr val="black"/>
                </a:solidFill>
                <a:latin typeface="Times New Roman"/>
                <a:cs typeface="Times New Roman"/>
              </a:rPr>
              <a:t>Решение:</a:t>
            </a:r>
            <a:endParaRPr lang="ru-RU" sz="2400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unc>
                        <m:func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⍺=</m:t>
                          </m:r>
                        </m:fName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₁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₂+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₁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₂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₁²+</m:t>
                                  </m:r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₁²</m:t>
                                  </m:r>
                                </m:e>
                              </m:rad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⦁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/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  <m:r>
                                        <m:rPr/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₂</m:t>
                                      </m:r>
                                    </m:e>
                                    <m:sup>
                                      <m:r>
                                        <m:rPr/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/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  <m:r>
                                        <m:rPr/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₂</m:t>
                                      </m:r>
                                    </m:e>
                                    <m:sup>
                                      <m:r>
                                        <m:rPr/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func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800">
                <a:solidFill>
                  <a:prstClr val="black"/>
                </a:solidFill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unc>
                        <m:func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uncPr>
                        <m:fNam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m:rPr/>
                                <a:rPr lang="ru-RU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⦁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₀+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ₐ⦁0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r>
                                    <m:rPr/>
                                    <a:rPr lang="ru-RU" sz="2800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²+</m:t>
                                  </m:r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ₐ²</m:t>
                                  </m:r>
                                </m:e>
                              </m:rad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⦁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/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m:rPr/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₀</m:t>
                                      </m:r>
                                    </m:e>
                                    <m:sup>
                                      <m:r>
                                        <m:rPr/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m:rPr/>
                                    <a:rPr lang="ru-RU" sz="2800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²</m:t>
                                  </m:r>
                                </m:e>
                              </m:rad>
                            </m:den>
                          </m:f>
                        </m:e>
                      </m:fun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=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₀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/>
                                <a:rPr lang="ru-RU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16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ₐ²</m:t>
                              </m:r>
                            </m:e>
                          </m:rad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⦁</m:t>
                          </m:r>
                          <m:rad>
                            <m:radPr>
                              <m:degHide m:val="on"/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₀</m:t>
                                  </m:r>
                                </m:e>
                                <m:sup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</mc:Choice>
              <mc:Fallback/>
            </mc:AlternateContent>
            <a:endParaRPr lang="en-US"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т.к.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⍺=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m:rPr/>
                                <a:rPr lang="ru-RU" sz="24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r>
                                    <m:rPr/>
                                    <a:rPr lang="ru-RU" sz="2400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rad>
                            </m:den>
                          </m:f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&gt;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0,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значит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m:rPr/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₀</m:t>
                      </m:r>
                      <m:r>
                        <m:rPr>
                          <m:nor m:val="on"/>
                        </m:rPr>
                        <a:rPr lang="en-US" sz="2800">
                          <a:solidFill>
                            <a:prstClr val="black"/>
                          </a:solidFill>
                          <a:latin typeface="Times New Roman"/>
                          <a:cs typeface="Times New Roman"/>
                        </a:rPr>
                        <m:t>&gt;</m:t>
                      </m:r>
                      <m:r>
                        <m:rPr>
                          <m:nor m:val="on"/>
                        </m:rPr>
                        <a:rPr lang="ru-RU" sz="2800">
                          <a:solidFill>
                            <a:prstClr val="black"/>
                          </a:solidFill>
                          <a:latin typeface="Times New Roman"/>
                          <a:cs typeface="Times New Roman"/>
                        </a:rPr>
                        <m:t> </m:t>
                      </m:r>
                      <m:r>
                        <m:rPr>
                          <m:nor m:val="on"/>
                        </m:rPr>
                        <a:rPr lang="en-US" sz="2800">
                          <a:solidFill>
                            <a:prstClr val="black"/>
                          </a:solidFill>
                          <a:latin typeface="Times New Roman"/>
                          <a:cs typeface="Times New Roman"/>
                        </a:rPr>
                        <m:t>0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𝑥</m:t>
                          </m:r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₀²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= |x</a:t>
            </a:r>
            <a:r>
              <a:rPr lang="en-US" sz="2800">
                <a:solidFill>
                  <a:prstClr val="black"/>
                </a:solidFill>
                <a:latin typeface="Cambria Math"/>
                <a:ea typeface="Cambria Math"/>
                <a:cs typeface="Times New Roman"/>
              </a:rPr>
              <a:t>₀|=x₀</a:t>
            </a:r>
            <a:endParaRPr lang="en-US"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cos</a:t>
            </a:r>
            <a:r>
              <a:rPr lang="en-US" sz="2800">
                <a:solidFill>
                  <a:prstClr val="black"/>
                </a:solidFill>
                <a:latin typeface="Cambria Math"/>
                <a:ea typeface="Cambria Math"/>
                <a:cs typeface="Times New Roman"/>
              </a:rPr>
              <a:t>⍺=</a:t>
            </a:r>
            <a:r>
              <a:rPr lang="en-US" sz="2800">
                <a:solidFill>
                  <a:prstClr val="black"/>
                </a:solidFill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/>
                                <a:rPr lang="ru-RU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16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ₐ²</m:t>
                              </m:r>
                            </m:e>
                          </m:rad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=</a:t>
            </a:r>
            <a:r>
              <a:rPr lang="ru-RU" sz="2800">
                <a:solidFill>
                  <a:prstClr val="black"/>
                </a:solidFill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,  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16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ₐ²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= 4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16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ₐ²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= 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,</a:t>
            </a:r>
            <a:endParaRPr/>
          </a:p>
          <a:p>
            <a:pPr marL="0" lvl="0" indent="0">
              <a:buNone/>
              <a:defRPr/>
            </a:pPr>
            <a:r>
              <a:rPr lang="ru-RU" sz="2400">
                <a:solidFill>
                  <a:prstClr val="black"/>
                </a:solidFill>
                <a:cs typeface="Times New Roman"/>
              </a:rPr>
              <a:t>(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16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ₐ²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)² 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= 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(2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)²,  16+</a:t>
            </a:r>
            <a:r>
              <a:rPr lang="en-US" sz="2400">
                <a:solidFill>
                  <a:prstClr val="black"/>
                </a:solidFill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m:rPr/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ₐ²</m:t>
                      </m:r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= 20,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m:rPr/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ₐ²</m:t>
                      </m:r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= 4,</a:t>
            </a:r>
            <a:r>
              <a:rPr lang="en-US" sz="2400">
                <a:solidFill>
                  <a:prstClr val="black"/>
                </a:solidFill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m:rPr/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ₐ</m:t>
                      </m:r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= ± 2</a:t>
            </a:r>
            <a:endParaRPr lang="ru-RU"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/>
              <a:t>Ответ: 2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Задание №2 В-</a:t>
            </a:r>
            <a:r>
              <a:rPr lang="en-US"/>
              <a:t>1 </a:t>
            </a:r>
            <a:r>
              <a:rPr lang="ru-RU"/>
              <a:t>(РЕШЕНИЕ)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Найдём координаты векторов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400" b="0" i="1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−4;−9</m:t>
                          </m:r>
                        </m:e>
                      </m:d>
                      <m:r>
                        <m:rPr/>
                        <a:rPr lang="ru-RU" sz="2400" b="0" i="0">
                          <a:latin typeface="Cambria Math"/>
                        </a:rPr>
                        <m:t>, 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−5;−4</m:t>
                          </m:r>
                        </m:e>
                      </m:d>
                      <m:r>
                        <m:rPr/>
                        <a:rPr lang="ru-RU" sz="2400" b="0" i="0">
                          <a:latin typeface="Cambria Math"/>
                        </a:rPr>
                        <m:t> и </m:t>
                      </m:r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−10;−8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С</a:t>
            </a:r>
            <a:r>
              <a:rPr lang="ru-RU" sz="2400">
                <a:latin typeface="Times New Roman"/>
                <a:cs typeface="Times New Roman"/>
              </a:rPr>
              <a:t>калярное произведение векторов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sz="240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⦁</m:t>
                      </m:r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=</a:t>
            </a:r>
            <a:r>
              <a:rPr lang="ru-RU" sz="2400">
                <a:latin typeface="Times New Roman"/>
                <a:cs typeface="Times New Roman"/>
              </a:rPr>
              <a:t>х₁х</a:t>
            </a:r>
            <a:r>
              <a:rPr lang="ru-RU" sz="2400">
                <a:latin typeface="Times New Roman"/>
                <a:cs typeface="Times New Roman"/>
              </a:rPr>
              <a:t>₂ +</a:t>
            </a:r>
            <a:r>
              <a:rPr lang="en-US" sz="2400">
                <a:latin typeface="Times New Roman"/>
                <a:cs typeface="Times New Roman"/>
              </a:rPr>
              <a:t>y₁y</a:t>
            </a:r>
            <a:r>
              <a:rPr lang="en-US" sz="2400">
                <a:latin typeface="Times New Roman"/>
                <a:cs typeface="Times New Roman"/>
              </a:rPr>
              <a:t>₂</a:t>
            </a:r>
            <a:endParaRPr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sz="2400">
                          <a:solidFill>
                            <a:prstClr val="black"/>
                          </a:solidFill>
                          <a:latin typeface="Cambria Math"/>
                        </a:rPr>
                        <m:t>⦁</m:t>
                      </m:r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=-4</a:t>
            </a:r>
            <a:r>
              <a:rPr lang="en-US" sz="2400">
                <a:latin typeface="Times New Roman"/>
                <a:ea typeface="Cambria Math"/>
                <a:cs typeface="Times New Roman"/>
              </a:rPr>
              <a:t>⦁(-10)+(-9)⦁(-8)=</a:t>
            </a:r>
            <a:endParaRPr lang="en-US" sz="24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en-US" sz="2400">
                <a:latin typeface="Times New Roman"/>
                <a:cs typeface="Times New Roman"/>
              </a:rPr>
              <a:t>=40+72=112</a:t>
            </a:r>
            <a:endParaRPr/>
          </a:p>
          <a:p>
            <a:pPr marL="0" indent="0">
              <a:buNone/>
              <a:defRPr/>
            </a:pPr>
            <a:r>
              <a:rPr lang="ru-RU" b="1">
                <a:latin typeface="Times New Roman"/>
                <a:cs typeface="Times New Roman"/>
              </a:rPr>
              <a:t>Ответ: 112</a:t>
            </a:r>
            <a:endParaRPr lang="ru-RU" b="1">
              <a:latin typeface="Times New Roman"/>
              <a:cs typeface="Times New Roman"/>
            </a:endParaRPr>
          </a:p>
        </p:txBody>
      </p:sp>
      <p:pic>
        <p:nvPicPr>
          <p:cNvPr id="1026" name="Picture 2" descr="C:\Users\Shkola\Downloads\img_user_file_565962580291f_12.jpg"/>
          <p:cNvPicPr>
            <a:picLocks noChangeAspect="1" noChangeArrowheads="1" noGrp="1"/>
          </p:cNvPicPr>
          <p:nvPr>
            <p:ph sz="half" idx="2"/>
          </p:nvPr>
        </p:nvPicPr>
        <p:blipFill>
          <a:blip r:embed="rId2"/>
          <a:stretch/>
        </p:blipFill>
        <p:spPr bwMode="auto">
          <a:xfrm>
            <a:off x="4087502" y="1747579"/>
            <a:ext cx="4806453" cy="3604840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>
            <a:cxnSpLocks/>
          </p:cNvCxnSpPr>
          <p:nvPr/>
        </p:nvCxnSpPr>
        <p:spPr bwMode="auto">
          <a:xfrm flipH="1">
            <a:off x="4674169" y="3111910"/>
            <a:ext cx="856477" cy="17572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cxnSpLocks/>
          </p:cNvCxnSpPr>
          <p:nvPr/>
        </p:nvCxnSpPr>
        <p:spPr bwMode="auto">
          <a:xfrm>
            <a:off x="4716016" y="486915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cxnSpLocks/>
          </p:cNvCxnSpPr>
          <p:nvPr/>
        </p:nvCxnSpPr>
        <p:spPr bwMode="auto">
          <a:xfrm flipH="1">
            <a:off x="6410888" y="3673225"/>
            <a:ext cx="1041976" cy="7664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 bwMode="auto">
          <a:xfrm>
            <a:off x="4674169" y="3288389"/>
            <a:ext cx="489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6499512" y="3717251"/>
            <a:ext cx="441146" cy="516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prstClr val="black"/>
              </a:solidFill>
            </a:endParaRPr>
          </a:p>
        </p:txBody>
      </p:sp>
      <p:cxnSp>
        <p:nvCxnSpPr>
          <p:cNvPr id="9" name="Прямая со стрелкой 8"/>
          <p:cNvCxnSpPr>
            <a:cxnSpLocks/>
          </p:cNvCxnSpPr>
          <p:nvPr/>
        </p:nvCxnSpPr>
        <p:spPr bwMode="auto">
          <a:xfrm>
            <a:off x="5530646" y="3111910"/>
            <a:ext cx="0" cy="175725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cxnSpLocks/>
          </p:cNvCxnSpPr>
          <p:nvPr/>
        </p:nvCxnSpPr>
        <p:spPr bwMode="auto">
          <a:xfrm flipH="1">
            <a:off x="4674169" y="3097162"/>
            <a:ext cx="856477" cy="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cxnSpLocks/>
          </p:cNvCxnSpPr>
          <p:nvPr/>
        </p:nvCxnSpPr>
        <p:spPr bwMode="auto">
          <a:xfrm>
            <a:off x="7447705" y="3717251"/>
            <a:ext cx="0" cy="76647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cxnSpLocks/>
          </p:cNvCxnSpPr>
          <p:nvPr/>
        </p:nvCxnSpPr>
        <p:spPr bwMode="auto">
          <a:xfrm flipH="1">
            <a:off x="6361982" y="3673225"/>
            <a:ext cx="978140" cy="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prstClr val="black"/>
                </a:solidFill>
              </a:rPr>
              <a:t>Задание №2 </a:t>
            </a:r>
            <a:r>
              <a:rPr lang="ru-RU">
                <a:solidFill>
                  <a:prstClr val="black"/>
                </a:solidFill>
              </a:rPr>
              <a:t>В-31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Даны векторы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14</m:t>
                          </m:r>
                          <m:r>
                            <m:rPr/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−7</m:t>
                          </m:r>
                          <m:r>
                            <m:rPr/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m:rPr/>
                        <a:rPr lang="ru-RU" b="0" i="0">
                          <a:solidFill>
                            <a:prstClr val="black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Найдите </a:t>
            </a:r>
            <a:r>
              <a:rPr lang="en-US">
                <a:latin typeface="Times New Roman"/>
                <a:cs typeface="Times New Roman"/>
              </a:rPr>
              <a:t>cos</a:t>
            </a:r>
            <a:r>
              <a:rPr lang="en-US">
                <a:latin typeface="Cambria Math"/>
                <a:ea typeface="Cambria Math"/>
                <a:cs typeface="Times New Roman"/>
              </a:rPr>
              <a:t>⍺</a:t>
            </a:r>
            <a:r>
              <a:rPr lang="ru-RU">
                <a:latin typeface="Cambria Math"/>
                <a:ea typeface="Cambria Math"/>
                <a:cs typeface="Times New Roman"/>
              </a:rPr>
              <a:t>, где ⍺ - угол между векторами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и</a:t>
            </a:r>
            <a:r>
              <a:rPr lang="ru-RU">
                <a:solidFill>
                  <a:prstClr val="black"/>
                </a:solidFill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m:rPr/>
                        <a:rPr lang="ru-RU" b="0" i="0">
                          <a:solidFill>
                            <a:prstClr val="black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</mc:Choice>
              <mc:Fallback/>
            </mc:AlternateContent>
            <a:endParaRPr lang="ru-RU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prstClr val="black"/>
                </a:solidFill>
              </a:rPr>
              <a:t>Задание №2 </a:t>
            </a:r>
            <a:r>
              <a:rPr lang="ru-RU">
                <a:solidFill>
                  <a:prstClr val="black"/>
                </a:solidFill>
              </a:rPr>
              <a:t>В-31(РЕШЕНИЕ)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Даны векторы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14</m:t>
                          </m:r>
                          <m:r>
                            <m:rPr/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−7</m:t>
                          </m:r>
                          <m:r>
                            <m:rPr/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m:rPr/>
                        <a:rPr lang="ru-RU" sz="2400" b="0" i="0">
                          <a:solidFill>
                            <a:prstClr val="black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Найдите </a:t>
            </a:r>
            <a:r>
              <a:rPr lang="en-US" sz="2400">
                <a:latin typeface="Times New Roman"/>
                <a:cs typeface="Times New Roman"/>
              </a:rPr>
              <a:t>cos</a:t>
            </a:r>
            <a:r>
              <a:rPr lang="en-US" sz="2400">
                <a:latin typeface="Times New Roman"/>
                <a:ea typeface="Cambria Math"/>
                <a:cs typeface="Times New Roman"/>
              </a:rPr>
              <a:t>⍺</a:t>
            </a:r>
            <a:r>
              <a:rPr lang="ru-RU" sz="2400">
                <a:latin typeface="Times New Roman"/>
                <a:ea typeface="Cambria Math"/>
                <a:cs typeface="Times New Roman"/>
              </a:rPr>
              <a:t>, </a:t>
            </a:r>
            <a:endParaRPr/>
          </a:p>
          <a:p>
            <a:pPr marL="0" indent="0">
              <a:buNone/>
              <a:defRPr/>
            </a:pPr>
            <a:r>
              <a:rPr lang="ru-RU" sz="2400">
                <a:latin typeface="Times New Roman"/>
                <a:ea typeface="Cambria Math"/>
                <a:cs typeface="Times New Roman"/>
              </a:rPr>
              <a:t>где ⍺ - угол между векторами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и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m:rPr/>
                        <a:rPr lang="ru-RU" sz="2400" b="0" i="0">
                          <a:solidFill>
                            <a:prstClr val="black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400" b="1">
                <a:latin typeface="Times New Roman"/>
                <a:cs typeface="Times New Roman"/>
              </a:rPr>
              <a:t>Решение</a:t>
            </a:r>
            <a:r>
              <a:rPr lang="ru-RU" sz="2400">
                <a:latin typeface="Times New Roman"/>
                <a:cs typeface="Times New Roman"/>
              </a:rPr>
              <a:t>:</a:t>
            </a:r>
            <a:endParaRPr/>
          </a:p>
          <a:p>
            <a:pPr marL="0" lv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unc>
                        <m:func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⍺=</m:t>
                          </m:r>
                        </m:fName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₁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₂+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₁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₂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₁²+</m:t>
                                  </m:r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₁²</m:t>
                                  </m:r>
                                </m:e>
                              </m:rad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⦁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/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  <m:r>
                                        <m:rPr/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₂</m:t>
                                      </m:r>
                                    </m:e>
                                    <m:sup>
                                      <m:r>
                                        <m:rPr/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/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  <m:r>
                                        <m:rPr/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₂</m:t>
                                      </m:r>
                                    </m:e>
                                    <m:sup>
                                      <m:r>
                                        <m:rPr/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func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/>
          </a:p>
          <a:p>
            <a:pPr marL="0" lv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unc>
                        <m:func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⍺=</m:t>
                          </m:r>
                        </m:fName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m:rPr/>
                                <a:rPr lang="ru-RU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14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⦁</m:t>
                              </m:r>
                              <m:r>
                                <m:rPr/>
                                <a:rPr lang="ru-RU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(−7)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m:rPr/>
                                <a:rPr lang="ru-RU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(−2)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⦁(−</m:t>
                              </m:r>
                              <m:r>
                                <m:rPr/>
                                <a:rPr lang="ru-RU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m:rPr/>
                                    <a:rPr lang="ru-RU" sz="2800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14</m:t>
                                  </m:r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)²+</m:t>
                                  </m:r>
                                  <m:r>
                                    <m:rPr/>
                                    <a:rPr lang="ru-RU" sz="2800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(−2)</m:t>
                                  </m:r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²</m:t>
                                  </m:r>
                                </m:e>
                              </m:rad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⦁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/>
                                        <a:rPr lang="ru-RU" sz="2800" b="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(−7)</m:t>
                                      </m:r>
                                    </m:e>
                                    <m:sup>
                                      <m:r>
                                        <m:rPr/>
                                        <a:rPr lang="en-US" sz="28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+(−</m:t>
                                  </m:r>
                                  <m:r>
                                    <m:rPr/>
                                    <a:rPr lang="ru-RU" sz="2800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)²</m:t>
                                  </m:r>
                                </m:e>
                              </m:rad>
                            </m:den>
                          </m:f>
                        </m:e>
                      </m:func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=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lang="ru-RU"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unc>
                        <m:func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uncPr>
                        <m:fNam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m:rPr/>
                                <a:rPr lang="ru-RU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98+</m:t>
                              </m:r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r>
                                    <m:rPr/>
                                    <a:rPr lang="ru-RU" sz="2800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200</m:t>
                                  </m:r>
                                </m:e>
                              </m:rad>
                              <m:r>
                                <m:rPr/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⦁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r>
                                    <m:rPr/>
                                    <a:rPr lang="ru-RU" sz="2800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5</m:t>
                                  </m:r>
                                  <m:r>
                                    <m:rPr/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e>
                              </m:rad>
                            </m:den>
                          </m:f>
                        </m:e>
                      </m:func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96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/>
                                <a:rPr lang="ru-RU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10000</m:t>
                              </m:r>
                            </m:e>
                          </m:rad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=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96</m:t>
                          </m:r>
                        </m:num>
                        <m:den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= -0,96</a:t>
            </a:r>
            <a:endParaRPr lang="en-US"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800" b="1">
                <a:latin typeface="Times New Roman"/>
                <a:cs typeface="Times New Roman"/>
              </a:rPr>
              <a:t>Ответ: -0,96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prstClr val="black"/>
                </a:solidFill>
              </a:rPr>
              <a:t>Задание №2 В-3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Даны векторы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2;3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₀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. Найдите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𝑏</m:t>
                      </m:r>
                      <m:r>
                        <m:rPr/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₀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, если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m:rPr/>
                        <a:rPr lang="en-US" sz="2800" b="0" i="1">
                          <a:solidFill>
                            <a:prstClr val="black"/>
                          </a:solidFill>
                          <a:latin typeface="Cambria Math"/>
                        </a:rPr>
                        <m:t> |</m:t>
                      </m:r>
                      <m:r>
                        <m:rPr/>
                        <a:rPr lang="ru-RU" sz="28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en-US" sz="2800">
                <a:latin typeface="Times New Roman"/>
                <a:cs typeface="Times New Roman"/>
              </a:rPr>
              <a:t>=1,5 |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en-US" sz="2800" b="0" i="1">
                          <a:solidFill>
                            <a:prstClr val="black"/>
                          </a:solidFill>
                          <a:latin typeface="Cambria Math"/>
                        </a:rPr>
                        <m:t>|</m:t>
                      </m:r>
                      <m:r>
                        <m:rPr/>
                        <a:rPr lang="en-US" sz="2800" b="0" i="0">
                          <a:solidFill>
                            <a:prstClr val="black"/>
                          </a:solidFill>
                          <a:latin typeface="Cambria Math"/>
                        </a:rPr>
                        <m:t>. 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 Если таких значений несколько, в ответ запишите меньшее из них.</a:t>
            </a:r>
            <a:endParaRPr lang="ru-RU"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Задание №2 </a:t>
            </a:r>
            <a:r>
              <a:rPr lang="ru-RU"/>
              <a:t>В-3 (РЕШЕНИЕ)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Даны векторы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2;3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−3;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₀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. Найдите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𝑏</m:t>
                      </m:r>
                      <m:r>
                        <m:rPr/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₀</m:t>
                      </m:r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, если</a:t>
            </a:r>
            <a:r>
              <a:rPr lang="en-US" sz="24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lang="ru-RU"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en-US" sz="2400">
                <a:solidFill>
                  <a:prstClr val="black"/>
                </a:solidFill>
                <a:latin typeface="Times New Roman"/>
                <a:cs typeface="Times New Roman"/>
              </a:rPr>
              <a:t>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m:rPr/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 |</m:t>
                      </m:r>
                      <m:r>
                        <m:rPr/>
                        <a:rPr lang="ru-RU" sz="24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solidFill>
                  <a:prstClr val="black"/>
                </a:solidFill>
                <a:latin typeface="Times New Roman"/>
                <a:cs typeface="Times New Roman"/>
              </a:rPr>
              <a:t>=1,5 |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|</m:t>
                      </m:r>
                      <m:r>
                        <m:rPr/>
                        <a:rPr lang="en-US" sz="2400">
                          <a:solidFill>
                            <a:prstClr val="black"/>
                          </a:solidFill>
                          <a:latin typeface="Cambria Math"/>
                        </a:rPr>
                        <m:t>. </m:t>
                      </m:r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Если таких значений несколько, в ответ 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запишите </a:t>
            </a:r>
            <a:r>
              <a:rPr lang="ru-RU" sz="2400" u="sng">
                <a:solidFill>
                  <a:prstClr val="black"/>
                </a:solidFill>
                <a:latin typeface="Times New Roman"/>
                <a:cs typeface="Times New Roman"/>
              </a:rPr>
              <a:t>меньшее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 из них</a:t>
            </a:r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/>
          </a:p>
          <a:p>
            <a:pPr marL="0" indent="0">
              <a:buNone/>
              <a:defRPr/>
            </a:pPr>
            <a:r>
              <a:rPr lang="ru-RU" sz="2800" b="1">
                <a:solidFill>
                  <a:prstClr val="black"/>
                </a:solidFill>
                <a:latin typeface="Times New Roman"/>
                <a:cs typeface="Times New Roman"/>
              </a:rPr>
              <a:t>Решение:</a:t>
            </a:r>
            <a:endParaRPr/>
          </a:p>
          <a:p>
            <a:pPr marL="0" lvl="0" indent="0">
              <a:buNone/>
              <a:defRPr/>
            </a:pPr>
            <a:r>
              <a:rPr lang="en-US" sz="2800">
                <a:solidFill>
                  <a:schemeClr val="tx1"/>
                </a:solidFill>
              </a:rPr>
              <a:t>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m:rPr/>
                            <a:rPr lang="en-US" sz="28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schemeClr val="tx1"/>
                </a:solidFill>
              </a:rPr>
              <a:t>|=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8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m:rPr/>
                                <a:rPr lang="en-US" sz="28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en-US" sz="28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8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m:rPr/>
                                <a:rPr lang="en-US" sz="28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ru-RU" sz="2800">
                <a:solidFill>
                  <a:schemeClr val="tx1"/>
                </a:solidFill>
              </a:rPr>
              <a:t>, </a:t>
            </a:r>
            <a:r>
              <a:rPr lang="en-US" sz="2800">
                <a:solidFill>
                  <a:prstClr val="black"/>
                </a:solidFill>
              </a:rPr>
              <a:t>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</a:rPr>
              <a:t>|=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ru-RU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m:rPr/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ru-RU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m:rPr/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ru-RU" sz="2800">
                <a:solidFill>
                  <a:prstClr val="black"/>
                </a:solidFill>
              </a:rPr>
              <a:t>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</a:endParaRPr>
          </a:p>
          <a:p>
            <a:pPr marL="0" lvl="0" indent="0">
              <a:buNone/>
              <a:defRPr/>
            </a:pPr>
            <a:r>
              <a:rPr lang="en-US" sz="2800">
                <a:solidFill>
                  <a:prstClr val="black"/>
                </a:solidFill>
              </a:rPr>
              <a:t>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</a:rPr>
              <a:t>|=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(−3)</m:t>
                              </m:r>
                            </m:e>
                            <m:sup>
                              <m:r>
                                <m:rPr/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𝑏</m:t>
                              </m:r>
                              <m:r>
                                <m:rPr/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₀</m:t>
                              </m:r>
                            </m:e>
                            <m:sup>
                              <m:r>
                                <m:rPr/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</a:rPr>
              <a:t> =</a:t>
            </a:r>
            <a:r>
              <a:rPr lang="ru-RU" sz="2800">
                <a:solidFill>
                  <a:prstClr val="black"/>
                </a:solidFill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</m:t>
                          </m:r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𝑏</m:t>
                              </m:r>
                              <m:r>
                                <m:rPr/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₀</m:t>
                              </m:r>
                            </m:e>
                            <m:sup>
                              <m:r>
                                <m:rPr/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</mc:Choice>
              <mc:Fallback/>
            </mc:AlternateContent>
            <a:endParaRPr lang="en-US" sz="2800">
              <a:solidFill>
                <a:prstClr val="black"/>
              </a:solidFill>
            </a:endParaRPr>
          </a:p>
          <a:p>
            <a:pPr marL="0" lvl="0" indent="0">
              <a:buNone/>
              <a:defRPr/>
            </a:pPr>
            <a:r>
              <a:rPr lang="en-US" sz="2800">
                <a:solidFill>
                  <a:prstClr val="black"/>
                </a:solidFill>
              </a:rPr>
              <a:t>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</a:rPr>
              <a:t>|</a:t>
            </a:r>
            <a:r>
              <a:rPr lang="ru-RU" sz="2800">
                <a:solidFill>
                  <a:prstClr val="black"/>
                </a:solidFill>
              </a:rPr>
              <a:t> = 1,5</a:t>
            </a:r>
            <a:r>
              <a:rPr lang="en-US" sz="2800">
                <a:solidFill>
                  <a:prstClr val="black"/>
                </a:solidFill>
              </a:rPr>
              <a:t>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schemeClr val="tx1"/>
                </a:solidFill>
              </a:rPr>
              <a:t>|,  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9+</m:t>
                          </m:r>
                          <m:sSup>
                            <m:sSup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𝑏</m:t>
                              </m:r>
                              <m:r>
                                <m:rPr/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₀</m:t>
                              </m:r>
                            </m:e>
                            <m:sup>
                              <m:r>
                                <m:rPr/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schemeClr val="tx1"/>
                </a:solidFill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en-US" sz="28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m:rPr/>
                            <a:rPr lang="en-US" sz="28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schemeClr val="tx1"/>
                </a:solidFill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schemeClr val="tx1"/>
                </a:solidFill>
              </a:rPr>
              <a:t> ,    9 + b</a:t>
            </a:r>
            <a:r>
              <a:rPr lang="en-US" sz="2800">
                <a:solidFill>
                  <a:schemeClr val="tx1"/>
                </a:solidFill>
                <a:latin typeface="Cambria Math"/>
                <a:ea typeface="Cambria Math"/>
              </a:rPr>
              <a:t>₀²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en-US" sz="28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num>
                        <m:den>
                          <m:r>
                            <m:rPr/>
                            <a:rPr lang="en-US" sz="28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schemeClr val="tx1"/>
                </a:solidFill>
                <a:latin typeface="Cambria Math"/>
                <a:ea typeface="Cambria Math"/>
              </a:rPr>
              <a:t>⦁13,   </a:t>
            </a:r>
            <a:r>
              <a:rPr lang="en-US" sz="2800">
                <a:solidFill>
                  <a:prstClr val="black"/>
                </a:solidFill>
              </a:rPr>
              <a:t> </a:t>
            </a:r>
            <a:endParaRPr/>
          </a:p>
          <a:p>
            <a:pPr marL="0" lvl="0" indent="0">
              <a:buNone/>
              <a:defRPr/>
            </a:pPr>
            <a:r>
              <a:rPr lang="en-US" sz="2800">
                <a:solidFill>
                  <a:prstClr val="black"/>
                </a:solidFill>
              </a:rPr>
              <a:t>b</a:t>
            </a:r>
            <a:r>
              <a:rPr lang="en-US" sz="2800">
                <a:solidFill>
                  <a:prstClr val="black"/>
                </a:solidFill>
                <a:latin typeface="Cambria Math"/>
                <a:ea typeface="Cambria Math"/>
              </a:rPr>
              <a:t>₀²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9⦁13</m:t>
                          </m:r>
                        </m:num>
                        <m:den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prstClr val="black"/>
                </a:solidFill>
                <a:latin typeface="Cambria Math"/>
                <a:ea typeface="Cambria Math"/>
              </a:rPr>
              <a:t> – 9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9⦁13−36</m:t>
                          </m:r>
                        </m:num>
                        <m:den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schemeClr val="tx1"/>
                </a:solidFill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en-US" sz="28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81</m:t>
                          </m:r>
                        </m:num>
                        <m:den>
                          <m:r>
                            <m:rPr/>
                            <a:rPr lang="en-US" sz="28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schemeClr val="tx1"/>
                </a:solidFill>
              </a:rPr>
              <a:t>, </a:t>
            </a:r>
            <a:r>
              <a:rPr lang="en-US" sz="2800">
                <a:solidFill>
                  <a:prstClr val="black"/>
                </a:solidFill>
              </a:rPr>
              <a:t>b</a:t>
            </a:r>
            <a:r>
              <a:rPr lang="en-US" sz="2800">
                <a:solidFill>
                  <a:prstClr val="black"/>
                </a:solidFill>
                <a:latin typeface="Cambria Math"/>
                <a:ea typeface="Cambria Math"/>
              </a:rPr>
              <a:t>₀</a:t>
            </a:r>
            <a:r>
              <a:rPr lang="en-US" sz="280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en-US" sz="2800">
                <a:solidFill>
                  <a:prstClr val="black"/>
                </a:solidFill>
                <a:latin typeface="Cambria Math"/>
                <a:ea typeface="Cambria Math"/>
              </a:rPr>
              <a:t>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800" b="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± </m:t>
                      </m:r>
                      <m:f>
                        <m:f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num>
                        <m:den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2800">
                <a:solidFill>
                  <a:schemeClr val="tx1"/>
                </a:solidFill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800" b="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±</m:t>
                      </m:r>
                      <m:r>
                        <m:rPr/>
                        <a:rPr lang="en-US" sz="2800" b="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4</m:t>
                      </m:r>
                      <m:r>
                        <m:rPr/>
                        <a:rPr lang="ru-RU" sz="2800" b="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,5. </m:t>
                      </m:r>
                    </m:oMath>
                  </m:oMathPara>
                </a14:m>
              </mc:Choice>
              <mc:Fallback/>
            </mc:AlternateContent>
            <a:endParaRPr lang="ru-RU" sz="2800">
              <a:solidFill>
                <a:schemeClr val="tx1"/>
              </a:solidFill>
            </a:endParaRPr>
          </a:p>
          <a:p>
            <a:pPr marL="0" lvl="0" indent="0">
              <a:buNone/>
              <a:defRPr/>
            </a:pPr>
            <a:r>
              <a:rPr lang="en-US" sz="28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800" b="1">
                <a:solidFill>
                  <a:schemeClr val="tx1"/>
                </a:solidFill>
                <a:latin typeface="Times New Roman"/>
                <a:cs typeface="Times New Roman"/>
              </a:rPr>
              <a:t>Ответ: -4,5</a:t>
            </a:r>
            <a:endParaRPr lang="en-US" sz="28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Задание №2 В-5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На координатной плоскости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изображены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векторы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b="0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b="0" i="0">
                          <a:latin typeface="Cambria Math"/>
                        </a:rPr>
                        <m:t>, </m:t>
                      </m:r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b="1" i="1">
                              <a:latin typeface="Cambria Math"/>
                            </a:rPr>
                            <m:t>с</m:t>
                          </m:r>
                        </m:e>
                      </m:acc>
                      <m:r>
                        <m:rPr/>
                        <a:rPr lang="ru-RU" b="0" i="0">
                          <a:latin typeface="Cambria Math"/>
                        </a:rPr>
                        <m:t>. </m:t>
                      </m:r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 Найдите длину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 New Roman"/>
                <a:cs typeface="Times New Roman"/>
              </a:rPr>
              <a:t>вектора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+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>
                <a:latin typeface="Times New Roman"/>
                <a:cs typeface="Times New Roman"/>
              </a:rPr>
              <a:t>+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b="0" i="1"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>
              <a:latin typeface="Times New Roman"/>
              <a:cs typeface="Times New Roman"/>
            </a:endParaRPr>
          </a:p>
        </p:txBody>
      </p:sp>
      <p:pic>
        <p:nvPicPr>
          <p:cNvPr id="1026" name="Picture 2" descr="C:\Users\Shkola\Downloads\img_user_file_565962580291f_12.jpg"/>
          <p:cNvPicPr>
            <a:picLocks noChangeAspect="1" noChangeArrowheads="1" noGrp="1"/>
          </p:cNvPicPr>
          <p:nvPr>
            <p:ph sz="half" idx="2"/>
          </p:nvPr>
        </p:nvPicPr>
        <p:blipFill>
          <a:blip r:embed="rId2"/>
          <a:stretch/>
        </p:blipFill>
        <p:spPr bwMode="auto">
          <a:xfrm>
            <a:off x="3880347" y="1772816"/>
            <a:ext cx="4806453" cy="3604840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>
            <a:cxnSpLocks/>
          </p:cNvCxnSpPr>
          <p:nvPr/>
        </p:nvCxnSpPr>
        <p:spPr bwMode="auto">
          <a:xfrm>
            <a:off x="4468762" y="2924944"/>
            <a:ext cx="895326" cy="6168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cxnSpLocks/>
          </p:cNvCxnSpPr>
          <p:nvPr/>
        </p:nvCxnSpPr>
        <p:spPr bwMode="auto">
          <a:xfrm>
            <a:off x="4716016" y="486915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cxnSpLocks/>
          </p:cNvCxnSpPr>
          <p:nvPr/>
        </p:nvCxnSpPr>
        <p:spPr bwMode="auto">
          <a:xfrm flipV="1">
            <a:off x="6406064" y="3068960"/>
            <a:ext cx="0" cy="8640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 bwMode="auto">
          <a:xfrm>
            <a:off x="4674169" y="3288389"/>
            <a:ext cx="489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6490730" y="3549999"/>
            <a:ext cx="441146" cy="516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prstClr val="black"/>
              </a:solidFill>
            </a:endParaRPr>
          </a:p>
        </p:txBody>
      </p:sp>
      <p:cxnSp>
        <p:nvCxnSpPr>
          <p:cNvPr id="19" name="Прямая со стрелкой 18"/>
          <p:cNvCxnSpPr>
            <a:cxnSpLocks/>
          </p:cNvCxnSpPr>
          <p:nvPr/>
        </p:nvCxnSpPr>
        <p:spPr bwMode="auto">
          <a:xfrm flipH="1" flipV="1">
            <a:off x="5076056" y="4509120"/>
            <a:ext cx="1728193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 bwMode="auto">
          <a:xfrm>
            <a:off x="5305095" y="4696514"/>
            <a:ext cx="559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1" i="0"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Задание №2 В-5(РЕШЕНИЕ)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107504" y="1844824"/>
            <a:ext cx="4182616" cy="40939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ru-RU" sz="2200">
                <a:latin typeface="Times New Roman"/>
                <a:cs typeface="Times New Roman"/>
              </a:rPr>
              <a:t>Найдём координаты векторов </a:t>
            </a:r>
            <a:endParaRPr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200">
                <a:solidFill>
                  <a:prstClr val="black"/>
                </a:solidFill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4;−</m:t>
                          </m:r>
                          <m:r>
                            <m:rPr/>
                            <a:rPr lang="ru-RU" sz="22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200"/>
              <a:t>,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2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  <m:r>
                            <m:rPr/>
                            <a:rPr lang="ru-RU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;4</m:t>
                          </m:r>
                        </m:e>
                      </m:d>
                      <m:r>
                        <m:rPr/>
                        <a:rPr lang="ru-RU" sz="2200" b="0" i="0">
                          <a:solidFill>
                            <a:prstClr val="black"/>
                          </a:solidFill>
                          <a:latin typeface="Cambria Math"/>
                        </a:rPr>
                        <m:t>;</m:t>
                      </m:r>
                    </m:oMath>
                  </m:oMathPara>
                </a14:m>
              </mc:Choice>
              <mc:Fallback/>
            </mc:AlternateContent>
            <a:r>
              <a:rPr lang="ru-RU" sz="2200"/>
              <a:t>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2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200" b="1" i="1"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2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200" b="0" i="1">
                              <a:latin typeface="Cambria Math"/>
                            </a:rPr>
                            <m:t>−8;2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200"/>
              <a:t> и</a:t>
            </a:r>
            <a:endParaRPr/>
          </a:p>
          <a:p>
            <a:pPr marL="0" lvl="0" indent="0">
              <a:spcBef>
                <a:spcPts val="600"/>
              </a:spcBef>
              <a:buNone/>
              <a:defRPr/>
            </a:pPr>
            <a:r>
              <a:rPr lang="ru-RU" sz="2000">
                <a:solidFill>
                  <a:prstClr val="black"/>
                </a:solidFill>
              </a:rPr>
              <a:t>(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000">
                <a:solidFill>
                  <a:prstClr val="black"/>
                </a:solidFill>
              </a:rPr>
              <a:t>+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0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000">
                <a:solidFill>
                  <a:prstClr val="black"/>
                </a:solidFill>
              </a:rPr>
              <a:t>+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  <m:r>
                        <m:rPr/>
                        <a:rPr lang="ru-RU" sz="2000" b="0" i="1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0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4+0+</m:t>
                          </m:r>
                          <m:d>
                            <m:dPr>
                              <m:ctrlPr>
                                <a:rPr lang="ru-RU" sz="2000" b="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r>
                                <m:rPr/>
                                <a:rPr lang="ru-RU" sz="20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−8</m:t>
                              </m:r>
                            </m:e>
                          </m:d>
                          <m:r>
                            <m:rPr/>
                            <a:rPr lang="ru-RU" sz="20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;−3+4+2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00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defRPr/>
            </a:pPr>
            <a:r>
              <a:rPr lang="ru-RU" sz="2200">
                <a:solidFill>
                  <a:prstClr val="black"/>
                </a:solidFill>
              </a:rPr>
              <a:t>(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200">
                <a:solidFill>
                  <a:prstClr val="black"/>
                </a:solidFill>
              </a:rPr>
              <a:t>+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200">
                <a:solidFill>
                  <a:prstClr val="black"/>
                </a:solidFill>
              </a:rPr>
              <a:t>+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  <m:r>
                        <m:rPr/>
                        <a:rPr lang="en-US" sz="2200" b="0" i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/>
                        <a:rPr lang="ru-RU" sz="2200" b="0" i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2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−4;3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200"/>
          </a:p>
          <a:p>
            <a:pPr marL="0" indent="0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Найдём длину вектора </a:t>
            </a:r>
            <a:endParaRPr/>
          </a:p>
          <a:p>
            <a:pPr marL="0" indent="0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sz="2400" b="0" i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+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en-US" sz="24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 по формуле </a:t>
            </a:r>
            <a:r>
              <a:rPr lang="en-US" sz="2400" b="1">
                <a:solidFill>
                  <a:srgbClr val="FF0000"/>
                </a:solidFill>
                <a:latin typeface="Times New Roman"/>
                <a:cs typeface="Times New Roman"/>
              </a:rPr>
              <a:t>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𝒛</m:t>
                          </m:r>
                          <m:r>
                            <m:rPr/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 b="1">
                <a:solidFill>
                  <a:srgbClr val="FF0000"/>
                </a:solidFill>
                <a:latin typeface="Times New Roman"/>
                <a:cs typeface="Times New Roman"/>
              </a:rPr>
              <a:t>|=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m:rPr/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m:rPr/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p>
                              <m:r>
                                <m:rPr/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  </a:t>
            </a:r>
            <a:endParaRPr/>
          </a:p>
          <a:p>
            <a:pPr marL="0" indent="0">
              <a:buNone/>
              <a:defRPr/>
            </a:pPr>
            <a:r>
              <a:rPr lang="en-US" sz="2400">
                <a:latin typeface="Times New Roman"/>
                <a:cs typeface="Times New Roman"/>
              </a:rPr>
              <a:t>|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|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(−4)</m:t>
                              </m:r>
                            </m:e>
                            <m:sup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en-US" sz="2400" b="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</a:t>
            </a:r>
            <a:r>
              <a:rPr lang="ru-RU" sz="2400">
                <a:latin typeface="Times New Roman"/>
                <a:cs typeface="Times New Roman"/>
              </a:rPr>
              <a:t> </a:t>
            </a:r>
            <a:endParaRPr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400" b="0" i="1">
                              <a:latin typeface="Cambria Math"/>
                            </a:rPr>
                            <m:t>25 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=5</a:t>
            </a:r>
            <a:endParaRPr/>
          </a:p>
          <a:p>
            <a:pPr marL="0" indent="0">
              <a:buNone/>
              <a:defRPr/>
            </a:pPr>
            <a:r>
              <a:rPr lang="ru-RU" sz="3000" b="1">
                <a:latin typeface="Times New Roman"/>
                <a:cs typeface="Times New Roman"/>
              </a:rPr>
              <a:t>Ответ: 5</a:t>
            </a:r>
            <a:endParaRPr lang="ru-RU" sz="3000" b="1">
              <a:latin typeface="Times New Roman"/>
              <a:cs typeface="Times New Roman"/>
            </a:endParaRPr>
          </a:p>
        </p:txBody>
      </p:sp>
      <p:pic>
        <p:nvPicPr>
          <p:cNvPr id="1026" name="Picture 2" descr="C:\Users\Shkola\Downloads\img_user_file_565962580291f_12.jpg"/>
          <p:cNvPicPr>
            <a:picLocks noChangeAspect="1" noChangeArrowheads="1" noGrp="1"/>
          </p:cNvPicPr>
          <p:nvPr>
            <p:ph sz="half" idx="2"/>
          </p:nvPr>
        </p:nvPicPr>
        <p:blipFill>
          <a:blip r:embed="rId2"/>
          <a:stretch/>
        </p:blipFill>
        <p:spPr bwMode="auto">
          <a:xfrm>
            <a:off x="3880347" y="1772816"/>
            <a:ext cx="4806453" cy="3604840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>
            <a:cxnSpLocks/>
          </p:cNvCxnSpPr>
          <p:nvPr/>
        </p:nvCxnSpPr>
        <p:spPr bwMode="auto">
          <a:xfrm>
            <a:off x="4468762" y="2924944"/>
            <a:ext cx="895326" cy="6168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cxnSpLocks/>
          </p:cNvCxnSpPr>
          <p:nvPr/>
        </p:nvCxnSpPr>
        <p:spPr bwMode="auto">
          <a:xfrm>
            <a:off x="4716016" y="486915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cxnSpLocks/>
          </p:cNvCxnSpPr>
          <p:nvPr/>
        </p:nvCxnSpPr>
        <p:spPr bwMode="auto">
          <a:xfrm flipV="1">
            <a:off x="6406064" y="3068960"/>
            <a:ext cx="0" cy="8640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 bwMode="auto">
          <a:xfrm>
            <a:off x="4674169" y="3288389"/>
            <a:ext cx="489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6490730" y="3549999"/>
            <a:ext cx="441146" cy="516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prstClr val="black"/>
              </a:solidFill>
            </a:endParaRPr>
          </a:p>
        </p:txBody>
      </p:sp>
      <p:cxnSp>
        <p:nvCxnSpPr>
          <p:cNvPr id="19" name="Прямая со стрелкой 18"/>
          <p:cNvCxnSpPr>
            <a:cxnSpLocks/>
          </p:cNvCxnSpPr>
          <p:nvPr/>
        </p:nvCxnSpPr>
        <p:spPr bwMode="auto">
          <a:xfrm flipH="1" flipV="1">
            <a:off x="5076056" y="4509120"/>
            <a:ext cx="1728193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 bwMode="auto">
          <a:xfrm>
            <a:off x="5305095" y="4696514"/>
            <a:ext cx="559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 b="1">
              <a:solidFill>
                <a:prstClr val="black"/>
              </a:solidFill>
            </a:endParaRPr>
          </a:p>
        </p:txBody>
      </p:sp>
      <p:cxnSp>
        <p:nvCxnSpPr>
          <p:cNvPr id="6" name="Прямая со стрелкой 5"/>
          <p:cNvCxnSpPr>
            <a:cxnSpLocks/>
          </p:cNvCxnSpPr>
          <p:nvPr/>
        </p:nvCxnSpPr>
        <p:spPr bwMode="auto">
          <a:xfrm>
            <a:off x="4468762" y="2924944"/>
            <a:ext cx="89532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cxnSpLocks/>
          </p:cNvCxnSpPr>
          <p:nvPr/>
        </p:nvCxnSpPr>
        <p:spPr bwMode="auto">
          <a:xfrm>
            <a:off x="4468762" y="2924944"/>
            <a:ext cx="0" cy="616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cxnSpLocks/>
          </p:cNvCxnSpPr>
          <p:nvPr/>
        </p:nvCxnSpPr>
        <p:spPr bwMode="auto">
          <a:xfrm flipV="1">
            <a:off x="6804249" y="450912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cxnSpLocks/>
          </p:cNvCxnSpPr>
          <p:nvPr/>
        </p:nvCxnSpPr>
        <p:spPr bwMode="auto">
          <a:xfrm flipH="1">
            <a:off x="5076056" y="4869159"/>
            <a:ext cx="172819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prstClr val="black"/>
                </a:solidFill>
              </a:rPr>
              <a:t>Задание №2 </a:t>
            </a:r>
            <a:r>
              <a:rPr lang="ru-RU">
                <a:solidFill>
                  <a:prstClr val="black"/>
                </a:solidFill>
              </a:rPr>
              <a:t>В-</a:t>
            </a:r>
            <a:r>
              <a:rPr lang="en-US">
                <a:solidFill>
                  <a:prstClr val="black"/>
                </a:solidFill>
              </a:rPr>
              <a:t>7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Даны векторы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;7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. Найдите скалярное произведение векторов 0,6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0" i="1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 и </a:t>
            </a:r>
            <a:r>
              <a:rPr lang="en-US" sz="2800">
                <a:latin typeface="Times New Roman"/>
                <a:cs typeface="Times New Roman"/>
              </a:rPr>
              <a:t>1,4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prstClr val="black"/>
                </a:solidFill>
              </a:rPr>
              <a:t>Задание №2 </a:t>
            </a:r>
            <a:r>
              <a:rPr lang="ru-RU">
                <a:solidFill>
                  <a:prstClr val="black"/>
                </a:solidFill>
              </a:rPr>
              <a:t>В-</a:t>
            </a:r>
            <a:r>
              <a:rPr lang="en-US">
                <a:solidFill>
                  <a:prstClr val="black"/>
                </a:solidFill>
              </a:rPr>
              <a:t>7</a:t>
            </a:r>
            <a:r>
              <a:rPr lang="ru-RU">
                <a:solidFill>
                  <a:prstClr val="black"/>
                </a:solidFill>
              </a:rPr>
              <a:t> (РЕШЕНИЕ)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23528" y="1412776"/>
            <a:ext cx="8568952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Даны векторы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m:rPr/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;7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. Найдите скалярное произведение векторов 0,6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0" i="1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 и </a:t>
            </a:r>
            <a:r>
              <a:rPr lang="en-US" sz="2800">
                <a:latin typeface="Times New Roman"/>
                <a:cs typeface="Times New Roman"/>
              </a:rPr>
              <a:t>1,4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.</a:t>
            </a:r>
            <a:endParaRPr/>
          </a:p>
          <a:p>
            <a:pPr marL="0" indent="0">
              <a:buNone/>
              <a:defRPr/>
            </a:pPr>
            <a:r>
              <a:rPr lang="ru-RU" sz="2800" b="1">
                <a:latin typeface="Times New Roman"/>
                <a:cs typeface="Times New Roman"/>
              </a:rPr>
              <a:t>Решение:</a:t>
            </a:r>
            <a:endParaRPr/>
          </a:p>
          <a:p>
            <a:pPr marL="0" indent="0">
              <a:buNone/>
              <a:defRPr/>
            </a:pPr>
            <a:r>
              <a:rPr lang="ru-RU" sz="2800">
                <a:latin typeface="Times New Roman"/>
                <a:cs typeface="Times New Roman"/>
              </a:rPr>
              <a:t>Найдём координаты векторов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0,6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⦁0,6;−5⦁0,6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 и</a:t>
            </a:r>
            <a:endParaRPr/>
          </a:p>
          <a:p>
            <a:pPr marL="0" indent="0">
              <a:buNone/>
              <a:defRPr/>
            </a:pP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1,4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⦁1,4;7⦁1,4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, получим</a:t>
            </a:r>
            <a:endParaRPr/>
          </a:p>
          <a:p>
            <a:pPr marL="0" indent="0">
              <a:buNone/>
              <a:defRPr/>
            </a:pPr>
            <a:r>
              <a:rPr lang="ru-RU" sz="2800">
                <a:latin typeface="Times New Roman"/>
                <a:cs typeface="Times New Roman"/>
              </a:rPr>
              <a:t>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0,6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1,2;−3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800">
                <a:latin typeface="Times New Roman"/>
                <a:cs typeface="Times New Roman"/>
              </a:rPr>
              <a:t>, 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1,4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7;9,8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800"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Скалярное произведение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векторов </a:t>
            </a:r>
            <a:endParaRPr/>
          </a:p>
          <a:p>
            <a:pPr marL="0" lv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0,6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sz="280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⦁</m:t>
                      </m:r>
                      <m:r>
                        <m:rPr/>
                        <a:rPr lang="ru-RU" sz="2800" b="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1,4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=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х₁х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₂ +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y₁y</a:t>
            </a:r>
            <a:r>
              <a:rPr lang="en-US" sz="2800">
                <a:solidFill>
                  <a:prstClr val="black"/>
                </a:solidFill>
                <a:latin typeface="Times New Roman"/>
                <a:cs typeface="Times New Roman"/>
              </a:rPr>
              <a:t>₂</a:t>
            </a:r>
            <a:endParaRPr lang="ru-RU"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0" indent="0">
              <a:buNone/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0,6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sz="280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⦁</m:t>
                      </m:r>
                      <m:r>
                        <m:rPr/>
                        <a:rPr lang="ru-RU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1,4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m:rPr/>
                        <a:rPr lang="ru-RU" sz="2800" b="0" i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= 1,2</a:t>
            </a:r>
            <a:r>
              <a:rPr lang="ru-RU" sz="2800">
                <a:solidFill>
                  <a:prstClr val="black"/>
                </a:solidFill>
                <a:latin typeface="Times New Roman"/>
                <a:ea typeface="Cambria Math"/>
                <a:cs typeface="Times New Roman"/>
              </a:rPr>
              <a:t>⦁7+(-3)⦁9,8 =8,4 – 29,4 = -21</a:t>
            </a:r>
            <a:endParaRPr/>
          </a:p>
          <a:p>
            <a:pPr marL="0" lvl="0" indent="0">
              <a:buNone/>
              <a:defRPr/>
            </a:pPr>
            <a:r>
              <a:rPr lang="ru-RU" sz="2800" b="1">
                <a:solidFill>
                  <a:prstClr val="black"/>
                </a:solidFill>
                <a:latin typeface="Times New Roman"/>
                <a:cs typeface="Times New Roman"/>
              </a:rPr>
              <a:t>Ответ: - 21</a:t>
            </a:r>
            <a:endParaRPr lang="en-US" sz="2800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endParaRPr lang="ru-RU" sz="280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ONLYOFFICE/7.4.1.36</Application>
  <DocSecurity>0</DocSecurity>
  <PresentationFormat>Экран (4:3)</PresentationFormat>
  <Paragraphs>0</Paragraphs>
  <Slides>31</Slides>
  <Notes>31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№2 В-1</dc:title>
  <dc:subject/>
  <dc:creator>Shkola</dc:creator>
  <cp:keywords/>
  <dc:description/>
  <dc:identifier/>
  <dc:language/>
  <cp:lastModifiedBy/>
  <cp:revision>68</cp:revision>
  <dcterms:created xsi:type="dcterms:W3CDTF">2023-11-19T15:29:03Z</dcterms:created>
  <dcterms:modified xsi:type="dcterms:W3CDTF">2025-02-26T05:32:34Z</dcterms:modified>
  <cp:category/>
  <cp:contentStatus/>
  <cp:version/>
</cp:coreProperties>
</file>